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8.xml" ContentType="application/vnd.openxmlformats-officedocument.presentationml.tags+xml"/>
  <Override PartName="/ppt/notesSlides/notesSlide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7.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8.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9.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1.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2.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1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14.xml" ContentType="application/vnd.openxmlformats-officedocument.presentationml.notesSlide+xml"/>
  <Override PartName="/ppt/tags/tag12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8.xml" ContentType="application/vnd.openxmlformats-officedocument.presentationml.tags+xml"/>
  <Override PartName="/ppt/notesSlides/notesSlide17.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8.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50.xml" ContentType="application/vnd.openxmlformats-officedocument.presentationml.tags+xml"/>
  <Override PartName="/ppt/notesSlides/notesSlide28.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2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0.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67.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1"/>
  </p:sldMasterIdLst>
  <p:notesMasterIdLst>
    <p:notesMasterId r:id="rId292"/>
  </p:notesMasterIdLst>
  <p:handoutMasterIdLst>
    <p:handoutMasterId r:id="rId293"/>
  </p:handoutMasterIdLst>
  <p:sldIdLst>
    <p:sldId id="287" r:id="rId62"/>
    <p:sldId id="1981" r:id="rId63"/>
    <p:sldId id="1134" r:id="rId64"/>
    <p:sldId id="1135" r:id="rId65"/>
    <p:sldId id="1136" r:id="rId66"/>
    <p:sldId id="1137" r:id="rId67"/>
    <p:sldId id="1138" r:id="rId68"/>
    <p:sldId id="1133" r:id="rId69"/>
    <p:sldId id="386" r:id="rId70"/>
    <p:sldId id="1161" r:id="rId71"/>
    <p:sldId id="291" r:id="rId72"/>
    <p:sldId id="289" r:id="rId73"/>
    <p:sldId id="290" r:id="rId74"/>
    <p:sldId id="1917" r:id="rId75"/>
    <p:sldId id="1512" r:id="rId76"/>
    <p:sldId id="1357" r:id="rId77"/>
    <p:sldId id="1367" r:id="rId78"/>
    <p:sldId id="1918" r:id="rId79"/>
    <p:sldId id="1921" r:id="rId80"/>
    <p:sldId id="1919" r:id="rId81"/>
    <p:sldId id="1920" r:id="rId82"/>
    <p:sldId id="296" r:id="rId83"/>
    <p:sldId id="297" r:id="rId84"/>
    <p:sldId id="865" r:id="rId85"/>
    <p:sldId id="1540" r:id="rId86"/>
    <p:sldId id="1539" r:id="rId87"/>
    <p:sldId id="1177" r:id="rId88"/>
    <p:sldId id="676" r:id="rId89"/>
    <p:sldId id="673" r:id="rId90"/>
    <p:sldId id="674" r:id="rId91"/>
    <p:sldId id="675" r:id="rId92"/>
    <p:sldId id="309" r:id="rId93"/>
    <p:sldId id="1215" r:id="rId94"/>
    <p:sldId id="324" r:id="rId95"/>
    <p:sldId id="326" r:id="rId96"/>
    <p:sldId id="327" r:id="rId97"/>
    <p:sldId id="453" r:id="rId98"/>
    <p:sldId id="328" r:id="rId99"/>
    <p:sldId id="1922" r:id="rId100"/>
    <p:sldId id="1923" r:id="rId101"/>
    <p:sldId id="1924" r:id="rId102"/>
    <p:sldId id="1160" r:id="rId103"/>
    <p:sldId id="1927" r:id="rId104"/>
    <p:sldId id="1928" r:id="rId105"/>
    <p:sldId id="1929" r:id="rId106"/>
    <p:sldId id="1930" r:id="rId107"/>
    <p:sldId id="1139" r:id="rId108"/>
    <p:sldId id="1149" r:id="rId109"/>
    <p:sldId id="1169" r:id="rId110"/>
    <p:sldId id="1142" r:id="rId111"/>
    <p:sldId id="1141" r:id="rId112"/>
    <p:sldId id="1163" r:id="rId113"/>
    <p:sldId id="1145" r:id="rId114"/>
    <p:sldId id="1147" r:id="rId115"/>
    <p:sldId id="1148" r:id="rId116"/>
    <p:sldId id="1150" r:id="rId117"/>
    <p:sldId id="1164" r:id="rId118"/>
    <p:sldId id="1165" r:id="rId119"/>
    <p:sldId id="1151" r:id="rId120"/>
    <p:sldId id="1152" r:id="rId121"/>
    <p:sldId id="1166" r:id="rId122"/>
    <p:sldId id="1167" r:id="rId123"/>
    <p:sldId id="1153" r:id="rId124"/>
    <p:sldId id="1168" r:id="rId125"/>
    <p:sldId id="1156" r:id="rId126"/>
    <p:sldId id="1157" r:id="rId127"/>
    <p:sldId id="1159" r:id="rId128"/>
    <p:sldId id="460" r:id="rId129"/>
    <p:sldId id="1931" r:id="rId130"/>
    <p:sldId id="480" r:id="rId131"/>
    <p:sldId id="481" r:id="rId132"/>
    <p:sldId id="483" r:id="rId133"/>
    <p:sldId id="534" r:id="rId134"/>
    <p:sldId id="517" r:id="rId135"/>
    <p:sldId id="516" r:id="rId136"/>
    <p:sldId id="553" r:id="rId137"/>
    <p:sldId id="619" r:id="rId138"/>
    <p:sldId id="542" r:id="rId139"/>
    <p:sldId id="543" r:id="rId140"/>
    <p:sldId id="644" r:id="rId141"/>
    <p:sldId id="540" r:id="rId142"/>
    <p:sldId id="1978" r:id="rId143"/>
    <p:sldId id="1979" r:id="rId144"/>
    <p:sldId id="521" r:id="rId145"/>
    <p:sldId id="535" r:id="rId146"/>
    <p:sldId id="545" r:id="rId147"/>
    <p:sldId id="546" r:id="rId148"/>
    <p:sldId id="570" r:id="rId149"/>
    <p:sldId id="571" r:id="rId150"/>
    <p:sldId id="566" r:id="rId151"/>
    <p:sldId id="628" r:id="rId152"/>
    <p:sldId id="522" r:id="rId153"/>
    <p:sldId id="577" r:id="rId154"/>
    <p:sldId id="602" r:id="rId155"/>
    <p:sldId id="572" r:id="rId156"/>
    <p:sldId id="578" r:id="rId157"/>
    <p:sldId id="573" r:id="rId158"/>
    <p:sldId id="633" r:id="rId159"/>
    <p:sldId id="523" r:id="rId160"/>
    <p:sldId id="544" r:id="rId161"/>
    <p:sldId id="548" r:id="rId162"/>
    <p:sldId id="579" r:id="rId163"/>
    <p:sldId id="580" r:id="rId164"/>
    <p:sldId id="524" r:id="rId165"/>
    <p:sldId id="549" r:id="rId166"/>
    <p:sldId id="550" r:id="rId167"/>
    <p:sldId id="489" r:id="rId168"/>
    <p:sldId id="585" r:id="rId169"/>
    <p:sldId id="586" r:id="rId170"/>
    <p:sldId id="593" r:id="rId171"/>
    <p:sldId id="639" r:id="rId172"/>
    <p:sldId id="343" r:id="rId173"/>
    <p:sldId id="344" r:id="rId174"/>
    <p:sldId id="345" r:id="rId175"/>
    <p:sldId id="346" r:id="rId176"/>
    <p:sldId id="267" r:id="rId177"/>
    <p:sldId id="348" r:id="rId178"/>
    <p:sldId id="349" r:id="rId179"/>
    <p:sldId id="351" r:id="rId180"/>
    <p:sldId id="630" r:id="rId181"/>
    <p:sldId id="1932" r:id="rId182"/>
    <p:sldId id="631" r:id="rId183"/>
    <p:sldId id="355" r:id="rId184"/>
    <p:sldId id="1933" r:id="rId185"/>
    <p:sldId id="1934" r:id="rId186"/>
    <p:sldId id="1935" r:id="rId187"/>
    <p:sldId id="1937" r:id="rId188"/>
    <p:sldId id="1938" r:id="rId189"/>
    <p:sldId id="1939" r:id="rId190"/>
    <p:sldId id="1940" r:id="rId191"/>
    <p:sldId id="1941" r:id="rId192"/>
    <p:sldId id="368" r:id="rId193"/>
    <p:sldId id="369" r:id="rId194"/>
    <p:sldId id="370" r:id="rId195"/>
    <p:sldId id="371" r:id="rId196"/>
    <p:sldId id="372" r:id="rId197"/>
    <p:sldId id="373" r:id="rId198"/>
    <p:sldId id="374" r:id="rId199"/>
    <p:sldId id="375" r:id="rId200"/>
    <p:sldId id="376" r:id="rId201"/>
    <p:sldId id="455" r:id="rId202"/>
    <p:sldId id="379" r:id="rId203"/>
    <p:sldId id="380" r:id="rId204"/>
    <p:sldId id="381" r:id="rId205"/>
    <p:sldId id="383" r:id="rId206"/>
    <p:sldId id="1942" r:id="rId207"/>
    <p:sldId id="1943" r:id="rId208"/>
    <p:sldId id="1944" r:id="rId209"/>
    <p:sldId id="1945" r:id="rId210"/>
    <p:sldId id="1946" r:id="rId211"/>
    <p:sldId id="1948" r:id="rId212"/>
    <p:sldId id="1949" r:id="rId213"/>
    <p:sldId id="1950" r:id="rId214"/>
    <p:sldId id="1951" r:id="rId215"/>
    <p:sldId id="1953" r:id="rId216"/>
    <p:sldId id="1954" r:id="rId217"/>
    <p:sldId id="1955" r:id="rId218"/>
    <p:sldId id="1956" r:id="rId219"/>
    <p:sldId id="1957" r:id="rId220"/>
    <p:sldId id="1958" r:id="rId221"/>
    <p:sldId id="1959" r:id="rId222"/>
    <p:sldId id="1980" r:id="rId223"/>
    <p:sldId id="1960" r:id="rId224"/>
    <p:sldId id="1961" r:id="rId225"/>
    <p:sldId id="1962" r:id="rId226"/>
    <p:sldId id="497" r:id="rId227"/>
    <p:sldId id="498" r:id="rId228"/>
    <p:sldId id="499" r:id="rId229"/>
    <p:sldId id="687" r:id="rId230"/>
    <p:sldId id="501" r:id="rId231"/>
    <p:sldId id="502" r:id="rId232"/>
    <p:sldId id="503" r:id="rId233"/>
    <p:sldId id="504" r:id="rId234"/>
    <p:sldId id="505" r:id="rId235"/>
    <p:sldId id="506" r:id="rId236"/>
    <p:sldId id="507" r:id="rId237"/>
    <p:sldId id="508" r:id="rId238"/>
    <p:sldId id="509" r:id="rId239"/>
    <p:sldId id="510" r:id="rId240"/>
    <p:sldId id="406" r:id="rId241"/>
    <p:sldId id="407" r:id="rId242"/>
    <p:sldId id="408" r:id="rId243"/>
    <p:sldId id="409" r:id="rId244"/>
    <p:sldId id="688" r:id="rId245"/>
    <p:sldId id="411" r:id="rId246"/>
    <p:sldId id="454" r:id="rId247"/>
    <p:sldId id="413" r:id="rId248"/>
    <p:sldId id="414" r:id="rId249"/>
    <p:sldId id="415" r:id="rId250"/>
    <p:sldId id="1963" r:id="rId251"/>
    <p:sldId id="417" r:id="rId252"/>
    <p:sldId id="1964" r:id="rId253"/>
    <p:sldId id="640" r:id="rId254"/>
    <p:sldId id="641" r:id="rId255"/>
    <p:sldId id="642" r:id="rId256"/>
    <p:sldId id="643" r:id="rId257"/>
    <p:sldId id="645" r:id="rId258"/>
    <p:sldId id="1965" r:id="rId259"/>
    <p:sldId id="646" r:id="rId260"/>
    <p:sldId id="647" r:id="rId261"/>
    <p:sldId id="648" r:id="rId262"/>
    <p:sldId id="652" r:id="rId263"/>
    <p:sldId id="653" r:id="rId264"/>
    <p:sldId id="654" r:id="rId265"/>
    <p:sldId id="655" r:id="rId266"/>
    <p:sldId id="656" r:id="rId267"/>
    <p:sldId id="657" r:id="rId268"/>
    <p:sldId id="658" r:id="rId269"/>
    <p:sldId id="659" r:id="rId270"/>
    <p:sldId id="660" r:id="rId271"/>
    <p:sldId id="661" r:id="rId272"/>
    <p:sldId id="662" r:id="rId273"/>
    <p:sldId id="663" r:id="rId274"/>
    <p:sldId id="664" r:id="rId275"/>
    <p:sldId id="665" r:id="rId276"/>
    <p:sldId id="666" r:id="rId277"/>
    <p:sldId id="668" r:id="rId278"/>
    <p:sldId id="1967" r:id="rId279"/>
    <p:sldId id="1968" r:id="rId280"/>
    <p:sldId id="1970" r:id="rId281"/>
    <p:sldId id="1972" r:id="rId282"/>
    <p:sldId id="358" r:id="rId283"/>
    <p:sldId id="359" r:id="rId284"/>
    <p:sldId id="1973" r:id="rId285"/>
    <p:sldId id="1974" r:id="rId286"/>
    <p:sldId id="1975" r:id="rId287"/>
    <p:sldId id="1976" r:id="rId288"/>
    <p:sldId id="1977" r:id="rId289"/>
    <p:sldId id="684" r:id="rId290"/>
    <p:sldId id="685" r:id="rId2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3E92634-E0BB-48C5-8EAD-E82754ED5BBA}">
          <p14:sldIdLst>
            <p14:sldId id="287"/>
            <p14:sldId id="1981"/>
            <p14:sldId id="1134"/>
            <p14:sldId id="1135"/>
            <p14:sldId id="1136"/>
          </p14:sldIdLst>
        </p14:section>
        <p14:section name="Overview &amp; Architecture" id="{D9F3DA85-3EBB-4C4A-81D2-D22ABDC5AEE4}">
          <p14:sldIdLst>
            <p14:sldId id="1137"/>
            <p14:sldId id="1138"/>
            <p14:sldId id="1133"/>
            <p14:sldId id="386"/>
            <p14:sldId id="1161"/>
            <p14:sldId id="291"/>
            <p14:sldId id="289"/>
            <p14:sldId id="290"/>
            <p14:sldId id="1917"/>
            <p14:sldId id="1512"/>
            <p14:sldId id="1357"/>
            <p14:sldId id="1367"/>
            <p14:sldId id="1918"/>
            <p14:sldId id="1921"/>
            <p14:sldId id="1919"/>
            <p14:sldId id="1920"/>
            <p14:sldId id="296"/>
            <p14:sldId id="297"/>
            <p14:sldId id="865"/>
            <p14:sldId id="1540"/>
            <p14:sldId id="1539"/>
            <p14:sldId id="1177"/>
            <p14:sldId id="676"/>
            <p14:sldId id="673"/>
            <p14:sldId id="674"/>
            <p14:sldId id="675"/>
            <p14:sldId id="309"/>
            <p14:sldId id="1215"/>
            <p14:sldId id="324"/>
            <p14:sldId id="326"/>
            <p14:sldId id="327"/>
            <p14:sldId id="453"/>
            <p14:sldId id="328"/>
            <p14:sldId id="1922"/>
          </p14:sldIdLst>
        </p14:section>
        <p14:section name="IoT data model" id="{34B2B228-DB45-4DC7-8616-A65AA18D0514}">
          <p14:sldIdLst>
            <p14:sldId id="1923"/>
            <p14:sldId id="1924"/>
            <p14:sldId id="1160"/>
            <p14:sldId id="1927"/>
            <p14:sldId id="1928"/>
            <p14:sldId id="1929"/>
            <p14:sldId id="1930"/>
            <p14:sldId id="1139"/>
            <p14:sldId id="1149"/>
            <p14:sldId id="1169"/>
            <p14:sldId id="1142"/>
            <p14:sldId id="1141"/>
            <p14:sldId id="1163"/>
            <p14:sldId id="1145"/>
            <p14:sldId id="1147"/>
            <p14:sldId id="1148"/>
            <p14:sldId id="1150"/>
            <p14:sldId id="1164"/>
            <p14:sldId id="1165"/>
            <p14:sldId id="1151"/>
            <p14:sldId id="1152"/>
            <p14:sldId id="1166"/>
            <p14:sldId id="1167"/>
            <p14:sldId id="1153"/>
            <p14:sldId id="1168"/>
            <p14:sldId id="1156"/>
            <p14:sldId id="1157"/>
            <p14:sldId id="1159"/>
            <p14:sldId id="460"/>
            <p14:sldId id="1931"/>
          </p14:sldIdLst>
        </p14:section>
        <p14:section name="MindConnect API" id="{AC100842-A889-4F91-B46B-E8A3933FCE0D}">
          <p14:sldIdLst>
            <p14:sldId id="480"/>
            <p14:sldId id="481"/>
            <p14:sldId id="483"/>
            <p14:sldId id="534"/>
            <p14:sldId id="517"/>
            <p14:sldId id="516"/>
            <p14:sldId id="553"/>
            <p14:sldId id="619"/>
            <p14:sldId id="542"/>
            <p14:sldId id="543"/>
            <p14:sldId id="644"/>
            <p14:sldId id="540"/>
            <p14:sldId id="1978"/>
            <p14:sldId id="1979"/>
            <p14:sldId id="521"/>
            <p14:sldId id="535"/>
            <p14:sldId id="545"/>
            <p14:sldId id="546"/>
            <p14:sldId id="570"/>
            <p14:sldId id="571"/>
            <p14:sldId id="566"/>
            <p14:sldId id="628"/>
            <p14:sldId id="522"/>
            <p14:sldId id="577"/>
            <p14:sldId id="602"/>
            <p14:sldId id="572"/>
            <p14:sldId id="578"/>
            <p14:sldId id="573"/>
            <p14:sldId id="633"/>
            <p14:sldId id="523"/>
            <p14:sldId id="544"/>
            <p14:sldId id="548"/>
            <p14:sldId id="579"/>
            <p14:sldId id="580"/>
            <p14:sldId id="524"/>
            <p14:sldId id="549"/>
            <p14:sldId id="550"/>
            <p14:sldId id="489"/>
            <p14:sldId id="585"/>
            <p14:sldId id="586"/>
            <p14:sldId id="593"/>
            <p14:sldId id="639"/>
          </p14:sldIdLst>
        </p14:section>
        <p14:section name="CloudFoundry" id="{737544BC-CAE4-4644-BCEC-47B089F00A57}">
          <p14:sldIdLst>
            <p14:sldId id="343"/>
            <p14:sldId id="344"/>
            <p14:sldId id="345"/>
            <p14:sldId id="346"/>
            <p14:sldId id="267"/>
            <p14:sldId id="348"/>
            <p14:sldId id="349"/>
            <p14:sldId id="351"/>
            <p14:sldId id="630"/>
            <p14:sldId id="1932"/>
            <p14:sldId id="631"/>
            <p14:sldId id="355"/>
          </p14:sldIdLst>
        </p14:section>
        <p14:section name="Hello world app" id="{903B19DF-BAE0-4A55-B309-92C027AF2826}">
          <p14:sldIdLst>
            <p14:sldId id="1933"/>
            <p14:sldId id="1934"/>
            <p14:sldId id="1935"/>
            <p14:sldId id="1937"/>
            <p14:sldId id="1938"/>
            <p14:sldId id="1939"/>
            <p14:sldId id="1940"/>
            <p14:sldId id="1941"/>
          </p14:sldIdLst>
        </p14:section>
        <p14:section name="Asset Management Service" id="{6A9C0193-6638-45F5-ABD2-8262F0353C98}">
          <p14:sldIdLst>
            <p14:sldId id="368"/>
            <p14:sldId id="369"/>
            <p14:sldId id="370"/>
            <p14:sldId id="371"/>
            <p14:sldId id="372"/>
            <p14:sldId id="373"/>
            <p14:sldId id="374"/>
            <p14:sldId id="375"/>
            <p14:sldId id="376"/>
            <p14:sldId id="455"/>
            <p14:sldId id="379"/>
            <p14:sldId id="380"/>
            <p14:sldId id="381"/>
            <p14:sldId id="383"/>
          </p14:sldIdLst>
        </p14:section>
        <p14:section name="Pump App" id="{0E91B104-D3B5-4D41-8E50-9762D9C249D0}">
          <p14:sldIdLst>
            <p14:sldId id="1942"/>
            <p14:sldId id="1943"/>
            <p14:sldId id="1944"/>
            <p14:sldId id="1945"/>
            <p14:sldId id="1946"/>
            <p14:sldId id="1948"/>
            <p14:sldId id="1949"/>
            <p14:sldId id="1950"/>
            <p14:sldId id="1951"/>
            <p14:sldId id="1953"/>
            <p14:sldId id="1954"/>
            <p14:sldId id="1955"/>
            <p14:sldId id="1956"/>
            <p14:sldId id="1957"/>
            <p14:sldId id="1958"/>
            <p14:sldId id="1959"/>
            <p14:sldId id="1980"/>
            <p14:sldId id="1960"/>
            <p14:sldId id="1961"/>
            <p14:sldId id="1962"/>
          </p14:sldIdLst>
        </p14:section>
        <p14:section name="IoT Timeseries" id="{B4F6BF10-4A93-4898-8F14-0AC4481312BE}">
          <p14:sldIdLst>
            <p14:sldId id="497"/>
            <p14:sldId id="498"/>
            <p14:sldId id="499"/>
            <p14:sldId id="687"/>
            <p14:sldId id="501"/>
            <p14:sldId id="502"/>
            <p14:sldId id="503"/>
            <p14:sldId id="504"/>
            <p14:sldId id="505"/>
            <p14:sldId id="506"/>
            <p14:sldId id="507"/>
            <p14:sldId id="508"/>
            <p14:sldId id="509"/>
            <p14:sldId id="510"/>
          </p14:sldIdLst>
        </p14:section>
        <p14:section name="IoT Aggregates" id="{A5CD9E4B-8D99-4B89-839A-9AABFDD49970}">
          <p14:sldIdLst>
            <p14:sldId id="406"/>
            <p14:sldId id="407"/>
            <p14:sldId id="408"/>
            <p14:sldId id="409"/>
            <p14:sldId id="688"/>
            <p14:sldId id="411"/>
            <p14:sldId id="454"/>
            <p14:sldId id="413"/>
            <p14:sldId id="414"/>
            <p14:sldId id="415"/>
            <p14:sldId id="1963"/>
            <p14:sldId id="417"/>
          </p14:sldIdLst>
        </p14:section>
        <p14:section name="Event Management" id="{995459E3-809C-47AB-A586-D6E5264363BC}">
          <p14:sldIdLst>
            <p14:sldId id="1964"/>
            <p14:sldId id="640"/>
            <p14:sldId id="641"/>
            <p14:sldId id="642"/>
            <p14:sldId id="643"/>
            <p14:sldId id="645"/>
            <p14:sldId id="1965"/>
            <p14:sldId id="646"/>
            <p14:sldId id="647"/>
            <p14:sldId id="648"/>
            <p14:sldId id="652"/>
            <p14:sldId id="653"/>
            <p14:sldId id="654"/>
            <p14:sldId id="655"/>
            <p14:sldId id="656"/>
            <p14:sldId id="657"/>
            <p14:sldId id="658"/>
            <p14:sldId id="659"/>
            <p14:sldId id="660"/>
            <p14:sldId id="661"/>
            <p14:sldId id="662"/>
            <p14:sldId id="663"/>
            <p14:sldId id="664"/>
            <p14:sldId id="665"/>
            <p14:sldId id="666"/>
            <p14:sldId id="668"/>
          </p14:sldIdLst>
        </p14:section>
        <p14:section name="Frontend/Backend" id="{1E4DAF5A-B640-4599-BA46-43E184DD9D94}">
          <p14:sldIdLst>
            <p14:sldId id="1967"/>
            <p14:sldId id="1968"/>
            <p14:sldId id="1970"/>
            <p14:sldId id="1972"/>
            <p14:sldId id="358"/>
            <p14:sldId id="359"/>
            <p14:sldId id="1973"/>
            <p14:sldId id="1974"/>
            <p14:sldId id="1975"/>
            <p14:sldId id="1976"/>
            <p14:sldId id="1977"/>
            <p14:sldId id="684"/>
            <p14:sldId id="685"/>
          </p14:sldIdLst>
        </p14:section>
      </p14:sectionLst>
    </p:ext>
    <p:ext uri="{EFAFB233-063F-42B5-8137-9DF3F51BA10A}">
      <p15:sldGuideLst xmlns:p15="http://schemas.microsoft.com/office/powerpoint/2012/main">
        <p15:guide id="1" orient="horz" pos="297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ck, Stephanie (DF PL DS TS DEL 4)" initials="BS(PDTD4"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82239" autoAdjust="0"/>
  </p:normalViewPr>
  <p:slideViewPr>
    <p:cSldViewPr snapToGrid="0" showGuides="1">
      <p:cViewPr varScale="1">
        <p:scale>
          <a:sx n="92" d="100"/>
          <a:sy n="92" d="100"/>
        </p:scale>
        <p:origin x="120" y="534"/>
      </p:cViewPr>
      <p:guideLst>
        <p:guide orient="horz" pos="2976"/>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3570"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6.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slide" Target="slides/slide2.xml"/><Relationship Id="rId84" Type="http://schemas.openxmlformats.org/officeDocument/2006/relationships/slide" Target="slides/slide23.xml"/><Relationship Id="rId138" Type="http://schemas.openxmlformats.org/officeDocument/2006/relationships/slide" Target="slides/slide77.xml"/><Relationship Id="rId159" Type="http://schemas.openxmlformats.org/officeDocument/2006/relationships/slide" Target="slides/slide98.xml"/><Relationship Id="rId170" Type="http://schemas.openxmlformats.org/officeDocument/2006/relationships/slide" Target="slides/slide109.xml"/><Relationship Id="rId191" Type="http://schemas.openxmlformats.org/officeDocument/2006/relationships/slide" Target="slides/slide130.xml"/><Relationship Id="rId205" Type="http://schemas.openxmlformats.org/officeDocument/2006/relationships/slide" Target="slides/slide144.xml"/><Relationship Id="rId226" Type="http://schemas.openxmlformats.org/officeDocument/2006/relationships/slide" Target="slides/slide165.xml"/><Relationship Id="rId247" Type="http://schemas.openxmlformats.org/officeDocument/2006/relationships/slide" Target="slides/slide186.xml"/><Relationship Id="rId107" Type="http://schemas.openxmlformats.org/officeDocument/2006/relationships/slide" Target="slides/slide46.xml"/><Relationship Id="rId268" Type="http://schemas.openxmlformats.org/officeDocument/2006/relationships/slide" Target="slides/slide207.xml"/><Relationship Id="rId289" Type="http://schemas.openxmlformats.org/officeDocument/2006/relationships/slide" Target="slides/slide228.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slide" Target="slides/slide13.xml"/><Relationship Id="rId128" Type="http://schemas.openxmlformats.org/officeDocument/2006/relationships/slide" Target="slides/slide67.xml"/><Relationship Id="rId149" Type="http://schemas.openxmlformats.org/officeDocument/2006/relationships/slide" Target="slides/slide88.xml"/><Relationship Id="rId5" Type="http://schemas.openxmlformats.org/officeDocument/2006/relationships/customXml" Target="../customXml/item5.xml"/><Relationship Id="rId95" Type="http://schemas.openxmlformats.org/officeDocument/2006/relationships/slide" Target="slides/slide34.xml"/><Relationship Id="rId160" Type="http://schemas.openxmlformats.org/officeDocument/2006/relationships/slide" Target="slides/slide99.xml"/><Relationship Id="rId181" Type="http://schemas.openxmlformats.org/officeDocument/2006/relationships/slide" Target="slides/slide120.xml"/><Relationship Id="rId216" Type="http://schemas.openxmlformats.org/officeDocument/2006/relationships/slide" Target="slides/slide155.xml"/><Relationship Id="rId237" Type="http://schemas.openxmlformats.org/officeDocument/2006/relationships/slide" Target="slides/slide176.xml"/><Relationship Id="rId258" Type="http://schemas.openxmlformats.org/officeDocument/2006/relationships/slide" Target="slides/slide197.xml"/><Relationship Id="rId279" Type="http://schemas.openxmlformats.org/officeDocument/2006/relationships/slide" Target="slides/slide218.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slide" Target="slides/slide3.xml"/><Relationship Id="rId118" Type="http://schemas.openxmlformats.org/officeDocument/2006/relationships/slide" Target="slides/slide57.xml"/><Relationship Id="rId139" Type="http://schemas.openxmlformats.org/officeDocument/2006/relationships/slide" Target="slides/slide78.xml"/><Relationship Id="rId290" Type="http://schemas.openxmlformats.org/officeDocument/2006/relationships/slide" Target="slides/slide229.xml"/><Relationship Id="rId85" Type="http://schemas.openxmlformats.org/officeDocument/2006/relationships/slide" Target="slides/slide24.xml"/><Relationship Id="rId150" Type="http://schemas.openxmlformats.org/officeDocument/2006/relationships/slide" Target="slides/slide89.xml"/><Relationship Id="rId171" Type="http://schemas.openxmlformats.org/officeDocument/2006/relationships/slide" Target="slides/slide110.xml"/><Relationship Id="rId192" Type="http://schemas.openxmlformats.org/officeDocument/2006/relationships/slide" Target="slides/slide131.xml"/><Relationship Id="rId206" Type="http://schemas.openxmlformats.org/officeDocument/2006/relationships/slide" Target="slides/slide145.xml"/><Relationship Id="rId227" Type="http://schemas.openxmlformats.org/officeDocument/2006/relationships/slide" Target="slides/slide166.xml"/><Relationship Id="rId248" Type="http://schemas.openxmlformats.org/officeDocument/2006/relationships/slide" Target="slides/slide187.xml"/><Relationship Id="rId269" Type="http://schemas.openxmlformats.org/officeDocument/2006/relationships/slide" Target="slides/slide208.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slide" Target="slides/slide47.xml"/><Relationship Id="rId129" Type="http://schemas.openxmlformats.org/officeDocument/2006/relationships/slide" Target="slides/slide68.xml"/><Relationship Id="rId280" Type="http://schemas.openxmlformats.org/officeDocument/2006/relationships/slide" Target="slides/slide219.xml"/><Relationship Id="rId54" Type="http://schemas.openxmlformats.org/officeDocument/2006/relationships/customXml" Target="../customXml/item54.xml"/><Relationship Id="rId75" Type="http://schemas.openxmlformats.org/officeDocument/2006/relationships/slide" Target="slides/slide14.xml"/><Relationship Id="rId96" Type="http://schemas.openxmlformats.org/officeDocument/2006/relationships/slide" Target="slides/slide35.xml"/><Relationship Id="rId140" Type="http://schemas.openxmlformats.org/officeDocument/2006/relationships/slide" Target="slides/slide79.xml"/><Relationship Id="rId161" Type="http://schemas.openxmlformats.org/officeDocument/2006/relationships/slide" Target="slides/slide100.xml"/><Relationship Id="rId182" Type="http://schemas.openxmlformats.org/officeDocument/2006/relationships/slide" Target="slides/slide121.xml"/><Relationship Id="rId217" Type="http://schemas.openxmlformats.org/officeDocument/2006/relationships/slide" Target="slides/slide156.xml"/><Relationship Id="rId6" Type="http://schemas.openxmlformats.org/officeDocument/2006/relationships/customXml" Target="../customXml/item6.xml"/><Relationship Id="rId238" Type="http://schemas.openxmlformats.org/officeDocument/2006/relationships/slide" Target="slides/slide177.xml"/><Relationship Id="rId259" Type="http://schemas.openxmlformats.org/officeDocument/2006/relationships/slide" Target="slides/slide198.xml"/><Relationship Id="rId23" Type="http://schemas.openxmlformats.org/officeDocument/2006/relationships/customXml" Target="../customXml/item23.xml"/><Relationship Id="rId119" Type="http://schemas.openxmlformats.org/officeDocument/2006/relationships/slide" Target="slides/slide58.xml"/><Relationship Id="rId270" Type="http://schemas.openxmlformats.org/officeDocument/2006/relationships/slide" Target="slides/slide209.xml"/><Relationship Id="rId291" Type="http://schemas.openxmlformats.org/officeDocument/2006/relationships/slide" Target="slides/slide230.xml"/><Relationship Id="rId44" Type="http://schemas.openxmlformats.org/officeDocument/2006/relationships/customXml" Target="../customXml/item44.xml"/><Relationship Id="rId65" Type="http://schemas.openxmlformats.org/officeDocument/2006/relationships/slide" Target="slides/slide4.xml"/><Relationship Id="rId86" Type="http://schemas.openxmlformats.org/officeDocument/2006/relationships/slide" Target="slides/slide25.xml"/><Relationship Id="rId130" Type="http://schemas.openxmlformats.org/officeDocument/2006/relationships/slide" Target="slides/slide69.xml"/><Relationship Id="rId151" Type="http://schemas.openxmlformats.org/officeDocument/2006/relationships/slide" Target="slides/slide90.xml"/><Relationship Id="rId172" Type="http://schemas.openxmlformats.org/officeDocument/2006/relationships/slide" Target="slides/slide111.xml"/><Relationship Id="rId193" Type="http://schemas.openxmlformats.org/officeDocument/2006/relationships/slide" Target="slides/slide132.xml"/><Relationship Id="rId207" Type="http://schemas.openxmlformats.org/officeDocument/2006/relationships/slide" Target="slides/slide146.xml"/><Relationship Id="rId228" Type="http://schemas.openxmlformats.org/officeDocument/2006/relationships/slide" Target="slides/slide167.xml"/><Relationship Id="rId249" Type="http://schemas.openxmlformats.org/officeDocument/2006/relationships/slide" Target="slides/slide188.xml"/><Relationship Id="rId13" Type="http://schemas.openxmlformats.org/officeDocument/2006/relationships/customXml" Target="../customXml/item13.xml"/><Relationship Id="rId109" Type="http://schemas.openxmlformats.org/officeDocument/2006/relationships/slide" Target="slides/slide48.xml"/><Relationship Id="rId260" Type="http://schemas.openxmlformats.org/officeDocument/2006/relationships/slide" Target="slides/slide199.xml"/><Relationship Id="rId281" Type="http://schemas.openxmlformats.org/officeDocument/2006/relationships/slide" Target="slides/slide220.xml"/><Relationship Id="rId34" Type="http://schemas.openxmlformats.org/officeDocument/2006/relationships/customXml" Target="../customXml/item34.xml"/><Relationship Id="rId55" Type="http://schemas.openxmlformats.org/officeDocument/2006/relationships/customXml" Target="../customXml/item55.xml"/><Relationship Id="rId76" Type="http://schemas.openxmlformats.org/officeDocument/2006/relationships/slide" Target="slides/slide15.xml"/><Relationship Id="rId97" Type="http://schemas.openxmlformats.org/officeDocument/2006/relationships/slide" Target="slides/slide36.xml"/><Relationship Id="rId120" Type="http://schemas.openxmlformats.org/officeDocument/2006/relationships/slide" Target="slides/slide59.xml"/><Relationship Id="rId141" Type="http://schemas.openxmlformats.org/officeDocument/2006/relationships/slide" Target="slides/slide80.xml"/><Relationship Id="rId7" Type="http://schemas.openxmlformats.org/officeDocument/2006/relationships/customXml" Target="../customXml/item7.xml"/><Relationship Id="rId71" Type="http://schemas.openxmlformats.org/officeDocument/2006/relationships/slide" Target="slides/slide10.xml"/><Relationship Id="rId92" Type="http://schemas.openxmlformats.org/officeDocument/2006/relationships/slide" Target="slides/slide31.xml"/><Relationship Id="rId162" Type="http://schemas.openxmlformats.org/officeDocument/2006/relationships/slide" Target="slides/slide101.xml"/><Relationship Id="rId183" Type="http://schemas.openxmlformats.org/officeDocument/2006/relationships/slide" Target="slides/slide122.xml"/><Relationship Id="rId213" Type="http://schemas.openxmlformats.org/officeDocument/2006/relationships/slide" Target="slides/slide152.xml"/><Relationship Id="rId218" Type="http://schemas.openxmlformats.org/officeDocument/2006/relationships/slide" Target="slides/slide157.xml"/><Relationship Id="rId234" Type="http://schemas.openxmlformats.org/officeDocument/2006/relationships/slide" Target="slides/slide173.xml"/><Relationship Id="rId239" Type="http://schemas.openxmlformats.org/officeDocument/2006/relationships/slide" Target="slides/slide178.xml"/><Relationship Id="rId2" Type="http://schemas.openxmlformats.org/officeDocument/2006/relationships/customXml" Target="../customXml/item2.xml"/><Relationship Id="rId29" Type="http://schemas.openxmlformats.org/officeDocument/2006/relationships/customXml" Target="../customXml/item29.xml"/><Relationship Id="rId250" Type="http://schemas.openxmlformats.org/officeDocument/2006/relationships/slide" Target="slides/slide189.xml"/><Relationship Id="rId255" Type="http://schemas.openxmlformats.org/officeDocument/2006/relationships/slide" Target="slides/slide194.xml"/><Relationship Id="rId271" Type="http://schemas.openxmlformats.org/officeDocument/2006/relationships/slide" Target="slides/slide210.xml"/><Relationship Id="rId276" Type="http://schemas.openxmlformats.org/officeDocument/2006/relationships/slide" Target="slides/slide215.xml"/><Relationship Id="rId292" Type="http://schemas.openxmlformats.org/officeDocument/2006/relationships/notesMaster" Target="notesMasters/notesMaster1.xml"/><Relationship Id="rId297" Type="http://schemas.openxmlformats.org/officeDocument/2006/relationships/theme" Target="theme/theme1.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5.xml"/><Relationship Id="rId87" Type="http://schemas.openxmlformats.org/officeDocument/2006/relationships/slide" Target="slides/slide26.xml"/><Relationship Id="rId110" Type="http://schemas.openxmlformats.org/officeDocument/2006/relationships/slide" Target="slides/slide49.xml"/><Relationship Id="rId115" Type="http://schemas.openxmlformats.org/officeDocument/2006/relationships/slide" Target="slides/slide54.xml"/><Relationship Id="rId131" Type="http://schemas.openxmlformats.org/officeDocument/2006/relationships/slide" Target="slides/slide70.xml"/><Relationship Id="rId136" Type="http://schemas.openxmlformats.org/officeDocument/2006/relationships/slide" Target="slides/slide75.xml"/><Relationship Id="rId157" Type="http://schemas.openxmlformats.org/officeDocument/2006/relationships/slide" Target="slides/slide96.xml"/><Relationship Id="rId178" Type="http://schemas.openxmlformats.org/officeDocument/2006/relationships/slide" Target="slides/slide117.xml"/><Relationship Id="rId61" Type="http://schemas.openxmlformats.org/officeDocument/2006/relationships/slideMaster" Target="slideMasters/slideMaster1.xml"/><Relationship Id="rId82" Type="http://schemas.openxmlformats.org/officeDocument/2006/relationships/slide" Target="slides/slide21.xml"/><Relationship Id="rId152" Type="http://schemas.openxmlformats.org/officeDocument/2006/relationships/slide" Target="slides/slide91.xml"/><Relationship Id="rId173" Type="http://schemas.openxmlformats.org/officeDocument/2006/relationships/slide" Target="slides/slide112.xml"/><Relationship Id="rId194" Type="http://schemas.openxmlformats.org/officeDocument/2006/relationships/slide" Target="slides/slide133.xml"/><Relationship Id="rId199" Type="http://schemas.openxmlformats.org/officeDocument/2006/relationships/slide" Target="slides/slide138.xml"/><Relationship Id="rId203" Type="http://schemas.openxmlformats.org/officeDocument/2006/relationships/slide" Target="slides/slide142.xml"/><Relationship Id="rId208" Type="http://schemas.openxmlformats.org/officeDocument/2006/relationships/slide" Target="slides/slide147.xml"/><Relationship Id="rId229" Type="http://schemas.openxmlformats.org/officeDocument/2006/relationships/slide" Target="slides/slide168.xml"/><Relationship Id="rId19" Type="http://schemas.openxmlformats.org/officeDocument/2006/relationships/customXml" Target="../customXml/item19.xml"/><Relationship Id="rId224" Type="http://schemas.openxmlformats.org/officeDocument/2006/relationships/slide" Target="slides/slide163.xml"/><Relationship Id="rId240" Type="http://schemas.openxmlformats.org/officeDocument/2006/relationships/slide" Target="slides/slide179.xml"/><Relationship Id="rId245" Type="http://schemas.openxmlformats.org/officeDocument/2006/relationships/slide" Target="slides/slide184.xml"/><Relationship Id="rId261" Type="http://schemas.openxmlformats.org/officeDocument/2006/relationships/slide" Target="slides/slide200.xml"/><Relationship Id="rId266" Type="http://schemas.openxmlformats.org/officeDocument/2006/relationships/slide" Target="slides/slide205.xml"/><Relationship Id="rId287" Type="http://schemas.openxmlformats.org/officeDocument/2006/relationships/slide" Target="slides/slide226.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16.xml"/><Relationship Id="rId100" Type="http://schemas.openxmlformats.org/officeDocument/2006/relationships/slide" Target="slides/slide39.xml"/><Relationship Id="rId105" Type="http://schemas.openxmlformats.org/officeDocument/2006/relationships/slide" Target="slides/slide44.xml"/><Relationship Id="rId126" Type="http://schemas.openxmlformats.org/officeDocument/2006/relationships/slide" Target="slides/slide65.xml"/><Relationship Id="rId147" Type="http://schemas.openxmlformats.org/officeDocument/2006/relationships/slide" Target="slides/slide86.xml"/><Relationship Id="rId168" Type="http://schemas.openxmlformats.org/officeDocument/2006/relationships/slide" Target="slides/slide107.xml"/><Relationship Id="rId282" Type="http://schemas.openxmlformats.org/officeDocument/2006/relationships/slide" Target="slides/slide22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1.xml"/><Relationship Id="rId93" Type="http://schemas.openxmlformats.org/officeDocument/2006/relationships/slide" Target="slides/slide32.xml"/><Relationship Id="rId98" Type="http://schemas.openxmlformats.org/officeDocument/2006/relationships/slide" Target="slides/slide37.xml"/><Relationship Id="rId121" Type="http://schemas.openxmlformats.org/officeDocument/2006/relationships/slide" Target="slides/slide60.xml"/><Relationship Id="rId142" Type="http://schemas.openxmlformats.org/officeDocument/2006/relationships/slide" Target="slides/slide81.xml"/><Relationship Id="rId163" Type="http://schemas.openxmlformats.org/officeDocument/2006/relationships/slide" Target="slides/slide102.xml"/><Relationship Id="rId184" Type="http://schemas.openxmlformats.org/officeDocument/2006/relationships/slide" Target="slides/slide123.xml"/><Relationship Id="rId189" Type="http://schemas.openxmlformats.org/officeDocument/2006/relationships/slide" Target="slides/slide128.xml"/><Relationship Id="rId219" Type="http://schemas.openxmlformats.org/officeDocument/2006/relationships/slide" Target="slides/slide158.xml"/><Relationship Id="rId3" Type="http://schemas.openxmlformats.org/officeDocument/2006/relationships/customXml" Target="../customXml/item3.xml"/><Relationship Id="rId214" Type="http://schemas.openxmlformats.org/officeDocument/2006/relationships/slide" Target="slides/slide153.xml"/><Relationship Id="rId230" Type="http://schemas.openxmlformats.org/officeDocument/2006/relationships/slide" Target="slides/slide169.xml"/><Relationship Id="rId235" Type="http://schemas.openxmlformats.org/officeDocument/2006/relationships/slide" Target="slides/slide174.xml"/><Relationship Id="rId251" Type="http://schemas.openxmlformats.org/officeDocument/2006/relationships/slide" Target="slides/slide190.xml"/><Relationship Id="rId256" Type="http://schemas.openxmlformats.org/officeDocument/2006/relationships/slide" Target="slides/slide195.xml"/><Relationship Id="rId277" Type="http://schemas.openxmlformats.org/officeDocument/2006/relationships/slide" Target="slides/slide216.xml"/><Relationship Id="rId298"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6.xml"/><Relationship Id="rId116" Type="http://schemas.openxmlformats.org/officeDocument/2006/relationships/slide" Target="slides/slide55.xml"/><Relationship Id="rId137" Type="http://schemas.openxmlformats.org/officeDocument/2006/relationships/slide" Target="slides/slide76.xml"/><Relationship Id="rId158" Type="http://schemas.openxmlformats.org/officeDocument/2006/relationships/slide" Target="slides/slide97.xml"/><Relationship Id="rId272" Type="http://schemas.openxmlformats.org/officeDocument/2006/relationships/slide" Target="slides/slide211.xml"/><Relationship Id="rId293" Type="http://schemas.openxmlformats.org/officeDocument/2006/relationships/handoutMaster" Target="handoutMasters/handoutMaster1.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1.xml"/><Relationship Id="rId83" Type="http://schemas.openxmlformats.org/officeDocument/2006/relationships/slide" Target="slides/slide22.xml"/><Relationship Id="rId88" Type="http://schemas.openxmlformats.org/officeDocument/2006/relationships/slide" Target="slides/slide27.xml"/><Relationship Id="rId111" Type="http://schemas.openxmlformats.org/officeDocument/2006/relationships/slide" Target="slides/slide50.xml"/><Relationship Id="rId132" Type="http://schemas.openxmlformats.org/officeDocument/2006/relationships/slide" Target="slides/slide71.xml"/><Relationship Id="rId153" Type="http://schemas.openxmlformats.org/officeDocument/2006/relationships/slide" Target="slides/slide92.xml"/><Relationship Id="rId174" Type="http://schemas.openxmlformats.org/officeDocument/2006/relationships/slide" Target="slides/slide113.xml"/><Relationship Id="rId179" Type="http://schemas.openxmlformats.org/officeDocument/2006/relationships/slide" Target="slides/slide118.xml"/><Relationship Id="rId195" Type="http://schemas.openxmlformats.org/officeDocument/2006/relationships/slide" Target="slides/slide134.xml"/><Relationship Id="rId209" Type="http://schemas.openxmlformats.org/officeDocument/2006/relationships/slide" Target="slides/slide148.xml"/><Relationship Id="rId190" Type="http://schemas.openxmlformats.org/officeDocument/2006/relationships/slide" Target="slides/slide129.xml"/><Relationship Id="rId204" Type="http://schemas.openxmlformats.org/officeDocument/2006/relationships/slide" Target="slides/slide143.xml"/><Relationship Id="rId220" Type="http://schemas.openxmlformats.org/officeDocument/2006/relationships/slide" Target="slides/slide159.xml"/><Relationship Id="rId225" Type="http://schemas.openxmlformats.org/officeDocument/2006/relationships/slide" Target="slides/slide164.xml"/><Relationship Id="rId241" Type="http://schemas.openxmlformats.org/officeDocument/2006/relationships/slide" Target="slides/slide180.xml"/><Relationship Id="rId246" Type="http://schemas.openxmlformats.org/officeDocument/2006/relationships/slide" Target="slides/slide185.xml"/><Relationship Id="rId267" Type="http://schemas.openxmlformats.org/officeDocument/2006/relationships/slide" Target="slides/slide206.xml"/><Relationship Id="rId288" Type="http://schemas.openxmlformats.org/officeDocument/2006/relationships/slide" Target="slides/slide227.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45.xml"/><Relationship Id="rId127" Type="http://schemas.openxmlformats.org/officeDocument/2006/relationships/slide" Target="slides/slide66.xml"/><Relationship Id="rId262" Type="http://schemas.openxmlformats.org/officeDocument/2006/relationships/slide" Target="slides/slide201.xml"/><Relationship Id="rId283" Type="http://schemas.openxmlformats.org/officeDocument/2006/relationships/slide" Target="slides/slide222.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 Target="slides/slide12.xml"/><Relationship Id="rId78" Type="http://schemas.openxmlformats.org/officeDocument/2006/relationships/slide" Target="slides/slide17.xml"/><Relationship Id="rId94" Type="http://schemas.openxmlformats.org/officeDocument/2006/relationships/slide" Target="slides/slide33.xml"/><Relationship Id="rId99" Type="http://schemas.openxmlformats.org/officeDocument/2006/relationships/slide" Target="slides/slide38.xml"/><Relationship Id="rId101" Type="http://schemas.openxmlformats.org/officeDocument/2006/relationships/slide" Target="slides/slide40.xml"/><Relationship Id="rId122" Type="http://schemas.openxmlformats.org/officeDocument/2006/relationships/slide" Target="slides/slide61.xml"/><Relationship Id="rId143" Type="http://schemas.openxmlformats.org/officeDocument/2006/relationships/slide" Target="slides/slide82.xml"/><Relationship Id="rId148" Type="http://schemas.openxmlformats.org/officeDocument/2006/relationships/slide" Target="slides/slide87.xml"/><Relationship Id="rId164" Type="http://schemas.openxmlformats.org/officeDocument/2006/relationships/slide" Target="slides/slide103.xml"/><Relationship Id="rId169" Type="http://schemas.openxmlformats.org/officeDocument/2006/relationships/slide" Target="slides/slide108.xml"/><Relationship Id="rId185" Type="http://schemas.openxmlformats.org/officeDocument/2006/relationships/slide" Target="slides/slide124.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19.xml"/><Relationship Id="rId210" Type="http://schemas.openxmlformats.org/officeDocument/2006/relationships/slide" Target="slides/slide149.xml"/><Relationship Id="rId215" Type="http://schemas.openxmlformats.org/officeDocument/2006/relationships/slide" Target="slides/slide154.xml"/><Relationship Id="rId236" Type="http://schemas.openxmlformats.org/officeDocument/2006/relationships/slide" Target="slides/slide175.xml"/><Relationship Id="rId257" Type="http://schemas.openxmlformats.org/officeDocument/2006/relationships/slide" Target="slides/slide196.xml"/><Relationship Id="rId278" Type="http://schemas.openxmlformats.org/officeDocument/2006/relationships/slide" Target="slides/slide217.xml"/><Relationship Id="rId26" Type="http://schemas.openxmlformats.org/officeDocument/2006/relationships/customXml" Target="../customXml/item26.xml"/><Relationship Id="rId231" Type="http://schemas.openxmlformats.org/officeDocument/2006/relationships/slide" Target="slides/slide170.xml"/><Relationship Id="rId252" Type="http://schemas.openxmlformats.org/officeDocument/2006/relationships/slide" Target="slides/slide191.xml"/><Relationship Id="rId273" Type="http://schemas.openxmlformats.org/officeDocument/2006/relationships/slide" Target="slides/slide212.xml"/><Relationship Id="rId294" Type="http://schemas.openxmlformats.org/officeDocument/2006/relationships/commentAuthors" Target="commentAuthors.xml"/><Relationship Id="rId47" Type="http://schemas.openxmlformats.org/officeDocument/2006/relationships/customXml" Target="../customXml/item47.xml"/><Relationship Id="rId68" Type="http://schemas.openxmlformats.org/officeDocument/2006/relationships/slide" Target="slides/slide7.xml"/><Relationship Id="rId89" Type="http://schemas.openxmlformats.org/officeDocument/2006/relationships/slide" Target="slides/slide28.xml"/><Relationship Id="rId112" Type="http://schemas.openxmlformats.org/officeDocument/2006/relationships/slide" Target="slides/slide51.xml"/><Relationship Id="rId133" Type="http://schemas.openxmlformats.org/officeDocument/2006/relationships/slide" Target="slides/slide72.xml"/><Relationship Id="rId154" Type="http://schemas.openxmlformats.org/officeDocument/2006/relationships/slide" Target="slides/slide93.xml"/><Relationship Id="rId175" Type="http://schemas.openxmlformats.org/officeDocument/2006/relationships/slide" Target="slides/slide114.xml"/><Relationship Id="rId196" Type="http://schemas.openxmlformats.org/officeDocument/2006/relationships/slide" Target="slides/slide135.xml"/><Relationship Id="rId200" Type="http://schemas.openxmlformats.org/officeDocument/2006/relationships/slide" Target="slides/slide139.xml"/><Relationship Id="rId16" Type="http://schemas.openxmlformats.org/officeDocument/2006/relationships/customXml" Target="../customXml/item16.xml"/><Relationship Id="rId221" Type="http://schemas.openxmlformats.org/officeDocument/2006/relationships/slide" Target="slides/slide160.xml"/><Relationship Id="rId242" Type="http://schemas.openxmlformats.org/officeDocument/2006/relationships/slide" Target="slides/slide181.xml"/><Relationship Id="rId263" Type="http://schemas.openxmlformats.org/officeDocument/2006/relationships/slide" Target="slides/slide202.xml"/><Relationship Id="rId284" Type="http://schemas.openxmlformats.org/officeDocument/2006/relationships/slide" Target="slides/slide223.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slide" Target="slides/slide18.xml"/><Relationship Id="rId102" Type="http://schemas.openxmlformats.org/officeDocument/2006/relationships/slide" Target="slides/slide41.xml"/><Relationship Id="rId123" Type="http://schemas.openxmlformats.org/officeDocument/2006/relationships/slide" Target="slides/slide62.xml"/><Relationship Id="rId144" Type="http://schemas.openxmlformats.org/officeDocument/2006/relationships/slide" Target="slides/slide83.xml"/><Relationship Id="rId90" Type="http://schemas.openxmlformats.org/officeDocument/2006/relationships/slide" Target="slides/slide29.xml"/><Relationship Id="rId165" Type="http://schemas.openxmlformats.org/officeDocument/2006/relationships/slide" Target="slides/slide104.xml"/><Relationship Id="rId186" Type="http://schemas.openxmlformats.org/officeDocument/2006/relationships/slide" Target="slides/slide125.xml"/><Relationship Id="rId211" Type="http://schemas.openxmlformats.org/officeDocument/2006/relationships/slide" Target="slides/slide150.xml"/><Relationship Id="rId232" Type="http://schemas.openxmlformats.org/officeDocument/2006/relationships/slide" Target="slides/slide171.xml"/><Relationship Id="rId253" Type="http://schemas.openxmlformats.org/officeDocument/2006/relationships/slide" Target="slides/slide192.xml"/><Relationship Id="rId274" Type="http://schemas.openxmlformats.org/officeDocument/2006/relationships/slide" Target="slides/slide213.xml"/><Relationship Id="rId295" Type="http://schemas.openxmlformats.org/officeDocument/2006/relationships/presProps" Target="presProps.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slide" Target="slides/slide8.xml"/><Relationship Id="rId113" Type="http://schemas.openxmlformats.org/officeDocument/2006/relationships/slide" Target="slides/slide52.xml"/><Relationship Id="rId134" Type="http://schemas.openxmlformats.org/officeDocument/2006/relationships/slide" Target="slides/slide73.xml"/><Relationship Id="rId80" Type="http://schemas.openxmlformats.org/officeDocument/2006/relationships/slide" Target="slides/slide19.xml"/><Relationship Id="rId155" Type="http://schemas.openxmlformats.org/officeDocument/2006/relationships/slide" Target="slides/slide94.xml"/><Relationship Id="rId176" Type="http://schemas.openxmlformats.org/officeDocument/2006/relationships/slide" Target="slides/slide115.xml"/><Relationship Id="rId197" Type="http://schemas.openxmlformats.org/officeDocument/2006/relationships/slide" Target="slides/slide136.xml"/><Relationship Id="rId201" Type="http://schemas.openxmlformats.org/officeDocument/2006/relationships/slide" Target="slides/slide140.xml"/><Relationship Id="rId222" Type="http://schemas.openxmlformats.org/officeDocument/2006/relationships/slide" Target="slides/slide161.xml"/><Relationship Id="rId243" Type="http://schemas.openxmlformats.org/officeDocument/2006/relationships/slide" Target="slides/slide182.xml"/><Relationship Id="rId264" Type="http://schemas.openxmlformats.org/officeDocument/2006/relationships/slide" Target="slides/slide203.xml"/><Relationship Id="rId285" Type="http://schemas.openxmlformats.org/officeDocument/2006/relationships/slide" Target="slides/slide224.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42.xml"/><Relationship Id="rId124" Type="http://schemas.openxmlformats.org/officeDocument/2006/relationships/slide" Target="slides/slide63.xml"/><Relationship Id="rId70" Type="http://schemas.openxmlformats.org/officeDocument/2006/relationships/slide" Target="slides/slide9.xml"/><Relationship Id="rId91" Type="http://schemas.openxmlformats.org/officeDocument/2006/relationships/slide" Target="slides/slide30.xml"/><Relationship Id="rId145" Type="http://schemas.openxmlformats.org/officeDocument/2006/relationships/slide" Target="slides/slide84.xml"/><Relationship Id="rId166" Type="http://schemas.openxmlformats.org/officeDocument/2006/relationships/slide" Target="slides/slide105.xml"/><Relationship Id="rId187" Type="http://schemas.openxmlformats.org/officeDocument/2006/relationships/slide" Target="slides/slide126.xml"/><Relationship Id="rId1" Type="http://schemas.openxmlformats.org/officeDocument/2006/relationships/customXml" Target="../customXml/item1.xml"/><Relationship Id="rId212" Type="http://schemas.openxmlformats.org/officeDocument/2006/relationships/slide" Target="slides/slide151.xml"/><Relationship Id="rId233" Type="http://schemas.openxmlformats.org/officeDocument/2006/relationships/slide" Target="slides/slide172.xml"/><Relationship Id="rId254" Type="http://schemas.openxmlformats.org/officeDocument/2006/relationships/slide" Target="slides/slide19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53.xml"/><Relationship Id="rId275" Type="http://schemas.openxmlformats.org/officeDocument/2006/relationships/slide" Target="slides/slide214.xml"/><Relationship Id="rId296" Type="http://schemas.openxmlformats.org/officeDocument/2006/relationships/viewProps" Target="viewProps.xml"/><Relationship Id="rId60" Type="http://schemas.openxmlformats.org/officeDocument/2006/relationships/customXml" Target="../customXml/item60.xml"/><Relationship Id="rId81" Type="http://schemas.openxmlformats.org/officeDocument/2006/relationships/slide" Target="slides/slide20.xml"/><Relationship Id="rId135" Type="http://schemas.openxmlformats.org/officeDocument/2006/relationships/slide" Target="slides/slide74.xml"/><Relationship Id="rId156" Type="http://schemas.openxmlformats.org/officeDocument/2006/relationships/slide" Target="slides/slide95.xml"/><Relationship Id="rId177" Type="http://schemas.openxmlformats.org/officeDocument/2006/relationships/slide" Target="slides/slide116.xml"/><Relationship Id="rId198" Type="http://schemas.openxmlformats.org/officeDocument/2006/relationships/slide" Target="slides/slide137.xml"/><Relationship Id="rId202" Type="http://schemas.openxmlformats.org/officeDocument/2006/relationships/slide" Target="slides/slide141.xml"/><Relationship Id="rId223" Type="http://schemas.openxmlformats.org/officeDocument/2006/relationships/slide" Target="slides/slide162.xml"/><Relationship Id="rId244" Type="http://schemas.openxmlformats.org/officeDocument/2006/relationships/slide" Target="slides/slide183.xml"/><Relationship Id="rId18" Type="http://schemas.openxmlformats.org/officeDocument/2006/relationships/customXml" Target="../customXml/item18.xml"/><Relationship Id="rId39" Type="http://schemas.openxmlformats.org/officeDocument/2006/relationships/customXml" Target="../customXml/item39.xml"/><Relationship Id="rId265" Type="http://schemas.openxmlformats.org/officeDocument/2006/relationships/slide" Target="slides/slide204.xml"/><Relationship Id="rId286" Type="http://schemas.openxmlformats.org/officeDocument/2006/relationships/slide" Target="slides/slide225.xml"/><Relationship Id="rId50" Type="http://schemas.openxmlformats.org/officeDocument/2006/relationships/customXml" Target="../customXml/item50.xml"/><Relationship Id="rId104" Type="http://schemas.openxmlformats.org/officeDocument/2006/relationships/slide" Target="slides/slide43.xml"/><Relationship Id="rId125" Type="http://schemas.openxmlformats.org/officeDocument/2006/relationships/slide" Target="slides/slide64.xml"/><Relationship Id="rId146" Type="http://schemas.openxmlformats.org/officeDocument/2006/relationships/slide" Target="slides/slide85.xml"/><Relationship Id="rId167" Type="http://schemas.openxmlformats.org/officeDocument/2006/relationships/slide" Target="slides/slide106.xml"/><Relationship Id="rId188" Type="http://schemas.openxmlformats.org/officeDocument/2006/relationships/slide" Target="slides/slide127.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5A7464-B2FD-47A6-958F-746DECB4698D}" type="doc">
      <dgm:prSet loTypeId="urn:microsoft.com/office/officeart/2005/8/layout/vList5" loCatId="list" qsTypeId="urn:microsoft.com/office/officeart/2005/8/quickstyle/simple2" qsCatId="simple" csTypeId="urn:microsoft.com/office/officeart/2005/8/colors/accent5_3" csCatId="accent5" phldr="1"/>
      <dgm:spPr/>
      <dgm:t>
        <a:bodyPr/>
        <a:lstStyle/>
        <a:p>
          <a:endParaRPr lang="de-DE"/>
        </a:p>
      </dgm:t>
    </dgm:pt>
    <dgm:pt modelId="{F40428E7-E02D-4453-89A7-43D7C8641189}">
      <dgm:prSet phldrT="[Text]" custT="1"/>
      <dgm:spPr/>
      <dgm:t>
        <a:bodyPr/>
        <a:lstStyle/>
        <a:p>
          <a:r>
            <a:rPr lang="de-DE" sz="2400" dirty="0"/>
            <a:t>Welcome</a:t>
          </a:r>
        </a:p>
      </dgm:t>
    </dgm:pt>
    <dgm:pt modelId="{5C247B8A-E7F7-4E96-97CA-92DC35CF73D8}" type="parTrans" cxnId="{000D6828-C324-45FC-97A2-6C03FEB76F11}">
      <dgm:prSet/>
      <dgm:spPr/>
      <dgm:t>
        <a:bodyPr/>
        <a:lstStyle/>
        <a:p>
          <a:endParaRPr lang="de-DE"/>
        </a:p>
      </dgm:t>
    </dgm:pt>
    <dgm:pt modelId="{D4CFBB9F-D161-4E5A-A3F8-F52705F18F9D}" type="sibTrans" cxnId="{000D6828-C324-45FC-97A2-6C03FEB76F11}">
      <dgm:prSet/>
      <dgm:spPr/>
      <dgm:t>
        <a:bodyPr/>
        <a:lstStyle/>
        <a:p>
          <a:endParaRPr lang="de-DE"/>
        </a:p>
      </dgm:t>
    </dgm:pt>
    <dgm:pt modelId="{04C9943F-554A-4429-9CEE-7C2996D08E79}">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Schedule, Agenda</a:t>
          </a:r>
        </a:p>
      </dgm:t>
    </dgm:pt>
    <dgm:pt modelId="{08D803D6-BA37-4680-A54F-1788F8A1A790}" type="parTrans" cxnId="{4938B513-EE3F-4142-9883-DB43A0F4BBF6}">
      <dgm:prSet/>
      <dgm:spPr/>
      <dgm:t>
        <a:bodyPr/>
        <a:lstStyle/>
        <a:p>
          <a:endParaRPr lang="de-DE"/>
        </a:p>
      </dgm:t>
    </dgm:pt>
    <dgm:pt modelId="{ED435FA1-2A3B-44C5-B6A5-777FC8941DAF}" type="sibTrans" cxnId="{4938B513-EE3F-4142-9883-DB43A0F4BBF6}">
      <dgm:prSet/>
      <dgm:spPr/>
      <dgm:t>
        <a:bodyPr/>
        <a:lstStyle/>
        <a:p>
          <a:endParaRPr lang="de-DE"/>
        </a:p>
      </dgm:t>
    </dgm:pt>
    <dgm:pt modelId="{8EDDBF8E-01DC-4D02-BE53-7F6592298F8B}">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Introduction round</a:t>
          </a:r>
        </a:p>
      </dgm:t>
    </dgm:pt>
    <dgm:pt modelId="{A47C8D07-113D-4C79-A6D1-9D00DA413553}" type="parTrans" cxnId="{09244854-504E-4A2A-9DD3-970FF21F84A3}">
      <dgm:prSet/>
      <dgm:spPr/>
      <dgm:t>
        <a:bodyPr/>
        <a:lstStyle/>
        <a:p>
          <a:endParaRPr lang="de-DE"/>
        </a:p>
      </dgm:t>
    </dgm:pt>
    <dgm:pt modelId="{EACAF4E8-0FF9-4BEA-9C43-071DBCBA15F4}" type="sibTrans" cxnId="{09244854-504E-4A2A-9DD3-970FF21F84A3}">
      <dgm:prSet/>
      <dgm:spPr/>
      <dgm:t>
        <a:bodyPr/>
        <a:lstStyle/>
        <a:p>
          <a:endParaRPr lang="de-DE"/>
        </a:p>
      </dgm:t>
    </dgm:pt>
    <dgm:pt modelId="{5205A1C1-3175-4EB4-A1FB-6823435015A3}">
      <dgm:prSet phldrT="[Text]" custT="1"/>
      <dgm:spPr/>
      <dgm:t>
        <a:bodyPr/>
        <a:lstStyle/>
        <a:p>
          <a:r>
            <a:rPr lang="de-DE" sz="2400" dirty="0"/>
            <a:t>MindSphere Architecture</a:t>
          </a:r>
        </a:p>
      </dgm:t>
    </dgm:pt>
    <dgm:pt modelId="{E5F33BA3-B638-422E-AAFB-2AC4587B1ED3}" type="parTrans" cxnId="{48A6E5AF-F7C5-46A3-BCED-F128D19196BF}">
      <dgm:prSet/>
      <dgm:spPr/>
      <dgm:t>
        <a:bodyPr/>
        <a:lstStyle/>
        <a:p>
          <a:endParaRPr lang="de-DE"/>
        </a:p>
      </dgm:t>
    </dgm:pt>
    <dgm:pt modelId="{2485FFD4-81C1-440C-8666-E7AC93369942}" type="sibTrans" cxnId="{48A6E5AF-F7C5-46A3-BCED-F128D19196BF}">
      <dgm:prSet/>
      <dgm:spPr/>
      <dgm:t>
        <a:bodyPr/>
        <a:lstStyle/>
        <a:p>
          <a:endParaRPr lang="de-DE"/>
        </a:p>
      </dgm:t>
    </dgm:pt>
    <dgm:pt modelId="{B155BE11-82D9-49E2-8188-29123DBEDAC4}">
      <dgm:prSet phldrT="[Text]" custT="1"/>
      <dgm:spPr/>
      <dgm:t>
        <a:bodyPr/>
        <a:lstStyle/>
        <a:p>
          <a:pPr>
            <a:buSzPts val="1000"/>
            <a:buFont typeface="Arial" panose="020B0604020202020204" pitchFamily="34" charset="0"/>
            <a:buChar char="•"/>
          </a:pPr>
          <a:r>
            <a:rPr lang="de-DE" sz="1200" dirty="0"/>
            <a:t>Northbound / Southbound</a:t>
          </a:r>
        </a:p>
      </dgm:t>
    </dgm:pt>
    <dgm:pt modelId="{F231CC79-FC31-45D9-89B4-B02F7C5E2FFC}" type="parTrans" cxnId="{2AF83001-EFE8-4BC7-96B1-3964FDE53F33}">
      <dgm:prSet/>
      <dgm:spPr/>
      <dgm:t>
        <a:bodyPr/>
        <a:lstStyle/>
        <a:p>
          <a:endParaRPr lang="de-DE"/>
        </a:p>
      </dgm:t>
    </dgm:pt>
    <dgm:pt modelId="{7248797D-61B7-4D63-805D-57411F3EFC05}" type="sibTrans" cxnId="{2AF83001-EFE8-4BC7-96B1-3964FDE53F33}">
      <dgm:prSet/>
      <dgm:spPr/>
      <dgm:t>
        <a:bodyPr/>
        <a:lstStyle/>
        <a:p>
          <a:endParaRPr lang="de-DE"/>
        </a:p>
      </dgm:t>
    </dgm:pt>
    <dgm:pt modelId="{0ED2753F-8BB0-4A94-A6E6-25A57C20B2CD}">
      <dgm:prSet phldrT="[Text]" custT="1"/>
      <dgm:spPr/>
      <dgm:t>
        <a:bodyPr/>
        <a:lstStyle/>
        <a:p>
          <a:r>
            <a:rPr lang="de-DE" sz="2400" dirty="0"/>
            <a:t>MindSphere IoT data model</a:t>
          </a:r>
        </a:p>
      </dgm:t>
    </dgm:pt>
    <dgm:pt modelId="{5A34F958-8641-47E4-BF08-0A751C8EB012}" type="parTrans" cxnId="{28DA2ADD-6EC5-406F-9371-B149A9BAA196}">
      <dgm:prSet/>
      <dgm:spPr/>
      <dgm:t>
        <a:bodyPr/>
        <a:lstStyle/>
        <a:p>
          <a:endParaRPr lang="de-DE"/>
        </a:p>
      </dgm:t>
    </dgm:pt>
    <dgm:pt modelId="{4520D80F-B6D9-49AF-AFE8-16A8381D9425}" type="sibTrans" cxnId="{28DA2ADD-6EC5-406F-9371-B149A9BAA196}">
      <dgm:prSet/>
      <dgm:spPr/>
      <dgm:t>
        <a:bodyPr/>
        <a:lstStyle/>
        <a:p>
          <a:endParaRPr lang="de-DE"/>
        </a:p>
      </dgm:t>
    </dgm:pt>
    <dgm:pt modelId="{B5149D3C-DFD3-42A0-8AC1-39A164E94FE9}">
      <dgm:prSet phldrT="[Text]" custT="1"/>
      <dgm:spPr/>
      <dgm:t>
        <a:bodyPr/>
        <a:lstStyle/>
        <a:p>
          <a:pPr>
            <a:buSzPts val="1000"/>
            <a:buFont typeface="Arial" panose="020B0604020202020204" pitchFamily="34" charset="0"/>
            <a:buChar char="•"/>
          </a:pPr>
          <a:r>
            <a:rPr lang="de-DE" sz="1200" dirty="0"/>
            <a:t>Assets, AssetTypes, AspectTypes</a:t>
          </a:r>
        </a:p>
      </dgm:t>
    </dgm:pt>
    <dgm:pt modelId="{AEAB63C4-6D10-4F0F-8180-94A8C5DB5C26}" type="parTrans" cxnId="{29F4FBC8-23EF-484A-A767-2E5838BB5C41}">
      <dgm:prSet/>
      <dgm:spPr/>
      <dgm:t>
        <a:bodyPr/>
        <a:lstStyle/>
        <a:p>
          <a:endParaRPr lang="de-DE"/>
        </a:p>
      </dgm:t>
    </dgm:pt>
    <dgm:pt modelId="{83965DC3-103B-4EF1-8DD8-927579CF7942}" type="sibTrans" cxnId="{29F4FBC8-23EF-484A-A767-2E5838BB5C41}">
      <dgm:prSet/>
      <dgm:spPr/>
      <dgm:t>
        <a:bodyPr/>
        <a:lstStyle/>
        <a:p>
          <a:endParaRPr lang="de-DE"/>
        </a:p>
      </dgm:t>
    </dgm:pt>
    <dgm:pt modelId="{3864588B-BEC6-478E-B8AA-5C8590F1177A}">
      <dgm:prSet custT="1"/>
      <dgm:spPr/>
      <dgm:t>
        <a:bodyPr/>
        <a:lstStyle/>
        <a:p>
          <a:pPr>
            <a:buSzPts val="1000"/>
            <a:buFont typeface="Arial" panose="020B0604020202020204" pitchFamily="34" charset="0"/>
            <a:buChar char="•"/>
          </a:pPr>
          <a:r>
            <a:rPr lang="de-DE" sz="1200" dirty="0"/>
            <a:t>Connectivity Overview</a:t>
          </a:r>
        </a:p>
      </dgm:t>
    </dgm:pt>
    <dgm:pt modelId="{F35EB80A-6647-455B-8784-A0BECA42CA45}" type="parTrans" cxnId="{CFC1237C-CE08-4F88-8163-B24AFF273AF3}">
      <dgm:prSet/>
      <dgm:spPr/>
      <dgm:t>
        <a:bodyPr/>
        <a:lstStyle/>
        <a:p>
          <a:endParaRPr lang="de-DE"/>
        </a:p>
      </dgm:t>
    </dgm:pt>
    <dgm:pt modelId="{155972EE-0A08-43DF-A259-6ADDEDF05210}" type="sibTrans" cxnId="{CFC1237C-CE08-4F88-8163-B24AFF273AF3}">
      <dgm:prSet/>
      <dgm:spPr/>
      <dgm:t>
        <a:bodyPr/>
        <a:lstStyle/>
        <a:p>
          <a:endParaRPr lang="de-DE"/>
        </a:p>
      </dgm:t>
    </dgm:pt>
    <dgm:pt modelId="{8E2D09C4-1F03-45B1-9F15-28CE48FFBF33}">
      <dgm:prSet custT="1"/>
      <dgm:spPr/>
      <dgm:t>
        <a:bodyPr/>
        <a:lstStyle/>
        <a:p>
          <a:pPr>
            <a:buSzPts val="1000"/>
            <a:buFont typeface="Arial" panose="020B0604020202020204" pitchFamily="34" charset="0"/>
            <a:buChar char="•"/>
          </a:pPr>
          <a:r>
            <a:rPr lang="de-DE" sz="1200" dirty="0"/>
            <a:t>Infrastructure / MindSphere regions</a:t>
          </a:r>
        </a:p>
      </dgm:t>
    </dgm:pt>
    <dgm:pt modelId="{604FDC42-5208-439C-B8E4-78C80E5CBF22}" type="parTrans" cxnId="{45BA4184-77A6-45AE-9CD6-3FF087122376}">
      <dgm:prSet/>
      <dgm:spPr/>
      <dgm:t>
        <a:bodyPr/>
        <a:lstStyle/>
        <a:p>
          <a:endParaRPr lang="de-DE"/>
        </a:p>
      </dgm:t>
    </dgm:pt>
    <dgm:pt modelId="{EB4C47E9-0D55-489B-A8FE-9AD186BC682D}" type="sibTrans" cxnId="{45BA4184-77A6-45AE-9CD6-3FF087122376}">
      <dgm:prSet/>
      <dgm:spPr/>
      <dgm:t>
        <a:bodyPr/>
        <a:lstStyle/>
        <a:p>
          <a:endParaRPr lang="de-DE"/>
        </a:p>
      </dgm:t>
    </dgm:pt>
    <dgm:pt modelId="{DD3A106D-E832-4AA8-B443-9331C4615BE4}">
      <dgm:prSet custT="1"/>
      <dgm:spPr/>
      <dgm:t>
        <a:bodyPr/>
        <a:lstStyle/>
        <a:p>
          <a:pPr>
            <a:buSzPts val="1000"/>
            <a:buFont typeface="Arial" panose="020B0604020202020204" pitchFamily="34" charset="0"/>
            <a:buChar char="•"/>
          </a:pPr>
          <a:r>
            <a:rPr lang="de-DE" sz="1200" dirty="0"/>
            <a:t>MindSphere Plans, Sizes, Limits</a:t>
          </a:r>
        </a:p>
      </dgm:t>
    </dgm:pt>
    <dgm:pt modelId="{5D6EC4AA-ACE4-452D-8237-46068D923AC8}" type="parTrans" cxnId="{050046FC-2908-424E-8944-DCD76F886A28}">
      <dgm:prSet/>
      <dgm:spPr/>
      <dgm:t>
        <a:bodyPr/>
        <a:lstStyle/>
        <a:p>
          <a:endParaRPr lang="de-DE"/>
        </a:p>
      </dgm:t>
    </dgm:pt>
    <dgm:pt modelId="{B4338F22-B1E3-4825-A6EF-DE412C576B61}" type="sibTrans" cxnId="{050046FC-2908-424E-8944-DCD76F886A28}">
      <dgm:prSet/>
      <dgm:spPr/>
      <dgm:t>
        <a:bodyPr/>
        <a:lstStyle/>
        <a:p>
          <a:endParaRPr lang="de-DE"/>
        </a:p>
      </dgm:t>
    </dgm:pt>
    <dgm:pt modelId="{8C5CD7DD-6EB4-4391-BD5B-A4D5D8A548AA}">
      <dgm:prSet custT="1"/>
      <dgm:spPr/>
      <dgm:t>
        <a:bodyPr/>
        <a:lstStyle/>
        <a:p>
          <a:pPr>
            <a:buSzPts val="1000"/>
            <a:buFont typeface="Arial" panose="020B0604020202020204" pitchFamily="34" charset="0"/>
            <a:buChar char="•"/>
          </a:pPr>
          <a:r>
            <a:rPr lang="de-DE" sz="1200" dirty="0"/>
            <a:t>Hierarchy &amp; Inheritance</a:t>
          </a:r>
        </a:p>
      </dgm:t>
    </dgm:pt>
    <dgm:pt modelId="{6CBCF445-2BC1-42E1-ACA8-F555FFD39B07}" type="parTrans" cxnId="{65C2CAA6-CB2D-4384-BAF6-8A0A21AF765F}">
      <dgm:prSet/>
      <dgm:spPr/>
      <dgm:t>
        <a:bodyPr/>
        <a:lstStyle/>
        <a:p>
          <a:endParaRPr lang="de-DE"/>
        </a:p>
      </dgm:t>
    </dgm:pt>
    <dgm:pt modelId="{A68EFB90-D0D8-42BC-91BE-FDACDC4AF73E}" type="sibTrans" cxnId="{65C2CAA6-CB2D-4384-BAF6-8A0A21AF765F}">
      <dgm:prSet/>
      <dgm:spPr/>
      <dgm:t>
        <a:bodyPr/>
        <a:lstStyle/>
        <a:p>
          <a:endParaRPr lang="de-DE"/>
        </a:p>
      </dgm:t>
    </dgm:pt>
    <dgm:pt modelId="{FC74E421-55B2-446D-A678-1E0F1A9C0670}">
      <dgm:prSet custT="1"/>
      <dgm:spPr/>
      <dgm:t>
        <a:bodyPr/>
        <a:lstStyle/>
        <a:p>
          <a:pPr>
            <a:buSzPts val="1000"/>
            <a:buFont typeface="Arial" panose="020B0604020202020204" pitchFamily="34" charset="0"/>
            <a:buChar char="•"/>
          </a:pPr>
          <a:r>
            <a:rPr lang="de-DE" sz="1200" dirty="0"/>
            <a:t>Dynamic vs static aspects</a:t>
          </a:r>
        </a:p>
      </dgm:t>
    </dgm:pt>
    <dgm:pt modelId="{C9AB9CE9-6BDE-4015-9A84-347CB62D315D}" type="parTrans" cxnId="{7CCA9351-0E0F-404D-A385-CF8F8FB887F0}">
      <dgm:prSet/>
      <dgm:spPr/>
      <dgm:t>
        <a:bodyPr/>
        <a:lstStyle/>
        <a:p>
          <a:endParaRPr lang="de-DE"/>
        </a:p>
      </dgm:t>
    </dgm:pt>
    <dgm:pt modelId="{AEFF5CF2-5BDD-4AA5-B7DE-BE4417F439B4}" type="sibTrans" cxnId="{7CCA9351-0E0F-404D-A385-CF8F8FB887F0}">
      <dgm:prSet/>
      <dgm:spPr/>
      <dgm:t>
        <a:bodyPr/>
        <a:lstStyle/>
        <a:p>
          <a:endParaRPr lang="de-DE"/>
        </a:p>
      </dgm:t>
    </dgm:pt>
    <dgm:pt modelId="{963D0FD3-2DCF-4B7E-98FD-E6FE29BF2A73}">
      <dgm:prSet custT="1"/>
      <dgm:spPr/>
      <dgm:t>
        <a:bodyPr/>
        <a:lstStyle/>
        <a:p>
          <a:pPr>
            <a:buSzPts val="1000"/>
            <a:buFont typeface="Arial" panose="020B0604020202020204" pitchFamily="34" charset="0"/>
            <a:buChar char="•"/>
          </a:pPr>
          <a:r>
            <a:rPr lang="de-DE" sz="1200" dirty="0"/>
            <a:t>Metadata variables</a:t>
          </a:r>
        </a:p>
      </dgm:t>
    </dgm:pt>
    <dgm:pt modelId="{59DAC624-C042-41B6-98E8-6B1846FF984F}" type="parTrans" cxnId="{AC2CE021-D025-4C66-A03C-A177CDC35D85}">
      <dgm:prSet/>
      <dgm:spPr/>
      <dgm:t>
        <a:bodyPr/>
        <a:lstStyle/>
        <a:p>
          <a:endParaRPr lang="de-DE"/>
        </a:p>
      </dgm:t>
    </dgm:pt>
    <dgm:pt modelId="{1425F90D-3757-4E00-B8DA-20FD1494E4CF}" type="sibTrans" cxnId="{AC2CE021-D025-4C66-A03C-A177CDC35D85}">
      <dgm:prSet/>
      <dgm:spPr/>
      <dgm:t>
        <a:bodyPr/>
        <a:lstStyle/>
        <a:p>
          <a:endParaRPr lang="de-DE"/>
        </a:p>
      </dgm:t>
    </dgm:pt>
    <dgm:pt modelId="{62EC4A3E-9B41-42F6-B8BA-A96A680343A2}">
      <dgm:prSet custT="1"/>
      <dgm:spPr/>
      <dgm:t>
        <a:bodyPr/>
        <a:lstStyle/>
        <a:p>
          <a:pPr>
            <a:buSzPts val="1000"/>
            <a:buFont typeface="Arial" panose="020B0604020202020204" pitchFamily="34" charset="0"/>
            <a:buChar char="•"/>
          </a:pPr>
          <a:r>
            <a:rPr lang="de-DE" sz="1200" dirty="0"/>
            <a:t>Datatypes &amp; Units</a:t>
          </a:r>
        </a:p>
      </dgm:t>
    </dgm:pt>
    <dgm:pt modelId="{71F659B7-8512-4281-878F-949C46E4BD73}" type="parTrans" cxnId="{E915BE1C-791E-4E03-8618-1070DED0AD2A}">
      <dgm:prSet/>
      <dgm:spPr/>
      <dgm:t>
        <a:bodyPr/>
        <a:lstStyle/>
        <a:p>
          <a:endParaRPr lang="de-DE"/>
        </a:p>
      </dgm:t>
    </dgm:pt>
    <dgm:pt modelId="{18DDFAEB-59DB-4032-8A33-54C38CB31843}" type="sibTrans" cxnId="{E915BE1C-791E-4E03-8618-1070DED0AD2A}">
      <dgm:prSet/>
      <dgm:spPr/>
      <dgm:t>
        <a:bodyPr/>
        <a:lstStyle/>
        <a:p>
          <a:endParaRPr lang="de-DE"/>
        </a:p>
      </dgm:t>
    </dgm:pt>
    <dgm:pt modelId="{15E48B0D-B53C-4949-ACA1-6C5816D7A3E9}">
      <dgm:prSet custT="1"/>
      <dgm:spPr/>
      <dgm:t>
        <a:bodyPr spcFirstLastPara="0" vert="horz" wrap="square" lIns="91440" tIns="45720" rIns="91440" bIns="45720" numCol="1" spcCol="1270" anchor="ctr" anchorCtr="0"/>
        <a:lstStyle/>
        <a:p>
          <a:pPr marL="0" lvl="0" indent="0" algn="ctr" defTabSz="1066800">
            <a:lnSpc>
              <a:spcPct val="90000"/>
            </a:lnSpc>
            <a:spcBef>
              <a:spcPct val="0"/>
            </a:spcBef>
            <a:spcAft>
              <a:spcPct val="35000"/>
            </a:spcAft>
            <a:buNone/>
          </a:pPr>
          <a:r>
            <a:rPr lang="de-DE" sz="2400" kern="1200" dirty="0">
              <a:latin typeface="+mn-lt"/>
              <a:ea typeface="+mn-ea"/>
              <a:cs typeface="+mn-cs"/>
            </a:rPr>
            <a:t>MindSphere onboarding</a:t>
          </a:r>
        </a:p>
      </dgm:t>
    </dgm:pt>
    <dgm:pt modelId="{8358927F-97F9-44B9-B124-97A8E9712110}" type="parTrans" cxnId="{DB00AB02-FD86-4D20-B9EB-E862EA37EB1F}">
      <dgm:prSet/>
      <dgm:spPr/>
      <dgm:t>
        <a:bodyPr/>
        <a:lstStyle/>
        <a:p>
          <a:endParaRPr lang="de-DE"/>
        </a:p>
      </dgm:t>
    </dgm:pt>
    <dgm:pt modelId="{44A5BC34-7019-46D9-B71F-5F52DF15A5E9}" type="sibTrans" cxnId="{DB00AB02-FD86-4D20-B9EB-E862EA37EB1F}">
      <dgm:prSet/>
      <dgm:spPr/>
      <dgm:t>
        <a:bodyPr/>
        <a:lstStyle/>
        <a:p>
          <a:endParaRPr lang="de-DE"/>
        </a:p>
      </dgm:t>
    </dgm:pt>
    <dgm:pt modelId="{124F32A5-49CB-4D0C-BDED-ECD2DADE4618}">
      <dgm:prSe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en-US" sz="1200" kern="1200" dirty="0">
              <a:solidFill>
                <a:srgbClr val="000000">
                  <a:hueOff val="0"/>
                  <a:satOff val="0"/>
                  <a:lumOff val="0"/>
                  <a:alphaOff val="0"/>
                </a:srgbClr>
              </a:solidFill>
              <a:latin typeface="+mn-lt"/>
              <a:ea typeface="+mn-ea"/>
              <a:cs typeface="+mn-cs"/>
            </a:rPr>
            <a:t>Data mapping</a:t>
          </a:r>
          <a:endParaRPr lang="de-DE" sz="1200" kern="1200" dirty="0">
            <a:solidFill>
              <a:srgbClr val="000000">
                <a:hueOff val="0"/>
                <a:satOff val="0"/>
                <a:lumOff val="0"/>
                <a:alphaOff val="0"/>
              </a:srgbClr>
            </a:solidFill>
            <a:latin typeface="+mn-lt"/>
            <a:ea typeface="+mn-ea"/>
            <a:cs typeface="+mn-cs"/>
          </a:endParaRPr>
        </a:p>
      </dgm:t>
    </dgm:pt>
    <dgm:pt modelId="{E2F2697A-5A4F-45E7-B5BD-C1F370E0AF35}" type="parTrans" cxnId="{319983CC-25CC-4470-874E-B9A7A3B8818C}">
      <dgm:prSet/>
      <dgm:spPr/>
      <dgm:t>
        <a:bodyPr/>
        <a:lstStyle/>
        <a:p>
          <a:endParaRPr lang="de-DE"/>
        </a:p>
      </dgm:t>
    </dgm:pt>
    <dgm:pt modelId="{FE37E376-75D5-4EF9-8110-05787E8D3C7A}" type="sibTrans" cxnId="{319983CC-25CC-4470-874E-B9A7A3B8818C}">
      <dgm:prSet/>
      <dgm:spPr/>
      <dgm:t>
        <a:bodyPr/>
        <a:lstStyle/>
        <a:p>
          <a:endParaRPr lang="de-DE"/>
        </a:p>
      </dgm:t>
    </dgm:pt>
    <dgm:pt modelId="{8F7FCF5F-878A-4B9F-93D6-82EBEEBFDA00}">
      <dgm:prSe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Timeseries</a:t>
          </a:r>
        </a:p>
      </dgm:t>
    </dgm:pt>
    <dgm:pt modelId="{3B36F7B9-7AE4-4D32-896D-AFF20652633A}" type="parTrans" cxnId="{F1BE4387-B4D7-4880-B2C2-D5179494E459}">
      <dgm:prSet/>
      <dgm:spPr/>
      <dgm:t>
        <a:bodyPr/>
        <a:lstStyle/>
        <a:p>
          <a:endParaRPr lang="de-DE"/>
        </a:p>
      </dgm:t>
    </dgm:pt>
    <dgm:pt modelId="{DDF36D65-FF20-4925-9DE5-048FD8408743}" type="sibTrans" cxnId="{F1BE4387-B4D7-4880-B2C2-D5179494E459}">
      <dgm:prSet/>
      <dgm:spPr/>
      <dgm:t>
        <a:bodyPr/>
        <a:lstStyle/>
        <a:p>
          <a:endParaRPr lang="de-DE"/>
        </a:p>
      </dgm:t>
    </dgm:pt>
    <dgm:pt modelId="{13563350-1473-459A-84C2-073E79AA7FAA}">
      <dgm:prSe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Data in FleetManager</a:t>
          </a:r>
        </a:p>
      </dgm:t>
    </dgm:pt>
    <dgm:pt modelId="{4BD16D24-8CAC-4BD5-BA42-29C13C4E592F}" type="parTrans" cxnId="{67319A0E-1940-414B-B3EE-0A48E1CC2B92}">
      <dgm:prSet/>
      <dgm:spPr/>
      <dgm:t>
        <a:bodyPr/>
        <a:lstStyle/>
        <a:p>
          <a:endParaRPr lang="de-DE"/>
        </a:p>
      </dgm:t>
    </dgm:pt>
    <dgm:pt modelId="{2B8F8BDC-02E1-4B8A-8732-38E46285AE4B}" type="sibTrans" cxnId="{67319A0E-1940-414B-B3EE-0A48E1CC2B92}">
      <dgm:prSet/>
      <dgm:spPr/>
      <dgm:t>
        <a:bodyPr/>
        <a:lstStyle/>
        <a:p>
          <a:endParaRPr lang="de-DE"/>
        </a:p>
      </dgm:t>
    </dgm:pt>
    <dgm:pt modelId="{BA2D972B-F2F6-45C4-B7E1-BD18FF6A2BF0}">
      <dgm:prSet custT="1"/>
      <dgm:spPr/>
      <dgm:t>
        <a:bodyPr/>
        <a:lstStyle/>
        <a:p>
          <a:pPr>
            <a:buSzPts val="1000"/>
            <a:buFont typeface="Arial" panose="020B0604020202020204" pitchFamily="34" charset="0"/>
            <a:buChar char="•"/>
          </a:pPr>
          <a:r>
            <a:rPr lang="de-DE" sz="1200" dirty="0"/>
            <a:t>Short overview over APIs</a:t>
          </a:r>
        </a:p>
      </dgm:t>
    </dgm:pt>
    <dgm:pt modelId="{47C01086-BEFE-43C4-8E01-B2DCD2CB4F94}" type="sibTrans" cxnId="{279AFA60-77DA-435A-9107-8DD4E4BA2181}">
      <dgm:prSet/>
      <dgm:spPr/>
      <dgm:t>
        <a:bodyPr/>
        <a:lstStyle/>
        <a:p>
          <a:endParaRPr lang="de-DE"/>
        </a:p>
      </dgm:t>
    </dgm:pt>
    <dgm:pt modelId="{023EEA17-2279-473A-B3E8-50722A32DA2B}" type="parTrans" cxnId="{279AFA60-77DA-435A-9107-8DD4E4BA2181}">
      <dgm:prSet/>
      <dgm:spPr/>
      <dgm:t>
        <a:bodyPr/>
        <a:lstStyle/>
        <a:p>
          <a:endParaRPr lang="de-DE"/>
        </a:p>
      </dgm:t>
    </dgm:pt>
    <dgm:pt modelId="{B03296E3-5533-444D-B453-3EF0925E9DEE}">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Location &amp; Safety instructions</a:t>
          </a:r>
        </a:p>
      </dgm:t>
    </dgm:pt>
    <dgm:pt modelId="{C44707DC-24EE-41F2-94AF-9DCCF5CF2300}" type="parTrans" cxnId="{D289FF31-1DF4-46F7-AD2F-151C9136EC1D}">
      <dgm:prSet/>
      <dgm:spPr/>
      <dgm:t>
        <a:bodyPr/>
        <a:lstStyle/>
        <a:p>
          <a:endParaRPr lang="de-DE"/>
        </a:p>
      </dgm:t>
    </dgm:pt>
    <dgm:pt modelId="{2420AA11-765B-4E1C-8A8C-69853991F359}" type="sibTrans" cxnId="{D289FF31-1DF4-46F7-AD2F-151C9136EC1D}">
      <dgm:prSet/>
      <dgm:spPr/>
      <dgm:t>
        <a:bodyPr/>
        <a:lstStyle/>
        <a:p>
          <a:endParaRPr lang="de-DE"/>
        </a:p>
      </dgm:t>
    </dgm:pt>
    <dgm:pt modelId="{A0FFE29C-6D47-4C29-9FB1-A43AAB763F1C}" type="pres">
      <dgm:prSet presAssocID="{885A7464-B2FD-47A6-958F-746DECB4698D}" presName="Name0" presStyleCnt="0">
        <dgm:presLayoutVars>
          <dgm:dir/>
          <dgm:animLvl val="lvl"/>
          <dgm:resizeHandles val="exact"/>
        </dgm:presLayoutVars>
      </dgm:prSet>
      <dgm:spPr/>
    </dgm:pt>
    <dgm:pt modelId="{A16460E9-E8AB-4627-A8AC-79F0EAF6DA0B}" type="pres">
      <dgm:prSet presAssocID="{F40428E7-E02D-4453-89A7-43D7C8641189}" presName="linNode" presStyleCnt="0"/>
      <dgm:spPr/>
    </dgm:pt>
    <dgm:pt modelId="{8FBF19CF-23B8-4190-A953-083513C5A959}" type="pres">
      <dgm:prSet presAssocID="{F40428E7-E02D-4453-89A7-43D7C8641189}" presName="parentText" presStyleLbl="node1" presStyleIdx="0" presStyleCnt="4" custScaleX="192946">
        <dgm:presLayoutVars>
          <dgm:chMax val="1"/>
          <dgm:bulletEnabled val="1"/>
        </dgm:presLayoutVars>
      </dgm:prSet>
      <dgm:spPr/>
    </dgm:pt>
    <dgm:pt modelId="{215E0250-A9C2-4ECB-933F-0E7E6F3ECF1D}" type="pres">
      <dgm:prSet presAssocID="{F40428E7-E02D-4453-89A7-43D7C8641189}" presName="descendantText" presStyleLbl="alignAccFollowNode1" presStyleIdx="0" presStyleCnt="4">
        <dgm:presLayoutVars>
          <dgm:bulletEnabled val="1"/>
        </dgm:presLayoutVars>
      </dgm:prSet>
      <dgm:spPr>
        <a:xfrm rot="5400000">
          <a:off x="5778241" y="-1392182"/>
          <a:ext cx="915013" cy="3932888"/>
        </a:xfrm>
        <a:prstGeom prst="round2SameRect">
          <a:avLst/>
        </a:prstGeom>
      </dgm:spPr>
    </dgm:pt>
    <dgm:pt modelId="{DE361259-7A79-4481-ACA2-1DC020C9C442}" type="pres">
      <dgm:prSet presAssocID="{D4CFBB9F-D161-4E5A-A3F8-F52705F18F9D}" presName="sp" presStyleCnt="0"/>
      <dgm:spPr/>
    </dgm:pt>
    <dgm:pt modelId="{FCC95FA3-4867-479D-86E7-4C5B1369BB51}" type="pres">
      <dgm:prSet presAssocID="{5205A1C1-3175-4EB4-A1FB-6823435015A3}" presName="linNode" presStyleCnt="0"/>
      <dgm:spPr/>
    </dgm:pt>
    <dgm:pt modelId="{FB43C36E-B688-4411-A1BF-B56BB4642185}" type="pres">
      <dgm:prSet presAssocID="{5205A1C1-3175-4EB4-A1FB-6823435015A3}" presName="parentText" presStyleLbl="node1" presStyleIdx="1" presStyleCnt="4" custScaleX="192946">
        <dgm:presLayoutVars>
          <dgm:chMax val="1"/>
          <dgm:bulletEnabled val="1"/>
        </dgm:presLayoutVars>
      </dgm:prSet>
      <dgm:spPr/>
    </dgm:pt>
    <dgm:pt modelId="{8C8AFD95-CC72-4A7D-9642-B112DC986A61}" type="pres">
      <dgm:prSet presAssocID="{5205A1C1-3175-4EB4-A1FB-6823435015A3}" presName="descendantText" presStyleLbl="alignAccFollowNode1" presStyleIdx="1" presStyleCnt="4">
        <dgm:presLayoutVars>
          <dgm:bulletEnabled val="1"/>
        </dgm:presLayoutVars>
      </dgm:prSet>
      <dgm:spPr/>
    </dgm:pt>
    <dgm:pt modelId="{A7E9A785-9428-4C9C-BEA3-AB1617321E07}" type="pres">
      <dgm:prSet presAssocID="{2485FFD4-81C1-440C-8666-E7AC93369942}" presName="sp" presStyleCnt="0"/>
      <dgm:spPr/>
    </dgm:pt>
    <dgm:pt modelId="{5EFF910F-24A8-4192-8219-D88CB017E19A}" type="pres">
      <dgm:prSet presAssocID="{0ED2753F-8BB0-4A94-A6E6-25A57C20B2CD}" presName="linNode" presStyleCnt="0"/>
      <dgm:spPr/>
    </dgm:pt>
    <dgm:pt modelId="{F94FB119-28A1-4E99-9800-FD21D6DCEE49}" type="pres">
      <dgm:prSet presAssocID="{0ED2753F-8BB0-4A94-A6E6-25A57C20B2CD}" presName="parentText" presStyleLbl="node1" presStyleIdx="2" presStyleCnt="4" custScaleX="192946">
        <dgm:presLayoutVars>
          <dgm:chMax val="1"/>
          <dgm:bulletEnabled val="1"/>
        </dgm:presLayoutVars>
      </dgm:prSet>
      <dgm:spPr/>
    </dgm:pt>
    <dgm:pt modelId="{AA448F76-8BEF-4B08-95F2-D920BD5FFBC5}" type="pres">
      <dgm:prSet presAssocID="{0ED2753F-8BB0-4A94-A6E6-25A57C20B2CD}" presName="descendantText" presStyleLbl="alignAccFollowNode1" presStyleIdx="2" presStyleCnt="4">
        <dgm:presLayoutVars>
          <dgm:bulletEnabled val="1"/>
        </dgm:presLayoutVars>
      </dgm:prSet>
      <dgm:spPr/>
    </dgm:pt>
    <dgm:pt modelId="{E7880DF1-E30E-4545-94F7-002EE99D47F7}" type="pres">
      <dgm:prSet presAssocID="{4520D80F-B6D9-49AF-AFE8-16A8381D9425}" presName="sp" presStyleCnt="0"/>
      <dgm:spPr/>
    </dgm:pt>
    <dgm:pt modelId="{E64E037D-8F2F-4531-9002-6DB1BD3FA992}" type="pres">
      <dgm:prSet presAssocID="{15E48B0D-B53C-4949-ACA1-6C5816D7A3E9}" presName="linNode" presStyleCnt="0"/>
      <dgm:spPr/>
    </dgm:pt>
    <dgm:pt modelId="{34D2F6D1-8415-421B-96C9-0E2D1ABFB862}" type="pres">
      <dgm:prSet presAssocID="{15E48B0D-B53C-4949-ACA1-6C5816D7A3E9}" presName="parentText" presStyleLbl="node1" presStyleIdx="3" presStyleCnt="4" custScaleX="192998">
        <dgm:presLayoutVars>
          <dgm:chMax val="1"/>
          <dgm:bulletEnabled val="1"/>
        </dgm:presLayoutVars>
      </dgm:prSet>
      <dgm:spPr>
        <a:xfrm>
          <a:off x="0" y="3605242"/>
          <a:ext cx="2953512" cy="1143766"/>
        </a:xfrm>
        <a:prstGeom prst="roundRect">
          <a:avLst/>
        </a:prstGeom>
      </dgm:spPr>
    </dgm:pt>
    <dgm:pt modelId="{43B9E6BE-64AA-4963-98B0-BA9CB2BFAB3B}" type="pres">
      <dgm:prSet presAssocID="{15E48B0D-B53C-4949-ACA1-6C5816D7A3E9}" presName="descendantText" presStyleLbl="alignAccFollowNode1" presStyleIdx="3" presStyleCnt="4">
        <dgm:presLayoutVars>
          <dgm:bulletEnabled val="1"/>
        </dgm:presLayoutVars>
      </dgm:prSet>
      <dgm:spPr>
        <a:xfrm rot="5400000">
          <a:off x="5779392" y="2210681"/>
          <a:ext cx="915013" cy="3932888"/>
        </a:xfrm>
        <a:prstGeom prst="round2SameRect">
          <a:avLst/>
        </a:prstGeom>
      </dgm:spPr>
    </dgm:pt>
  </dgm:ptLst>
  <dgm:cxnLst>
    <dgm:cxn modelId="{2AF83001-EFE8-4BC7-96B1-3964FDE53F33}" srcId="{5205A1C1-3175-4EB4-A1FB-6823435015A3}" destId="{B155BE11-82D9-49E2-8188-29123DBEDAC4}" srcOrd="0" destOrd="0" parTransId="{F231CC79-FC31-45D9-89B4-B02F7C5E2FFC}" sibTransId="{7248797D-61B7-4D63-805D-57411F3EFC05}"/>
    <dgm:cxn modelId="{DB00AB02-FD86-4D20-B9EB-E862EA37EB1F}" srcId="{885A7464-B2FD-47A6-958F-746DECB4698D}" destId="{15E48B0D-B53C-4949-ACA1-6C5816D7A3E9}" srcOrd="3" destOrd="0" parTransId="{8358927F-97F9-44B9-B124-97A8E9712110}" sibTransId="{44A5BC34-7019-46D9-B71F-5F52DF15A5E9}"/>
    <dgm:cxn modelId="{EA5F5904-11AB-4EBF-AE7C-7B9D71ACCC90}" type="presOf" srcId="{F40428E7-E02D-4453-89A7-43D7C8641189}" destId="{8FBF19CF-23B8-4190-A953-083513C5A959}" srcOrd="0" destOrd="0" presId="urn:microsoft.com/office/officeart/2005/8/layout/vList5"/>
    <dgm:cxn modelId="{67319A0E-1940-414B-B3EE-0A48E1CC2B92}" srcId="{15E48B0D-B53C-4949-ACA1-6C5816D7A3E9}" destId="{13563350-1473-459A-84C2-073E79AA7FAA}" srcOrd="2" destOrd="0" parTransId="{4BD16D24-8CAC-4BD5-BA42-29C13C4E592F}" sibTransId="{2B8F8BDC-02E1-4B8A-8732-38E46285AE4B}"/>
    <dgm:cxn modelId="{5E411F10-ABB8-44D9-97DB-51EF05751924}" type="presOf" srcId="{8C5CD7DD-6EB4-4391-BD5B-A4D5D8A548AA}" destId="{AA448F76-8BEF-4B08-95F2-D920BD5FFBC5}" srcOrd="0" destOrd="1" presId="urn:microsoft.com/office/officeart/2005/8/layout/vList5"/>
    <dgm:cxn modelId="{23B8B811-04CA-45CC-826D-429D5949EFB5}" type="presOf" srcId="{B03296E3-5533-444D-B453-3EF0925E9DEE}" destId="{215E0250-A9C2-4ECB-933F-0E7E6F3ECF1D}" srcOrd="0" destOrd="1" presId="urn:microsoft.com/office/officeart/2005/8/layout/vList5"/>
    <dgm:cxn modelId="{4938B513-EE3F-4142-9883-DB43A0F4BBF6}" srcId="{F40428E7-E02D-4453-89A7-43D7C8641189}" destId="{04C9943F-554A-4429-9CEE-7C2996D08E79}" srcOrd="0" destOrd="0" parTransId="{08D803D6-BA37-4680-A54F-1788F8A1A790}" sibTransId="{ED435FA1-2A3B-44C5-B6A5-777FC8941DAF}"/>
    <dgm:cxn modelId="{E915BE1C-791E-4E03-8618-1070DED0AD2A}" srcId="{0ED2753F-8BB0-4A94-A6E6-25A57C20B2CD}" destId="{62EC4A3E-9B41-42F6-B8BA-A96A680343A2}" srcOrd="4" destOrd="0" parTransId="{71F659B7-8512-4281-878F-949C46E4BD73}" sibTransId="{18DDFAEB-59DB-4032-8A33-54C38CB31843}"/>
    <dgm:cxn modelId="{CC63CF1F-D529-4CEC-A31D-972CF19C5231}" type="presOf" srcId="{8F7FCF5F-878A-4B9F-93D6-82EBEEBFDA00}" destId="{43B9E6BE-64AA-4963-98B0-BA9CB2BFAB3B}" srcOrd="0" destOrd="1" presId="urn:microsoft.com/office/officeart/2005/8/layout/vList5"/>
    <dgm:cxn modelId="{AC2CE021-D025-4C66-A03C-A177CDC35D85}" srcId="{0ED2753F-8BB0-4A94-A6E6-25A57C20B2CD}" destId="{963D0FD3-2DCF-4B7E-98FD-E6FE29BF2A73}" srcOrd="3" destOrd="0" parTransId="{59DAC624-C042-41B6-98E8-6B1846FF984F}" sibTransId="{1425F90D-3757-4E00-B8DA-20FD1494E4CF}"/>
    <dgm:cxn modelId="{C912B927-17F0-408A-BA63-E1113EE28B6C}" type="presOf" srcId="{62EC4A3E-9B41-42F6-B8BA-A96A680343A2}" destId="{AA448F76-8BEF-4B08-95F2-D920BD5FFBC5}" srcOrd="0" destOrd="4" presId="urn:microsoft.com/office/officeart/2005/8/layout/vList5"/>
    <dgm:cxn modelId="{000D6828-C324-45FC-97A2-6C03FEB76F11}" srcId="{885A7464-B2FD-47A6-958F-746DECB4698D}" destId="{F40428E7-E02D-4453-89A7-43D7C8641189}" srcOrd="0" destOrd="0" parTransId="{5C247B8A-E7F7-4E96-97CA-92DC35CF73D8}" sibTransId="{D4CFBB9F-D161-4E5A-A3F8-F52705F18F9D}"/>
    <dgm:cxn modelId="{152F1C2C-726E-42FB-8B7A-7904AE8C3730}" type="presOf" srcId="{8E2D09C4-1F03-45B1-9F15-28CE48FFBF33}" destId="{8C8AFD95-CC72-4A7D-9642-B112DC986A61}" srcOrd="0" destOrd="2" presId="urn:microsoft.com/office/officeart/2005/8/layout/vList5"/>
    <dgm:cxn modelId="{D289FF31-1DF4-46F7-AD2F-151C9136EC1D}" srcId="{F40428E7-E02D-4453-89A7-43D7C8641189}" destId="{B03296E3-5533-444D-B453-3EF0925E9DEE}" srcOrd="1" destOrd="0" parTransId="{C44707DC-24EE-41F2-94AF-9DCCF5CF2300}" sibTransId="{2420AA11-765B-4E1C-8A8C-69853991F359}"/>
    <dgm:cxn modelId="{9B5C6835-913A-45DC-A393-A5CC83886C29}" type="presOf" srcId="{963D0FD3-2DCF-4B7E-98FD-E6FE29BF2A73}" destId="{AA448F76-8BEF-4B08-95F2-D920BD5FFBC5}" srcOrd="0" destOrd="3" presId="urn:microsoft.com/office/officeart/2005/8/layout/vList5"/>
    <dgm:cxn modelId="{279AFA60-77DA-435A-9107-8DD4E4BA2181}" srcId="{5205A1C1-3175-4EB4-A1FB-6823435015A3}" destId="{BA2D972B-F2F6-45C4-B7E1-BD18FF6A2BF0}" srcOrd="3" destOrd="0" parTransId="{023EEA17-2279-473A-B3E8-50722A32DA2B}" sibTransId="{47C01086-BEFE-43C4-8E01-B2DCD2CB4F94}"/>
    <dgm:cxn modelId="{D7B91F64-FB00-4352-BEC0-7FD48AF6062D}" type="presOf" srcId="{885A7464-B2FD-47A6-958F-746DECB4698D}" destId="{A0FFE29C-6D47-4C29-9FB1-A43AAB763F1C}" srcOrd="0" destOrd="0" presId="urn:microsoft.com/office/officeart/2005/8/layout/vList5"/>
    <dgm:cxn modelId="{01445469-A522-4D81-A35B-1E8D753508C9}" type="presOf" srcId="{B5149D3C-DFD3-42A0-8AC1-39A164E94FE9}" destId="{AA448F76-8BEF-4B08-95F2-D920BD5FFBC5}" srcOrd="0" destOrd="0" presId="urn:microsoft.com/office/officeart/2005/8/layout/vList5"/>
    <dgm:cxn modelId="{7CCA9351-0E0F-404D-A385-CF8F8FB887F0}" srcId="{0ED2753F-8BB0-4A94-A6E6-25A57C20B2CD}" destId="{FC74E421-55B2-446D-A678-1E0F1A9C0670}" srcOrd="2" destOrd="0" parTransId="{C9AB9CE9-6BDE-4015-9A84-347CB62D315D}" sibTransId="{AEFF5CF2-5BDD-4AA5-B7DE-BE4417F439B4}"/>
    <dgm:cxn modelId="{09244854-504E-4A2A-9DD3-970FF21F84A3}" srcId="{F40428E7-E02D-4453-89A7-43D7C8641189}" destId="{8EDDBF8E-01DC-4D02-BE53-7F6592298F8B}" srcOrd="2" destOrd="0" parTransId="{A47C8D07-113D-4C79-A6D1-9D00DA413553}" sibTransId="{EACAF4E8-0FF9-4BEA-9C43-071DBCBA15F4}"/>
    <dgm:cxn modelId="{CFC1237C-CE08-4F88-8163-B24AFF273AF3}" srcId="{5205A1C1-3175-4EB4-A1FB-6823435015A3}" destId="{3864588B-BEC6-478E-B8AA-5C8590F1177A}" srcOrd="1" destOrd="0" parTransId="{F35EB80A-6647-455B-8784-A0BECA42CA45}" sibTransId="{155972EE-0A08-43DF-A259-6ADDEDF05210}"/>
    <dgm:cxn modelId="{45BA4184-77A6-45AE-9CD6-3FF087122376}" srcId="{5205A1C1-3175-4EB4-A1FB-6823435015A3}" destId="{8E2D09C4-1F03-45B1-9F15-28CE48FFBF33}" srcOrd="2" destOrd="0" parTransId="{604FDC42-5208-439C-B8E4-78C80E5CBF22}" sibTransId="{EB4C47E9-0D55-489B-A8FE-9AD186BC682D}"/>
    <dgm:cxn modelId="{F1BE4387-B4D7-4880-B2C2-D5179494E459}" srcId="{15E48B0D-B53C-4949-ACA1-6C5816D7A3E9}" destId="{8F7FCF5F-878A-4B9F-93D6-82EBEEBFDA00}" srcOrd="1" destOrd="0" parTransId="{3B36F7B9-7AE4-4D32-896D-AFF20652633A}" sibTransId="{DDF36D65-FF20-4925-9DE5-048FD8408743}"/>
    <dgm:cxn modelId="{E534B691-1A4C-4C0F-99D2-C7573062CA59}" type="presOf" srcId="{3864588B-BEC6-478E-B8AA-5C8590F1177A}" destId="{8C8AFD95-CC72-4A7D-9642-B112DC986A61}" srcOrd="0" destOrd="1" presId="urn:microsoft.com/office/officeart/2005/8/layout/vList5"/>
    <dgm:cxn modelId="{43925692-3F25-4AC0-90D5-0F2474AB5171}" type="presOf" srcId="{124F32A5-49CB-4D0C-BDED-ECD2DADE4618}" destId="{43B9E6BE-64AA-4963-98B0-BA9CB2BFAB3B}" srcOrd="0" destOrd="0" presId="urn:microsoft.com/office/officeart/2005/8/layout/vList5"/>
    <dgm:cxn modelId="{4A3F1AA2-7966-496F-8055-45384F2979E1}" type="presOf" srcId="{FC74E421-55B2-446D-A678-1E0F1A9C0670}" destId="{AA448F76-8BEF-4B08-95F2-D920BD5FFBC5}" srcOrd="0" destOrd="2" presId="urn:microsoft.com/office/officeart/2005/8/layout/vList5"/>
    <dgm:cxn modelId="{65C2CAA6-CB2D-4384-BAF6-8A0A21AF765F}" srcId="{0ED2753F-8BB0-4A94-A6E6-25A57C20B2CD}" destId="{8C5CD7DD-6EB4-4391-BD5B-A4D5D8A548AA}" srcOrd="1" destOrd="0" parTransId="{6CBCF445-2BC1-42E1-ACA8-F555FFD39B07}" sibTransId="{A68EFB90-D0D8-42BC-91BE-FDACDC4AF73E}"/>
    <dgm:cxn modelId="{48A6E5AF-F7C5-46A3-BCED-F128D19196BF}" srcId="{885A7464-B2FD-47A6-958F-746DECB4698D}" destId="{5205A1C1-3175-4EB4-A1FB-6823435015A3}" srcOrd="1" destOrd="0" parTransId="{E5F33BA3-B638-422E-AAFB-2AC4587B1ED3}" sibTransId="{2485FFD4-81C1-440C-8666-E7AC93369942}"/>
    <dgm:cxn modelId="{A897E7B3-1508-46B5-95C0-B69522528793}" type="presOf" srcId="{B155BE11-82D9-49E2-8188-29123DBEDAC4}" destId="{8C8AFD95-CC72-4A7D-9642-B112DC986A61}" srcOrd="0" destOrd="0" presId="urn:microsoft.com/office/officeart/2005/8/layout/vList5"/>
    <dgm:cxn modelId="{B59E4AC5-26ED-40B2-AB20-A14EA1FB3876}" type="presOf" srcId="{DD3A106D-E832-4AA8-B443-9331C4615BE4}" destId="{8C8AFD95-CC72-4A7D-9642-B112DC986A61}" srcOrd="0" destOrd="4" presId="urn:microsoft.com/office/officeart/2005/8/layout/vList5"/>
    <dgm:cxn modelId="{29F4FBC8-23EF-484A-A767-2E5838BB5C41}" srcId="{0ED2753F-8BB0-4A94-A6E6-25A57C20B2CD}" destId="{B5149D3C-DFD3-42A0-8AC1-39A164E94FE9}" srcOrd="0" destOrd="0" parTransId="{AEAB63C4-6D10-4F0F-8180-94A8C5DB5C26}" sibTransId="{83965DC3-103B-4EF1-8DD8-927579CF7942}"/>
    <dgm:cxn modelId="{319983CC-25CC-4470-874E-B9A7A3B8818C}" srcId="{15E48B0D-B53C-4949-ACA1-6C5816D7A3E9}" destId="{124F32A5-49CB-4D0C-BDED-ECD2DADE4618}" srcOrd="0" destOrd="0" parTransId="{E2F2697A-5A4F-45E7-B5BD-C1F370E0AF35}" sibTransId="{FE37E376-75D5-4EF9-8110-05787E8D3C7A}"/>
    <dgm:cxn modelId="{C6E9FECF-0908-4200-9839-D27DB2B4CB41}" type="presOf" srcId="{8EDDBF8E-01DC-4D02-BE53-7F6592298F8B}" destId="{215E0250-A9C2-4ECB-933F-0E7E6F3ECF1D}" srcOrd="0" destOrd="2" presId="urn:microsoft.com/office/officeart/2005/8/layout/vList5"/>
    <dgm:cxn modelId="{A89D01DB-E3CF-4806-934B-739C3AA79A10}" type="presOf" srcId="{5205A1C1-3175-4EB4-A1FB-6823435015A3}" destId="{FB43C36E-B688-4411-A1BF-B56BB4642185}" srcOrd="0" destOrd="0" presId="urn:microsoft.com/office/officeart/2005/8/layout/vList5"/>
    <dgm:cxn modelId="{28DA2ADD-6EC5-406F-9371-B149A9BAA196}" srcId="{885A7464-B2FD-47A6-958F-746DECB4698D}" destId="{0ED2753F-8BB0-4A94-A6E6-25A57C20B2CD}" srcOrd="2" destOrd="0" parTransId="{5A34F958-8641-47E4-BF08-0A751C8EB012}" sibTransId="{4520D80F-B6D9-49AF-AFE8-16A8381D9425}"/>
    <dgm:cxn modelId="{ABE80CE7-1311-438E-BD4C-CA9E20E287BE}" type="presOf" srcId="{0ED2753F-8BB0-4A94-A6E6-25A57C20B2CD}" destId="{F94FB119-28A1-4E99-9800-FD21D6DCEE49}" srcOrd="0" destOrd="0" presId="urn:microsoft.com/office/officeart/2005/8/layout/vList5"/>
    <dgm:cxn modelId="{E35559E7-2018-4EA4-89F9-40A8BA046AC1}" type="presOf" srcId="{BA2D972B-F2F6-45C4-B7E1-BD18FF6A2BF0}" destId="{8C8AFD95-CC72-4A7D-9642-B112DC986A61}" srcOrd="0" destOrd="3" presId="urn:microsoft.com/office/officeart/2005/8/layout/vList5"/>
    <dgm:cxn modelId="{9BB2EDE7-7450-4D0B-924D-A0EEEC9AF37C}" type="presOf" srcId="{13563350-1473-459A-84C2-073E79AA7FAA}" destId="{43B9E6BE-64AA-4963-98B0-BA9CB2BFAB3B}" srcOrd="0" destOrd="2" presId="urn:microsoft.com/office/officeart/2005/8/layout/vList5"/>
    <dgm:cxn modelId="{0127B6EF-B36D-431E-A96D-BAB5CB59294B}" type="presOf" srcId="{15E48B0D-B53C-4949-ACA1-6C5816D7A3E9}" destId="{34D2F6D1-8415-421B-96C9-0E2D1ABFB862}" srcOrd="0" destOrd="0" presId="urn:microsoft.com/office/officeart/2005/8/layout/vList5"/>
    <dgm:cxn modelId="{F3091DF7-9E1B-461B-8CAE-DDE111C46144}" type="presOf" srcId="{04C9943F-554A-4429-9CEE-7C2996D08E79}" destId="{215E0250-A9C2-4ECB-933F-0E7E6F3ECF1D}" srcOrd="0" destOrd="0" presId="urn:microsoft.com/office/officeart/2005/8/layout/vList5"/>
    <dgm:cxn modelId="{050046FC-2908-424E-8944-DCD76F886A28}" srcId="{5205A1C1-3175-4EB4-A1FB-6823435015A3}" destId="{DD3A106D-E832-4AA8-B443-9331C4615BE4}" srcOrd="4" destOrd="0" parTransId="{5D6EC4AA-ACE4-452D-8237-46068D923AC8}" sibTransId="{B4338F22-B1E3-4825-A6EF-DE412C576B61}"/>
    <dgm:cxn modelId="{A38455F2-3D4A-42B0-961F-0D4304AACB00}" type="presParOf" srcId="{A0FFE29C-6D47-4C29-9FB1-A43AAB763F1C}" destId="{A16460E9-E8AB-4627-A8AC-79F0EAF6DA0B}" srcOrd="0" destOrd="0" presId="urn:microsoft.com/office/officeart/2005/8/layout/vList5"/>
    <dgm:cxn modelId="{665EDA7A-71B2-45E7-BED7-7FE6AE356A60}" type="presParOf" srcId="{A16460E9-E8AB-4627-A8AC-79F0EAF6DA0B}" destId="{8FBF19CF-23B8-4190-A953-083513C5A959}" srcOrd="0" destOrd="0" presId="urn:microsoft.com/office/officeart/2005/8/layout/vList5"/>
    <dgm:cxn modelId="{B5CD5F08-350B-4EB1-B13A-6693E9206A37}" type="presParOf" srcId="{A16460E9-E8AB-4627-A8AC-79F0EAF6DA0B}" destId="{215E0250-A9C2-4ECB-933F-0E7E6F3ECF1D}" srcOrd="1" destOrd="0" presId="urn:microsoft.com/office/officeart/2005/8/layout/vList5"/>
    <dgm:cxn modelId="{8CF42362-9F07-4DB0-9047-8B152579EE3C}" type="presParOf" srcId="{A0FFE29C-6D47-4C29-9FB1-A43AAB763F1C}" destId="{DE361259-7A79-4481-ACA2-1DC020C9C442}" srcOrd="1" destOrd="0" presId="urn:microsoft.com/office/officeart/2005/8/layout/vList5"/>
    <dgm:cxn modelId="{21C63AD9-D5C2-4D07-9945-0EB0D7DB2554}" type="presParOf" srcId="{A0FFE29C-6D47-4C29-9FB1-A43AAB763F1C}" destId="{FCC95FA3-4867-479D-86E7-4C5B1369BB51}" srcOrd="2" destOrd="0" presId="urn:microsoft.com/office/officeart/2005/8/layout/vList5"/>
    <dgm:cxn modelId="{F9A14129-0F2A-4293-B9B3-623C0ADC8920}" type="presParOf" srcId="{FCC95FA3-4867-479D-86E7-4C5B1369BB51}" destId="{FB43C36E-B688-4411-A1BF-B56BB4642185}" srcOrd="0" destOrd="0" presId="urn:microsoft.com/office/officeart/2005/8/layout/vList5"/>
    <dgm:cxn modelId="{1B4ABA7A-E000-4EC1-A7C4-80A19C3D544E}" type="presParOf" srcId="{FCC95FA3-4867-479D-86E7-4C5B1369BB51}" destId="{8C8AFD95-CC72-4A7D-9642-B112DC986A61}" srcOrd="1" destOrd="0" presId="urn:microsoft.com/office/officeart/2005/8/layout/vList5"/>
    <dgm:cxn modelId="{D30E1AA2-EDC7-4099-9300-3B93EA84809C}" type="presParOf" srcId="{A0FFE29C-6D47-4C29-9FB1-A43AAB763F1C}" destId="{A7E9A785-9428-4C9C-BEA3-AB1617321E07}" srcOrd="3" destOrd="0" presId="urn:microsoft.com/office/officeart/2005/8/layout/vList5"/>
    <dgm:cxn modelId="{51C40D85-0390-4ED4-A204-C64A97B82DE4}" type="presParOf" srcId="{A0FFE29C-6D47-4C29-9FB1-A43AAB763F1C}" destId="{5EFF910F-24A8-4192-8219-D88CB017E19A}" srcOrd="4" destOrd="0" presId="urn:microsoft.com/office/officeart/2005/8/layout/vList5"/>
    <dgm:cxn modelId="{23571CB3-D7C7-43E3-91BC-803170F3EB5C}" type="presParOf" srcId="{5EFF910F-24A8-4192-8219-D88CB017E19A}" destId="{F94FB119-28A1-4E99-9800-FD21D6DCEE49}" srcOrd="0" destOrd="0" presId="urn:microsoft.com/office/officeart/2005/8/layout/vList5"/>
    <dgm:cxn modelId="{BF2F4E4B-FB24-49BA-9E3E-32DF51099E3C}" type="presParOf" srcId="{5EFF910F-24A8-4192-8219-D88CB017E19A}" destId="{AA448F76-8BEF-4B08-95F2-D920BD5FFBC5}" srcOrd="1" destOrd="0" presId="urn:microsoft.com/office/officeart/2005/8/layout/vList5"/>
    <dgm:cxn modelId="{88520D44-B28D-4821-AB42-A4B4B33C1C30}" type="presParOf" srcId="{A0FFE29C-6D47-4C29-9FB1-A43AAB763F1C}" destId="{E7880DF1-E30E-4545-94F7-002EE99D47F7}" srcOrd="5" destOrd="0" presId="urn:microsoft.com/office/officeart/2005/8/layout/vList5"/>
    <dgm:cxn modelId="{BA5E7249-40D1-4785-BC27-B5A361B3D463}" type="presParOf" srcId="{A0FFE29C-6D47-4C29-9FB1-A43AAB763F1C}" destId="{E64E037D-8F2F-4531-9002-6DB1BD3FA992}" srcOrd="6" destOrd="0" presId="urn:microsoft.com/office/officeart/2005/8/layout/vList5"/>
    <dgm:cxn modelId="{8E6DD15E-FE33-4B2F-86B0-0784F53B6DBD}" type="presParOf" srcId="{E64E037D-8F2F-4531-9002-6DB1BD3FA992}" destId="{34D2F6D1-8415-421B-96C9-0E2D1ABFB862}" srcOrd="0" destOrd="0" presId="urn:microsoft.com/office/officeart/2005/8/layout/vList5"/>
    <dgm:cxn modelId="{057816F7-18B7-4C40-B801-4CEA3D4A639A}" type="presParOf" srcId="{E64E037D-8F2F-4531-9002-6DB1BD3FA992}" destId="{43B9E6BE-64AA-4963-98B0-BA9CB2BFAB3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5A7464-B2FD-47A6-958F-746DECB4698D}" type="doc">
      <dgm:prSet loTypeId="urn:microsoft.com/office/officeart/2005/8/layout/vList5" loCatId="list" qsTypeId="urn:microsoft.com/office/officeart/2005/8/quickstyle/simple2" qsCatId="simple" csTypeId="urn:microsoft.com/office/officeart/2005/8/colors/accent5_3" csCatId="accent5" phldr="1"/>
      <dgm:spPr/>
      <dgm:t>
        <a:bodyPr/>
        <a:lstStyle/>
        <a:p>
          <a:endParaRPr lang="de-DE"/>
        </a:p>
      </dgm:t>
    </dgm:pt>
    <dgm:pt modelId="{F40428E7-E02D-4453-89A7-43D7C8641189}">
      <dgm:prSet phldrT="[Text]" custT="1"/>
      <dgm:spPr/>
      <dgm:t>
        <a:bodyPr/>
        <a:lstStyle/>
        <a:p>
          <a:r>
            <a:rPr lang="de-DE" sz="2400" kern="1200" dirty="0">
              <a:solidFill>
                <a:srgbClr val="FFFFFF"/>
              </a:solidFill>
              <a:latin typeface="+mn-lt"/>
              <a:ea typeface="+mn-ea"/>
              <a:cs typeface="+mn-cs"/>
            </a:rPr>
            <a:t>MindConnect A</a:t>
          </a:r>
          <a:r>
            <a:rPr lang="de-DE" sz="2400" kern="1200" dirty="0">
              <a:latin typeface="+mn-lt"/>
            </a:rPr>
            <a:t>PI</a:t>
          </a:r>
        </a:p>
      </dgm:t>
    </dgm:pt>
    <dgm:pt modelId="{5C247B8A-E7F7-4E96-97CA-92DC35CF73D8}" type="parTrans" cxnId="{000D6828-C324-45FC-97A2-6C03FEB76F11}">
      <dgm:prSet/>
      <dgm:spPr/>
      <dgm:t>
        <a:bodyPr/>
        <a:lstStyle/>
        <a:p>
          <a:endParaRPr lang="de-DE"/>
        </a:p>
      </dgm:t>
    </dgm:pt>
    <dgm:pt modelId="{D4CFBB9F-D161-4E5A-A3F8-F52705F18F9D}" type="sibTrans" cxnId="{000D6828-C324-45FC-97A2-6C03FEB76F11}">
      <dgm:prSet/>
      <dgm:spPr/>
      <dgm:t>
        <a:bodyPr/>
        <a:lstStyle/>
        <a:p>
          <a:endParaRPr lang="de-DE"/>
        </a:p>
      </dgm:t>
    </dgm:pt>
    <dgm:pt modelId="{04C9943F-554A-4429-9CEE-7C2996D08E79}">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Authorization</a:t>
          </a:r>
        </a:p>
      </dgm:t>
    </dgm:pt>
    <dgm:pt modelId="{08D803D6-BA37-4680-A54F-1788F8A1A790}" type="parTrans" cxnId="{4938B513-EE3F-4142-9883-DB43A0F4BBF6}">
      <dgm:prSet/>
      <dgm:spPr/>
      <dgm:t>
        <a:bodyPr/>
        <a:lstStyle/>
        <a:p>
          <a:endParaRPr lang="de-DE"/>
        </a:p>
      </dgm:t>
    </dgm:pt>
    <dgm:pt modelId="{ED435FA1-2A3B-44C5-B6A5-777FC8941DAF}" type="sibTrans" cxnId="{4938B513-EE3F-4142-9883-DB43A0F4BBF6}">
      <dgm:prSet/>
      <dgm:spPr/>
      <dgm:t>
        <a:bodyPr/>
        <a:lstStyle/>
        <a:p>
          <a:endParaRPr lang="de-DE"/>
        </a:p>
      </dgm:t>
    </dgm:pt>
    <dgm:pt modelId="{8EDDBF8E-01DC-4D02-BE53-7F6592298F8B}">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Char char="•"/>
          </a:pPr>
          <a:r>
            <a:rPr lang="de-DE" sz="1200" kern="1200">
              <a:solidFill>
                <a:srgbClr val="000000">
                  <a:hueOff val="0"/>
                  <a:satOff val="0"/>
                  <a:lumOff val="0"/>
                  <a:alphaOff val="0"/>
                </a:srgbClr>
              </a:solidFill>
              <a:latin typeface="Arial"/>
              <a:ea typeface="+mn-ea"/>
              <a:cs typeface="+mn-cs"/>
            </a:rPr>
            <a:t>Tokens</a:t>
          </a:r>
          <a:endParaRPr lang="de-DE" sz="1200" kern="1200" dirty="0">
            <a:solidFill>
              <a:srgbClr val="000000">
                <a:hueOff val="0"/>
                <a:satOff val="0"/>
                <a:lumOff val="0"/>
                <a:alphaOff val="0"/>
              </a:srgbClr>
            </a:solidFill>
            <a:latin typeface="Arial"/>
            <a:ea typeface="+mn-ea"/>
            <a:cs typeface="+mn-cs"/>
          </a:endParaRPr>
        </a:p>
      </dgm:t>
    </dgm:pt>
    <dgm:pt modelId="{A47C8D07-113D-4C79-A6D1-9D00DA413553}" type="parTrans" cxnId="{09244854-504E-4A2A-9DD3-970FF21F84A3}">
      <dgm:prSet/>
      <dgm:spPr/>
      <dgm:t>
        <a:bodyPr/>
        <a:lstStyle/>
        <a:p>
          <a:endParaRPr lang="de-DE"/>
        </a:p>
      </dgm:t>
    </dgm:pt>
    <dgm:pt modelId="{EACAF4E8-0FF9-4BEA-9C43-071DBCBA15F4}" type="sibTrans" cxnId="{09244854-504E-4A2A-9DD3-970FF21F84A3}">
      <dgm:prSet/>
      <dgm:spPr/>
      <dgm:t>
        <a:bodyPr/>
        <a:lstStyle/>
        <a:p>
          <a:endParaRPr lang="de-DE"/>
        </a:p>
      </dgm:t>
    </dgm:pt>
    <dgm:pt modelId="{5205A1C1-3175-4EB4-A1FB-6823435015A3}">
      <dgm:prSet phldrT="[Text]" custT="1"/>
      <dgm:spPr/>
      <dgm:t>
        <a:bodyPr/>
        <a:lstStyle/>
        <a:p>
          <a:r>
            <a:rPr lang="de-DE" sz="2400" dirty="0"/>
            <a:t>Create an agent</a:t>
          </a:r>
        </a:p>
      </dgm:t>
    </dgm:pt>
    <dgm:pt modelId="{E5F33BA3-B638-422E-AAFB-2AC4587B1ED3}" type="parTrans" cxnId="{48A6E5AF-F7C5-46A3-BCED-F128D19196BF}">
      <dgm:prSet/>
      <dgm:spPr/>
      <dgm:t>
        <a:bodyPr/>
        <a:lstStyle/>
        <a:p>
          <a:endParaRPr lang="de-DE"/>
        </a:p>
      </dgm:t>
    </dgm:pt>
    <dgm:pt modelId="{2485FFD4-81C1-440C-8666-E7AC93369942}" type="sibTrans" cxnId="{48A6E5AF-F7C5-46A3-BCED-F128D19196BF}">
      <dgm:prSet/>
      <dgm:spPr/>
      <dgm:t>
        <a:bodyPr/>
        <a:lstStyle/>
        <a:p>
          <a:endParaRPr lang="de-DE"/>
        </a:p>
      </dgm:t>
    </dgm:pt>
    <dgm:pt modelId="{B155BE11-82D9-49E2-8188-29123DBEDAC4}">
      <dgm:prSet phldrT="[Text]" custT="1"/>
      <dgm:spPr/>
      <dgm:t>
        <a:bodyPr spcFirstLastPara="0" vert="horz" wrap="square" lIns="247650" tIns="123825" rIns="247650" bIns="123825" numCol="1" spcCol="1270" anchor="ctr" anchorCtr="0"/>
        <a:lstStyle/>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Node red</a:t>
          </a:r>
        </a:p>
      </dgm:t>
    </dgm:pt>
    <dgm:pt modelId="{F231CC79-FC31-45D9-89B4-B02F7C5E2FFC}" type="parTrans" cxnId="{2AF83001-EFE8-4BC7-96B1-3964FDE53F33}">
      <dgm:prSet/>
      <dgm:spPr/>
      <dgm:t>
        <a:bodyPr/>
        <a:lstStyle/>
        <a:p>
          <a:endParaRPr lang="de-DE"/>
        </a:p>
      </dgm:t>
    </dgm:pt>
    <dgm:pt modelId="{7248797D-61B7-4D63-805D-57411F3EFC05}" type="sibTrans" cxnId="{2AF83001-EFE8-4BC7-96B1-3964FDE53F33}">
      <dgm:prSet/>
      <dgm:spPr/>
      <dgm:t>
        <a:bodyPr/>
        <a:lstStyle/>
        <a:p>
          <a:endParaRPr lang="de-DE"/>
        </a:p>
      </dgm:t>
    </dgm:pt>
    <dgm:pt modelId="{0ED2753F-8BB0-4A94-A6E6-25A57C20B2CD}">
      <dgm:prSet phldrT="[Text]" custT="1"/>
      <dgm:spPr/>
      <dgm:t>
        <a:bodyPr/>
        <a:lstStyle/>
        <a:p>
          <a:r>
            <a:rPr lang="de-DE" sz="2400" dirty="0"/>
            <a:t>CloudFoundry</a:t>
          </a:r>
        </a:p>
      </dgm:t>
    </dgm:pt>
    <dgm:pt modelId="{5A34F958-8641-47E4-BF08-0A751C8EB012}" type="parTrans" cxnId="{28DA2ADD-6EC5-406F-9371-B149A9BAA196}">
      <dgm:prSet/>
      <dgm:spPr/>
      <dgm:t>
        <a:bodyPr/>
        <a:lstStyle/>
        <a:p>
          <a:endParaRPr lang="de-DE"/>
        </a:p>
      </dgm:t>
    </dgm:pt>
    <dgm:pt modelId="{4520D80F-B6D9-49AF-AFE8-16A8381D9425}" type="sibTrans" cxnId="{28DA2ADD-6EC5-406F-9371-B149A9BAA196}">
      <dgm:prSet/>
      <dgm:spPr/>
      <dgm:t>
        <a:bodyPr/>
        <a:lstStyle/>
        <a:p>
          <a:endParaRPr lang="de-DE"/>
        </a:p>
      </dgm:t>
    </dgm:pt>
    <dgm:pt modelId="{B5149D3C-DFD3-42A0-8AC1-39A164E94FE9}">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Introduction</a:t>
          </a:r>
        </a:p>
      </dgm:t>
    </dgm:pt>
    <dgm:pt modelId="{AEAB63C4-6D10-4F0F-8180-94A8C5DB5C26}" type="parTrans" cxnId="{29F4FBC8-23EF-484A-A767-2E5838BB5C41}">
      <dgm:prSet/>
      <dgm:spPr/>
      <dgm:t>
        <a:bodyPr/>
        <a:lstStyle/>
        <a:p>
          <a:endParaRPr lang="de-DE"/>
        </a:p>
      </dgm:t>
    </dgm:pt>
    <dgm:pt modelId="{83965DC3-103B-4EF1-8DD8-927579CF7942}" type="sibTrans" cxnId="{29F4FBC8-23EF-484A-A767-2E5838BB5C41}">
      <dgm:prSet/>
      <dgm:spPr/>
      <dgm:t>
        <a:bodyPr/>
        <a:lstStyle/>
        <a:p>
          <a:endParaRPr lang="de-DE"/>
        </a:p>
      </dgm:t>
    </dgm:pt>
    <dgm:pt modelId="{D68B45BD-7E9B-4C75-B9F3-BC1EBD21DE80}">
      <dgm:prSet phldrT="[Text]" custT="1"/>
      <dgm:spPr/>
      <dgm:t>
        <a:bodyPr/>
        <a:lstStyle/>
        <a:p>
          <a:r>
            <a:rPr lang="de-DE" sz="2400" dirty="0"/>
            <a:t>Setup environment</a:t>
          </a:r>
        </a:p>
      </dgm:t>
    </dgm:pt>
    <dgm:pt modelId="{670D7366-D294-415B-9DCE-3A9128179074}" type="parTrans" cxnId="{041D54B0-FC1C-4162-8AE2-CDB2C4D06AE5}">
      <dgm:prSet/>
      <dgm:spPr/>
      <dgm:t>
        <a:bodyPr/>
        <a:lstStyle/>
        <a:p>
          <a:endParaRPr lang="de-DE"/>
        </a:p>
      </dgm:t>
    </dgm:pt>
    <dgm:pt modelId="{443043A9-250D-4FFF-9A9E-FB171787BC14}" type="sibTrans" cxnId="{041D54B0-FC1C-4162-8AE2-CDB2C4D06AE5}">
      <dgm:prSet/>
      <dgm:spPr/>
      <dgm:t>
        <a:bodyPr/>
        <a:lstStyle/>
        <a:p>
          <a:endParaRPr lang="de-DE"/>
        </a:p>
      </dgm:t>
    </dgm:pt>
    <dgm:pt modelId="{D7F9C84C-7008-4B2C-A085-3B69CA188196}">
      <dgm:prSet phldrT="[Text]" custT="1"/>
      <dgm:spPr/>
      <dgm:t>
        <a:bodyPr spcFirstLastPara="0" vert="horz" wrap="square" lIns="247650" tIns="123825" rIns="247650" bIns="123825" numCol="1" spcCol="1270" anchor="ctr" anchorCtr="0"/>
        <a:lstStyle/>
        <a:p>
          <a:r>
            <a:rPr lang="de-DE" sz="1200" kern="1200" dirty="0">
              <a:solidFill>
                <a:srgbClr val="000000">
                  <a:hueOff val="0"/>
                  <a:satOff val="0"/>
                  <a:lumOff val="0"/>
                  <a:alphaOff val="0"/>
                </a:srgbClr>
              </a:solidFill>
              <a:latin typeface="Arial"/>
              <a:ea typeface="+mn-ea"/>
              <a:cs typeface="+mn-cs"/>
            </a:rPr>
            <a:t>Postman</a:t>
          </a:r>
        </a:p>
      </dgm:t>
    </dgm:pt>
    <dgm:pt modelId="{1DB9766A-195E-4E6A-ACB1-DA6654217875}" type="parTrans" cxnId="{9DD60211-0D93-4A5C-8046-689DBF1D024E}">
      <dgm:prSet/>
      <dgm:spPr/>
      <dgm:t>
        <a:bodyPr/>
        <a:lstStyle/>
        <a:p>
          <a:endParaRPr lang="de-DE"/>
        </a:p>
      </dgm:t>
    </dgm:pt>
    <dgm:pt modelId="{D17221D8-90D3-47D9-8235-3F3A41987F17}" type="sibTrans" cxnId="{9DD60211-0D93-4A5C-8046-689DBF1D024E}">
      <dgm:prSet/>
      <dgm:spPr/>
      <dgm:t>
        <a:bodyPr/>
        <a:lstStyle/>
        <a:p>
          <a:endParaRPr lang="de-DE"/>
        </a:p>
      </dgm:t>
    </dgm:pt>
    <dgm:pt modelId="{842468E4-920E-4D1E-AE65-599C11DBFE31}">
      <dgm:prSet phldrT="[Text]" custT="1"/>
      <dgm:spPr/>
      <dgm:t>
        <a:bodyPr spcFirstLastPara="0" vert="horz" wrap="square" lIns="247650" tIns="123825" rIns="247650" bIns="123825" numCol="1" spcCol="1270" anchor="ctr" anchorCtr="0"/>
        <a:lstStyle/>
        <a:p>
          <a:r>
            <a:rPr lang="de-DE" sz="1200" kern="1200" dirty="0">
              <a:solidFill>
                <a:srgbClr val="000000">
                  <a:hueOff val="0"/>
                  <a:satOff val="0"/>
                  <a:lumOff val="0"/>
                  <a:alphaOff val="0"/>
                </a:srgbClr>
              </a:solidFill>
              <a:latin typeface="Arial"/>
              <a:ea typeface="+mn-ea"/>
              <a:cs typeface="+mn-cs"/>
            </a:rPr>
            <a:t>CloudFoundry CLI</a:t>
          </a:r>
        </a:p>
      </dgm:t>
    </dgm:pt>
    <dgm:pt modelId="{2493665E-7FBE-4F7B-A5D1-8970B8D35058}" type="parTrans" cxnId="{832D1538-D99B-4182-B5C8-541687F41D19}">
      <dgm:prSet/>
      <dgm:spPr/>
      <dgm:t>
        <a:bodyPr/>
        <a:lstStyle/>
        <a:p>
          <a:endParaRPr lang="de-DE"/>
        </a:p>
      </dgm:t>
    </dgm:pt>
    <dgm:pt modelId="{22874A25-AF48-4540-9043-79A00BDEAB5C}" type="sibTrans" cxnId="{832D1538-D99B-4182-B5C8-541687F41D19}">
      <dgm:prSet/>
      <dgm:spPr/>
      <dgm:t>
        <a:bodyPr/>
        <a:lstStyle/>
        <a:p>
          <a:endParaRPr lang="de-DE"/>
        </a:p>
      </dgm:t>
    </dgm:pt>
    <dgm:pt modelId="{57081A0B-25EC-4CD0-9FEA-647E47B40175}">
      <dgm:prSet phldrT="[Text]" custT="1"/>
      <dgm:spPr/>
      <dgm:t>
        <a:bodyPr spcFirstLastPara="0" vert="horz" wrap="square" lIns="247650" tIns="123825" rIns="247650" bIns="123825" numCol="1" spcCol="1270" anchor="ctr" anchorCtr="0"/>
        <a:lstStyle/>
        <a:p>
          <a:r>
            <a:rPr lang="de-DE" sz="1200" kern="1200" dirty="0">
              <a:solidFill>
                <a:srgbClr val="000000">
                  <a:hueOff val="0"/>
                  <a:satOff val="0"/>
                  <a:lumOff val="0"/>
                  <a:alphaOff val="0"/>
                </a:srgbClr>
              </a:solidFill>
              <a:latin typeface="Arial"/>
              <a:ea typeface="+mn-ea"/>
              <a:cs typeface="+mn-cs"/>
            </a:rPr>
            <a:t>Chrome</a:t>
          </a:r>
        </a:p>
      </dgm:t>
    </dgm:pt>
    <dgm:pt modelId="{765867B3-BB5E-45A4-A97D-B9DDC05FFA4F}" type="parTrans" cxnId="{072B56DA-B92D-490F-8C60-8C1208D0B5A7}">
      <dgm:prSet/>
      <dgm:spPr/>
      <dgm:t>
        <a:bodyPr/>
        <a:lstStyle/>
        <a:p>
          <a:endParaRPr lang="de-DE"/>
        </a:p>
      </dgm:t>
    </dgm:pt>
    <dgm:pt modelId="{3E43953E-9E05-4769-B341-933EFA56CB83}" type="sibTrans" cxnId="{072B56DA-B92D-490F-8C60-8C1208D0B5A7}">
      <dgm:prSet/>
      <dgm:spPr/>
      <dgm:t>
        <a:bodyPr/>
        <a:lstStyle/>
        <a:p>
          <a:endParaRPr lang="de-DE"/>
        </a:p>
      </dgm:t>
    </dgm:pt>
    <dgm:pt modelId="{1B894097-997C-4EFE-BE88-C61A0F3AABE8}">
      <dgm:prSet phldrT="[Text]" custT="1"/>
      <dgm:spPr/>
      <dgm:t>
        <a:bodyPr spcFirstLastPara="0" vert="horz" wrap="square" lIns="247650" tIns="123825" rIns="247650" bIns="123825" numCol="1" spcCol="1270" anchor="ctr" anchorCtr="0"/>
        <a:lstStyle/>
        <a:p>
          <a:r>
            <a:rPr lang="de-DE" sz="1200" kern="1200" dirty="0">
              <a:solidFill>
                <a:srgbClr val="000000">
                  <a:hueOff val="0"/>
                  <a:satOff val="0"/>
                  <a:lumOff val="0"/>
                  <a:alphaOff val="0"/>
                </a:srgbClr>
              </a:solidFill>
              <a:latin typeface="Arial"/>
              <a:ea typeface="+mn-ea"/>
              <a:cs typeface="+mn-cs"/>
            </a:rPr>
            <a:t>nodejs</a:t>
          </a:r>
        </a:p>
      </dgm:t>
    </dgm:pt>
    <dgm:pt modelId="{5A21BEA7-C2B3-475F-A56B-16406852B1BC}" type="parTrans" cxnId="{94BDB00D-03A3-48DB-9593-F4473D1711F9}">
      <dgm:prSet/>
      <dgm:spPr/>
      <dgm:t>
        <a:bodyPr/>
        <a:lstStyle/>
        <a:p>
          <a:endParaRPr lang="de-DE"/>
        </a:p>
      </dgm:t>
    </dgm:pt>
    <dgm:pt modelId="{7879DF41-94B2-407C-B680-45203A8665CC}" type="sibTrans" cxnId="{94BDB00D-03A3-48DB-9593-F4473D1711F9}">
      <dgm:prSet/>
      <dgm:spPr/>
      <dgm:t>
        <a:bodyPr/>
        <a:lstStyle/>
        <a:p>
          <a:endParaRPr lang="de-DE"/>
        </a:p>
      </dgm:t>
    </dgm:pt>
    <dgm:pt modelId="{C8C044F4-C4A9-4821-960E-42B0A82DAD82}">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Data ingest</a:t>
          </a:r>
        </a:p>
      </dgm:t>
    </dgm:pt>
    <dgm:pt modelId="{AFABC4DE-7277-4566-AF7A-F2784DC9F764}" type="parTrans" cxnId="{7090AD6E-8E30-4C87-9680-003DB943BF94}">
      <dgm:prSet/>
      <dgm:spPr/>
      <dgm:t>
        <a:bodyPr/>
        <a:lstStyle/>
        <a:p>
          <a:endParaRPr lang="de-DE"/>
        </a:p>
      </dgm:t>
    </dgm:pt>
    <dgm:pt modelId="{CEDCCBFA-0561-49B7-8CA3-80BA19262D97}" type="sibTrans" cxnId="{7090AD6E-8E30-4C87-9680-003DB943BF94}">
      <dgm:prSet/>
      <dgm:spPr/>
      <dgm:t>
        <a:bodyPr/>
        <a:lstStyle/>
        <a:p>
          <a:endParaRPr lang="de-DE"/>
        </a:p>
      </dgm:t>
    </dgm:pt>
    <dgm:pt modelId="{28ACEEF6-FB11-4B88-8CCD-5AF850A24AD5}">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Token renewal</a:t>
          </a:r>
        </a:p>
      </dgm:t>
    </dgm:pt>
    <dgm:pt modelId="{2CA1D21B-503F-415F-B766-0FA928CD792C}" type="parTrans" cxnId="{E96AE3CA-983C-4CDA-A04B-79F32E9BB736}">
      <dgm:prSet/>
      <dgm:spPr/>
      <dgm:t>
        <a:bodyPr/>
        <a:lstStyle/>
        <a:p>
          <a:endParaRPr lang="de-DE"/>
        </a:p>
      </dgm:t>
    </dgm:pt>
    <dgm:pt modelId="{6116629A-386E-4A69-9B43-DBA0339E41C1}" type="sibTrans" cxnId="{E96AE3CA-983C-4CDA-A04B-79F32E9BB736}">
      <dgm:prSet/>
      <dgm:spPr/>
      <dgm:t>
        <a:bodyPr/>
        <a:lstStyle/>
        <a:p>
          <a:endParaRPr lang="de-DE"/>
        </a:p>
      </dgm:t>
    </dgm:pt>
    <dgm:pt modelId="{AB2D6C6D-E15B-421B-9A15-7AD784922BE0}">
      <dgm:prSe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Org/Spaces/Users</a:t>
          </a:r>
        </a:p>
      </dgm:t>
    </dgm:pt>
    <dgm:pt modelId="{6C2743C3-FC5C-461F-9F95-3AC211DC0631}" type="parTrans" cxnId="{B5E11009-ED44-4718-999F-236648DB685B}">
      <dgm:prSet/>
      <dgm:spPr/>
      <dgm:t>
        <a:bodyPr/>
        <a:lstStyle/>
        <a:p>
          <a:endParaRPr lang="de-DE"/>
        </a:p>
      </dgm:t>
    </dgm:pt>
    <dgm:pt modelId="{62D4E77A-1B2A-4334-AD09-4C7A51B57D19}" type="sibTrans" cxnId="{B5E11009-ED44-4718-999F-236648DB685B}">
      <dgm:prSet/>
      <dgm:spPr/>
      <dgm:t>
        <a:bodyPr/>
        <a:lstStyle/>
        <a:p>
          <a:endParaRPr lang="de-DE"/>
        </a:p>
      </dgm:t>
    </dgm:pt>
    <dgm:pt modelId="{4DC7ECBA-663E-4332-9588-4CA46BEFAED8}">
      <dgm:prSe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Buildpacks</a:t>
          </a:r>
        </a:p>
      </dgm:t>
    </dgm:pt>
    <dgm:pt modelId="{FE31C9FC-2E0C-4346-B957-3A346AA9B2FB}" type="parTrans" cxnId="{8DB97FB3-A85F-4490-B0D3-36D2F170FF92}">
      <dgm:prSet/>
      <dgm:spPr/>
      <dgm:t>
        <a:bodyPr/>
        <a:lstStyle/>
        <a:p>
          <a:endParaRPr lang="de-DE"/>
        </a:p>
      </dgm:t>
    </dgm:pt>
    <dgm:pt modelId="{791B5C00-8BAB-4463-8159-730E469E93BA}" type="sibTrans" cxnId="{8DB97FB3-A85F-4490-B0D3-36D2F170FF92}">
      <dgm:prSet/>
      <dgm:spPr/>
      <dgm:t>
        <a:bodyPr/>
        <a:lstStyle/>
        <a:p>
          <a:endParaRPr lang="de-DE"/>
        </a:p>
      </dgm:t>
    </dgm:pt>
    <dgm:pt modelId="{670C559D-84B0-4615-BCBF-D92BA173ABE1}">
      <dgm:prSe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spcFirstLastPara="0" vert="horz" wrap="square" lIns="247650" tIns="123825" rIns="247650" bIns="123825" numCol="1" spcCol="1270" anchor="ctr" anchorCtr="0"/>
        <a:lstStyle/>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manifest.yml</a:t>
          </a:r>
        </a:p>
      </dgm:t>
    </dgm:pt>
    <dgm:pt modelId="{24EFD298-AE4C-4C94-928A-7369BADBA178}" type="parTrans" cxnId="{20F9C819-76CA-4410-B270-AF8D9E5F4FC0}">
      <dgm:prSet/>
      <dgm:spPr/>
      <dgm:t>
        <a:bodyPr/>
        <a:lstStyle/>
        <a:p>
          <a:endParaRPr lang="de-DE"/>
        </a:p>
      </dgm:t>
    </dgm:pt>
    <dgm:pt modelId="{DDA98A5C-6EC2-499B-B2D1-9BCB3662B7C7}" type="sibTrans" cxnId="{20F9C819-76CA-4410-B270-AF8D9E5F4FC0}">
      <dgm:prSet/>
      <dgm:spPr/>
      <dgm:t>
        <a:bodyPr/>
        <a:lstStyle/>
        <a:p>
          <a:endParaRPr lang="de-DE"/>
        </a:p>
      </dgm:t>
    </dgm:pt>
    <dgm:pt modelId="{A0FFE29C-6D47-4C29-9FB1-A43AAB763F1C}" type="pres">
      <dgm:prSet presAssocID="{885A7464-B2FD-47A6-958F-746DECB4698D}" presName="Name0" presStyleCnt="0">
        <dgm:presLayoutVars>
          <dgm:dir/>
          <dgm:animLvl val="lvl"/>
          <dgm:resizeHandles val="exact"/>
        </dgm:presLayoutVars>
      </dgm:prSet>
      <dgm:spPr/>
    </dgm:pt>
    <dgm:pt modelId="{87B2695A-E03D-4369-AACE-729A9BE405EE}" type="pres">
      <dgm:prSet presAssocID="{D68B45BD-7E9B-4C75-B9F3-BC1EBD21DE80}" presName="linNode" presStyleCnt="0"/>
      <dgm:spPr/>
    </dgm:pt>
    <dgm:pt modelId="{3C82FCE2-47FF-4A5A-8133-E652B9667EDC}" type="pres">
      <dgm:prSet presAssocID="{D68B45BD-7E9B-4C75-B9F3-BC1EBD21DE80}" presName="parentText" presStyleLbl="node1" presStyleIdx="0" presStyleCnt="4" custScaleX="192998">
        <dgm:presLayoutVars>
          <dgm:chMax val="1"/>
          <dgm:bulletEnabled val="1"/>
        </dgm:presLayoutVars>
      </dgm:prSet>
      <dgm:spPr/>
    </dgm:pt>
    <dgm:pt modelId="{78638979-618D-4924-8656-3740628C8CD5}" type="pres">
      <dgm:prSet presAssocID="{D68B45BD-7E9B-4C75-B9F3-BC1EBD21DE80}" presName="descendantText" presStyleLbl="alignAccFollowNode1" presStyleIdx="0" presStyleCnt="4">
        <dgm:presLayoutVars>
          <dgm:bulletEnabled val="1"/>
        </dgm:presLayoutVars>
      </dgm:prSet>
      <dgm:spPr>
        <a:xfrm rot="5400000">
          <a:off x="5779392" y="-1392182"/>
          <a:ext cx="915013" cy="3932888"/>
        </a:xfrm>
        <a:prstGeom prst="round2SameRect">
          <a:avLst/>
        </a:prstGeom>
      </dgm:spPr>
    </dgm:pt>
    <dgm:pt modelId="{605561A9-E969-4B88-A47B-D6D2782F75FA}" type="pres">
      <dgm:prSet presAssocID="{443043A9-250D-4FFF-9A9E-FB171787BC14}" presName="sp" presStyleCnt="0"/>
      <dgm:spPr/>
    </dgm:pt>
    <dgm:pt modelId="{A16460E9-E8AB-4627-A8AC-79F0EAF6DA0B}" type="pres">
      <dgm:prSet presAssocID="{F40428E7-E02D-4453-89A7-43D7C8641189}" presName="linNode" presStyleCnt="0"/>
      <dgm:spPr/>
    </dgm:pt>
    <dgm:pt modelId="{8FBF19CF-23B8-4190-A953-083513C5A959}" type="pres">
      <dgm:prSet presAssocID="{F40428E7-E02D-4453-89A7-43D7C8641189}" presName="parentText" presStyleLbl="node1" presStyleIdx="1" presStyleCnt="4" custScaleX="192946">
        <dgm:presLayoutVars>
          <dgm:chMax val="1"/>
          <dgm:bulletEnabled val="1"/>
        </dgm:presLayoutVars>
      </dgm:prSet>
      <dgm:spPr/>
    </dgm:pt>
    <dgm:pt modelId="{215E0250-A9C2-4ECB-933F-0E7E6F3ECF1D}" type="pres">
      <dgm:prSet presAssocID="{F40428E7-E02D-4453-89A7-43D7C8641189}" presName="descendantText" presStyleLbl="alignAccFollowNode1" presStyleIdx="1" presStyleCnt="4">
        <dgm:presLayoutVars>
          <dgm:bulletEnabled val="1"/>
        </dgm:presLayoutVars>
      </dgm:prSet>
      <dgm:spPr>
        <a:xfrm rot="5400000">
          <a:off x="5778241" y="-191228"/>
          <a:ext cx="915013" cy="3932888"/>
        </a:xfrm>
        <a:prstGeom prst="round2SameRect">
          <a:avLst/>
        </a:prstGeom>
      </dgm:spPr>
    </dgm:pt>
    <dgm:pt modelId="{DE361259-7A79-4481-ACA2-1DC020C9C442}" type="pres">
      <dgm:prSet presAssocID="{D4CFBB9F-D161-4E5A-A3F8-F52705F18F9D}" presName="sp" presStyleCnt="0"/>
      <dgm:spPr/>
    </dgm:pt>
    <dgm:pt modelId="{FCC95FA3-4867-479D-86E7-4C5B1369BB51}" type="pres">
      <dgm:prSet presAssocID="{5205A1C1-3175-4EB4-A1FB-6823435015A3}" presName="linNode" presStyleCnt="0"/>
      <dgm:spPr/>
    </dgm:pt>
    <dgm:pt modelId="{FB43C36E-B688-4411-A1BF-B56BB4642185}" type="pres">
      <dgm:prSet presAssocID="{5205A1C1-3175-4EB4-A1FB-6823435015A3}" presName="parentText" presStyleLbl="node1" presStyleIdx="2" presStyleCnt="4" custScaleX="192946">
        <dgm:presLayoutVars>
          <dgm:chMax val="1"/>
          <dgm:bulletEnabled val="1"/>
        </dgm:presLayoutVars>
      </dgm:prSet>
      <dgm:spPr/>
    </dgm:pt>
    <dgm:pt modelId="{8C8AFD95-CC72-4A7D-9642-B112DC986A61}" type="pres">
      <dgm:prSet presAssocID="{5205A1C1-3175-4EB4-A1FB-6823435015A3}" presName="descendantText" presStyleLbl="alignAccFollowNode1" presStyleIdx="2" presStyleCnt="4">
        <dgm:presLayoutVars>
          <dgm:bulletEnabled val="1"/>
        </dgm:presLayoutVars>
      </dgm:prSet>
      <dgm:spPr>
        <a:xfrm rot="5400000">
          <a:off x="5778241" y="1009726"/>
          <a:ext cx="915013" cy="3932888"/>
        </a:xfrm>
        <a:prstGeom prst="round2SameRect">
          <a:avLst/>
        </a:prstGeom>
      </dgm:spPr>
    </dgm:pt>
    <dgm:pt modelId="{A7E9A785-9428-4C9C-BEA3-AB1617321E07}" type="pres">
      <dgm:prSet presAssocID="{2485FFD4-81C1-440C-8666-E7AC93369942}" presName="sp" presStyleCnt="0"/>
      <dgm:spPr/>
    </dgm:pt>
    <dgm:pt modelId="{5EFF910F-24A8-4192-8219-D88CB017E19A}" type="pres">
      <dgm:prSet presAssocID="{0ED2753F-8BB0-4A94-A6E6-25A57C20B2CD}" presName="linNode" presStyleCnt="0"/>
      <dgm:spPr/>
    </dgm:pt>
    <dgm:pt modelId="{F94FB119-28A1-4E99-9800-FD21D6DCEE49}" type="pres">
      <dgm:prSet presAssocID="{0ED2753F-8BB0-4A94-A6E6-25A57C20B2CD}" presName="parentText" presStyleLbl="node1" presStyleIdx="3" presStyleCnt="4" custScaleX="192946">
        <dgm:presLayoutVars>
          <dgm:chMax val="1"/>
          <dgm:bulletEnabled val="1"/>
        </dgm:presLayoutVars>
      </dgm:prSet>
      <dgm:spPr/>
    </dgm:pt>
    <dgm:pt modelId="{D25D65FA-3BC7-4F25-A507-25115C9B5086}" type="pres">
      <dgm:prSet presAssocID="{0ED2753F-8BB0-4A94-A6E6-25A57C20B2CD}" presName="descendantText" presStyleLbl="alignAccFollowNode1" presStyleIdx="3" presStyleCnt="4">
        <dgm:presLayoutVars>
          <dgm:bulletEnabled val="1"/>
        </dgm:presLayoutVars>
      </dgm:prSet>
      <dgm:spPr>
        <a:xfrm rot="5400000">
          <a:off x="5778241" y="2210681"/>
          <a:ext cx="915013" cy="3932888"/>
        </a:xfrm>
        <a:prstGeom prst="round2SameRect">
          <a:avLst/>
        </a:prstGeom>
      </dgm:spPr>
    </dgm:pt>
  </dgm:ptLst>
  <dgm:cxnLst>
    <dgm:cxn modelId="{2AF83001-EFE8-4BC7-96B1-3964FDE53F33}" srcId="{5205A1C1-3175-4EB4-A1FB-6823435015A3}" destId="{B155BE11-82D9-49E2-8188-29123DBEDAC4}" srcOrd="0" destOrd="0" parTransId="{F231CC79-FC31-45D9-89B4-B02F7C5E2FFC}" sibTransId="{7248797D-61B7-4D63-805D-57411F3EFC05}"/>
    <dgm:cxn modelId="{EA5F5904-11AB-4EBF-AE7C-7B9D71ACCC90}" type="presOf" srcId="{F40428E7-E02D-4453-89A7-43D7C8641189}" destId="{8FBF19CF-23B8-4190-A953-083513C5A959}" srcOrd="0" destOrd="0" presId="urn:microsoft.com/office/officeart/2005/8/layout/vList5"/>
    <dgm:cxn modelId="{B5E11009-ED44-4718-999F-236648DB685B}" srcId="{0ED2753F-8BB0-4A94-A6E6-25A57C20B2CD}" destId="{AB2D6C6D-E15B-421B-9A15-7AD784922BE0}" srcOrd="1" destOrd="0" parTransId="{6C2743C3-FC5C-461F-9F95-3AC211DC0631}" sibTransId="{62D4E77A-1B2A-4334-AD09-4C7A51B57D19}"/>
    <dgm:cxn modelId="{94BDB00D-03A3-48DB-9593-F4473D1711F9}" srcId="{D68B45BD-7E9B-4C75-B9F3-BC1EBD21DE80}" destId="{1B894097-997C-4EFE-BE88-C61A0F3AABE8}" srcOrd="3" destOrd="0" parTransId="{5A21BEA7-C2B3-475F-A56B-16406852B1BC}" sibTransId="{7879DF41-94B2-407C-B680-45203A8665CC}"/>
    <dgm:cxn modelId="{9DD60211-0D93-4A5C-8046-689DBF1D024E}" srcId="{D68B45BD-7E9B-4C75-B9F3-BC1EBD21DE80}" destId="{D7F9C84C-7008-4B2C-A085-3B69CA188196}" srcOrd="0" destOrd="0" parTransId="{1DB9766A-195E-4E6A-ACB1-DA6654217875}" sibTransId="{D17221D8-90D3-47D9-8235-3F3A41987F17}"/>
    <dgm:cxn modelId="{4938B513-EE3F-4142-9883-DB43A0F4BBF6}" srcId="{F40428E7-E02D-4453-89A7-43D7C8641189}" destId="{04C9943F-554A-4429-9CEE-7C2996D08E79}" srcOrd="0" destOrd="0" parTransId="{08D803D6-BA37-4680-A54F-1788F8A1A790}" sibTransId="{ED435FA1-2A3B-44C5-B6A5-777FC8941DAF}"/>
    <dgm:cxn modelId="{ADFB3C15-21F6-49A8-A15E-8153C3708F7B}" type="presOf" srcId="{670C559D-84B0-4615-BCBF-D92BA173ABE1}" destId="{D25D65FA-3BC7-4F25-A507-25115C9B5086}" srcOrd="0" destOrd="3" presId="urn:microsoft.com/office/officeart/2005/8/layout/vList5"/>
    <dgm:cxn modelId="{20F9C819-76CA-4410-B270-AF8D9E5F4FC0}" srcId="{0ED2753F-8BB0-4A94-A6E6-25A57C20B2CD}" destId="{670C559D-84B0-4615-BCBF-D92BA173ABE1}" srcOrd="3" destOrd="0" parTransId="{24EFD298-AE4C-4C94-928A-7369BADBA178}" sibTransId="{DDA98A5C-6EC2-499B-B2D1-9BCB3662B7C7}"/>
    <dgm:cxn modelId="{645C4E22-5F55-4633-9D9D-2042E3C0092D}" type="presOf" srcId="{842468E4-920E-4D1E-AE65-599C11DBFE31}" destId="{78638979-618D-4924-8656-3740628C8CD5}" srcOrd="0" destOrd="1" presId="urn:microsoft.com/office/officeart/2005/8/layout/vList5"/>
    <dgm:cxn modelId="{000D6828-C324-45FC-97A2-6C03FEB76F11}" srcId="{885A7464-B2FD-47A6-958F-746DECB4698D}" destId="{F40428E7-E02D-4453-89A7-43D7C8641189}" srcOrd="1" destOrd="0" parTransId="{5C247B8A-E7F7-4E96-97CA-92DC35CF73D8}" sibTransId="{D4CFBB9F-D161-4E5A-A3F8-F52705F18F9D}"/>
    <dgm:cxn modelId="{832D1538-D99B-4182-B5C8-541687F41D19}" srcId="{D68B45BD-7E9B-4C75-B9F3-BC1EBD21DE80}" destId="{842468E4-920E-4D1E-AE65-599C11DBFE31}" srcOrd="1" destOrd="0" parTransId="{2493665E-7FBE-4F7B-A5D1-8970B8D35058}" sibTransId="{22874A25-AF48-4540-9043-79A00BDEAB5C}"/>
    <dgm:cxn modelId="{33B6B05B-9FE6-45A8-AE5B-F7648A5785AE}" type="presOf" srcId="{B5149D3C-DFD3-42A0-8AC1-39A164E94FE9}" destId="{D25D65FA-3BC7-4F25-A507-25115C9B5086}" srcOrd="0" destOrd="0" presId="urn:microsoft.com/office/officeart/2005/8/layout/vList5"/>
    <dgm:cxn modelId="{D7B91F64-FB00-4352-BEC0-7FD48AF6062D}" type="presOf" srcId="{885A7464-B2FD-47A6-958F-746DECB4698D}" destId="{A0FFE29C-6D47-4C29-9FB1-A43AAB763F1C}" srcOrd="0" destOrd="0" presId="urn:microsoft.com/office/officeart/2005/8/layout/vList5"/>
    <dgm:cxn modelId="{7090AD6E-8E30-4C87-9680-003DB943BF94}" srcId="{F40428E7-E02D-4453-89A7-43D7C8641189}" destId="{C8C044F4-C4A9-4821-960E-42B0A82DAD82}" srcOrd="2" destOrd="0" parTransId="{AFABC4DE-7277-4566-AF7A-F2784DC9F764}" sibTransId="{CEDCCBFA-0561-49B7-8CA3-80BA19262D97}"/>
    <dgm:cxn modelId="{09244854-504E-4A2A-9DD3-970FF21F84A3}" srcId="{F40428E7-E02D-4453-89A7-43D7C8641189}" destId="{8EDDBF8E-01DC-4D02-BE53-7F6592298F8B}" srcOrd="1" destOrd="0" parTransId="{A47C8D07-113D-4C79-A6D1-9D00DA413553}" sibTransId="{EACAF4E8-0FF9-4BEA-9C43-071DBCBA15F4}"/>
    <dgm:cxn modelId="{C0489774-6F7D-4ECF-B421-DFCA8F2D2A73}" type="presOf" srcId="{57081A0B-25EC-4CD0-9FEA-647E47B40175}" destId="{78638979-618D-4924-8656-3740628C8CD5}" srcOrd="0" destOrd="2" presId="urn:microsoft.com/office/officeart/2005/8/layout/vList5"/>
    <dgm:cxn modelId="{D34F009B-5268-4959-9D44-0750BEBE0396}" type="presOf" srcId="{28ACEEF6-FB11-4B88-8CCD-5AF850A24AD5}" destId="{215E0250-A9C2-4ECB-933F-0E7E6F3ECF1D}" srcOrd="0" destOrd="3" presId="urn:microsoft.com/office/officeart/2005/8/layout/vList5"/>
    <dgm:cxn modelId="{1B7C99A5-F551-4ED0-BFD7-EEA26AA2C330}" type="presOf" srcId="{D7F9C84C-7008-4B2C-A085-3B69CA188196}" destId="{78638979-618D-4924-8656-3740628C8CD5}" srcOrd="0" destOrd="0" presId="urn:microsoft.com/office/officeart/2005/8/layout/vList5"/>
    <dgm:cxn modelId="{48A6E5AF-F7C5-46A3-BCED-F128D19196BF}" srcId="{885A7464-B2FD-47A6-958F-746DECB4698D}" destId="{5205A1C1-3175-4EB4-A1FB-6823435015A3}" srcOrd="2" destOrd="0" parTransId="{E5F33BA3-B638-422E-AAFB-2AC4587B1ED3}" sibTransId="{2485FFD4-81C1-440C-8666-E7AC93369942}"/>
    <dgm:cxn modelId="{041D54B0-FC1C-4162-8AE2-CDB2C4D06AE5}" srcId="{885A7464-B2FD-47A6-958F-746DECB4698D}" destId="{D68B45BD-7E9B-4C75-B9F3-BC1EBD21DE80}" srcOrd="0" destOrd="0" parTransId="{670D7366-D294-415B-9DCE-3A9128179074}" sibTransId="{443043A9-250D-4FFF-9A9E-FB171787BC14}"/>
    <dgm:cxn modelId="{8DB97FB3-A85F-4490-B0D3-36D2F170FF92}" srcId="{0ED2753F-8BB0-4A94-A6E6-25A57C20B2CD}" destId="{4DC7ECBA-663E-4332-9588-4CA46BEFAED8}" srcOrd="2" destOrd="0" parTransId="{FE31C9FC-2E0C-4346-B957-3A346AA9B2FB}" sibTransId="{791B5C00-8BAB-4463-8159-730E469E93BA}"/>
    <dgm:cxn modelId="{A897E7B3-1508-46B5-95C0-B69522528793}" type="presOf" srcId="{B155BE11-82D9-49E2-8188-29123DBEDAC4}" destId="{8C8AFD95-CC72-4A7D-9642-B112DC986A61}" srcOrd="0" destOrd="0" presId="urn:microsoft.com/office/officeart/2005/8/layout/vList5"/>
    <dgm:cxn modelId="{423BA4B6-33A8-46AE-A8A5-4730FE5727A6}" type="presOf" srcId="{D68B45BD-7E9B-4C75-B9F3-BC1EBD21DE80}" destId="{3C82FCE2-47FF-4A5A-8133-E652B9667EDC}" srcOrd="0" destOrd="0" presId="urn:microsoft.com/office/officeart/2005/8/layout/vList5"/>
    <dgm:cxn modelId="{29F4FBC8-23EF-484A-A767-2E5838BB5C41}" srcId="{0ED2753F-8BB0-4A94-A6E6-25A57C20B2CD}" destId="{B5149D3C-DFD3-42A0-8AC1-39A164E94FE9}" srcOrd="0" destOrd="0" parTransId="{AEAB63C4-6D10-4F0F-8180-94A8C5DB5C26}" sibTransId="{83965DC3-103B-4EF1-8DD8-927579CF7942}"/>
    <dgm:cxn modelId="{E96AE3CA-983C-4CDA-A04B-79F32E9BB736}" srcId="{F40428E7-E02D-4453-89A7-43D7C8641189}" destId="{28ACEEF6-FB11-4B88-8CCD-5AF850A24AD5}" srcOrd="3" destOrd="0" parTransId="{2CA1D21B-503F-415F-B766-0FA928CD792C}" sibTransId="{6116629A-386E-4A69-9B43-DBA0339E41C1}"/>
    <dgm:cxn modelId="{C6E9FECF-0908-4200-9839-D27DB2B4CB41}" type="presOf" srcId="{8EDDBF8E-01DC-4D02-BE53-7F6592298F8B}" destId="{215E0250-A9C2-4ECB-933F-0E7E6F3ECF1D}" srcOrd="0" destOrd="1" presId="urn:microsoft.com/office/officeart/2005/8/layout/vList5"/>
    <dgm:cxn modelId="{036C8CD1-DAB5-4EE9-BC90-B5E7D01D631F}" type="presOf" srcId="{C8C044F4-C4A9-4821-960E-42B0A82DAD82}" destId="{215E0250-A9C2-4ECB-933F-0E7E6F3ECF1D}" srcOrd="0" destOrd="2" presId="urn:microsoft.com/office/officeart/2005/8/layout/vList5"/>
    <dgm:cxn modelId="{E2DD14D6-F6BC-475E-A350-808F6CB91FB4}" type="presOf" srcId="{1B894097-997C-4EFE-BE88-C61A0F3AABE8}" destId="{78638979-618D-4924-8656-3740628C8CD5}" srcOrd="0" destOrd="3" presId="urn:microsoft.com/office/officeart/2005/8/layout/vList5"/>
    <dgm:cxn modelId="{072B56DA-B92D-490F-8C60-8C1208D0B5A7}" srcId="{D68B45BD-7E9B-4C75-B9F3-BC1EBD21DE80}" destId="{57081A0B-25EC-4CD0-9FEA-647E47B40175}" srcOrd="2" destOrd="0" parTransId="{765867B3-BB5E-45A4-A97D-B9DDC05FFA4F}" sibTransId="{3E43953E-9E05-4769-B341-933EFA56CB83}"/>
    <dgm:cxn modelId="{A89D01DB-E3CF-4806-934B-739C3AA79A10}" type="presOf" srcId="{5205A1C1-3175-4EB4-A1FB-6823435015A3}" destId="{FB43C36E-B688-4411-A1BF-B56BB4642185}" srcOrd="0" destOrd="0" presId="urn:microsoft.com/office/officeart/2005/8/layout/vList5"/>
    <dgm:cxn modelId="{28DA2ADD-6EC5-406F-9371-B149A9BAA196}" srcId="{885A7464-B2FD-47A6-958F-746DECB4698D}" destId="{0ED2753F-8BB0-4A94-A6E6-25A57C20B2CD}" srcOrd="3" destOrd="0" parTransId="{5A34F958-8641-47E4-BF08-0A751C8EB012}" sibTransId="{4520D80F-B6D9-49AF-AFE8-16A8381D9425}"/>
    <dgm:cxn modelId="{ABE80CE7-1311-438E-BD4C-CA9E20E287BE}" type="presOf" srcId="{0ED2753F-8BB0-4A94-A6E6-25A57C20B2CD}" destId="{F94FB119-28A1-4E99-9800-FD21D6DCEE49}" srcOrd="0" destOrd="0" presId="urn:microsoft.com/office/officeart/2005/8/layout/vList5"/>
    <dgm:cxn modelId="{77E15EF4-CE0B-47E9-9DF6-4A881D9349F6}" type="presOf" srcId="{4DC7ECBA-663E-4332-9588-4CA46BEFAED8}" destId="{D25D65FA-3BC7-4F25-A507-25115C9B5086}" srcOrd="0" destOrd="2" presId="urn:microsoft.com/office/officeart/2005/8/layout/vList5"/>
    <dgm:cxn modelId="{F3091DF7-9E1B-461B-8CAE-DDE111C46144}" type="presOf" srcId="{04C9943F-554A-4429-9CEE-7C2996D08E79}" destId="{215E0250-A9C2-4ECB-933F-0E7E6F3ECF1D}" srcOrd="0" destOrd="0" presId="urn:microsoft.com/office/officeart/2005/8/layout/vList5"/>
    <dgm:cxn modelId="{AAA22CF9-2F5F-4621-B314-2F2009245CE1}" type="presOf" srcId="{AB2D6C6D-E15B-421B-9A15-7AD784922BE0}" destId="{D25D65FA-3BC7-4F25-A507-25115C9B5086}" srcOrd="0" destOrd="1" presId="urn:microsoft.com/office/officeart/2005/8/layout/vList5"/>
    <dgm:cxn modelId="{A9F87D1C-D789-44A2-ADB5-7895B750E5EA}" type="presParOf" srcId="{A0FFE29C-6D47-4C29-9FB1-A43AAB763F1C}" destId="{87B2695A-E03D-4369-AACE-729A9BE405EE}" srcOrd="0" destOrd="0" presId="urn:microsoft.com/office/officeart/2005/8/layout/vList5"/>
    <dgm:cxn modelId="{21C8F4FD-283C-4648-81F4-6CB1CCC383EE}" type="presParOf" srcId="{87B2695A-E03D-4369-AACE-729A9BE405EE}" destId="{3C82FCE2-47FF-4A5A-8133-E652B9667EDC}" srcOrd="0" destOrd="0" presId="urn:microsoft.com/office/officeart/2005/8/layout/vList5"/>
    <dgm:cxn modelId="{0FCBC6CA-6CC2-4857-9B78-BBFE18123DE0}" type="presParOf" srcId="{87B2695A-E03D-4369-AACE-729A9BE405EE}" destId="{78638979-618D-4924-8656-3740628C8CD5}" srcOrd="1" destOrd="0" presId="urn:microsoft.com/office/officeart/2005/8/layout/vList5"/>
    <dgm:cxn modelId="{C1BD4959-0957-4B2C-8140-6DE5CB0BE563}" type="presParOf" srcId="{A0FFE29C-6D47-4C29-9FB1-A43AAB763F1C}" destId="{605561A9-E969-4B88-A47B-D6D2782F75FA}" srcOrd="1" destOrd="0" presId="urn:microsoft.com/office/officeart/2005/8/layout/vList5"/>
    <dgm:cxn modelId="{A38455F2-3D4A-42B0-961F-0D4304AACB00}" type="presParOf" srcId="{A0FFE29C-6D47-4C29-9FB1-A43AAB763F1C}" destId="{A16460E9-E8AB-4627-A8AC-79F0EAF6DA0B}" srcOrd="2" destOrd="0" presId="urn:microsoft.com/office/officeart/2005/8/layout/vList5"/>
    <dgm:cxn modelId="{665EDA7A-71B2-45E7-BED7-7FE6AE356A60}" type="presParOf" srcId="{A16460E9-E8AB-4627-A8AC-79F0EAF6DA0B}" destId="{8FBF19CF-23B8-4190-A953-083513C5A959}" srcOrd="0" destOrd="0" presId="urn:microsoft.com/office/officeart/2005/8/layout/vList5"/>
    <dgm:cxn modelId="{B5CD5F08-350B-4EB1-B13A-6693E9206A37}" type="presParOf" srcId="{A16460E9-E8AB-4627-A8AC-79F0EAF6DA0B}" destId="{215E0250-A9C2-4ECB-933F-0E7E6F3ECF1D}" srcOrd="1" destOrd="0" presId="urn:microsoft.com/office/officeart/2005/8/layout/vList5"/>
    <dgm:cxn modelId="{8CF42362-9F07-4DB0-9047-8B152579EE3C}" type="presParOf" srcId="{A0FFE29C-6D47-4C29-9FB1-A43AAB763F1C}" destId="{DE361259-7A79-4481-ACA2-1DC020C9C442}" srcOrd="3" destOrd="0" presId="urn:microsoft.com/office/officeart/2005/8/layout/vList5"/>
    <dgm:cxn modelId="{21C63AD9-D5C2-4D07-9945-0EB0D7DB2554}" type="presParOf" srcId="{A0FFE29C-6D47-4C29-9FB1-A43AAB763F1C}" destId="{FCC95FA3-4867-479D-86E7-4C5B1369BB51}" srcOrd="4" destOrd="0" presId="urn:microsoft.com/office/officeart/2005/8/layout/vList5"/>
    <dgm:cxn modelId="{F9A14129-0F2A-4293-B9B3-623C0ADC8920}" type="presParOf" srcId="{FCC95FA3-4867-479D-86E7-4C5B1369BB51}" destId="{FB43C36E-B688-4411-A1BF-B56BB4642185}" srcOrd="0" destOrd="0" presId="urn:microsoft.com/office/officeart/2005/8/layout/vList5"/>
    <dgm:cxn modelId="{1B4ABA7A-E000-4EC1-A7C4-80A19C3D544E}" type="presParOf" srcId="{FCC95FA3-4867-479D-86E7-4C5B1369BB51}" destId="{8C8AFD95-CC72-4A7D-9642-B112DC986A61}" srcOrd="1" destOrd="0" presId="urn:microsoft.com/office/officeart/2005/8/layout/vList5"/>
    <dgm:cxn modelId="{D30E1AA2-EDC7-4099-9300-3B93EA84809C}" type="presParOf" srcId="{A0FFE29C-6D47-4C29-9FB1-A43AAB763F1C}" destId="{A7E9A785-9428-4C9C-BEA3-AB1617321E07}" srcOrd="5" destOrd="0" presId="urn:microsoft.com/office/officeart/2005/8/layout/vList5"/>
    <dgm:cxn modelId="{51C40D85-0390-4ED4-A204-C64A97B82DE4}" type="presParOf" srcId="{A0FFE29C-6D47-4C29-9FB1-A43AAB763F1C}" destId="{5EFF910F-24A8-4192-8219-D88CB017E19A}" srcOrd="6" destOrd="0" presId="urn:microsoft.com/office/officeart/2005/8/layout/vList5"/>
    <dgm:cxn modelId="{23571CB3-D7C7-43E3-91BC-803170F3EB5C}" type="presParOf" srcId="{5EFF910F-24A8-4192-8219-D88CB017E19A}" destId="{F94FB119-28A1-4E99-9800-FD21D6DCEE49}" srcOrd="0" destOrd="0" presId="urn:microsoft.com/office/officeart/2005/8/layout/vList5"/>
    <dgm:cxn modelId="{D961042F-97F3-4A42-AAC3-2569D027EF34}" type="presParOf" srcId="{5EFF910F-24A8-4192-8219-D88CB017E19A}" destId="{D25D65FA-3BC7-4F25-A507-25115C9B508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5A7464-B2FD-47A6-958F-746DECB4698D}" type="doc">
      <dgm:prSet loTypeId="urn:microsoft.com/office/officeart/2005/8/layout/vList5" loCatId="list" qsTypeId="urn:microsoft.com/office/officeart/2005/8/quickstyle/simple2" qsCatId="simple" csTypeId="urn:microsoft.com/office/officeart/2005/8/colors/accent5_3" csCatId="accent5" phldr="1"/>
      <dgm:spPr/>
      <dgm:t>
        <a:bodyPr/>
        <a:lstStyle/>
        <a:p>
          <a:endParaRPr lang="de-DE"/>
        </a:p>
      </dgm:t>
    </dgm:pt>
    <dgm:pt modelId="{F40428E7-E02D-4453-89A7-43D7C8641189}">
      <dgm:prSet phldrT="[Text]" custT="1"/>
      <dgm:spPr/>
      <dgm:t>
        <a:bodyPr/>
        <a:lstStyle/>
        <a:p>
          <a:r>
            <a:rPr lang="de-DE" sz="2400" b="0" dirty="0"/>
            <a:t>Hello world</a:t>
          </a:r>
        </a:p>
      </dgm:t>
    </dgm:pt>
    <dgm:pt modelId="{5C247B8A-E7F7-4E96-97CA-92DC35CF73D8}" type="parTrans" cxnId="{000D6828-C324-45FC-97A2-6C03FEB76F11}">
      <dgm:prSet/>
      <dgm:spPr/>
      <dgm:t>
        <a:bodyPr/>
        <a:lstStyle/>
        <a:p>
          <a:endParaRPr lang="de-DE"/>
        </a:p>
      </dgm:t>
    </dgm:pt>
    <dgm:pt modelId="{D4CFBB9F-D161-4E5A-A3F8-F52705F18F9D}" type="sibTrans" cxnId="{000D6828-C324-45FC-97A2-6C03FEB76F11}">
      <dgm:prSet/>
      <dgm:spPr/>
      <dgm:t>
        <a:bodyPr/>
        <a:lstStyle/>
        <a:p>
          <a:endParaRPr lang="de-DE"/>
        </a:p>
      </dgm:t>
    </dgm:pt>
    <dgm:pt modelId="{04C9943F-554A-4429-9CEE-7C2996D08E79}">
      <dgm:prSet phldrT="[Text]" custT="1"/>
      <dgm:spPr/>
      <dgm: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Push application</a:t>
          </a:r>
        </a:p>
      </dgm:t>
    </dgm:pt>
    <dgm:pt modelId="{08D803D6-BA37-4680-A54F-1788F8A1A790}" type="parTrans" cxnId="{4938B513-EE3F-4142-9883-DB43A0F4BBF6}">
      <dgm:prSet/>
      <dgm:spPr/>
      <dgm:t>
        <a:bodyPr/>
        <a:lstStyle/>
        <a:p>
          <a:endParaRPr lang="de-DE"/>
        </a:p>
      </dgm:t>
    </dgm:pt>
    <dgm:pt modelId="{ED435FA1-2A3B-44C5-B6A5-777FC8941DAF}" type="sibTrans" cxnId="{4938B513-EE3F-4142-9883-DB43A0F4BBF6}">
      <dgm:prSet/>
      <dgm:spPr/>
      <dgm:t>
        <a:bodyPr/>
        <a:lstStyle/>
        <a:p>
          <a:endParaRPr lang="de-DE"/>
        </a:p>
      </dgm:t>
    </dgm:pt>
    <dgm:pt modelId="{8EDDBF8E-01DC-4D02-BE53-7F6592298F8B}">
      <dgm:prSet phldrT="[Text]" custT="1"/>
      <dgm:spPr/>
      <dgm: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Register application</a:t>
          </a:r>
        </a:p>
      </dgm:t>
    </dgm:pt>
    <dgm:pt modelId="{A47C8D07-113D-4C79-A6D1-9D00DA413553}" type="parTrans" cxnId="{09244854-504E-4A2A-9DD3-970FF21F84A3}">
      <dgm:prSet/>
      <dgm:spPr/>
      <dgm:t>
        <a:bodyPr/>
        <a:lstStyle/>
        <a:p>
          <a:endParaRPr lang="de-DE"/>
        </a:p>
      </dgm:t>
    </dgm:pt>
    <dgm:pt modelId="{EACAF4E8-0FF9-4BEA-9C43-071DBCBA15F4}" type="sibTrans" cxnId="{09244854-504E-4A2A-9DD3-970FF21F84A3}">
      <dgm:prSet/>
      <dgm:spPr/>
      <dgm:t>
        <a:bodyPr/>
        <a:lstStyle/>
        <a:p>
          <a:endParaRPr lang="de-DE"/>
        </a:p>
      </dgm:t>
    </dgm:pt>
    <dgm:pt modelId="{5205A1C1-3175-4EB4-A1FB-6823435015A3}">
      <dgm:prSet phldrT="[Text]" custT="1"/>
      <dgm:spPr/>
      <dgm:t>
        <a:bodyPr/>
        <a:lstStyle/>
        <a:p>
          <a:r>
            <a:rPr lang="de-DE" sz="2400" b="0" dirty="0"/>
            <a:t>Asset Management</a:t>
          </a:r>
        </a:p>
      </dgm:t>
    </dgm:pt>
    <dgm:pt modelId="{E5F33BA3-B638-422E-AAFB-2AC4587B1ED3}" type="parTrans" cxnId="{48A6E5AF-F7C5-46A3-BCED-F128D19196BF}">
      <dgm:prSet/>
      <dgm:spPr/>
      <dgm:t>
        <a:bodyPr/>
        <a:lstStyle/>
        <a:p>
          <a:endParaRPr lang="de-DE"/>
        </a:p>
      </dgm:t>
    </dgm:pt>
    <dgm:pt modelId="{2485FFD4-81C1-440C-8666-E7AC93369942}" type="sibTrans" cxnId="{48A6E5AF-F7C5-46A3-BCED-F128D19196BF}">
      <dgm:prSet/>
      <dgm:spPr/>
      <dgm:t>
        <a:bodyPr/>
        <a:lstStyle/>
        <a:p>
          <a:endParaRPr lang="de-DE"/>
        </a:p>
      </dgm:t>
    </dgm:pt>
    <dgm:pt modelId="{B155BE11-82D9-49E2-8188-29123DBEDAC4}">
      <dgm:prSet phldrT="[Text]" custT="1"/>
      <dgm:spPr/>
      <dgm: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API Overview</a:t>
          </a:r>
        </a:p>
      </dgm:t>
    </dgm:pt>
    <dgm:pt modelId="{F231CC79-FC31-45D9-89B4-B02F7C5E2FFC}" type="parTrans" cxnId="{2AF83001-EFE8-4BC7-96B1-3964FDE53F33}">
      <dgm:prSet/>
      <dgm:spPr/>
      <dgm:t>
        <a:bodyPr/>
        <a:lstStyle/>
        <a:p>
          <a:endParaRPr lang="de-DE"/>
        </a:p>
      </dgm:t>
    </dgm:pt>
    <dgm:pt modelId="{7248797D-61B7-4D63-805D-57411F3EFC05}" type="sibTrans" cxnId="{2AF83001-EFE8-4BC7-96B1-3964FDE53F33}">
      <dgm:prSet/>
      <dgm:spPr/>
      <dgm:t>
        <a:bodyPr/>
        <a:lstStyle/>
        <a:p>
          <a:endParaRPr lang="de-DE"/>
        </a:p>
      </dgm:t>
    </dgm:pt>
    <dgm:pt modelId="{42283F6A-6EBA-431C-B48B-04081964E1EE}">
      <dgm:prSet phldrT="[Text]" custT="1"/>
      <dgm:spPr/>
      <dgm: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Postman</a:t>
          </a:r>
        </a:p>
      </dgm:t>
    </dgm:pt>
    <dgm:pt modelId="{71C08120-2643-412A-85DF-3F2BFDCDF1B5}" type="parTrans" cxnId="{CCC075A8-A1CD-425E-BA91-0939E3A8D71F}">
      <dgm:prSet/>
      <dgm:spPr/>
      <dgm:t>
        <a:bodyPr/>
        <a:lstStyle/>
        <a:p>
          <a:endParaRPr lang="de-DE"/>
        </a:p>
      </dgm:t>
    </dgm:pt>
    <dgm:pt modelId="{6BCAAE3C-02E1-4253-94D9-8FA4F00BF998}" type="sibTrans" cxnId="{CCC075A8-A1CD-425E-BA91-0939E3A8D71F}">
      <dgm:prSet/>
      <dgm:spPr/>
      <dgm:t>
        <a:bodyPr/>
        <a:lstStyle/>
        <a:p>
          <a:endParaRPr lang="de-DE"/>
        </a:p>
      </dgm:t>
    </dgm:pt>
    <dgm:pt modelId="{0ED2753F-8BB0-4A94-A6E6-25A57C20B2CD}">
      <dgm:prSet phldrT="[Text]" custT="1"/>
      <dgm:spPr/>
      <dgm:t>
        <a:bodyPr/>
        <a:lstStyle/>
        <a:p>
          <a:r>
            <a:rPr lang="de-DE" sz="2400" b="0" dirty="0"/>
            <a:t>Time Series</a:t>
          </a:r>
        </a:p>
      </dgm:t>
    </dgm:pt>
    <dgm:pt modelId="{5A34F958-8641-47E4-BF08-0A751C8EB012}" type="parTrans" cxnId="{28DA2ADD-6EC5-406F-9371-B149A9BAA196}">
      <dgm:prSet/>
      <dgm:spPr/>
      <dgm:t>
        <a:bodyPr/>
        <a:lstStyle/>
        <a:p>
          <a:endParaRPr lang="de-DE"/>
        </a:p>
      </dgm:t>
    </dgm:pt>
    <dgm:pt modelId="{4520D80F-B6D9-49AF-AFE8-16A8381D9425}" type="sibTrans" cxnId="{28DA2ADD-6EC5-406F-9371-B149A9BAA196}">
      <dgm:prSet/>
      <dgm:spPr/>
      <dgm:t>
        <a:bodyPr/>
        <a:lstStyle/>
        <a:p>
          <a:endParaRPr lang="de-DE"/>
        </a:p>
      </dgm:t>
    </dgm:pt>
    <dgm:pt modelId="{B5149D3C-DFD3-42A0-8AC1-39A164E94FE9}">
      <dgm:prSet phldrT="[Text]" custT="1"/>
      <dgm:spPr/>
      <dgm:t>
        <a:bodyPr/>
        <a:lstStyle/>
        <a:p>
          <a:r>
            <a:rPr lang="de-DE" sz="1200" kern="1200" dirty="0">
              <a:solidFill>
                <a:srgbClr val="000000">
                  <a:hueOff val="0"/>
                  <a:satOff val="0"/>
                  <a:lumOff val="0"/>
                  <a:alphaOff val="0"/>
                </a:srgbClr>
              </a:solidFill>
              <a:latin typeface="Arial"/>
              <a:ea typeface="+mn-ea"/>
              <a:cs typeface="+mn-cs"/>
            </a:rPr>
            <a:t>API Overview</a:t>
          </a:r>
        </a:p>
      </dgm:t>
    </dgm:pt>
    <dgm:pt modelId="{AEAB63C4-6D10-4F0F-8180-94A8C5DB5C26}" type="parTrans" cxnId="{29F4FBC8-23EF-484A-A767-2E5838BB5C41}">
      <dgm:prSet/>
      <dgm:spPr/>
      <dgm:t>
        <a:bodyPr/>
        <a:lstStyle/>
        <a:p>
          <a:endParaRPr lang="de-DE"/>
        </a:p>
      </dgm:t>
    </dgm:pt>
    <dgm:pt modelId="{83965DC3-103B-4EF1-8DD8-927579CF7942}" type="sibTrans" cxnId="{29F4FBC8-23EF-484A-A767-2E5838BB5C41}">
      <dgm:prSet/>
      <dgm:spPr/>
      <dgm:t>
        <a:bodyPr/>
        <a:lstStyle/>
        <a:p>
          <a:endParaRPr lang="de-DE"/>
        </a:p>
      </dgm:t>
    </dgm:pt>
    <dgm:pt modelId="{3C911725-8BC6-4A30-B1DB-319B02F2F8D5}">
      <dgm:prSet phldrT="[Text]" custT="1"/>
      <dgm:spPr/>
      <dgm:t>
        <a:bodyPr/>
        <a:lstStyle/>
        <a:p>
          <a:r>
            <a:rPr lang="de-DE" sz="2400" b="0" dirty="0"/>
            <a:t>Frontend/Backend app</a:t>
          </a:r>
        </a:p>
      </dgm:t>
    </dgm:pt>
    <dgm:pt modelId="{1AEBA1DD-401E-4E30-9B3D-DD792A6EB764}" type="parTrans" cxnId="{803C6A67-5794-4D48-9901-231A41C0EBA2}">
      <dgm:prSet/>
      <dgm:spPr/>
      <dgm:t>
        <a:bodyPr/>
        <a:lstStyle/>
        <a:p>
          <a:endParaRPr lang="de-DE"/>
        </a:p>
      </dgm:t>
    </dgm:pt>
    <dgm:pt modelId="{7A33433F-0462-4E32-A55B-6397B08B517B}" type="sibTrans" cxnId="{803C6A67-5794-4D48-9901-231A41C0EBA2}">
      <dgm:prSet/>
      <dgm:spPr/>
      <dgm:t>
        <a:bodyPr/>
        <a:lstStyle/>
        <a:p>
          <a:endParaRPr lang="de-DE"/>
        </a:p>
      </dgm:t>
    </dgm:pt>
    <dgm:pt modelId="{1D7A3FC6-B687-4802-A83C-E3AEF94954A3}">
      <dgm:prSet phldrT="[Text]" custT="1"/>
      <dgm:spPr/>
      <dgm:t>
        <a:bodyPr/>
        <a:lstStyle/>
        <a:p>
          <a:r>
            <a:rPr lang="de-DE" sz="2400" b="0" i="0" dirty="0"/>
            <a:t>Example dashboard app</a:t>
          </a:r>
        </a:p>
      </dgm:t>
    </dgm:pt>
    <dgm:pt modelId="{2D32F066-ADFE-4FA8-A975-96EBFA693E55}" type="parTrans" cxnId="{3C47BF02-7C7A-4F60-B3B3-C4128360431F}">
      <dgm:prSet/>
      <dgm:spPr/>
      <dgm:t>
        <a:bodyPr/>
        <a:lstStyle/>
        <a:p>
          <a:endParaRPr lang="de-DE"/>
        </a:p>
      </dgm:t>
    </dgm:pt>
    <dgm:pt modelId="{A7195FE7-D0B3-44B7-B25C-15E8B63F2550}" type="sibTrans" cxnId="{3C47BF02-7C7A-4F60-B3B3-C4128360431F}">
      <dgm:prSet/>
      <dgm:spPr/>
      <dgm:t>
        <a:bodyPr/>
        <a:lstStyle/>
        <a:p>
          <a:endParaRPr lang="de-DE"/>
        </a:p>
      </dgm:t>
    </dgm:pt>
    <dgm:pt modelId="{353AE070-414F-4E23-A153-D98CC214B493}">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vert="horz"/>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First API call</a:t>
          </a:r>
        </a:p>
      </dgm:t>
    </dgm:pt>
    <dgm:pt modelId="{60841C24-B087-4ECB-8821-7ADC277607A6}" type="parTrans" cxnId="{30E26A7C-F4CE-4B2D-B58D-4BE2632377F2}">
      <dgm:prSet/>
      <dgm:spPr/>
      <dgm:t>
        <a:bodyPr/>
        <a:lstStyle/>
        <a:p>
          <a:endParaRPr lang="de-DE"/>
        </a:p>
      </dgm:t>
    </dgm:pt>
    <dgm:pt modelId="{684415EF-10EB-45C6-BD9A-DBF7CE776B9E}" type="sibTrans" cxnId="{30E26A7C-F4CE-4B2D-B58D-4BE2632377F2}">
      <dgm:prSet/>
      <dgm:spPr/>
      <dgm:t>
        <a:bodyPr/>
        <a:lstStyle/>
        <a:p>
          <a:endParaRPr lang="de-DE"/>
        </a:p>
      </dgm:t>
    </dgm:pt>
    <dgm:pt modelId="{19B8B515-481B-4BD3-A747-4001AD6445A1}">
      <dgm:prSet phldrT="[Text]" custT="1"/>
      <dgm:spPr/>
      <dgm: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Extend app with backend part</a:t>
          </a:r>
        </a:p>
      </dgm:t>
    </dgm:pt>
    <dgm:pt modelId="{FBFDFC41-AF0E-4CEB-AB81-0204B666DF1E}" type="parTrans" cxnId="{61722233-E490-4EAE-8959-07CE6D7C324D}">
      <dgm:prSet/>
      <dgm:spPr/>
      <dgm:t>
        <a:bodyPr/>
        <a:lstStyle/>
        <a:p>
          <a:endParaRPr lang="de-DE"/>
        </a:p>
      </dgm:t>
    </dgm:pt>
    <dgm:pt modelId="{9E33CD0F-5491-439C-8BF7-051A672D1A7C}" type="sibTrans" cxnId="{61722233-E490-4EAE-8959-07CE6D7C324D}">
      <dgm:prSet/>
      <dgm:spPr/>
      <dgm:t>
        <a:bodyPr/>
        <a:lstStyle/>
        <a:p>
          <a:endParaRPr lang="de-DE"/>
        </a:p>
      </dgm:t>
    </dgm:pt>
    <dgm:pt modelId="{2752B8DD-DB14-43CF-A5B7-D7FEEFDBB070}">
      <dgm:prSet phldrT="[Text]" custT="1"/>
      <dgm:spPr>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gm:spPr>
      <dgm:t>
        <a:bodyPr vert="horz"/>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Structure of Angular application</a:t>
          </a:r>
        </a:p>
      </dgm:t>
    </dgm:pt>
    <dgm:pt modelId="{D24123D7-61E3-4249-8EAF-9928D2979EF2}" type="parTrans" cxnId="{73D3BE73-8DE9-486B-A5CA-5D6E861C2887}">
      <dgm:prSet/>
      <dgm:spPr/>
      <dgm:t>
        <a:bodyPr/>
        <a:lstStyle/>
        <a:p>
          <a:endParaRPr lang="de-DE"/>
        </a:p>
      </dgm:t>
    </dgm:pt>
    <dgm:pt modelId="{5AD46D20-D3C5-4A54-8A2F-791B844222E1}" type="sibTrans" cxnId="{73D3BE73-8DE9-486B-A5CA-5D6E861C2887}">
      <dgm:prSet/>
      <dgm:spPr/>
      <dgm:t>
        <a:bodyPr/>
        <a:lstStyle/>
        <a:p>
          <a:endParaRPr lang="de-DE"/>
        </a:p>
      </dgm:t>
    </dgm:pt>
    <dgm:pt modelId="{6366DB51-A350-4565-9692-E7ED80A9039A}">
      <dgm:prSet phldrT="[Text]" custT="1"/>
      <dgm:spPr/>
      <dgm:t>
        <a:bodyPr/>
        <a:lstStyle/>
        <a:p>
          <a:r>
            <a:rPr lang="de-DE" sz="1200" kern="1200" dirty="0">
              <a:solidFill>
                <a:srgbClr val="000000">
                  <a:hueOff val="0"/>
                  <a:satOff val="0"/>
                  <a:lumOff val="0"/>
                  <a:alphaOff val="0"/>
                </a:srgbClr>
              </a:solidFill>
              <a:latin typeface="Arial"/>
              <a:ea typeface="+mn-ea"/>
              <a:cs typeface="+mn-cs"/>
            </a:rPr>
            <a:t>Postman</a:t>
          </a:r>
        </a:p>
      </dgm:t>
    </dgm:pt>
    <dgm:pt modelId="{4CDE4A6A-6D36-419E-BEED-BAAA961F848B}" type="parTrans" cxnId="{021E41E3-6C22-4A37-BCC3-51F409161447}">
      <dgm:prSet/>
      <dgm:spPr/>
      <dgm:t>
        <a:bodyPr/>
        <a:lstStyle/>
        <a:p>
          <a:endParaRPr lang="de-DE"/>
        </a:p>
      </dgm:t>
    </dgm:pt>
    <dgm:pt modelId="{A651101B-AB09-439B-86C8-972C357923B8}" type="sibTrans" cxnId="{021E41E3-6C22-4A37-BCC3-51F409161447}">
      <dgm:prSet/>
      <dgm:spPr/>
      <dgm:t>
        <a:bodyPr/>
        <a:lstStyle/>
        <a:p>
          <a:endParaRPr lang="de-DE"/>
        </a:p>
      </dgm:t>
    </dgm:pt>
    <dgm:pt modelId="{22A7D2E8-9366-4E31-9C24-079BB8DEDEA3}">
      <dgm:prSet phldrT="[Text]" custT="1"/>
      <dgm:spPr/>
      <dgm: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Dashboard app</a:t>
          </a:r>
        </a:p>
      </dgm:t>
    </dgm:pt>
    <dgm:pt modelId="{F6500E5B-D2EE-4356-806A-700CD058E46A}" type="parTrans" cxnId="{8B9B1FED-A48A-4AED-B4BD-EADFF2052375}">
      <dgm:prSet/>
      <dgm:spPr/>
      <dgm:t>
        <a:bodyPr/>
        <a:lstStyle/>
        <a:p>
          <a:endParaRPr lang="de-DE"/>
        </a:p>
      </dgm:t>
    </dgm:pt>
    <dgm:pt modelId="{B44D30A1-93AA-43DF-91E6-4047A28F7491}" type="sibTrans" cxnId="{8B9B1FED-A48A-4AED-B4BD-EADFF2052375}">
      <dgm:prSet/>
      <dgm:spPr/>
      <dgm:t>
        <a:bodyPr/>
        <a:lstStyle/>
        <a:p>
          <a:endParaRPr lang="de-DE"/>
        </a:p>
      </dgm:t>
    </dgm:pt>
    <dgm:pt modelId="{3E0F622B-DBC3-469F-BAFE-619B36210659}">
      <dgm:prSet phldrT="[Text]" custT="1"/>
      <dgm:spPr/>
      <dgm:t>
        <a:bodyPr/>
        <a:lstStyle/>
        <a:p>
          <a:r>
            <a:rPr lang="de-DE" sz="1200" kern="1200" dirty="0">
              <a:solidFill>
                <a:srgbClr val="000000">
                  <a:hueOff val="0"/>
                  <a:satOff val="0"/>
                  <a:lumOff val="0"/>
                  <a:alphaOff val="0"/>
                </a:srgbClr>
              </a:solidFill>
              <a:latin typeface="Arial"/>
              <a:ea typeface="+mn-ea"/>
              <a:cs typeface="+mn-cs"/>
            </a:rPr>
            <a:t>Dashboard app</a:t>
          </a:r>
        </a:p>
      </dgm:t>
    </dgm:pt>
    <dgm:pt modelId="{1193C38B-5844-4276-A8E0-8C3C84AD35E4}" type="parTrans" cxnId="{46EDBD24-ECAE-49FA-B289-4EE9832BB094}">
      <dgm:prSet/>
      <dgm:spPr/>
      <dgm:t>
        <a:bodyPr/>
        <a:lstStyle/>
        <a:p>
          <a:endParaRPr lang="de-DE"/>
        </a:p>
      </dgm:t>
    </dgm:pt>
    <dgm:pt modelId="{FEED0391-27CA-4BF5-BE0C-94DFCF8FC377}" type="sibTrans" cxnId="{46EDBD24-ECAE-49FA-B289-4EE9832BB094}">
      <dgm:prSet/>
      <dgm:spPr/>
      <dgm:t>
        <a:bodyPr/>
        <a:lstStyle/>
        <a:p>
          <a:endParaRPr lang="de-DE"/>
        </a:p>
      </dgm:t>
    </dgm:pt>
    <dgm:pt modelId="{2C655AA4-BC51-432B-BF1F-03DDB30FD5A8}">
      <dgm:prSet phldrT="[Text]" custT="1"/>
      <dgm:spPr>
        <a:solidFill>
          <a:srgbClr val="005F87">
            <a:shade val="80000"/>
            <a:hueOff val="422914"/>
            <a:satOff val="-48779"/>
            <a:lumOff val="24638"/>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gm:spPr>
      <dgm:t>
        <a:bodyPr spcFirstLastPara="0" vert="horz" wrap="square" lIns="91440" tIns="45720" rIns="91440" bIns="45720" numCol="1" spcCol="1270" anchor="ctr" anchorCtr="0"/>
        <a:lstStyle/>
        <a:p>
          <a:pPr marL="0" lvl="0" indent="0" algn="ctr" defTabSz="1066800">
            <a:lnSpc>
              <a:spcPct val="90000"/>
            </a:lnSpc>
            <a:spcBef>
              <a:spcPct val="0"/>
            </a:spcBef>
            <a:spcAft>
              <a:spcPct val="35000"/>
            </a:spcAft>
            <a:buNone/>
          </a:pPr>
          <a:r>
            <a:rPr lang="de-DE" sz="2400" b="0" kern="1200" dirty="0">
              <a:solidFill>
                <a:srgbClr val="FFFFFF"/>
              </a:solidFill>
              <a:latin typeface="Arial"/>
              <a:ea typeface="+mn-ea"/>
              <a:cs typeface="+mn-cs"/>
            </a:rPr>
            <a:t>Event Management</a:t>
          </a:r>
        </a:p>
      </dgm:t>
    </dgm:pt>
    <dgm:pt modelId="{3BBEE181-390E-4019-BD0A-E8410CD741E9}" type="parTrans" cxnId="{EF73E971-C086-4C5D-B440-4DACF56E7E03}">
      <dgm:prSet/>
      <dgm:spPr/>
      <dgm:t>
        <a:bodyPr/>
        <a:lstStyle/>
        <a:p>
          <a:endParaRPr lang="de-DE"/>
        </a:p>
      </dgm:t>
    </dgm:pt>
    <dgm:pt modelId="{D80548AB-6E88-4B56-813B-1909D6F1823A}" type="sibTrans" cxnId="{EF73E971-C086-4C5D-B440-4DACF56E7E03}">
      <dgm:prSet/>
      <dgm:spPr/>
      <dgm:t>
        <a:bodyPr/>
        <a:lstStyle/>
        <a:p>
          <a:endParaRPr lang="de-DE"/>
        </a:p>
      </dgm:t>
    </dgm:pt>
    <dgm:pt modelId="{22437852-C89F-4A5D-B304-581CEA29F3B4}">
      <dgm:prSet phldrT="[Text]" custT="1"/>
      <dgm:spPr/>
      <dgm: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API Overview</a:t>
          </a:r>
        </a:p>
      </dgm:t>
    </dgm:pt>
    <dgm:pt modelId="{477885E8-7F41-4282-86DD-EE737A3B24E6}" type="parTrans" cxnId="{5B2B83E0-96AE-4EB9-886E-D01A914CF1CB}">
      <dgm:prSet/>
      <dgm:spPr/>
      <dgm:t>
        <a:bodyPr/>
        <a:lstStyle/>
        <a:p>
          <a:endParaRPr lang="de-DE"/>
        </a:p>
      </dgm:t>
    </dgm:pt>
    <dgm:pt modelId="{EF11A593-883A-4E6F-BAD1-C7B9CE9DA01F}" type="sibTrans" cxnId="{5B2B83E0-96AE-4EB9-886E-D01A914CF1CB}">
      <dgm:prSet/>
      <dgm:spPr/>
      <dgm:t>
        <a:bodyPr/>
        <a:lstStyle/>
        <a:p>
          <a:endParaRPr lang="de-DE"/>
        </a:p>
      </dgm:t>
    </dgm:pt>
    <dgm:pt modelId="{5E8471B7-FC8F-45A5-B46B-414B467DBB31}">
      <dgm:prSet phldrT="[Text]" custT="1"/>
      <dgm:spPr/>
      <dgm: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Postman</a:t>
          </a:r>
        </a:p>
      </dgm:t>
    </dgm:pt>
    <dgm:pt modelId="{4D46A5A8-EDE9-436A-B63B-1847E0FD6FE4}" type="parTrans" cxnId="{6E01BC52-50A7-4865-837E-142F9F7D7410}">
      <dgm:prSet/>
      <dgm:spPr/>
      <dgm:t>
        <a:bodyPr/>
        <a:lstStyle/>
        <a:p>
          <a:endParaRPr lang="de-DE"/>
        </a:p>
      </dgm:t>
    </dgm:pt>
    <dgm:pt modelId="{BD279837-E686-4F96-9529-C623754FC193}" type="sibTrans" cxnId="{6E01BC52-50A7-4865-837E-142F9F7D7410}">
      <dgm:prSet/>
      <dgm:spPr/>
      <dgm:t>
        <a:bodyPr/>
        <a:lstStyle/>
        <a:p>
          <a:endParaRPr lang="de-DE"/>
        </a:p>
      </dgm:t>
    </dgm:pt>
    <dgm:pt modelId="{A0FFE29C-6D47-4C29-9FB1-A43AAB763F1C}" type="pres">
      <dgm:prSet presAssocID="{885A7464-B2FD-47A6-958F-746DECB4698D}" presName="Name0" presStyleCnt="0">
        <dgm:presLayoutVars>
          <dgm:dir/>
          <dgm:animLvl val="lvl"/>
          <dgm:resizeHandles val="exact"/>
        </dgm:presLayoutVars>
      </dgm:prSet>
      <dgm:spPr/>
    </dgm:pt>
    <dgm:pt modelId="{A16460E9-E8AB-4627-A8AC-79F0EAF6DA0B}" type="pres">
      <dgm:prSet presAssocID="{F40428E7-E02D-4453-89A7-43D7C8641189}" presName="linNode" presStyleCnt="0"/>
      <dgm:spPr/>
    </dgm:pt>
    <dgm:pt modelId="{8FBF19CF-23B8-4190-A953-083513C5A959}" type="pres">
      <dgm:prSet presAssocID="{F40428E7-E02D-4453-89A7-43D7C8641189}" presName="parentText" presStyleLbl="node1" presStyleIdx="0" presStyleCnt="6" custScaleX="192946">
        <dgm:presLayoutVars>
          <dgm:chMax val="1"/>
          <dgm:bulletEnabled val="1"/>
        </dgm:presLayoutVars>
      </dgm:prSet>
      <dgm:spPr/>
    </dgm:pt>
    <dgm:pt modelId="{215E0250-A9C2-4ECB-933F-0E7E6F3ECF1D}" type="pres">
      <dgm:prSet presAssocID="{F40428E7-E02D-4453-89A7-43D7C8641189}" presName="descendantText" presStyleLbl="alignAccFollowNode1" presStyleIdx="0" presStyleCnt="6" custLinFactNeighborX="1008" custLinFactNeighborY="-917">
        <dgm:presLayoutVars>
          <dgm:bulletEnabled val="1"/>
        </dgm:presLayoutVars>
      </dgm:prSet>
      <dgm:spPr/>
    </dgm:pt>
    <dgm:pt modelId="{DE361259-7A79-4481-ACA2-1DC020C9C442}" type="pres">
      <dgm:prSet presAssocID="{D4CFBB9F-D161-4E5A-A3F8-F52705F18F9D}" presName="sp" presStyleCnt="0"/>
      <dgm:spPr/>
    </dgm:pt>
    <dgm:pt modelId="{2429427C-FDAC-4575-9167-2843583D0B37}" type="pres">
      <dgm:prSet presAssocID="{1D7A3FC6-B687-4802-A83C-E3AEF94954A3}" presName="linNode" presStyleCnt="0"/>
      <dgm:spPr/>
    </dgm:pt>
    <dgm:pt modelId="{288B8B65-0126-42B9-A9FA-C25815B0F00A}" type="pres">
      <dgm:prSet presAssocID="{1D7A3FC6-B687-4802-A83C-E3AEF94954A3}" presName="parentText" presStyleLbl="node1" presStyleIdx="1" presStyleCnt="6" custScaleX="192998">
        <dgm:presLayoutVars>
          <dgm:chMax val="1"/>
          <dgm:bulletEnabled val="1"/>
        </dgm:presLayoutVars>
      </dgm:prSet>
      <dgm:spPr/>
    </dgm:pt>
    <dgm:pt modelId="{E52006ED-2D97-4647-A307-5B8F40F2B22A}" type="pres">
      <dgm:prSet presAssocID="{1D7A3FC6-B687-4802-A83C-E3AEF94954A3}" presName="descendantText" presStyleLbl="alignAccFollowNode1" presStyleIdx="1" presStyleCnt="6">
        <dgm:presLayoutVars>
          <dgm:bulletEnabled val="1"/>
        </dgm:presLayoutVars>
      </dgm:prSet>
      <dgm:spPr>
        <a:xfrm rot="5400000">
          <a:off x="5871728" y="-549322"/>
          <a:ext cx="730340" cy="3932888"/>
        </a:xfrm>
        <a:prstGeom prst="round2SameRect">
          <a:avLst/>
        </a:prstGeom>
      </dgm:spPr>
    </dgm:pt>
    <dgm:pt modelId="{1CA750F0-245D-43D2-B278-2A8FB96E2A22}" type="pres">
      <dgm:prSet presAssocID="{A7195FE7-D0B3-44B7-B25C-15E8B63F2550}" presName="sp" presStyleCnt="0"/>
      <dgm:spPr/>
    </dgm:pt>
    <dgm:pt modelId="{FCC95FA3-4867-479D-86E7-4C5B1369BB51}" type="pres">
      <dgm:prSet presAssocID="{5205A1C1-3175-4EB4-A1FB-6823435015A3}" presName="linNode" presStyleCnt="0"/>
      <dgm:spPr/>
    </dgm:pt>
    <dgm:pt modelId="{FB43C36E-B688-4411-A1BF-B56BB4642185}" type="pres">
      <dgm:prSet presAssocID="{5205A1C1-3175-4EB4-A1FB-6823435015A3}" presName="parentText" presStyleLbl="node1" presStyleIdx="2" presStyleCnt="6" custScaleX="192946">
        <dgm:presLayoutVars>
          <dgm:chMax val="1"/>
          <dgm:bulletEnabled val="1"/>
        </dgm:presLayoutVars>
      </dgm:prSet>
      <dgm:spPr/>
    </dgm:pt>
    <dgm:pt modelId="{8C8AFD95-CC72-4A7D-9642-B112DC986A61}" type="pres">
      <dgm:prSet presAssocID="{5205A1C1-3175-4EB4-A1FB-6823435015A3}" presName="descendantText" presStyleLbl="alignAccFollowNode1" presStyleIdx="2" presStyleCnt="6">
        <dgm:presLayoutVars>
          <dgm:bulletEnabled val="1"/>
        </dgm:presLayoutVars>
      </dgm:prSet>
      <dgm:spPr/>
    </dgm:pt>
    <dgm:pt modelId="{A7E9A785-9428-4C9C-BEA3-AB1617321E07}" type="pres">
      <dgm:prSet presAssocID="{2485FFD4-81C1-440C-8666-E7AC93369942}" presName="sp" presStyleCnt="0"/>
      <dgm:spPr/>
    </dgm:pt>
    <dgm:pt modelId="{5EFF910F-24A8-4192-8219-D88CB017E19A}" type="pres">
      <dgm:prSet presAssocID="{0ED2753F-8BB0-4A94-A6E6-25A57C20B2CD}" presName="linNode" presStyleCnt="0"/>
      <dgm:spPr/>
    </dgm:pt>
    <dgm:pt modelId="{F94FB119-28A1-4E99-9800-FD21D6DCEE49}" type="pres">
      <dgm:prSet presAssocID="{0ED2753F-8BB0-4A94-A6E6-25A57C20B2CD}" presName="parentText" presStyleLbl="node1" presStyleIdx="3" presStyleCnt="6" custScaleX="192946">
        <dgm:presLayoutVars>
          <dgm:chMax val="1"/>
          <dgm:bulletEnabled val="1"/>
        </dgm:presLayoutVars>
      </dgm:prSet>
      <dgm:spPr/>
    </dgm:pt>
    <dgm:pt modelId="{AA448F76-8BEF-4B08-95F2-D920BD5FFBC5}" type="pres">
      <dgm:prSet presAssocID="{0ED2753F-8BB0-4A94-A6E6-25A57C20B2CD}" presName="descendantText" presStyleLbl="alignAccFollowNode1" presStyleIdx="3" presStyleCnt="6">
        <dgm:presLayoutVars>
          <dgm:bulletEnabled val="1"/>
        </dgm:presLayoutVars>
      </dgm:prSet>
      <dgm:spPr/>
    </dgm:pt>
    <dgm:pt modelId="{9F73380D-B893-458B-9F5F-1973A7EE12DF}" type="pres">
      <dgm:prSet presAssocID="{4520D80F-B6D9-49AF-AFE8-16A8381D9425}" presName="sp" presStyleCnt="0"/>
      <dgm:spPr/>
    </dgm:pt>
    <dgm:pt modelId="{034BCEDE-2A85-4FA7-BD4A-C3152447DCD4}" type="pres">
      <dgm:prSet presAssocID="{2C655AA4-BC51-432B-BF1F-03DDB30FD5A8}" presName="linNode" presStyleCnt="0"/>
      <dgm:spPr/>
    </dgm:pt>
    <dgm:pt modelId="{7B376794-70DE-4804-87DA-AF217CC76D42}" type="pres">
      <dgm:prSet presAssocID="{2C655AA4-BC51-432B-BF1F-03DDB30FD5A8}" presName="parentText" presStyleLbl="node1" presStyleIdx="4" presStyleCnt="6" custScaleX="192998">
        <dgm:presLayoutVars>
          <dgm:chMax val="1"/>
          <dgm:bulletEnabled val="1"/>
        </dgm:presLayoutVars>
      </dgm:prSet>
      <dgm:spPr>
        <a:xfrm>
          <a:off x="856" y="3192483"/>
          <a:ext cx="4269597" cy="759804"/>
        </a:xfrm>
        <a:prstGeom prst="roundRect">
          <a:avLst/>
        </a:prstGeom>
      </dgm:spPr>
    </dgm:pt>
    <dgm:pt modelId="{832283C9-E1AD-45F1-839C-B7C58B962769}" type="pres">
      <dgm:prSet presAssocID="{2C655AA4-BC51-432B-BF1F-03DDB30FD5A8}" presName="descendantText" presStyleLbl="alignAccFollowNode1" presStyleIdx="4" presStyleCnt="6">
        <dgm:presLayoutVars>
          <dgm:bulletEnabled val="1"/>
        </dgm:presLayoutVars>
      </dgm:prSet>
      <dgm:spPr/>
    </dgm:pt>
    <dgm:pt modelId="{B356F1A8-24D4-4903-9229-E6AFF17AB058}" type="pres">
      <dgm:prSet presAssocID="{D80548AB-6E88-4B56-813B-1909D6F1823A}" presName="sp" presStyleCnt="0"/>
      <dgm:spPr/>
    </dgm:pt>
    <dgm:pt modelId="{D09215F7-6EEA-4A15-ADF3-C67A3D4F354B}" type="pres">
      <dgm:prSet presAssocID="{3C911725-8BC6-4A30-B1DB-319B02F2F8D5}" presName="linNode" presStyleCnt="0"/>
      <dgm:spPr/>
    </dgm:pt>
    <dgm:pt modelId="{1B622AC9-3F32-44CD-A665-71F54C00963B}" type="pres">
      <dgm:prSet presAssocID="{3C911725-8BC6-4A30-B1DB-319B02F2F8D5}" presName="parentText" presStyleLbl="node1" presStyleIdx="5" presStyleCnt="6" custScaleX="192998">
        <dgm:presLayoutVars>
          <dgm:chMax val="1"/>
          <dgm:bulletEnabled val="1"/>
        </dgm:presLayoutVars>
      </dgm:prSet>
      <dgm:spPr/>
    </dgm:pt>
    <dgm:pt modelId="{48F60540-FAFF-424E-AECA-937763E7A408}" type="pres">
      <dgm:prSet presAssocID="{3C911725-8BC6-4A30-B1DB-319B02F2F8D5}" presName="descendantText" presStyleLbl="alignAccFollowNode1" presStyleIdx="5" presStyleCnt="6">
        <dgm:presLayoutVars>
          <dgm:bulletEnabled val="1"/>
        </dgm:presLayoutVars>
      </dgm:prSet>
      <dgm:spPr/>
    </dgm:pt>
  </dgm:ptLst>
  <dgm:cxnLst>
    <dgm:cxn modelId="{2AF83001-EFE8-4BC7-96B1-3964FDE53F33}" srcId="{5205A1C1-3175-4EB4-A1FB-6823435015A3}" destId="{B155BE11-82D9-49E2-8188-29123DBEDAC4}" srcOrd="0" destOrd="0" parTransId="{F231CC79-FC31-45D9-89B4-B02F7C5E2FFC}" sibTransId="{7248797D-61B7-4D63-805D-57411F3EFC05}"/>
    <dgm:cxn modelId="{3C47BF02-7C7A-4F60-B3B3-C4128360431F}" srcId="{885A7464-B2FD-47A6-958F-746DECB4698D}" destId="{1D7A3FC6-B687-4802-A83C-E3AEF94954A3}" srcOrd="1" destOrd="0" parTransId="{2D32F066-ADFE-4FA8-A975-96EBFA693E55}" sibTransId="{A7195FE7-D0B3-44B7-B25C-15E8B63F2550}"/>
    <dgm:cxn modelId="{EA5F5904-11AB-4EBF-AE7C-7B9D71ACCC90}" type="presOf" srcId="{F40428E7-E02D-4453-89A7-43D7C8641189}" destId="{8FBF19CF-23B8-4190-A953-083513C5A959}" srcOrd="0" destOrd="0" presId="urn:microsoft.com/office/officeart/2005/8/layout/vList5"/>
    <dgm:cxn modelId="{F117CE0F-8442-4CD5-AD72-8AC6E032C678}" type="presOf" srcId="{19B8B515-481B-4BD3-A747-4001AD6445A1}" destId="{48F60540-FAFF-424E-AECA-937763E7A408}" srcOrd="0" destOrd="0" presId="urn:microsoft.com/office/officeart/2005/8/layout/vList5"/>
    <dgm:cxn modelId="{4938B513-EE3F-4142-9883-DB43A0F4BBF6}" srcId="{F40428E7-E02D-4453-89A7-43D7C8641189}" destId="{04C9943F-554A-4429-9CEE-7C2996D08E79}" srcOrd="0" destOrd="0" parTransId="{08D803D6-BA37-4680-A54F-1788F8A1A790}" sibTransId="{ED435FA1-2A3B-44C5-B6A5-777FC8941DAF}"/>
    <dgm:cxn modelId="{D8BC6E19-F558-4A2F-B3C7-F863DE06B0FF}" type="presOf" srcId="{3C911725-8BC6-4A30-B1DB-319B02F2F8D5}" destId="{1B622AC9-3F32-44CD-A665-71F54C00963B}" srcOrd="0" destOrd="0" presId="urn:microsoft.com/office/officeart/2005/8/layout/vList5"/>
    <dgm:cxn modelId="{39619B24-0793-4EA6-B8DC-3F5098170AD7}" type="presOf" srcId="{42283F6A-6EBA-431C-B48B-04081964E1EE}" destId="{8C8AFD95-CC72-4A7D-9642-B112DC986A61}" srcOrd="0" destOrd="1" presId="urn:microsoft.com/office/officeart/2005/8/layout/vList5"/>
    <dgm:cxn modelId="{46EDBD24-ECAE-49FA-B289-4EE9832BB094}" srcId="{0ED2753F-8BB0-4A94-A6E6-25A57C20B2CD}" destId="{3E0F622B-DBC3-469F-BAFE-619B36210659}" srcOrd="2" destOrd="0" parTransId="{1193C38B-5844-4276-A8E0-8C3C84AD35E4}" sibTransId="{FEED0391-27CA-4BF5-BE0C-94DFCF8FC377}"/>
    <dgm:cxn modelId="{000D6828-C324-45FC-97A2-6C03FEB76F11}" srcId="{885A7464-B2FD-47A6-958F-746DECB4698D}" destId="{F40428E7-E02D-4453-89A7-43D7C8641189}" srcOrd="0" destOrd="0" parTransId="{5C247B8A-E7F7-4E96-97CA-92DC35CF73D8}" sibTransId="{D4CFBB9F-D161-4E5A-A3F8-F52705F18F9D}"/>
    <dgm:cxn modelId="{61722233-E490-4EAE-8959-07CE6D7C324D}" srcId="{3C911725-8BC6-4A30-B1DB-319B02F2F8D5}" destId="{19B8B515-481B-4BD3-A747-4001AD6445A1}" srcOrd="0" destOrd="0" parTransId="{FBFDFC41-AF0E-4CEB-AB81-0204B666DF1E}" sibTransId="{9E33CD0F-5491-439C-8BF7-051A672D1A7C}"/>
    <dgm:cxn modelId="{D7B91F64-FB00-4352-BEC0-7FD48AF6062D}" type="presOf" srcId="{885A7464-B2FD-47A6-958F-746DECB4698D}" destId="{A0FFE29C-6D47-4C29-9FB1-A43AAB763F1C}" srcOrd="0" destOrd="0" presId="urn:microsoft.com/office/officeart/2005/8/layout/vList5"/>
    <dgm:cxn modelId="{803C6A67-5794-4D48-9901-231A41C0EBA2}" srcId="{885A7464-B2FD-47A6-958F-746DECB4698D}" destId="{3C911725-8BC6-4A30-B1DB-319B02F2F8D5}" srcOrd="5" destOrd="0" parTransId="{1AEBA1DD-401E-4E30-9B3D-DD792A6EB764}" sibTransId="{7A33433F-0462-4E32-A55B-6397B08B517B}"/>
    <dgm:cxn modelId="{01445469-A522-4D81-A35B-1E8D753508C9}" type="presOf" srcId="{B5149D3C-DFD3-42A0-8AC1-39A164E94FE9}" destId="{AA448F76-8BEF-4B08-95F2-D920BD5FFBC5}" srcOrd="0" destOrd="0" presId="urn:microsoft.com/office/officeart/2005/8/layout/vList5"/>
    <dgm:cxn modelId="{481C464B-2B00-43B6-AAEA-41CDA11A22E2}" type="presOf" srcId="{1D7A3FC6-B687-4802-A83C-E3AEF94954A3}" destId="{288B8B65-0126-42B9-A9FA-C25815B0F00A}" srcOrd="0" destOrd="0" presId="urn:microsoft.com/office/officeart/2005/8/layout/vList5"/>
    <dgm:cxn modelId="{EF73E971-C086-4C5D-B440-4DACF56E7E03}" srcId="{885A7464-B2FD-47A6-958F-746DECB4698D}" destId="{2C655AA4-BC51-432B-BF1F-03DDB30FD5A8}" srcOrd="4" destOrd="0" parTransId="{3BBEE181-390E-4019-BD0A-E8410CD741E9}" sibTransId="{D80548AB-6E88-4B56-813B-1909D6F1823A}"/>
    <dgm:cxn modelId="{6E01BC52-50A7-4865-837E-142F9F7D7410}" srcId="{2C655AA4-BC51-432B-BF1F-03DDB30FD5A8}" destId="{5E8471B7-FC8F-45A5-B46B-414B467DBB31}" srcOrd="1" destOrd="0" parTransId="{4D46A5A8-EDE9-436A-B63B-1847E0FD6FE4}" sibTransId="{BD279837-E686-4F96-9529-C623754FC193}"/>
    <dgm:cxn modelId="{73D3BE73-8DE9-486B-A5CA-5D6E861C2887}" srcId="{1D7A3FC6-B687-4802-A83C-E3AEF94954A3}" destId="{2752B8DD-DB14-43CF-A5B7-D7FEEFDBB070}" srcOrd="1" destOrd="0" parTransId="{D24123D7-61E3-4249-8EAF-9928D2979EF2}" sibTransId="{5AD46D20-D3C5-4A54-8A2F-791B844222E1}"/>
    <dgm:cxn modelId="{09244854-504E-4A2A-9DD3-970FF21F84A3}" srcId="{F40428E7-E02D-4453-89A7-43D7C8641189}" destId="{8EDDBF8E-01DC-4D02-BE53-7F6592298F8B}" srcOrd="1" destOrd="0" parTransId="{A47C8D07-113D-4C79-A6D1-9D00DA413553}" sibTransId="{EACAF4E8-0FF9-4BEA-9C43-071DBCBA15F4}"/>
    <dgm:cxn modelId="{CB9E6059-A32C-4B79-999C-672B52653E34}" type="presOf" srcId="{22A7D2E8-9366-4E31-9C24-079BB8DEDEA3}" destId="{8C8AFD95-CC72-4A7D-9642-B112DC986A61}" srcOrd="0" destOrd="2" presId="urn:microsoft.com/office/officeart/2005/8/layout/vList5"/>
    <dgm:cxn modelId="{30E26A7C-F4CE-4B2D-B58D-4BE2632377F2}" srcId="{1D7A3FC6-B687-4802-A83C-E3AEF94954A3}" destId="{353AE070-414F-4E23-A153-D98CC214B493}" srcOrd="0" destOrd="0" parTransId="{60841C24-B087-4ECB-8821-7ADC277607A6}" sibTransId="{684415EF-10EB-45C6-BD9A-DBF7CE776B9E}"/>
    <dgm:cxn modelId="{4C2BB88F-92FD-4269-8A72-FA32E7A05097}" type="presOf" srcId="{22437852-C89F-4A5D-B304-581CEA29F3B4}" destId="{832283C9-E1AD-45F1-839C-B7C58B962769}" srcOrd="0" destOrd="0" presId="urn:microsoft.com/office/officeart/2005/8/layout/vList5"/>
    <dgm:cxn modelId="{BB4CAA92-45CE-4DAA-9DEB-1912F514EB58}" type="presOf" srcId="{2752B8DD-DB14-43CF-A5B7-D7FEEFDBB070}" destId="{E52006ED-2D97-4647-A307-5B8F40F2B22A}" srcOrd="0" destOrd="1" presId="urn:microsoft.com/office/officeart/2005/8/layout/vList5"/>
    <dgm:cxn modelId="{40DB4996-9BBC-4005-80C0-9EBB460BA4D8}" type="presOf" srcId="{3E0F622B-DBC3-469F-BAFE-619B36210659}" destId="{AA448F76-8BEF-4B08-95F2-D920BD5FFBC5}" srcOrd="0" destOrd="2" presId="urn:microsoft.com/office/officeart/2005/8/layout/vList5"/>
    <dgm:cxn modelId="{F57CD4A0-0E0D-4B15-8E29-52B09EBAC07C}" type="presOf" srcId="{2C655AA4-BC51-432B-BF1F-03DDB30FD5A8}" destId="{7B376794-70DE-4804-87DA-AF217CC76D42}" srcOrd="0" destOrd="0" presId="urn:microsoft.com/office/officeart/2005/8/layout/vList5"/>
    <dgm:cxn modelId="{CCC075A8-A1CD-425E-BA91-0939E3A8D71F}" srcId="{5205A1C1-3175-4EB4-A1FB-6823435015A3}" destId="{42283F6A-6EBA-431C-B48B-04081964E1EE}" srcOrd="1" destOrd="0" parTransId="{71C08120-2643-412A-85DF-3F2BFDCDF1B5}" sibTransId="{6BCAAE3C-02E1-4253-94D9-8FA4F00BF998}"/>
    <dgm:cxn modelId="{48A6E5AF-F7C5-46A3-BCED-F128D19196BF}" srcId="{885A7464-B2FD-47A6-958F-746DECB4698D}" destId="{5205A1C1-3175-4EB4-A1FB-6823435015A3}" srcOrd="2" destOrd="0" parTransId="{E5F33BA3-B638-422E-AAFB-2AC4587B1ED3}" sibTransId="{2485FFD4-81C1-440C-8666-E7AC93369942}"/>
    <dgm:cxn modelId="{A897E7B3-1508-46B5-95C0-B69522528793}" type="presOf" srcId="{B155BE11-82D9-49E2-8188-29123DBEDAC4}" destId="{8C8AFD95-CC72-4A7D-9642-B112DC986A61}" srcOrd="0" destOrd="0" presId="urn:microsoft.com/office/officeart/2005/8/layout/vList5"/>
    <dgm:cxn modelId="{29F4FBC8-23EF-484A-A767-2E5838BB5C41}" srcId="{0ED2753F-8BB0-4A94-A6E6-25A57C20B2CD}" destId="{B5149D3C-DFD3-42A0-8AC1-39A164E94FE9}" srcOrd="0" destOrd="0" parTransId="{AEAB63C4-6D10-4F0F-8180-94A8C5DB5C26}" sibTransId="{83965DC3-103B-4EF1-8DD8-927579CF7942}"/>
    <dgm:cxn modelId="{C6E9FECF-0908-4200-9839-D27DB2B4CB41}" type="presOf" srcId="{8EDDBF8E-01DC-4D02-BE53-7F6592298F8B}" destId="{215E0250-A9C2-4ECB-933F-0E7E6F3ECF1D}" srcOrd="0" destOrd="1" presId="urn:microsoft.com/office/officeart/2005/8/layout/vList5"/>
    <dgm:cxn modelId="{08F259DA-9D8F-4F69-9FA8-E77230E24F32}" type="presOf" srcId="{353AE070-414F-4E23-A153-D98CC214B493}" destId="{E52006ED-2D97-4647-A307-5B8F40F2B22A}" srcOrd="0" destOrd="0" presId="urn:microsoft.com/office/officeart/2005/8/layout/vList5"/>
    <dgm:cxn modelId="{A89D01DB-E3CF-4806-934B-739C3AA79A10}" type="presOf" srcId="{5205A1C1-3175-4EB4-A1FB-6823435015A3}" destId="{FB43C36E-B688-4411-A1BF-B56BB4642185}" srcOrd="0" destOrd="0" presId="urn:microsoft.com/office/officeart/2005/8/layout/vList5"/>
    <dgm:cxn modelId="{28DA2ADD-6EC5-406F-9371-B149A9BAA196}" srcId="{885A7464-B2FD-47A6-958F-746DECB4698D}" destId="{0ED2753F-8BB0-4A94-A6E6-25A57C20B2CD}" srcOrd="3" destOrd="0" parTransId="{5A34F958-8641-47E4-BF08-0A751C8EB012}" sibTransId="{4520D80F-B6D9-49AF-AFE8-16A8381D9425}"/>
    <dgm:cxn modelId="{5B2B83E0-96AE-4EB9-886E-D01A914CF1CB}" srcId="{2C655AA4-BC51-432B-BF1F-03DDB30FD5A8}" destId="{22437852-C89F-4A5D-B304-581CEA29F3B4}" srcOrd="0" destOrd="0" parTransId="{477885E8-7F41-4282-86DD-EE737A3B24E6}" sibTransId="{EF11A593-883A-4E6F-BAD1-C7B9CE9DA01F}"/>
    <dgm:cxn modelId="{021E41E3-6C22-4A37-BCC3-51F409161447}" srcId="{0ED2753F-8BB0-4A94-A6E6-25A57C20B2CD}" destId="{6366DB51-A350-4565-9692-E7ED80A9039A}" srcOrd="1" destOrd="0" parTransId="{4CDE4A6A-6D36-419E-BEED-BAAA961F848B}" sibTransId="{A651101B-AB09-439B-86C8-972C357923B8}"/>
    <dgm:cxn modelId="{ABE80CE7-1311-438E-BD4C-CA9E20E287BE}" type="presOf" srcId="{0ED2753F-8BB0-4A94-A6E6-25A57C20B2CD}" destId="{F94FB119-28A1-4E99-9800-FD21D6DCEE49}" srcOrd="0" destOrd="0" presId="urn:microsoft.com/office/officeart/2005/8/layout/vList5"/>
    <dgm:cxn modelId="{8B9B1FED-A48A-4AED-B4BD-EADFF2052375}" srcId="{5205A1C1-3175-4EB4-A1FB-6823435015A3}" destId="{22A7D2E8-9366-4E31-9C24-079BB8DEDEA3}" srcOrd="2" destOrd="0" parTransId="{F6500E5B-D2EE-4356-806A-700CD058E46A}" sibTransId="{B44D30A1-93AA-43DF-91E6-4047A28F7491}"/>
    <dgm:cxn modelId="{ECD438EE-B7C9-4EC7-A10F-579982481BE9}" type="presOf" srcId="{6366DB51-A350-4565-9692-E7ED80A9039A}" destId="{AA448F76-8BEF-4B08-95F2-D920BD5FFBC5}" srcOrd="0" destOrd="1" presId="urn:microsoft.com/office/officeart/2005/8/layout/vList5"/>
    <dgm:cxn modelId="{F3091DF7-9E1B-461B-8CAE-DDE111C46144}" type="presOf" srcId="{04C9943F-554A-4429-9CEE-7C2996D08E79}" destId="{215E0250-A9C2-4ECB-933F-0E7E6F3ECF1D}" srcOrd="0" destOrd="0" presId="urn:microsoft.com/office/officeart/2005/8/layout/vList5"/>
    <dgm:cxn modelId="{D22A73F7-E5D3-4BBF-9E04-5EEA08BF9545}" type="presOf" srcId="{5E8471B7-FC8F-45A5-B46B-414B467DBB31}" destId="{832283C9-E1AD-45F1-839C-B7C58B962769}" srcOrd="0" destOrd="1" presId="urn:microsoft.com/office/officeart/2005/8/layout/vList5"/>
    <dgm:cxn modelId="{A38455F2-3D4A-42B0-961F-0D4304AACB00}" type="presParOf" srcId="{A0FFE29C-6D47-4C29-9FB1-A43AAB763F1C}" destId="{A16460E9-E8AB-4627-A8AC-79F0EAF6DA0B}" srcOrd="0" destOrd="0" presId="urn:microsoft.com/office/officeart/2005/8/layout/vList5"/>
    <dgm:cxn modelId="{665EDA7A-71B2-45E7-BED7-7FE6AE356A60}" type="presParOf" srcId="{A16460E9-E8AB-4627-A8AC-79F0EAF6DA0B}" destId="{8FBF19CF-23B8-4190-A953-083513C5A959}" srcOrd="0" destOrd="0" presId="urn:microsoft.com/office/officeart/2005/8/layout/vList5"/>
    <dgm:cxn modelId="{B5CD5F08-350B-4EB1-B13A-6693E9206A37}" type="presParOf" srcId="{A16460E9-E8AB-4627-A8AC-79F0EAF6DA0B}" destId="{215E0250-A9C2-4ECB-933F-0E7E6F3ECF1D}" srcOrd="1" destOrd="0" presId="urn:microsoft.com/office/officeart/2005/8/layout/vList5"/>
    <dgm:cxn modelId="{8CF42362-9F07-4DB0-9047-8B152579EE3C}" type="presParOf" srcId="{A0FFE29C-6D47-4C29-9FB1-A43AAB763F1C}" destId="{DE361259-7A79-4481-ACA2-1DC020C9C442}" srcOrd="1" destOrd="0" presId="urn:microsoft.com/office/officeart/2005/8/layout/vList5"/>
    <dgm:cxn modelId="{597036AB-753A-40F5-8BDA-AE911651237D}" type="presParOf" srcId="{A0FFE29C-6D47-4C29-9FB1-A43AAB763F1C}" destId="{2429427C-FDAC-4575-9167-2843583D0B37}" srcOrd="2" destOrd="0" presId="urn:microsoft.com/office/officeart/2005/8/layout/vList5"/>
    <dgm:cxn modelId="{397B7538-1B79-44E7-B669-1EA9799E3E2E}" type="presParOf" srcId="{2429427C-FDAC-4575-9167-2843583D0B37}" destId="{288B8B65-0126-42B9-A9FA-C25815B0F00A}" srcOrd="0" destOrd="0" presId="urn:microsoft.com/office/officeart/2005/8/layout/vList5"/>
    <dgm:cxn modelId="{02620BBA-31E7-4AA7-BA91-DB510544626F}" type="presParOf" srcId="{2429427C-FDAC-4575-9167-2843583D0B37}" destId="{E52006ED-2D97-4647-A307-5B8F40F2B22A}" srcOrd="1" destOrd="0" presId="urn:microsoft.com/office/officeart/2005/8/layout/vList5"/>
    <dgm:cxn modelId="{C8B903F4-9CEA-4C9D-A0F0-39032087F3CF}" type="presParOf" srcId="{A0FFE29C-6D47-4C29-9FB1-A43AAB763F1C}" destId="{1CA750F0-245D-43D2-B278-2A8FB96E2A22}" srcOrd="3" destOrd="0" presId="urn:microsoft.com/office/officeart/2005/8/layout/vList5"/>
    <dgm:cxn modelId="{21C63AD9-D5C2-4D07-9945-0EB0D7DB2554}" type="presParOf" srcId="{A0FFE29C-6D47-4C29-9FB1-A43AAB763F1C}" destId="{FCC95FA3-4867-479D-86E7-4C5B1369BB51}" srcOrd="4" destOrd="0" presId="urn:microsoft.com/office/officeart/2005/8/layout/vList5"/>
    <dgm:cxn modelId="{F9A14129-0F2A-4293-B9B3-623C0ADC8920}" type="presParOf" srcId="{FCC95FA3-4867-479D-86E7-4C5B1369BB51}" destId="{FB43C36E-B688-4411-A1BF-B56BB4642185}" srcOrd="0" destOrd="0" presId="urn:microsoft.com/office/officeart/2005/8/layout/vList5"/>
    <dgm:cxn modelId="{1B4ABA7A-E000-4EC1-A7C4-80A19C3D544E}" type="presParOf" srcId="{FCC95FA3-4867-479D-86E7-4C5B1369BB51}" destId="{8C8AFD95-CC72-4A7D-9642-B112DC986A61}" srcOrd="1" destOrd="0" presId="urn:microsoft.com/office/officeart/2005/8/layout/vList5"/>
    <dgm:cxn modelId="{D30E1AA2-EDC7-4099-9300-3B93EA84809C}" type="presParOf" srcId="{A0FFE29C-6D47-4C29-9FB1-A43AAB763F1C}" destId="{A7E9A785-9428-4C9C-BEA3-AB1617321E07}" srcOrd="5" destOrd="0" presId="urn:microsoft.com/office/officeart/2005/8/layout/vList5"/>
    <dgm:cxn modelId="{51C40D85-0390-4ED4-A204-C64A97B82DE4}" type="presParOf" srcId="{A0FFE29C-6D47-4C29-9FB1-A43AAB763F1C}" destId="{5EFF910F-24A8-4192-8219-D88CB017E19A}" srcOrd="6" destOrd="0" presId="urn:microsoft.com/office/officeart/2005/8/layout/vList5"/>
    <dgm:cxn modelId="{23571CB3-D7C7-43E3-91BC-803170F3EB5C}" type="presParOf" srcId="{5EFF910F-24A8-4192-8219-D88CB017E19A}" destId="{F94FB119-28A1-4E99-9800-FD21D6DCEE49}" srcOrd="0" destOrd="0" presId="urn:microsoft.com/office/officeart/2005/8/layout/vList5"/>
    <dgm:cxn modelId="{BF2F4E4B-FB24-49BA-9E3E-32DF51099E3C}" type="presParOf" srcId="{5EFF910F-24A8-4192-8219-D88CB017E19A}" destId="{AA448F76-8BEF-4B08-95F2-D920BD5FFBC5}" srcOrd="1" destOrd="0" presId="urn:microsoft.com/office/officeart/2005/8/layout/vList5"/>
    <dgm:cxn modelId="{49BC8BED-F305-49F2-BC7C-7EC0D23BDC36}" type="presParOf" srcId="{A0FFE29C-6D47-4C29-9FB1-A43AAB763F1C}" destId="{9F73380D-B893-458B-9F5F-1973A7EE12DF}" srcOrd="7" destOrd="0" presId="urn:microsoft.com/office/officeart/2005/8/layout/vList5"/>
    <dgm:cxn modelId="{F145D1A6-3A42-4D70-ADF1-B50CBA992D2D}" type="presParOf" srcId="{A0FFE29C-6D47-4C29-9FB1-A43AAB763F1C}" destId="{034BCEDE-2A85-4FA7-BD4A-C3152447DCD4}" srcOrd="8" destOrd="0" presId="urn:microsoft.com/office/officeart/2005/8/layout/vList5"/>
    <dgm:cxn modelId="{C2BB9511-3564-41F1-9783-EDCB2FCAA5E0}" type="presParOf" srcId="{034BCEDE-2A85-4FA7-BD4A-C3152447DCD4}" destId="{7B376794-70DE-4804-87DA-AF217CC76D42}" srcOrd="0" destOrd="0" presId="urn:microsoft.com/office/officeart/2005/8/layout/vList5"/>
    <dgm:cxn modelId="{E98EB043-AA36-4F4D-BB02-71113C570201}" type="presParOf" srcId="{034BCEDE-2A85-4FA7-BD4A-C3152447DCD4}" destId="{832283C9-E1AD-45F1-839C-B7C58B962769}" srcOrd="1" destOrd="0" presId="urn:microsoft.com/office/officeart/2005/8/layout/vList5"/>
    <dgm:cxn modelId="{A827C4DD-2938-4908-8C08-19D3557D0E06}" type="presParOf" srcId="{A0FFE29C-6D47-4C29-9FB1-A43AAB763F1C}" destId="{B356F1A8-24D4-4903-9229-E6AFF17AB058}" srcOrd="9" destOrd="0" presId="urn:microsoft.com/office/officeart/2005/8/layout/vList5"/>
    <dgm:cxn modelId="{93C34EA2-8E29-4477-A159-56F190259595}" type="presParOf" srcId="{A0FFE29C-6D47-4C29-9FB1-A43AAB763F1C}" destId="{D09215F7-6EEA-4A15-ADF3-C67A3D4F354B}" srcOrd="10" destOrd="0" presId="urn:microsoft.com/office/officeart/2005/8/layout/vList5"/>
    <dgm:cxn modelId="{233C4BBE-B431-418F-9E65-240435965266}" type="presParOf" srcId="{D09215F7-6EEA-4A15-ADF3-C67A3D4F354B}" destId="{1B622AC9-3F32-44CD-A665-71F54C00963B}" srcOrd="0" destOrd="0" presId="urn:microsoft.com/office/officeart/2005/8/layout/vList5"/>
    <dgm:cxn modelId="{6D6041E1-8F34-4475-8214-97CA43B81945}" type="presParOf" srcId="{D09215F7-6EEA-4A15-ADF3-C67A3D4F354B}" destId="{48F60540-FAFF-424E-AECA-937763E7A4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405932-1500-4897-A825-609010E17959}" type="doc">
      <dgm:prSet loTypeId="urn:microsoft.com/office/officeart/2005/8/layout/default" loCatId="list" qsTypeId="urn:microsoft.com/office/officeart/2005/8/quickstyle/3d5" qsCatId="3D" csTypeId="urn:microsoft.com/office/officeart/2005/8/colors/accent1_4" csCatId="accent1" phldr="1"/>
      <dgm:spPr/>
      <dgm:t>
        <a:bodyPr/>
        <a:lstStyle/>
        <a:p>
          <a:endParaRPr lang="de-DE"/>
        </a:p>
      </dgm:t>
    </dgm:pt>
    <dgm:pt modelId="{BA0B0B0D-7361-40E2-91F5-5C6604DA8888}">
      <dgm:prSet phldrT="[Text]"/>
      <dgm:spPr/>
      <dgm:t>
        <a:bodyPr/>
        <a:lstStyle/>
        <a:p>
          <a:r>
            <a:rPr lang="de-DE" dirty="0"/>
            <a:t>PHP</a:t>
          </a:r>
        </a:p>
      </dgm:t>
    </dgm:pt>
    <dgm:pt modelId="{753809C6-69E8-4D1B-914C-3515C5C804A0}" type="parTrans" cxnId="{9979BC0F-6B77-41CC-A8D3-2CA3B304FCAB}">
      <dgm:prSet/>
      <dgm:spPr/>
      <dgm:t>
        <a:bodyPr/>
        <a:lstStyle/>
        <a:p>
          <a:endParaRPr lang="de-DE"/>
        </a:p>
      </dgm:t>
    </dgm:pt>
    <dgm:pt modelId="{D232FE7C-B031-416F-A75F-9EA9A6426565}" type="sibTrans" cxnId="{9979BC0F-6B77-41CC-A8D3-2CA3B304FCAB}">
      <dgm:prSet/>
      <dgm:spPr/>
      <dgm:t>
        <a:bodyPr/>
        <a:lstStyle/>
        <a:p>
          <a:endParaRPr lang="de-DE"/>
        </a:p>
      </dgm:t>
    </dgm:pt>
    <dgm:pt modelId="{AC46BD7A-41EE-4364-99AB-A49CD1B960E9}">
      <dgm:prSet phldrT="[Text]"/>
      <dgm:spPr/>
      <dgm:t>
        <a:bodyPr/>
        <a:lstStyle/>
        <a:p>
          <a:r>
            <a:rPr lang="de-DE" dirty="0"/>
            <a:t>Go</a:t>
          </a:r>
        </a:p>
      </dgm:t>
    </dgm:pt>
    <dgm:pt modelId="{EF088C7B-502D-4387-B348-EC2DD10739B5}" type="parTrans" cxnId="{F58CD7EF-3688-48F5-84DC-644B3CC73A94}">
      <dgm:prSet/>
      <dgm:spPr/>
      <dgm:t>
        <a:bodyPr/>
        <a:lstStyle/>
        <a:p>
          <a:endParaRPr lang="de-DE"/>
        </a:p>
      </dgm:t>
    </dgm:pt>
    <dgm:pt modelId="{29E58474-B43D-40C1-BD50-D54A82CA83AB}" type="sibTrans" cxnId="{F58CD7EF-3688-48F5-84DC-644B3CC73A94}">
      <dgm:prSet/>
      <dgm:spPr/>
      <dgm:t>
        <a:bodyPr/>
        <a:lstStyle/>
        <a:p>
          <a:endParaRPr lang="de-DE"/>
        </a:p>
      </dgm:t>
    </dgm:pt>
    <dgm:pt modelId="{1BDCDAB6-4AE7-4F09-81C3-A59A31372FF7}">
      <dgm:prSet phldrT="[Text]"/>
      <dgm:spPr/>
      <dgm:t>
        <a:bodyPr/>
        <a:lstStyle/>
        <a:p>
          <a:r>
            <a:rPr lang="de-DE" dirty="0"/>
            <a:t>Python</a:t>
          </a:r>
        </a:p>
      </dgm:t>
    </dgm:pt>
    <dgm:pt modelId="{E3AE491C-2AA8-4DE5-A5EC-1415C467DCE6}" type="parTrans" cxnId="{17D3DB6D-9330-4D97-A7D2-DEE17BE7F38A}">
      <dgm:prSet/>
      <dgm:spPr/>
      <dgm:t>
        <a:bodyPr/>
        <a:lstStyle/>
        <a:p>
          <a:endParaRPr lang="de-DE"/>
        </a:p>
      </dgm:t>
    </dgm:pt>
    <dgm:pt modelId="{3E656F8F-4A96-45F9-ABDB-0D941786C378}" type="sibTrans" cxnId="{17D3DB6D-9330-4D97-A7D2-DEE17BE7F38A}">
      <dgm:prSet/>
      <dgm:spPr/>
      <dgm:t>
        <a:bodyPr/>
        <a:lstStyle/>
        <a:p>
          <a:endParaRPr lang="de-DE"/>
        </a:p>
      </dgm:t>
    </dgm:pt>
    <dgm:pt modelId="{982638D6-57C9-40DA-83E1-934274DB3860}">
      <dgm:prSet phldrT="[Text]"/>
      <dgm:spPr/>
      <dgm:t>
        <a:bodyPr/>
        <a:lstStyle/>
        <a:p>
          <a:r>
            <a:rPr lang="de-DE" dirty="0"/>
            <a:t>Java</a:t>
          </a:r>
        </a:p>
      </dgm:t>
    </dgm:pt>
    <dgm:pt modelId="{CB94B0E5-6A8D-4524-971A-9B09D8C3939A}" type="parTrans" cxnId="{A0C46B3B-F3C3-4D86-9053-0DD9B9663915}">
      <dgm:prSet/>
      <dgm:spPr/>
      <dgm:t>
        <a:bodyPr/>
        <a:lstStyle/>
        <a:p>
          <a:endParaRPr lang="de-DE"/>
        </a:p>
      </dgm:t>
    </dgm:pt>
    <dgm:pt modelId="{1BC41772-7774-4027-891A-042FAA0DCF40}" type="sibTrans" cxnId="{A0C46B3B-F3C3-4D86-9053-0DD9B9663915}">
      <dgm:prSet/>
      <dgm:spPr/>
      <dgm:t>
        <a:bodyPr/>
        <a:lstStyle/>
        <a:p>
          <a:endParaRPr lang="de-DE"/>
        </a:p>
      </dgm:t>
    </dgm:pt>
    <dgm:pt modelId="{758AF971-39C3-45E1-A302-382BF972358A}">
      <dgm:prSet phldrT="[Text]"/>
      <dgm:spPr/>
      <dgm:t>
        <a:bodyPr/>
        <a:lstStyle/>
        <a:p>
          <a:r>
            <a:rPr lang="de-DE" dirty="0"/>
            <a:t>Node.js</a:t>
          </a:r>
        </a:p>
      </dgm:t>
    </dgm:pt>
    <dgm:pt modelId="{032199A3-8E17-405F-A73A-A35A6D1EF148}" type="parTrans" cxnId="{CF3D23AF-CE91-4BEE-83E7-B55D15479EA2}">
      <dgm:prSet/>
      <dgm:spPr/>
      <dgm:t>
        <a:bodyPr/>
        <a:lstStyle/>
        <a:p>
          <a:endParaRPr lang="de-DE"/>
        </a:p>
      </dgm:t>
    </dgm:pt>
    <dgm:pt modelId="{A8173E1E-A942-4EE1-AA9E-24518A6C28AF}" type="sibTrans" cxnId="{CF3D23AF-CE91-4BEE-83E7-B55D15479EA2}">
      <dgm:prSet/>
      <dgm:spPr/>
      <dgm:t>
        <a:bodyPr/>
        <a:lstStyle/>
        <a:p>
          <a:endParaRPr lang="de-DE"/>
        </a:p>
      </dgm:t>
    </dgm:pt>
    <dgm:pt modelId="{14AB50A6-562B-452F-B290-4419DAD3B545}">
      <dgm:prSet phldrT="[Text]"/>
      <dgm:spPr/>
      <dgm:t>
        <a:bodyPr/>
        <a:lstStyle/>
        <a:p>
          <a:r>
            <a:rPr lang="de-DE" dirty="0"/>
            <a:t>Ruby</a:t>
          </a:r>
        </a:p>
      </dgm:t>
    </dgm:pt>
    <dgm:pt modelId="{767C3C5D-1048-4846-9375-3F997B7B6357}" type="parTrans" cxnId="{855EAF80-21DB-44E7-BBF0-3E2D6536D7FC}">
      <dgm:prSet/>
      <dgm:spPr/>
      <dgm:t>
        <a:bodyPr/>
        <a:lstStyle/>
        <a:p>
          <a:endParaRPr lang="de-DE"/>
        </a:p>
      </dgm:t>
    </dgm:pt>
    <dgm:pt modelId="{B4DB290A-67DE-4147-A96D-13423FFFA710}" type="sibTrans" cxnId="{855EAF80-21DB-44E7-BBF0-3E2D6536D7FC}">
      <dgm:prSet/>
      <dgm:spPr/>
      <dgm:t>
        <a:bodyPr/>
        <a:lstStyle/>
        <a:p>
          <a:endParaRPr lang="de-DE"/>
        </a:p>
      </dgm:t>
    </dgm:pt>
    <dgm:pt modelId="{8432821E-B5A2-486A-B03C-7BE4006F6E6D}">
      <dgm:prSet phldrT="[Text]"/>
      <dgm:spPr/>
      <dgm:t>
        <a:bodyPr/>
        <a:lstStyle/>
        <a:p>
          <a:r>
            <a:rPr lang="de-DE" dirty="0"/>
            <a:t>.net core</a:t>
          </a:r>
        </a:p>
      </dgm:t>
    </dgm:pt>
    <dgm:pt modelId="{9A882941-098B-43A7-9E55-68C9BA3CEC22}" type="parTrans" cxnId="{437C3EA8-B25E-4E8C-811D-DCA024DFD580}">
      <dgm:prSet/>
      <dgm:spPr/>
      <dgm:t>
        <a:bodyPr/>
        <a:lstStyle/>
        <a:p>
          <a:endParaRPr lang="de-DE"/>
        </a:p>
      </dgm:t>
    </dgm:pt>
    <dgm:pt modelId="{A006B924-30C4-4D10-81E1-484C4B21DBD5}" type="sibTrans" cxnId="{437C3EA8-B25E-4E8C-811D-DCA024DFD580}">
      <dgm:prSet/>
      <dgm:spPr/>
      <dgm:t>
        <a:bodyPr/>
        <a:lstStyle/>
        <a:p>
          <a:endParaRPr lang="de-DE"/>
        </a:p>
      </dgm:t>
    </dgm:pt>
    <dgm:pt modelId="{8D58A807-EB43-41F2-BB0A-DD349EEE0542}">
      <dgm:prSet phldrT="[Text]"/>
      <dgm:spPr/>
      <dgm:t>
        <a:bodyPr/>
        <a:lstStyle/>
        <a:p>
          <a:r>
            <a:rPr lang="de-DE" dirty="0"/>
            <a:t>Static file</a:t>
          </a:r>
        </a:p>
      </dgm:t>
    </dgm:pt>
    <dgm:pt modelId="{C1E9EB7B-4EA7-4BEF-8509-A4020DCB5186}" type="parTrans" cxnId="{5455DFDC-BFA8-4FD1-B8D1-F4596E7AAD53}">
      <dgm:prSet/>
      <dgm:spPr/>
      <dgm:t>
        <a:bodyPr/>
        <a:lstStyle/>
        <a:p>
          <a:endParaRPr lang="de-DE"/>
        </a:p>
      </dgm:t>
    </dgm:pt>
    <dgm:pt modelId="{C5E2DAA6-6906-43C7-8A4C-0D1DBC37E7E3}" type="sibTrans" cxnId="{5455DFDC-BFA8-4FD1-B8D1-F4596E7AAD53}">
      <dgm:prSet/>
      <dgm:spPr/>
      <dgm:t>
        <a:bodyPr/>
        <a:lstStyle/>
        <a:p>
          <a:endParaRPr lang="de-DE" dirty="0"/>
        </a:p>
      </dgm:t>
    </dgm:pt>
    <dgm:pt modelId="{2FBAFBCC-27AF-45B7-8DFC-C7B731EBB67E}" type="pres">
      <dgm:prSet presAssocID="{8A405932-1500-4897-A825-609010E17959}" presName="diagram" presStyleCnt="0">
        <dgm:presLayoutVars>
          <dgm:dir/>
          <dgm:resizeHandles val="exact"/>
        </dgm:presLayoutVars>
      </dgm:prSet>
      <dgm:spPr/>
    </dgm:pt>
    <dgm:pt modelId="{0D93A8FC-DE9F-4F46-9DF0-96D44EA3FFCC}" type="pres">
      <dgm:prSet presAssocID="{8D58A807-EB43-41F2-BB0A-DD349EEE0542}" presName="node" presStyleLbl="node1" presStyleIdx="0" presStyleCnt="8">
        <dgm:presLayoutVars>
          <dgm:bulletEnabled val="1"/>
        </dgm:presLayoutVars>
      </dgm:prSet>
      <dgm:spPr/>
    </dgm:pt>
    <dgm:pt modelId="{55C13191-0E2C-4FE0-A54D-8322D2FC8967}" type="pres">
      <dgm:prSet presAssocID="{C5E2DAA6-6906-43C7-8A4C-0D1DBC37E7E3}" presName="sibTrans" presStyleCnt="0"/>
      <dgm:spPr/>
    </dgm:pt>
    <dgm:pt modelId="{19969658-ECA1-4639-A63C-486945909B12}" type="pres">
      <dgm:prSet presAssocID="{BA0B0B0D-7361-40E2-91F5-5C6604DA8888}" presName="node" presStyleLbl="node1" presStyleIdx="1" presStyleCnt="8">
        <dgm:presLayoutVars>
          <dgm:bulletEnabled val="1"/>
        </dgm:presLayoutVars>
      </dgm:prSet>
      <dgm:spPr/>
    </dgm:pt>
    <dgm:pt modelId="{5B0193BC-5754-49E8-B1D9-C6E011B5B5B5}" type="pres">
      <dgm:prSet presAssocID="{D232FE7C-B031-416F-A75F-9EA9A6426565}" presName="sibTrans" presStyleCnt="0"/>
      <dgm:spPr/>
    </dgm:pt>
    <dgm:pt modelId="{AE80EAD7-7E6F-4752-9FF6-1C5FD57F4961}" type="pres">
      <dgm:prSet presAssocID="{AC46BD7A-41EE-4364-99AB-A49CD1B960E9}" presName="node" presStyleLbl="node1" presStyleIdx="2" presStyleCnt="8">
        <dgm:presLayoutVars>
          <dgm:bulletEnabled val="1"/>
        </dgm:presLayoutVars>
      </dgm:prSet>
      <dgm:spPr/>
    </dgm:pt>
    <dgm:pt modelId="{6DCB4F4F-54F5-4353-9EDF-B52AA80C2C43}" type="pres">
      <dgm:prSet presAssocID="{29E58474-B43D-40C1-BD50-D54A82CA83AB}" presName="sibTrans" presStyleCnt="0"/>
      <dgm:spPr/>
    </dgm:pt>
    <dgm:pt modelId="{5F3B6934-53D5-45E8-8D8A-F9DE52EC8BD2}" type="pres">
      <dgm:prSet presAssocID="{1BDCDAB6-4AE7-4F09-81C3-A59A31372FF7}" presName="node" presStyleLbl="node1" presStyleIdx="3" presStyleCnt="8">
        <dgm:presLayoutVars>
          <dgm:bulletEnabled val="1"/>
        </dgm:presLayoutVars>
      </dgm:prSet>
      <dgm:spPr/>
    </dgm:pt>
    <dgm:pt modelId="{BFF9EBB5-373D-46BB-B230-299A70E497B5}" type="pres">
      <dgm:prSet presAssocID="{3E656F8F-4A96-45F9-ABDB-0D941786C378}" presName="sibTrans" presStyleCnt="0"/>
      <dgm:spPr/>
    </dgm:pt>
    <dgm:pt modelId="{12C74BCF-C687-41A9-BAA3-6A0471CC66D7}" type="pres">
      <dgm:prSet presAssocID="{982638D6-57C9-40DA-83E1-934274DB3860}" presName="node" presStyleLbl="node1" presStyleIdx="4" presStyleCnt="8">
        <dgm:presLayoutVars>
          <dgm:bulletEnabled val="1"/>
        </dgm:presLayoutVars>
      </dgm:prSet>
      <dgm:spPr/>
    </dgm:pt>
    <dgm:pt modelId="{A3105D10-84B0-413B-A4D8-4504378DD70D}" type="pres">
      <dgm:prSet presAssocID="{1BC41772-7774-4027-891A-042FAA0DCF40}" presName="sibTrans" presStyleCnt="0"/>
      <dgm:spPr/>
    </dgm:pt>
    <dgm:pt modelId="{EC8F3743-D467-4DDB-9EF6-DEB2587F1E6D}" type="pres">
      <dgm:prSet presAssocID="{758AF971-39C3-45E1-A302-382BF972358A}" presName="node" presStyleLbl="node1" presStyleIdx="5" presStyleCnt="8">
        <dgm:presLayoutVars>
          <dgm:bulletEnabled val="1"/>
        </dgm:presLayoutVars>
      </dgm:prSet>
      <dgm:spPr/>
    </dgm:pt>
    <dgm:pt modelId="{95A871C4-BD83-43B9-9B68-9EAF3A693858}" type="pres">
      <dgm:prSet presAssocID="{A8173E1E-A942-4EE1-AA9E-24518A6C28AF}" presName="sibTrans" presStyleCnt="0"/>
      <dgm:spPr/>
    </dgm:pt>
    <dgm:pt modelId="{70885186-DE1E-4ADE-8050-6BB41FE1200B}" type="pres">
      <dgm:prSet presAssocID="{14AB50A6-562B-452F-B290-4419DAD3B545}" presName="node" presStyleLbl="node1" presStyleIdx="6" presStyleCnt="8">
        <dgm:presLayoutVars>
          <dgm:bulletEnabled val="1"/>
        </dgm:presLayoutVars>
      </dgm:prSet>
      <dgm:spPr/>
    </dgm:pt>
    <dgm:pt modelId="{13BAD9B8-D337-43AE-825B-91BDA1A43E6A}" type="pres">
      <dgm:prSet presAssocID="{B4DB290A-67DE-4147-A96D-13423FFFA710}" presName="sibTrans" presStyleCnt="0"/>
      <dgm:spPr/>
    </dgm:pt>
    <dgm:pt modelId="{C5CE2AC9-EAD2-48E8-99F9-1B8E0EF704FE}" type="pres">
      <dgm:prSet presAssocID="{8432821E-B5A2-486A-B03C-7BE4006F6E6D}" presName="node" presStyleLbl="node1" presStyleIdx="7" presStyleCnt="8">
        <dgm:presLayoutVars>
          <dgm:bulletEnabled val="1"/>
        </dgm:presLayoutVars>
      </dgm:prSet>
      <dgm:spPr/>
    </dgm:pt>
  </dgm:ptLst>
  <dgm:cxnLst>
    <dgm:cxn modelId="{9979BC0F-6B77-41CC-A8D3-2CA3B304FCAB}" srcId="{8A405932-1500-4897-A825-609010E17959}" destId="{BA0B0B0D-7361-40E2-91F5-5C6604DA8888}" srcOrd="1" destOrd="0" parTransId="{753809C6-69E8-4D1B-914C-3515C5C804A0}" sibTransId="{D232FE7C-B031-416F-A75F-9EA9A6426565}"/>
    <dgm:cxn modelId="{3A99CF1A-A732-47A8-ADE0-0E37DD7F062B}" type="presOf" srcId="{8A405932-1500-4897-A825-609010E17959}" destId="{2FBAFBCC-27AF-45B7-8DFC-C7B731EBB67E}" srcOrd="0" destOrd="0" presId="urn:microsoft.com/office/officeart/2005/8/layout/default"/>
    <dgm:cxn modelId="{010E6837-6CEC-4BCB-B9BB-6F23D9B2C130}" type="presOf" srcId="{14AB50A6-562B-452F-B290-4419DAD3B545}" destId="{70885186-DE1E-4ADE-8050-6BB41FE1200B}" srcOrd="0" destOrd="0" presId="urn:microsoft.com/office/officeart/2005/8/layout/default"/>
    <dgm:cxn modelId="{A0C46B3B-F3C3-4D86-9053-0DD9B9663915}" srcId="{8A405932-1500-4897-A825-609010E17959}" destId="{982638D6-57C9-40DA-83E1-934274DB3860}" srcOrd="4" destOrd="0" parTransId="{CB94B0E5-6A8D-4524-971A-9B09D8C3939A}" sibTransId="{1BC41772-7774-4027-891A-042FAA0DCF40}"/>
    <dgm:cxn modelId="{17D3DB6D-9330-4D97-A7D2-DEE17BE7F38A}" srcId="{8A405932-1500-4897-A825-609010E17959}" destId="{1BDCDAB6-4AE7-4F09-81C3-A59A31372FF7}" srcOrd="3" destOrd="0" parTransId="{E3AE491C-2AA8-4DE5-A5EC-1415C467DCE6}" sibTransId="{3E656F8F-4A96-45F9-ABDB-0D941786C378}"/>
    <dgm:cxn modelId="{31F2FE71-4B47-4B08-B657-FBB23B74C95B}" type="presOf" srcId="{AC46BD7A-41EE-4364-99AB-A49CD1B960E9}" destId="{AE80EAD7-7E6F-4752-9FF6-1C5FD57F4961}" srcOrd="0" destOrd="0" presId="urn:microsoft.com/office/officeart/2005/8/layout/default"/>
    <dgm:cxn modelId="{855EAF80-21DB-44E7-BBF0-3E2D6536D7FC}" srcId="{8A405932-1500-4897-A825-609010E17959}" destId="{14AB50A6-562B-452F-B290-4419DAD3B545}" srcOrd="6" destOrd="0" parTransId="{767C3C5D-1048-4846-9375-3F997B7B6357}" sibTransId="{B4DB290A-67DE-4147-A96D-13423FFFA710}"/>
    <dgm:cxn modelId="{437C3EA8-B25E-4E8C-811D-DCA024DFD580}" srcId="{8A405932-1500-4897-A825-609010E17959}" destId="{8432821E-B5A2-486A-B03C-7BE4006F6E6D}" srcOrd="7" destOrd="0" parTransId="{9A882941-098B-43A7-9E55-68C9BA3CEC22}" sibTransId="{A006B924-30C4-4D10-81E1-484C4B21DBD5}"/>
    <dgm:cxn modelId="{CF3D23AF-CE91-4BEE-83E7-B55D15479EA2}" srcId="{8A405932-1500-4897-A825-609010E17959}" destId="{758AF971-39C3-45E1-A302-382BF972358A}" srcOrd="5" destOrd="0" parTransId="{032199A3-8E17-405F-A73A-A35A6D1EF148}" sibTransId="{A8173E1E-A942-4EE1-AA9E-24518A6C28AF}"/>
    <dgm:cxn modelId="{52698ABB-B849-4F87-8CA5-2AA134E31B33}" type="presOf" srcId="{8D58A807-EB43-41F2-BB0A-DD349EEE0542}" destId="{0D93A8FC-DE9F-4F46-9DF0-96D44EA3FFCC}" srcOrd="0" destOrd="0" presId="urn:microsoft.com/office/officeart/2005/8/layout/default"/>
    <dgm:cxn modelId="{5455DFDC-BFA8-4FD1-B8D1-F4596E7AAD53}" srcId="{8A405932-1500-4897-A825-609010E17959}" destId="{8D58A807-EB43-41F2-BB0A-DD349EEE0542}" srcOrd="0" destOrd="0" parTransId="{C1E9EB7B-4EA7-4BEF-8509-A4020DCB5186}" sibTransId="{C5E2DAA6-6906-43C7-8A4C-0D1DBC37E7E3}"/>
    <dgm:cxn modelId="{DD8AF2E2-9CEA-4F63-B743-0640D5005EB7}" type="presOf" srcId="{758AF971-39C3-45E1-A302-382BF972358A}" destId="{EC8F3743-D467-4DDB-9EF6-DEB2587F1E6D}" srcOrd="0" destOrd="0" presId="urn:microsoft.com/office/officeart/2005/8/layout/default"/>
    <dgm:cxn modelId="{C3FE1FE5-C953-4F6F-AA6B-2C7B050920D1}" type="presOf" srcId="{BA0B0B0D-7361-40E2-91F5-5C6604DA8888}" destId="{19969658-ECA1-4639-A63C-486945909B12}" srcOrd="0" destOrd="0" presId="urn:microsoft.com/office/officeart/2005/8/layout/default"/>
    <dgm:cxn modelId="{E5D667E7-694B-4FDD-9C9F-C18BDA9DA5C0}" type="presOf" srcId="{1BDCDAB6-4AE7-4F09-81C3-A59A31372FF7}" destId="{5F3B6934-53D5-45E8-8D8A-F9DE52EC8BD2}" srcOrd="0" destOrd="0" presId="urn:microsoft.com/office/officeart/2005/8/layout/default"/>
    <dgm:cxn modelId="{25F999ED-BCB1-4472-896B-7EE1ECE020A9}" type="presOf" srcId="{8432821E-B5A2-486A-B03C-7BE4006F6E6D}" destId="{C5CE2AC9-EAD2-48E8-99F9-1B8E0EF704FE}" srcOrd="0" destOrd="0" presId="urn:microsoft.com/office/officeart/2005/8/layout/default"/>
    <dgm:cxn modelId="{F58CD7EF-3688-48F5-84DC-644B3CC73A94}" srcId="{8A405932-1500-4897-A825-609010E17959}" destId="{AC46BD7A-41EE-4364-99AB-A49CD1B960E9}" srcOrd="2" destOrd="0" parTransId="{EF088C7B-502D-4387-B348-EC2DD10739B5}" sibTransId="{29E58474-B43D-40C1-BD50-D54A82CA83AB}"/>
    <dgm:cxn modelId="{7CB645F0-DCCC-49F6-BA2B-C3244D43CF37}" type="presOf" srcId="{982638D6-57C9-40DA-83E1-934274DB3860}" destId="{12C74BCF-C687-41A9-BAA3-6A0471CC66D7}" srcOrd="0" destOrd="0" presId="urn:microsoft.com/office/officeart/2005/8/layout/default"/>
    <dgm:cxn modelId="{810E1BF8-5087-42A8-AA77-0DAB9E267831}" type="presParOf" srcId="{2FBAFBCC-27AF-45B7-8DFC-C7B731EBB67E}" destId="{0D93A8FC-DE9F-4F46-9DF0-96D44EA3FFCC}" srcOrd="0" destOrd="0" presId="urn:microsoft.com/office/officeart/2005/8/layout/default"/>
    <dgm:cxn modelId="{2CC4A237-56C5-40DD-A9DB-F0C996AAE1D4}" type="presParOf" srcId="{2FBAFBCC-27AF-45B7-8DFC-C7B731EBB67E}" destId="{55C13191-0E2C-4FE0-A54D-8322D2FC8967}" srcOrd="1" destOrd="0" presId="urn:microsoft.com/office/officeart/2005/8/layout/default"/>
    <dgm:cxn modelId="{7B683CA3-D1B1-41AF-8682-99C4CF8767AE}" type="presParOf" srcId="{2FBAFBCC-27AF-45B7-8DFC-C7B731EBB67E}" destId="{19969658-ECA1-4639-A63C-486945909B12}" srcOrd="2" destOrd="0" presId="urn:microsoft.com/office/officeart/2005/8/layout/default"/>
    <dgm:cxn modelId="{9170F48E-0482-4002-B061-69DC81C86EEC}" type="presParOf" srcId="{2FBAFBCC-27AF-45B7-8DFC-C7B731EBB67E}" destId="{5B0193BC-5754-49E8-B1D9-C6E011B5B5B5}" srcOrd="3" destOrd="0" presId="urn:microsoft.com/office/officeart/2005/8/layout/default"/>
    <dgm:cxn modelId="{9F4FD444-10A5-42F3-B019-7B6133574AC0}" type="presParOf" srcId="{2FBAFBCC-27AF-45B7-8DFC-C7B731EBB67E}" destId="{AE80EAD7-7E6F-4752-9FF6-1C5FD57F4961}" srcOrd="4" destOrd="0" presId="urn:microsoft.com/office/officeart/2005/8/layout/default"/>
    <dgm:cxn modelId="{9ACA91C0-B78A-40F1-B990-D69FF91D589A}" type="presParOf" srcId="{2FBAFBCC-27AF-45B7-8DFC-C7B731EBB67E}" destId="{6DCB4F4F-54F5-4353-9EDF-B52AA80C2C43}" srcOrd="5" destOrd="0" presId="urn:microsoft.com/office/officeart/2005/8/layout/default"/>
    <dgm:cxn modelId="{CA70A8AD-3EF4-4CF1-BB3F-BAEC6B1F939E}" type="presParOf" srcId="{2FBAFBCC-27AF-45B7-8DFC-C7B731EBB67E}" destId="{5F3B6934-53D5-45E8-8D8A-F9DE52EC8BD2}" srcOrd="6" destOrd="0" presId="urn:microsoft.com/office/officeart/2005/8/layout/default"/>
    <dgm:cxn modelId="{9DDB747E-7C96-4E24-9214-864876468960}" type="presParOf" srcId="{2FBAFBCC-27AF-45B7-8DFC-C7B731EBB67E}" destId="{BFF9EBB5-373D-46BB-B230-299A70E497B5}" srcOrd="7" destOrd="0" presId="urn:microsoft.com/office/officeart/2005/8/layout/default"/>
    <dgm:cxn modelId="{C9723B7F-D08F-4F6E-82AD-E7F41AF21E6F}" type="presParOf" srcId="{2FBAFBCC-27AF-45B7-8DFC-C7B731EBB67E}" destId="{12C74BCF-C687-41A9-BAA3-6A0471CC66D7}" srcOrd="8" destOrd="0" presId="urn:microsoft.com/office/officeart/2005/8/layout/default"/>
    <dgm:cxn modelId="{349E6DAF-9FBE-4EA2-857D-F1A4E2B9B8F0}" type="presParOf" srcId="{2FBAFBCC-27AF-45B7-8DFC-C7B731EBB67E}" destId="{A3105D10-84B0-413B-A4D8-4504378DD70D}" srcOrd="9" destOrd="0" presId="urn:microsoft.com/office/officeart/2005/8/layout/default"/>
    <dgm:cxn modelId="{323D1C8C-7A30-43DD-AE92-859362C6E11D}" type="presParOf" srcId="{2FBAFBCC-27AF-45B7-8DFC-C7B731EBB67E}" destId="{EC8F3743-D467-4DDB-9EF6-DEB2587F1E6D}" srcOrd="10" destOrd="0" presId="urn:microsoft.com/office/officeart/2005/8/layout/default"/>
    <dgm:cxn modelId="{D92AEB11-9E5B-4E98-B2AF-653F3A2295EE}" type="presParOf" srcId="{2FBAFBCC-27AF-45B7-8DFC-C7B731EBB67E}" destId="{95A871C4-BD83-43B9-9B68-9EAF3A693858}" srcOrd="11" destOrd="0" presId="urn:microsoft.com/office/officeart/2005/8/layout/default"/>
    <dgm:cxn modelId="{864F4847-370E-42E7-AD55-90367527E2F7}" type="presParOf" srcId="{2FBAFBCC-27AF-45B7-8DFC-C7B731EBB67E}" destId="{70885186-DE1E-4ADE-8050-6BB41FE1200B}" srcOrd="12" destOrd="0" presId="urn:microsoft.com/office/officeart/2005/8/layout/default"/>
    <dgm:cxn modelId="{EE7ED22F-4063-4488-A6CE-7033ECB0979C}" type="presParOf" srcId="{2FBAFBCC-27AF-45B7-8DFC-C7B731EBB67E}" destId="{13BAD9B8-D337-43AE-825B-91BDA1A43E6A}" srcOrd="13" destOrd="0" presId="urn:microsoft.com/office/officeart/2005/8/layout/default"/>
    <dgm:cxn modelId="{CEEA6B3B-C92F-4C28-B0B6-3C5A05A94BFB}" type="presParOf" srcId="{2FBAFBCC-27AF-45B7-8DFC-C7B731EBB67E}" destId="{C5CE2AC9-EAD2-48E8-99F9-1B8E0EF704F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8005B6-8D5B-464C-99F0-1A959526FB99}" type="doc">
      <dgm:prSet loTypeId="urn:microsoft.com/office/officeart/2005/8/layout/hierarchy2" loCatId="hierarchy" qsTypeId="urn:microsoft.com/office/officeart/2005/8/quickstyle/simple1" qsCatId="simple" csTypeId="urn:microsoft.com/office/officeart/2005/8/colors/accent1_3" csCatId="accent1" phldr="1"/>
      <dgm:spPr/>
      <dgm:t>
        <a:bodyPr/>
        <a:lstStyle/>
        <a:p>
          <a:endParaRPr lang="de-DE"/>
        </a:p>
      </dgm:t>
    </dgm:pt>
    <dgm:pt modelId="{3F8AC54C-E047-450B-8A6D-766FD9FCFA8F}">
      <dgm:prSet phldrT="[Text]" custT="1"/>
      <dgm:spPr/>
      <dgm:t>
        <a:bodyPr/>
        <a:lstStyle/>
        <a:p>
          <a:r>
            <a:rPr lang="de-DE" sz="1600" dirty="0" err="1"/>
            <a:t>BaseEvent</a:t>
          </a:r>
          <a:endParaRPr lang="de-DE" sz="1600" dirty="0"/>
        </a:p>
      </dgm:t>
    </dgm:pt>
    <dgm:pt modelId="{2C07AB0A-A0D4-424C-A7B8-FB27386AC323}" type="parTrans" cxnId="{5C37CD14-A80C-4470-84F0-4E96015000A6}">
      <dgm:prSet/>
      <dgm:spPr/>
      <dgm:t>
        <a:bodyPr/>
        <a:lstStyle/>
        <a:p>
          <a:endParaRPr lang="de-DE"/>
        </a:p>
      </dgm:t>
    </dgm:pt>
    <dgm:pt modelId="{77F3EECD-0FE0-422C-8D87-A13EDB8D3A66}" type="sibTrans" cxnId="{5C37CD14-A80C-4470-84F0-4E96015000A6}">
      <dgm:prSet/>
      <dgm:spPr/>
      <dgm:t>
        <a:bodyPr/>
        <a:lstStyle/>
        <a:p>
          <a:endParaRPr lang="de-DE"/>
        </a:p>
      </dgm:t>
    </dgm:pt>
    <dgm:pt modelId="{D82CCB7D-F418-4C98-8AA3-57E4CD5100AB}">
      <dgm:prSet phldrT="[Text]" custT="1"/>
      <dgm:spPr/>
      <dgm:t>
        <a:bodyPr/>
        <a:lstStyle/>
        <a:p>
          <a:r>
            <a:rPr lang="de-DE" sz="1600" dirty="0" err="1"/>
            <a:t>MindSphereAspectPropertyEvent</a:t>
          </a:r>
          <a:endParaRPr lang="de-DE" sz="1600" dirty="0"/>
        </a:p>
      </dgm:t>
    </dgm:pt>
    <dgm:pt modelId="{56118674-F557-42DC-9D66-BED88DA5906C}" type="parTrans" cxnId="{4F0EAAFB-ED1F-4A6C-BDE3-575C0DF29F22}">
      <dgm:prSet custT="1"/>
      <dgm:spPr/>
      <dgm:t>
        <a:bodyPr/>
        <a:lstStyle/>
        <a:p>
          <a:endParaRPr lang="de-DE" sz="1100"/>
        </a:p>
      </dgm:t>
    </dgm:pt>
    <dgm:pt modelId="{AA2F6E33-D7E2-42E1-9A1C-EA2CF6A0D43A}" type="sibTrans" cxnId="{4F0EAAFB-ED1F-4A6C-BDE3-575C0DF29F22}">
      <dgm:prSet/>
      <dgm:spPr/>
      <dgm:t>
        <a:bodyPr/>
        <a:lstStyle/>
        <a:p>
          <a:endParaRPr lang="de-DE"/>
        </a:p>
      </dgm:t>
    </dgm:pt>
    <dgm:pt modelId="{AAACA783-A677-4B4E-92AE-486A65C247EE}">
      <dgm:prSet phldrT="[Text]" custT="1"/>
      <dgm:spPr/>
      <dgm:t>
        <a:bodyPr/>
        <a:lstStyle/>
        <a:p>
          <a:r>
            <a:rPr lang="de-DE" sz="1600" dirty="0"/>
            <a:t>MindSphere</a:t>
          </a:r>
          <a:br>
            <a:rPr lang="de-DE" sz="1600" dirty="0"/>
          </a:br>
          <a:r>
            <a:rPr lang="de-DE" sz="1600" dirty="0" err="1"/>
            <a:t>RuleEvent</a:t>
          </a:r>
          <a:endParaRPr lang="de-DE" sz="1600" dirty="0"/>
        </a:p>
      </dgm:t>
    </dgm:pt>
    <dgm:pt modelId="{BB47C7D1-2354-4349-A281-263B455E9974}" type="parTrans" cxnId="{7F183E6C-8485-4CA6-A877-E0653BE0F80D}">
      <dgm:prSet custT="1"/>
      <dgm:spPr/>
      <dgm:t>
        <a:bodyPr/>
        <a:lstStyle/>
        <a:p>
          <a:endParaRPr lang="de-DE" sz="1100"/>
        </a:p>
      </dgm:t>
    </dgm:pt>
    <dgm:pt modelId="{89D0BE80-3E37-44EB-BAB7-C0F103057509}" type="sibTrans" cxnId="{7F183E6C-8485-4CA6-A877-E0653BE0F80D}">
      <dgm:prSet/>
      <dgm:spPr/>
      <dgm:t>
        <a:bodyPr/>
        <a:lstStyle/>
        <a:p>
          <a:endParaRPr lang="de-DE"/>
        </a:p>
      </dgm:t>
    </dgm:pt>
    <dgm:pt modelId="{F8E2C477-B40C-441C-AC81-FAB78EBA33BD}" type="asst">
      <dgm:prSet phldrT="[Text]" custT="1"/>
      <dgm:spPr/>
      <dgm:t>
        <a:bodyPr/>
        <a:lstStyle/>
        <a:p>
          <a:r>
            <a:rPr lang="de-DE" sz="1600" dirty="0"/>
            <a:t>MindSphere</a:t>
          </a:r>
          <a:br>
            <a:rPr lang="de-DE" sz="1600" dirty="0"/>
          </a:br>
          <a:r>
            <a:rPr lang="de-DE" sz="1600" dirty="0" err="1"/>
            <a:t>StandardEvent</a:t>
          </a:r>
          <a:endParaRPr lang="de-DE" sz="1600" dirty="0"/>
        </a:p>
      </dgm:t>
    </dgm:pt>
    <dgm:pt modelId="{985ACFB0-438F-425B-A986-F212654907FF}" type="sibTrans" cxnId="{EAC9413C-6C9E-479F-BA71-EFABF0043CA6}">
      <dgm:prSet/>
      <dgm:spPr/>
      <dgm:t>
        <a:bodyPr/>
        <a:lstStyle/>
        <a:p>
          <a:endParaRPr lang="de-DE"/>
        </a:p>
      </dgm:t>
    </dgm:pt>
    <dgm:pt modelId="{BEA9693C-4F09-4247-B500-7277F4762855}" type="parTrans" cxnId="{EAC9413C-6C9E-479F-BA71-EFABF0043CA6}">
      <dgm:prSet custT="1"/>
      <dgm:spPr/>
      <dgm:t>
        <a:bodyPr/>
        <a:lstStyle/>
        <a:p>
          <a:endParaRPr lang="de-DE" sz="1100"/>
        </a:p>
      </dgm:t>
    </dgm:pt>
    <dgm:pt modelId="{2EE01683-9DA4-403C-803F-8EA5DF76F72A}">
      <dgm:prSet phldrT="[Text]" custT="1"/>
      <dgm:spPr/>
      <dgm:t>
        <a:bodyPr/>
        <a:lstStyle/>
        <a:p>
          <a:r>
            <a:rPr lang="de-DE" sz="1600" dirty="0"/>
            <a:t>MindSphere</a:t>
          </a:r>
          <a:br>
            <a:rPr lang="de-DE" sz="1600" dirty="0"/>
          </a:br>
          <a:r>
            <a:rPr lang="de-DE" sz="1600" dirty="0" err="1"/>
            <a:t>CustomEvent</a:t>
          </a:r>
          <a:endParaRPr lang="de-DE" sz="1600" dirty="0"/>
        </a:p>
      </dgm:t>
    </dgm:pt>
    <dgm:pt modelId="{7CD5943A-E516-4925-AEB8-8445BD08C595}" type="parTrans" cxnId="{74DD4220-CD63-4138-BDB3-3BBAE654C6E0}">
      <dgm:prSet custT="1"/>
      <dgm:spPr/>
      <dgm:t>
        <a:bodyPr/>
        <a:lstStyle/>
        <a:p>
          <a:endParaRPr lang="de-DE" sz="1100"/>
        </a:p>
      </dgm:t>
    </dgm:pt>
    <dgm:pt modelId="{68587031-8F36-495E-BAAF-022E67EB8890}" type="sibTrans" cxnId="{74DD4220-CD63-4138-BDB3-3BBAE654C6E0}">
      <dgm:prSet/>
      <dgm:spPr/>
      <dgm:t>
        <a:bodyPr/>
        <a:lstStyle/>
        <a:p>
          <a:endParaRPr lang="de-DE"/>
        </a:p>
      </dgm:t>
    </dgm:pt>
    <dgm:pt modelId="{F918BAD3-FA36-48E1-980A-D8C4C14D8636}" type="pres">
      <dgm:prSet presAssocID="{568005B6-8D5B-464C-99F0-1A959526FB99}" presName="diagram" presStyleCnt="0">
        <dgm:presLayoutVars>
          <dgm:chPref val="1"/>
          <dgm:dir/>
          <dgm:animOne val="branch"/>
          <dgm:animLvl val="lvl"/>
          <dgm:resizeHandles val="exact"/>
        </dgm:presLayoutVars>
      </dgm:prSet>
      <dgm:spPr/>
    </dgm:pt>
    <dgm:pt modelId="{C5332D84-B958-43D0-8E42-D9A18DBFD20B}" type="pres">
      <dgm:prSet presAssocID="{3F8AC54C-E047-450B-8A6D-766FD9FCFA8F}" presName="root1" presStyleCnt="0"/>
      <dgm:spPr/>
    </dgm:pt>
    <dgm:pt modelId="{8CB9D859-DE63-4DFC-B57C-22D57662BE7A}" type="pres">
      <dgm:prSet presAssocID="{3F8AC54C-E047-450B-8A6D-766FD9FCFA8F}" presName="LevelOneTextNode" presStyleLbl="node0" presStyleIdx="0" presStyleCnt="1">
        <dgm:presLayoutVars>
          <dgm:chPref val="3"/>
        </dgm:presLayoutVars>
      </dgm:prSet>
      <dgm:spPr/>
    </dgm:pt>
    <dgm:pt modelId="{577A9202-04F3-4CA5-9620-D6D1D0DC492C}" type="pres">
      <dgm:prSet presAssocID="{3F8AC54C-E047-450B-8A6D-766FD9FCFA8F}" presName="level2hierChild" presStyleCnt="0"/>
      <dgm:spPr/>
    </dgm:pt>
    <dgm:pt modelId="{68A8F50C-A2ED-4A78-B93D-3C30CE01A91D}" type="pres">
      <dgm:prSet presAssocID="{BEA9693C-4F09-4247-B500-7277F4762855}" presName="conn2-1" presStyleLbl="parChTrans1D2" presStyleIdx="0" presStyleCnt="2"/>
      <dgm:spPr/>
    </dgm:pt>
    <dgm:pt modelId="{9EDECE76-CDD8-4FF7-B5E7-6E1C16F7901E}" type="pres">
      <dgm:prSet presAssocID="{BEA9693C-4F09-4247-B500-7277F4762855}" presName="connTx" presStyleLbl="parChTrans1D2" presStyleIdx="0" presStyleCnt="2"/>
      <dgm:spPr/>
    </dgm:pt>
    <dgm:pt modelId="{1F80D259-8456-43B4-8454-F5A8BD4CED15}" type="pres">
      <dgm:prSet presAssocID="{F8E2C477-B40C-441C-AC81-FAB78EBA33BD}" presName="root2" presStyleCnt="0"/>
      <dgm:spPr/>
    </dgm:pt>
    <dgm:pt modelId="{1083222A-6460-4A19-AAFC-A09C1293E2A3}" type="pres">
      <dgm:prSet presAssocID="{F8E2C477-B40C-441C-AC81-FAB78EBA33BD}" presName="LevelTwoTextNode" presStyleLbl="asst1" presStyleIdx="0" presStyleCnt="1">
        <dgm:presLayoutVars>
          <dgm:chPref val="3"/>
        </dgm:presLayoutVars>
      </dgm:prSet>
      <dgm:spPr/>
    </dgm:pt>
    <dgm:pt modelId="{EF71DEB8-E23B-45A7-9258-F74E9E4E57AD}" type="pres">
      <dgm:prSet presAssocID="{F8E2C477-B40C-441C-AC81-FAB78EBA33BD}" presName="level3hierChild" presStyleCnt="0"/>
      <dgm:spPr/>
    </dgm:pt>
    <dgm:pt modelId="{E9210326-CF05-4A4C-BDE7-448D10F45292}" type="pres">
      <dgm:prSet presAssocID="{56118674-F557-42DC-9D66-BED88DA5906C}" presName="conn2-1" presStyleLbl="parChTrans1D3" presStyleIdx="0" presStyleCnt="1"/>
      <dgm:spPr/>
    </dgm:pt>
    <dgm:pt modelId="{4580BF6D-97FA-449B-B14F-CE8E11B69591}" type="pres">
      <dgm:prSet presAssocID="{56118674-F557-42DC-9D66-BED88DA5906C}" presName="connTx" presStyleLbl="parChTrans1D3" presStyleIdx="0" presStyleCnt="1"/>
      <dgm:spPr/>
    </dgm:pt>
    <dgm:pt modelId="{281C2F66-F283-4AD1-A7AC-D6C12ADF7305}" type="pres">
      <dgm:prSet presAssocID="{D82CCB7D-F418-4C98-8AA3-57E4CD5100AB}" presName="root2" presStyleCnt="0"/>
      <dgm:spPr/>
    </dgm:pt>
    <dgm:pt modelId="{CF014CF0-40C3-473F-A743-E1B2B0882759}" type="pres">
      <dgm:prSet presAssocID="{D82CCB7D-F418-4C98-8AA3-57E4CD5100AB}" presName="LevelTwoTextNode" presStyleLbl="node3" presStyleIdx="0" presStyleCnt="1">
        <dgm:presLayoutVars>
          <dgm:chPref val="3"/>
        </dgm:presLayoutVars>
      </dgm:prSet>
      <dgm:spPr/>
    </dgm:pt>
    <dgm:pt modelId="{B22AD18B-D350-4768-861A-DC1119E9808F}" type="pres">
      <dgm:prSet presAssocID="{D82CCB7D-F418-4C98-8AA3-57E4CD5100AB}" presName="level3hierChild" presStyleCnt="0"/>
      <dgm:spPr/>
    </dgm:pt>
    <dgm:pt modelId="{A9377C15-8464-48FA-9728-0C1622A3B9F8}" type="pres">
      <dgm:prSet presAssocID="{BB47C7D1-2354-4349-A281-263B455E9974}" presName="conn2-1" presStyleLbl="parChTrans1D4" presStyleIdx="0" presStyleCnt="1"/>
      <dgm:spPr/>
    </dgm:pt>
    <dgm:pt modelId="{924D53BE-56AE-46F8-878D-D46F8DC4F8CF}" type="pres">
      <dgm:prSet presAssocID="{BB47C7D1-2354-4349-A281-263B455E9974}" presName="connTx" presStyleLbl="parChTrans1D4" presStyleIdx="0" presStyleCnt="1"/>
      <dgm:spPr/>
    </dgm:pt>
    <dgm:pt modelId="{0498CCA8-F87A-4F6D-BAB2-B9FB5137B93A}" type="pres">
      <dgm:prSet presAssocID="{AAACA783-A677-4B4E-92AE-486A65C247EE}" presName="root2" presStyleCnt="0"/>
      <dgm:spPr/>
    </dgm:pt>
    <dgm:pt modelId="{99C100D8-5A86-4D26-99D9-291504B3C2E1}" type="pres">
      <dgm:prSet presAssocID="{AAACA783-A677-4B4E-92AE-486A65C247EE}" presName="LevelTwoTextNode" presStyleLbl="node4" presStyleIdx="0" presStyleCnt="1">
        <dgm:presLayoutVars>
          <dgm:chPref val="3"/>
        </dgm:presLayoutVars>
      </dgm:prSet>
      <dgm:spPr/>
    </dgm:pt>
    <dgm:pt modelId="{E4C3AC80-B19B-4F98-86B1-41CA46E4282B}" type="pres">
      <dgm:prSet presAssocID="{AAACA783-A677-4B4E-92AE-486A65C247EE}" presName="level3hierChild" presStyleCnt="0"/>
      <dgm:spPr/>
    </dgm:pt>
    <dgm:pt modelId="{3BD3AA08-9F3A-43FB-9824-7F2C9CF81F41}" type="pres">
      <dgm:prSet presAssocID="{7CD5943A-E516-4925-AEB8-8445BD08C595}" presName="conn2-1" presStyleLbl="parChTrans1D2" presStyleIdx="1" presStyleCnt="2"/>
      <dgm:spPr/>
    </dgm:pt>
    <dgm:pt modelId="{25610A12-D98C-4744-827D-39C1273FEE20}" type="pres">
      <dgm:prSet presAssocID="{7CD5943A-E516-4925-AEB8-8445BD08C595}" presName="connTx" presStyleLbl="parChTrans1D2" presStyleIdx="1" presStyleCnt="2"/>
      <dgm:spPr/>
    </dgm:pt>
    <dgm:pt modelId="{277E49B2-F325-4D10-94D2-8A29E2CE1F6C}" type="pres">
      <dgm:prSet presAssocID="{2EE01683-9DA4-403C-803F-8EA5DF76F72A}" presName="root2" presStyleCnt="0"/>
      <dgm:spPr/>
    </dgm:pt>
    <dgm:pt modelId="{BC7FB412-D57D-4C12-B8EF-2F3328655B61}" type="pres">
      <dgm:prSet presAssocID="{2EE01683-9DA4-403C-803F-8EA5DF76F72A}" presName="LevelTwoTextNode" presStyleLbl="node2" presStyleIdx="0" presStyleCnt="1">
        <dgm:presLayoutVars>
          <dgm:chPref val="3"/>
        </dgm:presLayoutVars>
      </dgm:prSet>
      <dgm:spPr/>
    </dgm:pt>
    <dgm:pt modelId="{FAA07A50-38BF-4DB2-84EA-B26523901C5B}" type="pres">
      <dgm:prSet presAssocID="{2EE01683-9DA4-403C-803F-8EA5DF76F72A}" presName="level3hierChild" presStyleCnt="0"/>
      <dgm:spPr/>
    </dgm:pt>
  </dgm:ptLst>
  <dgm:cxnLst>
    <dgm:cxn modelId="{70729908-033F-4930-A369-D97F5DA27C67}" type="presOf" srcId="{568005B6-8D5B-464C-99F0-1A959526FB99}" destId="{F918BAD3-FA36-48E1-980A-D8C4C14D8636}" srcOrd="0" destOrd="0" presId="urn:microsoft.com/office/officeart/2005/8/layout/hierarchy2"/>
    <dgm:cxn modelId="{5C37CD14-A80C-4470-84F0-4E96015000A6}" srcId="{568005B6-8D5B-464C-99F0-1A959526FB99}" destId="{3F8AC54C-E047-450B-8A6D-766FD9FCFA8F}" srcOrd="0" destOrd="0" parTransId="{2C07AB0A-A0D4-424C-A7B8-FB27386AC323}" sibTransId="{77F3EECD-0FE0-422C-8D87-A13EDB8D3A66}"/>
    <dgm:cxn modelId="{74DD4220-CD63-4138-BDB3-3BBAE654C6E0}" srcId="{3F8AC54C-E047-450B-8A6D-766FD9FCFA8F}" destId="{2EE01683-9DA4-403C-803F-8EA5DF76F72A}" srcOrd="1" destOrd="0" parTransId="{7CD5943A-E516-4925-AEB8-8445BD08C595}" sibTransId="{68587031-8F36-495E-BAAF-022E67EB8890}"/>
    <dgm:cxn modelId="{7A887725-6F0D-47F8-A0A0-2805C1559264}" type="presOf" srcId="{BB47C7D1-2354-4349-A281-263B455E9974}" destId="{924D53BE-56AE-46F8-878D-D46F8DC4F8CF}" srcOrd="1" destOrd="0" presId="urn:microsoft.com/office/officeart/2005/8/layout/hierarchy2"/>
    <dgm:cxn modelId="{EAC9413C-6C9E-479F-BA71-EFABF0043CA6}" srcId="{3F8AC54C-E047-450B-8A6D-766FD9FCFA8F}" destId="{F8E2C477-B40C-441C-AC81-FAB78EBA33BD}" srcOrd="0" destOrd="0" parTransId="{BEA9693C-4F09-4247-B500-7277F4762855}" sibTransId="{985ACFB0-438F-425B-A986-F212654907FF}"/>
    <dgm:cxn modelId="{AF8C9062-19AE-43E6-BE16-4129CBF707BE}" type="presOf" srcId="{AAACA783-A677-4B4E-92AE-486A65C247EE}" destId="{99C100D8-5A86-4D26-99D9-291504B3C2E1}" srcOrd="0" destOrd="0" presId="urn:microsoft.com/office/officeart/2005/8/layout/hierarchy2"/>
    <dgm:cxn modelId="{FF862C4B-4F15-4F7E-8A3A-73B34FAD27FB}" type="presOf" srcId="{BEA9693C-4F09-4247-B500-7277F4762855}" destId="{68A8F50C-A2ED-4A78-B93D-3C30CE01A91D}" srcOrd="0" destOrd="0" presId="urn:microsoft.com/office/officeart/2005/8/layout/hierarchy2"/>
    <dgm:cxn modelId="{7F183E6C-8485-4CA6-A877-E0653BE0F80D}" srcId="{D82CCB7D-F418-4C98-8AA3-57E4CD5100AB}" destId="{AAACA783-A677-4B4E-92AE-486A65C247EE}" srcOrd="0" destOrd="0" parTransId="{BB47C7D1-2354-4349-A281-263B455E9974}" sibTransId="{89D0BE80-3E37-44EB-BAB7-C0F103057509}"/>
    <dgm:cxn modelId="{8F16D673-C080-4BC0-82CF-7FEC54DDFACD}" type="presOf" srcId="{D82CCB7D-F418-4C98-8AA3-57E4CD5100AB}" destId="{CF014CF0-40C3-473F-A743-E1B2B0882759}" srcOrd="0" destOrd="0" presId="urn:microsoft.com/office/officeart/2005/8/layout/hierarchy2"/>
    <dgm:cxn modelId="{1801097C-3569-4272-BFF3-72DB32E341DB}" type="presOf" srcId="{7CD5943A-E516-4925-AEB8-8445BD08C595}" destId="{3BD3AA08-9F3A-43FB-9824-7F2C9CF81F41}" srcOrd="0" destOrd="0" presId="urn:microsoft.com/office/officeart/2005/8/layout/hierarchy2"/>
    <dgm:cxn modelId="{F9736A87-A567-4755-B290-59BCD046C934}" type="presOf" srcId="{7CD5943A-E516-4925-AEB8-8445BD08C595}" destId="{25610A12-D98C-4744-827D-39C1273FEE20}" srcOrd="1" destOrd="0" presId="urn:microsoft.com/office/officeart/2005/8/layout/hierarchy2"/>
    <dgm:cxn modelId="{B56C1992-88E2-48E8-A1F5-2096A54748B7}" type="presOf" srcId="{56118674-F557-42DC-9D66-BED88DA5906C}" destId="{E9210326-CF05-4A4C-BDE7-448D10F45292}" srcOrd="0" destOrd="0" presId="urn:microsoft.com/office/officeart/2005/8/layout/hierarchy2"/>
    <dgm:cxn modelId="{142E2DAF-4368-4D7D-9654-D6F949D77655}" type="presOf" srcId="{BEA9693C-4F09-4247-B500-7277F4762855}" destId="{9EDECE76-CDD8-4FF7-B5E7-6E1C16F7901E}" srcOrd="1" destOrd="0" presId="urn:microsoft.com/office/officeart/2005/8/layout/hierarchy2"/>
    <dgm:cxn modelId="{00CA86BF-293A-4966-8F35-107724387B9F}" type="presOf" srcId="{2EE01683-9DA4-403C-803F-8EA5DF76F72A}" destId="{BC7FB412-D57D-4C12-B8EF-2F3328655B61}" srcOrd="0" destOrd="0" presId="urn:microsoft.com/office/officeart/2005/8/layout/hierarchy2"/>
    <dgm:cxn modelId="{F97AE3CC-D4FA-43CA-88F6-BA0A55ABB3BA}" type="presOf" srcId="{F8E2C477-B40C-441C-AC81-FAB78EBA33BD}" destId="{1083222A-6460-4A19-AAFC-A09C1293E2A3}" srcOrd="0" destOrd="0" presId="urn:microsoft.com/office/officeart/2005/8/layout/hierarchy2"/>
    <dgm:cxn modelId="{9B3A82DA-99CE-4FC3-9D53-AE6E15B7C22A}" type="presOf" srcId="{BB47C7D1-2354-4349-A281-263B455E9974}" destId="{A9377C15-8464-48FA-9728-0C1622A3B9F8}" srcOrd="0" destOrd="0" presId="urn:microsoft.com/office/officeart/2005/8/layout/hierarchy2"/>
    <dgm:cxn modelId="{7EB410EC-75EF-4BB7-9D02-BEB34B3B667C}" type="presOf" srcId="{3F8AC54C-E047-450B-8A6D-766FD9FCFA8F}" destId="{8CB9D859-DE63-4DFC-B57C-22D57662BE7A}" srcOrd="0" destOrd="0" presId="urn:microsoft.com/office/officeart/2005/8/layout/hierarchy2"/>
    <dgm:cxn modelId="{9CCDEBF5-CFDC-4981-A7C9-01834306C14B}" type="presOf" srcId="{56118674-F557-42DC-9D66-BED88DA5906C}" destId="{4580BF6D-97FA-449B-B14F-CE8E11B69591}" srcOrd="1" destOrd="0" presId="urn:microsoft.com/office/officeart/2005/8/layout/hierarchy2"/>
    <dgm:cxn modelId="{4F0EAAFB-ED1F-4A6C-BDE3-575C0DF29F22}" srcId="{F8E2C477-B40C-441C-AC81-FAB78EBA33BD}" destId="{D82CCB7D-F418-4C98-8AA3-57E4CD5100AB}" srcOrd="0" destOrd="0" parTransId="{56118674-F557-42DC-9D66-BED88DA5906C}" sibTransId="{AA2F6E33-D7E2-42E1-9A1C-EA2CF6A0D43A}"/>
    <dgm:cxn modelId="{FC3803B5-51E2-4980-A9D6-5C672644FD2E}" type="presParOf" srcId="{F918BAD3-FA36-48E1-980A-D8C4C14D8636}" destId="{C5332D84-B958-43D0-8E42-D9A18DBFD20B}" srcOrd="0" destOrd="0" presId="urn:microsoft.com/office/officeart/2005/8/layout/hierarchy2"/>
    <dgm:cxn modelId="{F4EEC729-9C56-4E30-B5D3-594AD71BF64C}" type="presParOf" srcId="{C5332D84-B958-43D0-8E42-D9A18DBFD20B}" destId="{8CB9D859-DE63-4DFC-B57C-22D57662BE7A}" srcOrd="0" destOrd="0" presId="urn:microsoft.com/office/officeart/2005/8/layout/hierarchy2"/>
    <dgm:cxn modelId="{9AC1D684-3480-4895-A850-0C7E254D45B3}" type="presParOf" srcId="{C5332D84-B958-43D0-8E42-D9A18DBFD20B}" destId="{577A9202-04F3-4CA5-9620-D6D1D0DC492C}" srcOrd="1" destOrd="0" presId="urn:microsoft.com/office/officeart/2005/8/layout/hierarchy2"/>
    <dgm:cxn modelId="{30146B2B-2BB2-4D25-AB1A-E8799733DF1B}" type="presParOf" srcId="{577A9202-04F3-4CA5-9620-D6D1D0DC492C}" destId="{68A8F50C-A2ED-4A78-B93D-3C30CE01A91D}" srcOrd="0" destOrd="0" presId="urn:microsoft.com/office/officeart/2005/8/layout/hierarchy2"/>
    <dgm:cxn modelId="{9AC513E3-4229-49D8-B1B1-54096F0224F1}" type="presParOf" srcId="{68A8F50C-A2ED-4A78-B93D-3C30CE01A91D}" destId="{9EDECE76-CDD8-4FF7-B5E7-6E1C16F7901E}" srcOrd="0" destOrd="0" presId="urn:microsoft.com/office/officeart/2005/8/layout/hierarchy2"/>
    <dgm:cxn modelId="{45D19C53-2FEE-405D-A757-F4D3712E1C28}" type="presParOf" srcId="{577A9202-04F3-4CA5-9620-D6D1D0DC492C}" destId="{1F80D259-8456-43B4-8454-F5A8BD4CED15}" srcOrd="1" destOrd="0" presId="urn:microsoft.com/office/officeart/2005/8/layout/hierarchy2"/>
    <dgm:cxn modelId="{4E32FD78-233F-4E38-9299-0F6194318119}" type="presParOf" srcId="{1F80D259-8456-43B4-8454-F5A8BD4CED15}" destId="{1083222A-6460-4A19-AAFC-A09C1293E2A3}" srcOrd="0" destOrd="0" presId="urn:microsoft.com/office/officeart/2005/8/layout/hierarchy2"/>
    <dgm:cxn modelId="{5F11C43D-D3C3-4663-AFA0-1D4321CDF866}" type="presParOf" srcId="{1F80D259-8456-43B4-8454-F5A8BD4CED15}" destId="{EF71DEB8-E23B-45A7-9258-F74E9E4E57AD}" srcOrd="1" destOrd="0" presId="urn:microsoft.com/office/officeart/2005/8/layout/hierarchy2"/>
    <dgm:cxn modelId="{F54D0A21-1705-492D-8A07-B2EB64EC2777}" type="presParOf" srcId="{EF71DEB8-E23B-45A7-9258-F74E9E4E57AD}" destId="{E9210326-CF05-4A4C-BDE7-448D10F45292}" srcOrd="0" destOrd="0" presId="urn:microsoft.com/office/officeart/2005/8/layout/hierarchy2"/>
    <dgm:cxn modelId="{69DDEE0F-285B-4A77-97C4-568CB66BF0A5}" type="presParOf" srcId="{E9210326-CF05-4A4C-BDE7-448D10F45292}" destId="{4580BF6D-97FA-449B-B14F-CE8E11B69591}" srcOrd="0" destOrd="0" presId="urn:microsoft.com/office/officeart/2005/8/layout/hierarchy2"/>
    <dgm:cxn modelId="{6130FE32-6D5C-47DD-821D-1FB238D40FCF}" type="presParOf" srcId="{EF71DEB8-E23B-45A7-9258-F74E9E4E57AD}" destId="{281C2F66-F283-4AD1-A7AC-D6C12ADF7305}" srcOrd="1" destOrd="0" presId="urn:microsoft.com/office/officeart/2005/8/layout/hierarchy2"/>
    <dgm:cxn modelId="{3A29F7F9-F821-48E2-8B4E-657779F128D5}" type="presParOf" srcId="{281C2F66-F283-4AD1-A7AC-D6C12ADF7305}" destId="{CF014CF0-40C3-473F-A743-E1B2B0882759}" srcOrd="0" destOrd="0" presId="urn:microsoft.com/office/officeart/2005/8/layout/hierarchy2"/>
    <dgm:cxn modelId="{CB0AE16E-E762-452B-946B-2A9E7ADEAD34}" type="presParOf" srcId="{281C2F66-F283-4AD1-A7AC-D6C12ADF7305}" destId="{B22AD18B-D350-4768-861A-DC1119E9808F}" srcOrd="1" destOrd="0" presId="urn:microsoft.com/office/officeart/2005/8/layout/hierarchy2"/>
    <dgm:cxn modelId="{940D4E7D-D2F2-4158-A833-10AFBB76751D}" type="presParOf" srcId="{B22AD18B-D350-4768-861A-DC1119E9808F}" destId="{A9377C15-8464-48FA-9728-0C1622A3B9F8}" srcOrd="0" destOrd="0" presId="urn:microsoft.com/office/officeart/2005/8/layout/hierarchy2"/>
    <dgm:cxn modelId="{9BCA5501-0F6E-4E85-A02F-0C014188F9BF}" type="presParOf" srcId="{A9377C15-8464-48FA-9728-0C1622A3B9F8}" destId="{924D53BE-56AE-46F8-878D-D46F8DC4F8CF}" srcOrd="0" destOrd="0" presId="urn:microsoft.com/office/officeart/2005/8/layout/hierarchy2"/>
    <dgm:cxn modelId="{1F9D6674-4A3A-4D1F-8DCC-C00396BDB055}" type="presParOf" srcId="{B22AD18B-D350-4768-861A-DC1119E9808F}" destId="{0498CCA8-F87A-4F6D-BAB2-B9FB5137B93A}" srcOrd="1" destOrd="0" presId="urn:microsoft.com/office/officeart/2005/8/layout/hierarchy2"/>
    <dgm:cxn modelId="{9804E599-3968-4FFF-9FFC-872BC6498410}" type="presParOf" srcId="{0498CCA8-F87A-4F6D-BAB2-B9FB5137B93A}" destId="{99C100D8-5A86-4D26-99D9-291504B3C2E1}" srcOrd="0" destOrd="0" presId="urn:microsoft.com/office/officeart/2005/8/layout/hierarchy2"/>
    <dgm:cxn modelId="{9FF1F348-F140-44D7-BF47-F233E34D98F3}" type="presParOf" srcId="{0498CCA8-F87A-4F6D-BAB2-B9FB5137B93A}" destId="{E4C3AC80-B19B-4F98-86B1-41CA46E4282B}" srcOrd="1" destOrd="0" presId="urn:microsoft.com/office/officeart/2005/8/layout/hierarchy2"/>
    <dgm:cxn modelId="{65D5CAD2-6A7D-42C5-86D8-D30D8D96231B}" type="presParOf" srcId="{577A9202-04F3-4CA5-9620-D6D1D0DC492C}" destId="{3BD3AA08-9F3A-43FB-9824-7F2C9CF81F41}" srcOrd="2" destOrd="0" presId="urn:microsoft.com/office/officeart/2005/8/layout/hierarchy2"/>
    <dgm:cxn modelId="{DF71B588-3CE5-4921-A051-3C76FC8305DC}" type="presParOf" srcId="{3BD3AA08-9F3A-43FB-9824-7F2C9CF81F41}" destId="{25610A12-D98C-4744-827D-39C1273FEE20}" srcOrd="0" destOrd="0" presId="urn:microsoft.com/office/officeart/2005/8/layout/hierarchy2"/>
    <dgm:cxn modelId="{D5A79270-BB78-4D5D-B4A0-8197F60F0A5D}" type="presParOf" srcId="{577A9202-04F3-4CA5-9620-D6D1D0DC492C}" destId="{277E49B2-F325-4D10-94D2-8A29E2CE1F6C}" srcOrd="3" destOrd="0" presId="urn:microsoft.com/office/officeart/2005/8/layout/hierarchy2"/>
    <dgm:cxn modelId="{C45108AA-AAC5-435A-BE63-542AE386E870}" type="presParOf" srcId="{277E49B2-F325-4D10-94D2-8A29E2CE1F6C}" destId="{BC7FB412-D57D-4C12-B8EF-2F3328655B61}" srcOrd="0" destOrd="0" presId="urn:microsoft.com/office/officeart/2005/8/layout/hierarchy2"/>
    <dgm:cxn modelId="{8FC528C8-7CA2-4D2E-9484-C8B20E2BF99F}" type="presParOf" srcId="{277E49B2-F325-4D10-94D2-8A29E2CE1F6C}" destId="{FAA07A50-38BF-4DB2-84EA-B26523901C5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E0250-A9C2-4ECB-933F-0E7E6F3ECF1D}">
      <dsp:nvSpPr>
        <dsp:cNvPr id="0" name=""/>
        <dsp:cNvSpPr/>
      </dsp:nvSpPr>
      <dsp:spPr>
        <a:xfrm rot="5400000">
          <a:off x="5778241" y="-1392182"/>
          <a:ext cx="915013" cy="3932888"/>
        </a:xfrm>
        <a:prstGeom prst="round2SameRect">
          <a:avLst/>
        </a:prstGeom>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Schedule, Agenda</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Location &amp; Safety instructions</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Introduction round</a:t>
          </a:r>
        </a:p>
      </dsp:txBody>
      <dsp:txXfrm rot="-5400000">
        <a:off x="4269304" y="161422"/>
        <a:ext cx="3888221" cy="825679"/>
      </dsp:txXfrm>
    </dsp:sp>
    <dsp:sp modelId="{8FBF19CF-23B8-4190-A953-083513C5A959}">
      <dsp:nvSpPr>
        <dsp:cNvPr id="0" name=""/>
        <dsp:cNvSpPr/>
      </dsp:nvSpPr>
      <dsp:spPr>
        <a:xfrm>
          <a:off x="856" y="2378"/>
          <a:ext cx="4268447" cy="1143766"/>
        </a:xfrm>
        <a:prstGeom prst="roundRect">
          <a:avLst/>
        </a:prstGeom>
        <a:solidFill>
          <a:schemeClr val="accent5">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kern="1200" dirty="0"/>
            <a:t>Welcome</a:t>
          </a:r>
        </a:p>
      </dsp:txBody>
      <dsp:txXfrm>
        <a:off x="56690" y="58212"/>
        <a:ext cx="4156779" cy="1032098"/>
      </dsp:txXfrm>
    </dsp:sp>
    <dsp:sp modelId="{8C8AFD95-CC72-4A7D-9642-B112DC986A61}">
      <dsp:nvSpPr>
        <dsp:cNvPr id="0" name=""/>
        <dsp:cNvSpPr/>
      </dsp:nvSpPr>
      <dsp:spPr>
        <a:xfrm rot="5400000">
          <a:off x="5778241" y="-191228"/>
          <a:ext cx="915013" cy="3932888"/>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Northbound / Southbound</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Connectivity Overview</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Infrastructure / MindSphere regions</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Short overview over APIs</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MindSphere Plans, Sizes, Limits</a:t>
          </a:r>
        </a:p>
      </dsp:txBody>
      <dsp:txXfrm rot="-5400000">
        <a:off x="4269304" y="1362376"/>
        <a:ext cx="3888221" cy="825679"/>
      </dsp:txXfrm>
    </dsp:sp>
    <dsp:sp modelId="{FB43C36E-B688-4411-A1BF-B56BB4642185}">
      <dsp:nvSpPr>
        <dsp:cNvPr id="0" name=""/>
        <dsp:cNvSpPr/>
      </dsp:nvSpPr>
      <dsp:spPr>
        <a:xfrm>
          <a:off x="856" y="1203332"/>
          <a:ext cx="4268447" cy="1143766"/>
        </a:xfrm>
        <a:prstGeom prst="roundRect">
          <a:avLst/>
        </a:prstGeom>
        <a:solidFill>
          <a:schemeClr val="accent5">
            <a:shade val="80000"/>
            <a:hueOff val="234952"/>
            <a:satOff val="-27099"/>
            <a:lumOff val="1368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kern="1200" dirty="0"/>
            <a:t>MindSphere Architecture</a:t>
          </a:r>
        </a:p>
      </dsp:txBody>
      <dsp:txXfrm>
        <a:off x="56690" y="1259166"/>
        <a:ext cx="4156779" cy="1032098"/>
      </dsp:txXfrm>
    </dsp:sp>
    <dsp:sp modelId="{AA448F76-8BEF-4B08-95F2-D920BD5FFBC5}">
      <dsp:nvSpPr>
        <dsp:cNvPr id="0" name=""/>
        <dsp:cNvSpPr/>
      </dsp:nvSpPr>
      <dsp:spPr>
        <a:xfrm rot="5400000">
          <a:off x="5778241" y="1009726"/>
          <a:ext cx="915013" cy="3932888"/>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Assets, AssetTypes, AspectTypes</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Hierarchy &amp; Inheritance</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Dynamic vs static aspects</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Metadata variables</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t>Datatypes &amp; Units</a:t>
          </a:r>
        </a:p>
      </dsp:txBody>
      <dsp:txXfrm rot="-5400000">
        <a:off x="4269304" y="2563331"/>
        <a:ext cx="3888221" cy="825679"/>
      </dsp:txXfrm>
    </dsp:sp>
    <dsp:sp modelId="{F94FB119-28A1-4E99-9800-FD21D6DCEE49}">
      <dsp:nvSpPr>
        <dsp:cNvPr id="0" name=""/>
        <dsp:cNvSpPr/>
      </dsp:nvSpPr>
      <dsp:spPr>
        <a:xfrm>
          <a:off x="856" y="2404287"/>
          <a:ext cx="4268447" cy="1143766"/>
        </a:xfrm>
        <a:prstGeom prst="roundRect">
          <a:avLst/>
        </a:prstGeom>
        <a:solidFill>
          <a:schemeClr val="accent5">
            <a:shade val="80000"/>
            <a:hueOff val="469904"/>
            <a:satOff val="-54199"/>
            <a:lumOff val="2737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kern="1200" dirty="0"/>
            <a:t>MindSphere IoT data model</a:t>
          </a:r>
        </a:p>
      </dsp:txBody>
      <dsp:txXfrm>
        <a:off x="56690" y="2460121"/>
        <a:ext cx="4156779" cy="1032098"/>
      </dsp:txXfrm>
    </dsp:sp>
    <dsp:sp modelId="{43B9E6BE-64AA-4963-98B0-BA9CB2BFAB3B}">
      <dsp:nvSpPr>
        <dsp:cNvPr id="0" name=""/>
        <dsp:cNvSpPr/>
      </dsp:nvSpPr>
      <dsp:spPr>
        <a:xfrm rot="5400000">
          <a:off x="5779392" y="2210681"/>
          <a:ext cx="915013" cy="3932888"/>
        </a:xfrm>
        <a:prstGeom prst="round2SameRect">
          <a:avLst/>
        </a:prstGeom>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SzPts val="1000"/>
            <a:buFont typeface="Arial" panose="020B0604020202020204" pitchFamily="34" charset="0"/>
            <a:buChar char="•"/>
          </a:pPr>
          <a:r>
            <a:rPr lang="en-US" sz="1200" kern="1200" dirty="0">
              <a:solidFill>
                <a:srgbClr val="000000">
                  <a:hueOff val="0"/>
                  <a:satOff val="0"/>
                  <a:lumOff val="0"/>
                  <a:alphaOff val="0"/>
                </a:srgbClr>
              </a:solidFill>
              <a:latin typeface="+mn-lt"/>
              <a:ea typeface="+mn-ea"/>
              <a:cs typeface="+mn-cs"/>
            </a:rPr>
            <a:t>Data mapping</a:t>
          </a:r>
          <a:endParaRPr lang="de-DE" sz="1200" kern="1200" dirty="0">
            <a:solidFill>
              <a:srgbClr val="000000">
                <a:hueOff val="0"/>
                <a:satOff val="0"/>
                <a:lumOff val="0"/>
                <a:alphaOff val="0"/>
              </a:srgbClr>
            </a:solidFill>
            <a:latin typeface="+mn-lt"/>
            <a:ea typeface="+mn-ea"/>
            <a:cs typeface="+mn-cs"/>
          </a:endParaRP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Timeseries</a:t>
          </a:r>
        </a:p>
        <a:p>
          <a:pPr marL="114300" lvl="1" indent="-114300" algn="l" defTabSz="533400">
            <a:lnSpc>
              <a:spcPct val="90000"/>
            </a:lnSpc>
            <a:spcBef>
              <a:spcPct val="0"/>
            </a:spcBef>
            <a:spcAft>
              <a:spcPct val="15000"/>
            </a:spcAft>
            <a:buSzPts val="1000"/>
            <a:buFont typeface="Arial" panose="020B0604020202020204" pitchFamily="34" charset="0"/>
            <a:buChar char="•"/>
          </a:pPr>
          <a:r>
            <a:rPr lang="de-DE" sz="1200" kern="1200" dirty="0">
              <a:solidFill>
                <a:srgbClr val="000000">
                  <a:hueOff val="0"/>
                  <a:satOff val="0"/>
                  <a:lumOff val="0"/>
                  <a:alphaOff val="0"/>
                </a:srgbClr>
              </a:solidFill>
              <a:latin typeface="+mn-lt"/>
              <a:ea typeface="+mn-ea"/>
              <a:cs typeface="+mn-cs"/>
            </a:rPr>
            <a:t>Data in FleetManager</a:t>
          </a:r>
        </a:p>
      </dsp:txBody>
      <dsp:txXfrm rot="-5400000">
        <a:off x="4270455" y="3764286"/>
        <a:ext cx="3888221" cy="825679"/>
      </dsp:txXfrm>
    </dsp:sp>
    <dsp:sp modelId="{34D2F6D1-8415-421B-96C9-0E2D1ABFB862}">
      <dsp:nvSpPr>
        <dsp:cNvPr id="0" name=""/>
        <dsp:cNvSpPr/>
      </dsp:nvSpPr>
      <dsp:spPr>
        <a:xfrm>
          <a:off x="856" y="3605242"/>
          <a:ext cx="4269597" cy="1143766"/>
        </a:xfrm>
        <a:prstGeom prst="roundRect">
          <a:avLst/>
        </a:prstGeom>
        <a:solidFill>
          <a:schemeClr val="accent5">
            <a:shade val="80000"/>
            <a:hueOff val="704856"/>
            <a:satOff val="-81298"/>
            <a:lumOff val="4106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kern="1200" dirty="0">
              <a:latin typeface="+mn-lt"/>
              <a:ea typeface="+mn-ea"/>
              <a:cs typeface="+mn-cs"/>
            </a:rPr>
            <a:t>MindSphere onboarding</a:t>
          </a:r>
        </a:p>
      </dsp:txBody>
      <dsp:txXfrm>
        <a:off x="56690" y="3661076"/>
        <a:ext cx="4157929" cy="1032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38979-618D-4924-8656-3740628C8CD5}">
      <dsp:nvSpPr>
        <dsp:cNvPr id="0" name=""/>
        <dsp:cNvSpPr/>
      </dsp:nvSpPr>
      <dsp:spPr>
        <a:xfrm rot="5400000">
          <a:off x="5779392" y="-1392182"/>
          <a:ext cx="915013" cy="3932888"/>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Postman</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CloudFoundry CLI</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Chrome</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nodejs</a:t>
          </a:r>
        </a:p>
      </dsp:txBody>
      <dsp:txXfrm rot="-5400000">
        <a:off x="4270455" y="161422"/>
        <a:ext cx="3888221" cy="825679"/>
      </dsp:txXfrm>
    </dsp:sp>
    <dsp:sp modelId="{3C82FCE2-47FF-4A5A-8133-E652B9667EDC}">
      <dsp:nvSpPr>
        <dsp:cNvPr id="0" name=""/>
        <dsp:cNvSpPr/>
      </dsp:nvSpPr>
      <dsp:spPr>
        <a:xfrm>
          <a:off x="856" y="2378"/>
          <a:ext cx="4269597" cy="1143766"/>
        </a:xfrm>
        <a:prstGeom prst="roundRect">
          <a:avLst/>
        </a:prstGeom>
        <a:solidFill>
          <a:schemeClr val="accent5">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kern="1200" dirty="0"/>
            <a:t>Setup environment</a:t>
          </a:r>
        </a:p>
      </dsp:txBody>
      <dsp:txXfrm>
        <a:off x="56690" y="58212"/>
        <a:ext cx="4157929" cy="1032098"/>
      </dsp:txXfrm>
    </dsp:sp>
    <dsp:sp modelId="{215E0250-A9C2-4ECB-933F-0E7E6F3ECF1D}">
      <dsp:nvSpPr>
        <dsp:cNvPr id="0" name=""/>
        <dsp:cNvSpPr/>
      </dsp:nvSpPr>
      <dsp:spPr>
        <a:xfrm rot="5400000">
          <a:off x="5778241" y="-191228"/>
          <a:ext cx="915013" cy="3932888"/>
        </a:xfrm>
        <a:prstGeom prst="round2SameRect">
          <a:avLst/>
        </a:prstGeom>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Authorization</a:t>
          </a:r>
        </a:p>
        <a:p>
          <a:pPr marL="114300" lvl="1" indent="-114300" algn="l" defTabSz="533400">
            <a:lnSpc>
              <a:spcPct val="90000"/>
            </a:lnSpc>
            <a:spcBef>
              <a:spcPct val="0"/>
            </a:spcBef>
            <a:spcAft>
              <a:spcPct val="15000"/>
            </a:spcAft>
            <a:buChar char="•"/>
          </a:pPr>
          <a:r>
            <a:rPr lang="de-DE" sz="1200" kern="1200">
              <a:solidFill>
                <a:srgbClr val="000000">
                  <a:hueOff val="0"/>
                  <a:satOff val="0"/>
                  <a:lumOff val="0"/>
                  <a:alphaOff val="0"/>
                </a:srgbClr>
              </a:solidFill>
              <a:latin typeface="Arial"/>
              <a:ea typeface="+mn-ea"/>
              <a:cs typeface="+mn-cs"/>
            </a:rPr>
            <a:t>Tokens</a:t>
          </a:r>
          <a:endParaRPr lang="de-DE" sz="1200" kern="1200" dirty="0">
            <a:solidFill>
              <a:srgbClr val="000000">
                <a:hueOff val="0"/>
                <a:satOff val="0"/>
                <a:lumOff val="0"/>
                <a:alphaOff val="0"/>
              </a:srgbClr>
            </a:solidFill>
            <a:latin typeface="Arial"/>
            <a:ea typeface="+mn-ea"/>
            <a:cs typeface="+mn-cs"/>
          </a:endParaRP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Data ingest</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Token renewal</a:t>
          </a:r>
        </a:p>
      </dsp:txBody>
      <dsp:txXfrm rot="-5400000">
        <a:off x="4269304" y="1362376"/>
        <a:ext cx="3888221" cy="825679"/>
      </dsp:txXfrm>
    </dsp:sp>
    <dsp:sp modelId="{8FBF19CF-23B8-4190-A953-083513C5A959}">
      <dsp:nvSpPr>
        <dsp:cNvPr id="0" name=""/>
        <dsp:cNvSpPr/>
      </dsp:nvSpPr>
      <dsp:spPr>
        <a:xfrm>
          <a:off x="856" y="1203332"/>
          <a:ext cx="4268447" cy="1143766"/>
        </a:xfrm>
        <a:prstGeom prst="roundRect">
          <a:avLst/>
        </a:prstGeom>
        <a:solidFill>
          <a:schemeClr val="accent5">
            <a:shade val="80000"/>
            <a:hueOff val="234952"/>
            <a:satOff val="-27099"/>
            <a:lumOff val="1368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kern="1200" dirty="0">
              <a:solidFill>
                <a:srgbClr val="FFFFFF"/>
              </a:solidFill>
              <a:latin typeface="+mn-lt"/>
              <a:ea typeface="+mn-ea"/>
              <a:cs typeface="+mn-cs"/>
            </a:rPr>
            <a:t>MindConnect A</a:t>
          </a:r>
          <a:r>
            <a:rPr lang="de-DE" sz="2400" kern="1200" dirty="0">
              <a:latin typeface="+mn-lt"/>
            </a:rPr>
            <a:t>PI</a:t>
          </a:r>
        </a:p>
      </dsp:txBody>
      <dsp:txXfrm>
        <a:off x="56690" y="1259166"/>
        <a:ext cx="4156779" cy="1032098"/>
      </dsp:txXfrm>
    </dsp:sp>
    <dsp:sp modelId="{8C8AFD95-CC72-4A7D-9642-B112DC986A61}">
      <dsp:nvSpPr>
        <dsp:cNvPr id="0" name=""/>
        <dsp:cNvSpPr/>
      </dsp:nvSpPr>
      <dsp:spPr>
        <a:xfrm rot="5400000">
          <a:off x="5778241" y="1009726"/>
          <a:ext cx="915013" cy="3932888"/>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Node red</a:t>
          </a:r>
        </a:p>
      </dsp:txBody>
      <dsp:txXfrm rot="-5400000">
        <a:off x="4269304" y="2563331"/>
        <a:ext cx="3888221" cy="825679"/>
      </dsp:txXfrm>
    </dsp:sp>
    <dsp:sp modelId="{FB43C36E-B688-4411-A1BF-B56BB4642185}">
      <dsp:nvSpPr>
        <dsp:cNvPr id="0" name=""/>
        <dsp:cNvSpPr/>
      </dsp:nvSpPr>
      <dsp:spPr>
        <a:xfrm>
          <a:off x="856" y="2404287"/>
          <a:ext cx="4268447" cy="1143766"/>
        </a:xfrm>
        <a:prstGeom prst="roundRect">
          <a:avLst/>
        </a:prstGeom>
        <a:solidFill>
          <a:schemeClr val="accent5">
            <a:shade val="80000"/>
            <a:hueOff val="469904"/>
            <a:satOff val="-54199"/>
            <a:lumOff val="2737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kern="1200" dirty="0"/>
            <a:t>Create an agent</a:t>
          </a:r>
        </a:p>
      </dsp:txBody>
      <dsp:txXfrm>
        <a:off x="56690" y="2460121"/>
        <a:ext cx="4156779" cy="1032098"/>
      </dsp:txXfrm>
    </dsp:sp>
    <dsp:sp modelId="{D25D65FA-3BC7-4F25-A507-25115C9B5086}">
      <dsp:nvSpPr>
        <dsp:cNvPr id="0" name=""/>
        <dsp:cNvSpPr/>
      </dsp:nvSpPr>
      <dsp:spPr>
        <a:xfrm rot="5400000">
          <a:off x="5778241" y="2210681"/>
          <a:ext cx="915013" cy="3932888"/>
        </a:xfrm>
        <a:prstGeom prst="round2SameRect">
          <a:avLst/>
        </a:prstGeom>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Introduction</a:t>
          </a:r>
        </a:p>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Org/Spaces/Users</a:t>
          </a:r>
        </a:p>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Buildpacks</a:t>
          </a:r>
        </a:p>
        <a:p>
          <a:pPr marL="114300" lvl="1" indent="-114300" algn="l" defTabSz="6223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manifest.yml</a:t>
          </a:r>
        </a:p>
      </dsp:txBody>
      <dsp:txXfrm rot="-5400000">
        <a:off x="4269304" y="3764286"/>
        <a:ext cx="3888221" cy="825679"/>
      </dsp:txXfrm>
    </dsp:sp>
    <dsp:sp modelId="{F94FB119-28A1-4E99-9800-FD21D6DCEE49}">
      <dsp:nvSpPr>
        <dsp:cNvPr id="0" name=""/>
        <dsp:cNvSpPr/>
      </dsp:nvSpPr>
      <dsp:spPr>
        <a:xfrm>
          <a:off x="856" y="3605242"/>
          <a:ext cx="4268447" cy="1143766"/>
        </a:xfrm>
        <a:prstGeom prst="roundRect">
          <a:avLst/>
        </a:prstGeom>
        <a:solidFill>
          <a:schemeClr val="accent5">
            <a:shade val="80000"/>
            <a:hueOff val="704856"/>
            <a:satOff val="-81298"/>
            <a:lumOff val="4106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kern="1200" dirty="0"/>
            <a:t>CloudFoundry</a:t>
          </a:r>
        </a:p>
      </dsp:txBody>
      <dsp:txXfrm>
        <a:off x="56690" y="3661076"/>
        <a:ext cx="4156779" cy="10320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E0250-A9C2-4ECB-933F-0E7E6F3ECF1D}">
      <dsp:nvSpPr>
        <dsp:cNvPr id="0" name=""/>
        <dsp:cNvSpPr/>
      </dsp:nvSpPr>
      <dsp:spPr>
        <a:xfrm rot="5400000">
          <a:off x="5933834" y="-1590810"/>
          <a:ext cx="607843" cy="3932888"/>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Push application</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Register application</a:t>
          </a:r>
        </a:p>
      </dsp:txBody>
      <dsp:txXfrm rot="-5400000">
        <a:off x="4271312" y="101384"/>
        <a:ext cx="3903216" cy="548499"/>
      </dsp:txXfrm>
    </dsp:sp>
    <dsp:sp modelId="{8FBF19CF-23B8-4190-A953-083513C5A959}">
      <dsp:nvSpPr>
        <dsp:cNvPr id="0" name=""/>
        <dsp:cNvSpPr/>
      </dsp:nvSpPr>
      <dsp:spPr>
        <a:xfrm>
          <a:off x="856" y="1305"/>
          <a:ext cx="4268447" cy="759804"/>
        </a:xfrm>
        <a:prstGeom prst="roundRect">
          <a:avLst/>
        </a:prstGeom>
        <a:solidFill>
          <a:schemeClr val="accent5">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b="0" kern="1200" dirty="0"/>
            <a:t>Hello world</a:t>
          </a:r>
        </a:p>
      </dsp:txBody>
      <dsp:txXfrm>
        <a:off x="37947" y="38396"/>
        <a:ext cx="4194265" cy="685622"/>
      </dsp:txXfrm>
    </dsp:sp>
    <dsp:sp modelId="{E52006ED-2D97-4647-A307-5B8F40F2B22A}">
      <dsp:nvSpPr>
        <dsp:cNvPr id="0" name=""/>
        <dsp:cNvSpPr/>
      </dsp:nvSpPr>
      <dsp:spPr>
        <a:xfrm rot="5400000">
          <a:off x="5932977" y="-787442"/>
          <a:ext cx="607843" cy="3932888"/>
        </a:xfrm>
        <a:prstGeom prst="round2SameRect">
          <a:avLst/>
        </a:prstGeom>
        <a:solidFill>
          <a:srgbClr val="005F87">
            <a:alpha val="90000"/>
            <a:tint val="40000"/>
            <a:hueOff val="0"/>
            <a:satOff val="0"/>
            <a:lumOff val="0"/>
            <a:alphaOff val="0"/>
          </a:srgbClr>
        </a:solidFill>
        <a:ln w="25400" cap="flat" cmpd="sng" algn="ctr">
          <a:solidFill>
            <a:srgbClr val="005F87">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First API call</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Structure of Angular application</a:t>
          </a:r>
        </a:p>
      </dsp:txBody>
      <dsp:txXfrm rot="-5400000">
        <a:off x="4270455" y="904752"/>
        <a:ext cx="3903216" cy="548499"/>
      </dsp:txXfrm>
    </dsp:sp>
    <dsp:sp modelId="{288B8B65-0126-42B9-A9FA-C25815B0F00A}">
      <dsp:nvSpPr>
        <dsp:cNvPr id="0" name=""/>
        <dsp:cNvSpPr/>
      </dsp:nvSpPr>
      <dsp:spPr>
        <a:xfrm>
          <a:off x="856" y="799099"/>
          <a:ext cx="4269597" cy="759804"/>
        </a:xfrm>
        <a:prstGeom prst="roundRect">
          <a:avLst/>
        </a:prstGeom>
        <a:solidFill>
          <a:schemeClr val="accent5">
            <a:shade val="80000"/>
            <a:hueOff val="140971"/>
            <a:satOff val="-16260"/>
            <a:lumOff val="821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b="0" i="0" kern="1200" dirty="0"/>
            <a:t>Example dashboard app</a:t>
          </a:r>
        </a:p>
      </dsp:txBody>
      <dsp:txXfrm>
        <a:off x="37947" y="836190"/>
        <a:ext cx="4195415" cy="685622"/>
      </dsp:txXfrm>
    </dsp:sp>
    <dsp:sp modelId="{8C8AFD95-CC72-4A7D-9642-B112DC986A61}">
      <dsp:nvSpPr>
        <dsp:cNvPr id="0" name=""/>
        <dsp:cNvSpPr/>
      </dsp:nvSpPr>
      <dsp:spPr>
        <a:xfrm rot="5400000">
          <a:off x="5931826" y="10352"/>
          <a:ext cx="607843" cy="3932888"/>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API Overview</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Postman</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Dashboard app</a:t>
          </a:r>
        </a:p>
      </dsp:txBody>
      <dsp:txXfrm rot="-5400000">
        <a:off x="4269304" y="1702546"/>
        <a:ext cx="3903216" cy="548499"/>
      </dsp:txXfrm>
    </dsp:sp>
    <dsp:sp modelId="{FB43C36E-B688-4411-A1BF-B56BB4642185}">
      <dsp:nvSpPr>
        <dsp:cNvPr id="0" name=""/>
        <dsp:cNvSpPr/>
      </dsp:nvSpPr>
      <dsp:spPr>
        <a:xfrm>
          <a:off x="856" y="1596894"/>
          <a:ext cx="4268447" cy="759804"/>
        </a:xfrm>
        <a:prstGeom prst="roundRect">
          <a:avLst/>
        </a:prstGeom>
        <a:solidFill>
          <a:schemeClr val="accent5">
            <a:shade val="80000"/>
            <a:hueOff val="281943"/>
            <a:satOff val="-32519"/>
            <a:lumOff val="1642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b="0" kern="1200" dirty="0"/>
            <a:t>Asset Management</a:t>
          </a:r>
        </a:p>
      </dsp:txBody>
      <dsp:txXfrm>
        <a:off x="37947" y="1633985"/>
        <a:ext cx="4194265" cy="685622"/>
      </dsp:txXfrm>
    </dsp:sp>
    <dsp:sp modelId="{AA448F76-8BEF-4B08-95F2-D920BD5FFBC5}">
      <dsp:nvSpPr>
        <dsp:cNvPr id="0" name=""/>
        <dsp:cNvSpPr/>
      </dsp:nvSpPr>
      <dsp:spPr>
        <a:xfrm rot="5400000">
          <a:off x="5931826" y="808146"/>
          <a:ext cx="607843" cy="3932888"/>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API Overview</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Postman</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Dashboard app</a:t>
          </a:r>
        </a:p>
      </dsp:txBody>
      <dsp:txXfrm rot="-5400000">
        <a:off x="4269304" y="2500340"/>
        <a:ext cx="3903216" cy="548499"/>
      </dsp:txXfrm>
    </dsp:sp>
    <dsp:sp modelId="{F94FB119-28A1-4E99-9800-FD21D6DCEE49}">
      <dsp:nvSpPr>
        <dsp:cNvPr id="0" name=""/>
        <dsp:cNvSpPr/>
      </dsp:nvSpPr>
      <dsp:spPr>
        <a:xfrm>
          <a:off x="856" y="2394688"/>
          <a:ext cx="4268447" cy="759804"/>
        </a:xfrm>
        <a:prstGeom prst="roundRect">
          <a:avLst/>
        </a:prstGeom>
        <a:solidFill>
          <a:schemeClr val="accent5">
            <a:shade val="80000"/>
            <a:hueOff val="422914"/>
            <a:satOff val="-48779"/>
            <a:lumOff val="2463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b="0" kern="1200" dirty="0"/>
            <a:t>Time Series</a:t>
          </a:r>
        </a:p>
      </dsp:txBody>
      <dsp:txXfrm>
        <a:off x="37947" y="2431779"/>
        <a:ext cx="4194265" cy="685622"/>
      </dsp:txXfrm>
    </dsp:sp>
    <dsp:sp modelId="{832283C9-E1AD-45F1-839C-B7C58B962769}">
      <dsp:nvSpPr>
        <dsp:cNvPr id="0" name=""/>
        <dsp:cNvSpPr/>
      </dsp:nvSpPr>
      <dsp:spPr>
        <a:xfrm rot="5400000">
          <a:off x="5932977" y="1605941"/>
          <a:ext cx="607843" cy="3932888"/>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API Overview</a:t>
          </a:r>
        </a:p>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Postman</a:t>
          </a:r>
        </a:p>
      </dsp:txBody>
      <dsp:txXfrm rot="-5400000">
        <a:off x="4270455" y="3298135"/>
        <a:ext cx="3903216" cy="548499"/>
      </dsp:txXfrm>
    </dsp:sp>
    <dsp:sp modelId="{7B376794-70DE-4804-87DA-AF217CC76D42}">
      <dsp:nvSpPr>
        <dsp:cNvPr id="0" name=""/>
        <dsp:cNvSpPr/>
      </dsp:nvSpPr>
      <dsp:spPr>
        <a:xfrm>
          <a:off x="856" y="3192483"/>
          <a:ext cx="4269597" cy="759804"/>
        </a:xfrm>
        <a:prstGeom prst="roundRect">
          <a:avLst/>
        </a:prstGeom>
        <a:solidFill>
          <a:srgbClr val="005F87">
            <a:shade val="80000"/>
            <a:hueOff val="422914"/>
            <a:satOff val="-48779"/>
            <a:lumOff val="24638"/>
            <a:alphaOff val="0"/>
          </a:srgbClr>
        </a:solidFill>
        <a:ln w="38100" cap="flat" cmpd="sng" algn="ctr">
          <a:solidFill>
            <a:srgbClr val="FFFFFF">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b="0" kern="1200" dirty="0">
              <a:solidFill>
                <a:srgbClr val="FFFFFF"/>
              </a:solidFill>
              <a:latin typeface="Arial"/>
              <a:ea typeface="+mn-ea"/>
              <a:cs typeface="+mn-cs"/>
            </a:rPr>
            <a:t>Event Management</a:t>
          </a:r>
        </a:p>
      </dsp:txBody>
      <dsp:txXfrm>
        <a:off x="37947" y="3229574"/>
        <a:ext cx="4195415" cy="685622"/>
      </dsp:txXfrm>
    </dsp:sp>
    <dsp:sp modelId="{48F60540-FAFF-424E-AECA-937763E7A408}">
      <dsp:nvSpPr>
        <dsp:cNvPr id="0" name=""/>
        <dsp:cNvSpPr/>
      </dsp:nvSpPr>
      <dsp:spPr>
        <a:xfrm rot="5400000">
          <a:off x="5932977" y="2403735"/>
          <a:ext cx="607843" cy="3932888"/>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de-DE" sz="1200" kern="1200" dirty="0">
              <a:solidFill>
                <a:srgbClr val="000000">
                  <a:hueOff val="0"/>
                  <a:satOff val="0"/>
                  <a:lumOff val="0"/>
                  <a:alphaOff val="0"/>
                </a:srgbClr>
              </a:solidFill>
              <a:latin typeface="Arial"/>
              <a:ea typeface="+mn-ea"/>
              <a:cs typeface="+mn-cs"/>
            </a:rPr>
            <a:t>Extend app with backend part</a:t>
          </a:r>
        </a:p>
      </dsp:txBody>
      <dsp:txXfrm rot="-5400000">
        <a:off x="4270455" y="4095929"/>
        <a:ext cx="3903216" cy="548499"/>
      </dsp:txXfrm>
    </dsp:sp>
    <dsp:sp modelId="{1B622AC9-3F32-44CD-A665-71F54C00963B}">
      <dsp:nvSpPr>
        <dsp:cNvPr id="0" name=""/>
        <dsp:cNvSpPr/>
      </dsp:nvSpPr>
      <dsp:spPr>
        <a:xfrm>
          <a:off x="856" y="3990277"/>
          <a:ext cx="4269597" cy="759804"/>
        </a:xfrm>
        <a:prstGeom prst="roundRect">
          <a:avLst/>
        </a:prstGeom>
        <a:solidFill>
          <a:schemeClr val="accent5">
            <a:shade val="80000"/>
            <a:hueOff val="704856"/>
            <a:satOff val="-81298"/>
            <a:lumOff val="4106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b="0" kern="1200" dirty="0"/>
            <a:t>Frontend/Backend app</a:t>
          </a:r>
        </a:p>
      </dsp:txBody>
      <dsp:txXfrm>
        <a:off x="37947" y="4027368"/>
        <a:ext cx="4195415" cy="6856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A8FC-DE9F-4F46-9DF0-96D44EA3FFCC}">
      <dsp:nvSpPr>
        <dsp:cNvPr id="0" name=""/>
        <dsp:cNvSpPr/>
      </dsp:nvSpPr>
      <dsp:spPr>
        <a:xfrm>
          <a:off x="121818" y="1147"/>
          <a:ext cx="1084035" cy="650421"/>
        </a:xfrm>
        <a:prstGeom prst="rect">
          <a:avLst/>
        </a:prstGeom>
        <a:solidFill>
          <a:schemeClr val="accent1">
            <a:shade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Static file</a:t>
          </a:r>
        </a:p>
      </dsp:txBody>
      <dsp:txXfrm>
        <a:off x="121818" y="1147"/>
        <a:ext cx="1084035" cy="650421"/>
      </dsp:txXfrm>
    </dsp:sp>
    <dsp:sp modelId="{19969658-ECA1-4639-A63C-486945909B12}">
      <dsp:nvSpPr>
        <dsp:cNvPr id="0" name=""/>
        <dsp:cNvSpPr/>
      </dsp:nvSpPr>
      <dsp:spPr>
        <a:xfrm>
          <a:off x="1314256" y="1147"/>
          <a:ext cx="1084035" cy="650421"/>
        </a:xfrm>
        <a:prstGeom prst="rect">
          <a:avLst/>
        </a:prstGeom>
        <a:solidFill>
          <a:schemeClr val="accent1">
            <a:shade val="50000"/>
            <a:hueOff val="23298"/>
            <a:satOff val="433"/>
            <a:lumOff val="947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PHP</a:t>
          </a:r>
        </a:p>
      </dsp:txBody>
      <dsp:txXfrm>
        <a:off x="1314256" y="1147"/>
        <a:ext cx="1084035" cy="650421"/>
      </dsp:txXfrm>
    </dsp:sp>
    <dsp:sp modelId="{AE80EAD7-7E6F-4752-9FF6-1C5FD57F4961}">
      <dsp:nvSpPr>
        <dsp:cNvPr id="0" name=""/>
        <dsp:cNvSpPr/>
      </dsp:nvSpPr>
      <dsp:spPr>
        <a:xfrm>
          <a:off x="2506695" y="1147"/>
          <a:ext cx="1084035" cy="650421"/>
        </a:xfrm>
        <a:prstGeom prst="rect">
          <a:avLst/>
        </a:prstGeom>
        <a:solidFill>
          <a:schemeClr val="accent1">
            <a:shade val="50000"/>
            <a:hueOff val="46596"/>
            <a:satOff val="866"/>
            <a:lumOff val="1894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Go</a:t>
          </a:r>
        </a:p>
      </dsp:txBody>
      <dsp:txXfrm>
        <a:off x="2506695" y="1147"/>
        <a:ext cx="1084035" cy="650421"/>
      </dsp:txXfrm>
    </dsp:sp>
    <dsp:sp modelId="{5F3B6934-53D5-45E8-8D8A-F9DE52EC8BD2}">
      <dsp:nvSpPr>
        <dsp:cNvPr id="0" name=""/>
        <dsp:cNvSpPr/>
      </dsp:nvSpPr>
      <dsp:spPr>
        <a:xfrm>
          <a:off x="121818" y="759971"/>
          <a:ext cx="1084035" cy="650421"/>
        </a:xfrm>
        <a:prstGeom prst="rect">
          <a:avLst/>
        </a:prstGeom>
        <a:solidFill>
          <a:schemeClr val="accent1">
            <a:shade val="50000"/>
            <a:hueOff val="69894"/>
            <a:satOff val="1298"/>
            <a:lumOff val="2841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Python</a:t>
          </a:r>
        </a:p>
      </dsp:txBody>
      <dsp:txXfrm>
        <a:off x="121818" y="759971"/>
        <a:ext cx="1084035" cy="650421"/>
      </dsp:txXfrm>
    </dsp:sp>
    <dsp:sp modelId="{12C74BCF-C687-41A9-BAA3-6A0471CC66D7}">
      <dsp:nvSpPr>
        <dsp:cNvPr id="0" name=""/>
        <dsp:cNvSpPr/>
      </dsp:nvSpPr>
      <dsp:spPr>
        <a:xfrm>
          <a:off x="1314256" y="759971"/>
          <a:ext cx="1084035" cy="650421"/>
        </a:xfrm>
        <a:prstGeom prst="rect">
          <a:avLst/>
        </a:prstGeom>
        <a:solidFill>
          <a:schemeClr val="accent1">
            <a:shade val="50000"/>
            <a:hueOff val="93192"/>
            <a:satOff val="1731"/>
            <a:lumOff val="3788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Java</a:t>
          </a:r>
        </a:p>
      </dsp:txBody>
      <dsp:txXfrm>
        <a:off x="1314256" y="759971"/>
        <a:ext cx="1084035" cy="650421"/>
      </dsp:txXfrm>
    </dsp:sp>
    <dsp:sp modelId="{EC8F3743-D467-4DDB-9EF6-DEB2587F1E6D}">
      <dsp:nvSpPr>
        <dsp:cNvPr id="0" name=""/>
        <dsp:cNvSpPr/>
      </dsp:nvSpPr>
      <dsp:spPr>
        <a:xfrm>
          <a:off x="2506695" y="759971"/>
          <a:ext cx="1084035" cy="650421"/>
        </a:xfrm>
        <a:prstGeom prst="rect">
          <a:avLst/>
        </a:prstGeom>
        <a:solidFill>
          <a:schemeClr val="accent1">
            <a:shade val="50000"/>
            <a:hueOff val="69894"/>
            <a:satOff val="1298"/>
            <a:lumOff val="2841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Node.js</a:t>
          </a:r>
        </a:p>
      </dsp:txBody>
      <dsp:txXfrm>
        <a:off x="2506695" y="759971"/>
        <a:ext cx="1084035" cy="650421"/>
      </dsp:txXfrm>
    </dsp:sp>
    <dsp:sp modelId="{70885186-DE1E-4ADE-8050-6BB41FE1200B}">
      <dsp:nvSpPr>
        <dsp:cNvPr id="0" name=""/>
        <dsp:cNvSpPr/>
      </dsp:nvSpPr>
      <dsp:spPr>
        <a:xfrm>
          <a:off x="718037" y="1518796"/>
          <a:ext cx="1084035" cy="650421"/>
        </a:xfrm>
        <a:prstGeom prst="rect">
          <a:avLst/>
        </a:prstGeom>
        <a:solidFill>
          <a:schemeClr val="accent1">
            <a:shade val="50000"/>
            <a:hueOff val="46596"/>
            <a:satOff val="866"/>
            <a:lumOff val="1894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Ruby</a:t>
          </a:r>
        </a:p>
      </dsp:txBody>
      <dsp:txXfrm>
        <a:off x="718037" y="1518796"/>
        <a:ext cx="1084035" cy="650421"/>
      </dsp:txXfrm>
    </dsp:sp>
    <dsp:sp modelId="{C5CE2AC9-EAD2-48E8-99F9-1B8E0EF704FE}">
      <dsp:nvSpPr>
        <dsp:cNvPr id="0" name=""/>
        <dsp:cNvSpPr/>
      </dsp:nvSpPr>
      <dsp:spPr>
        <a:xfrm>
          <a:off x="1910476" y="1518796"/>
          <a:ext cx="1084035" cy="650421"/>
        </a:xfrm>
        <a:prstGeom prst="rect">
          <a:avLst/>
        </a:prstGeom>
        <a:solidFill>
          <a:schemeClr val="accent1">
            <a:shade val="50000"/>
            <a:hueOff val="23298"/>
            <a:satOff val="433"/>
            <a:lumOff val="947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de-DE" sz="1900" kern="1200" dirty="0"/>
            <a:t>.net core</a:t>
          </a:r>
        </a:p>
      </dsp:txBody>
      <dsp:txXfrm>
        <a:off x="1910476" y="1518796"/>
        <a:ext cx="1084035" cy="6504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9D859-DE63-4DFC-B57C-22D57662BE7A}">
      <dsp:nvSpPr>
        <dsp:cNvPr id="0" name=""/>
        <dsp:cNvSpPr/>
      </dsp:nvSpPr>
      <dsp:spPr>
        <a:xfrm>
          <a:off x="5146" y="1306237"/>
          <a:ext cx="1896820" cy="948410"/>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err="1"/>
            <a:t>BaseEvent</a:t>
          </a:r>
          <a:endParaRPr lang="de-DE" sz="1600" kern="1200" dirty="0"/>
        </a:p>
      </dsp:txBody>
      <dsp:txXfrm>
        <a:off x="32924" y="1334015"/>
        <a:ext cx="1841264" cy="892854"/>
      </dsp:txXfrm>
    </dsp:sp>
    <dsp:sp modelId="{68A8F50C-A2ED-4A78-B93D-3C30CE01A91D}">
      <dsp:nvSpPr>
        <dsp:cNvPr id="0" name=""/>
        <dsp:cNvSpPr/>
      </dsp:nvSpPr>
      <dsp:spPr>
        <a:xfrm rot="19457599">
          <a:off x="1814143" y="1483803"/>
          <a:ext cx="934376" cy="47941"/>
        </a:xfrm>
        <a:custGeom>
          <a:avLst/>
          <a:gdLst/>
          <a:ahLst/>
          <a:cxnLst/>
          <a:rect l="0" t="0" r="0" b="0"/>
          <a:pathLst>
            <a:path>
              <a:moveTo>
                <a:pt x="0" y="23970"/>
              </a:moveTo>
              <a:lnTo>
                <a:pt x="934376" y="23970"/>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2257972" y="1484415"/>
        <a:ext cx="46718" cy="46718"/>
      </dsp:txXfrm>
    </dsp:sp>
    <dsp:sp modelId="{1083222A-6460-4A19-AAFC-A09C1293E2A3}">
      <dsp:nvSpPr>
        <dsp:cNvPr id="0" name=""/>
        <dsp:cNvSpPr/>
      </dsp:nvSpPr>
      <dsp:spPr>
        <a:xfrm>
          <a:off x="2660695" y="760901"/>
          <a:ext cx="1896820" cy="948410"/>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MindSphere</a:t>
          </a:r>
          <a:br>
            <a:rPr lang="de-DE" sz="1600" kern="1200" dirty="0"/>
          </a:br>
          <a:r>
            <a:rPr lang="de-DE" sz="1600" kern="1200" dirty="0" err="1"/>
            <a:t>StandardEvent</a:t>
          </a:r>
          <a:endParaRPr lang="de-DE" sz="1600" kern="1200" dirty="0"/>
        </a:p>
      </dsp:txBody>
      <dsp:txXfrm>
        <a:off x="2688473" y="788679"/>
        <a:ext cx="1841264" cy="892854"/>
      </dsp:txXfrm>
    </dsp:sp>
    <dsp:sp modelId="{E9210326-CF05-4A4C-BDE7-448D10F45292}">
      <dsp:nvSpPr>
        <dsp:cNvPr id="0" name=""/>
        <dsp:cNvSpPr/>
      </dsp:nvSpPr>
      <dsp:spPr>
        <a:xfrm>
          <a:off x="4557516" y="1211135"/>
          <a:ext cx="758728" cy="47941"/>
        </a:xfrm>
        <a:custGeom>
          <a:avLst/>
          <a:gdLst/>
          <a:ahLst/>
          <a:cxnLst/>
          <a:rect l="0" t="0" r="0" b="0"/>
          <a:pathLst>
            <a:path>
              <a:moveTo>
                <a:pt x="0" y="23970"/>
              </a:moveTo>
              <a:lnTo>
                <a:pt x="758728" y="23970"/>
              </a:lnTo>
            </a:path>
          </a:pathLst>
        </a:custGeom>
        <a:noFill/>
        <a:ln w="25400" cap="flat" cmpd="sng" algn="ctr">
          <a:solidFill>
            <a:schemeClr val="accent1">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4917912" y="1216138"/>
        <a:ext cx="37936" cy="37936"/>
      </dsp:txXfrm>
    </dsp:sp>
    <dsp:sp modelId="{CF014CF0-40C3-473F-A743-E1B2B0882759}">
      <dsp:nvSpPr>
        <dsp:cNvPr id="0" name=""/>
        <dsp:cNvSpPr/>
      </dsp:nvSpPr>
      <dsp:spPr>
        <a:xfrm>
          <a:off x="5316245" y="760901"/>
          <a:ext cx="1896820" cy="948410"/>
        </a:xfrm>
        <a:prstGeom prst="roundRect">
          <a:avLst>
            <a:gd name="adj" fmla="val 10000"/>
          </a:avLst>
        </a:prstGeom>
        <a:solidFill>
          <a:schemeClr val="accent1">
            <a:tint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err="1"/>
            <a:t>MindSphereAspectPropertyEvent</a:t>
          </a:r>
          <a:endParaRPr lang="de-DE" sz="1600" kern="1200" dirty="0"/>
        </a:p>
      </dsp:txBody>
      <dsp:txXfrm>
        <a:off x="5344023" y="788679"/>
        <a:ext cx="1841264" cy="892854"/>
      </dsp:txXfrm>
    </dsp:sp>
    <dsp:sp modelId="{A9377C15-8464-48FA-9728-0C1622A3B9F8}">
      <dsp:nvSpPr>
        <dsp:cNvPr id="0" name=""/>
        <dsp:cNvSpPr/>
      </dsp:nvSpPr>
      <dsp:spPr>
        <a:xfrm>
          <a:off x="7213066" y="1211135"/>
          <a:ext cx="758728" cy="47941"/>
        </a:xfrm>
        <a:custGeom>
          <a:avLst/>
          <a:gdLst/>
          <a:ahLst/>
          <a:cxnLst/>
          <a:rect l="0" t="0" r="0" b="0"/>
          <a:pathLst>
            <a:path>
              <a:moveTo>
                <a:pt x="0" y="23970"/>
              </a:moveTo>
              <a:lnTo>
                <a:pt x="758728" y="2397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7573461" y="1216138"/>
        <a:ext cx="37936" cy="37936"/>
      </dsp:txXfrm>
    </dsp:sp>
    <dsp:sp modelId="{99C100D8-5A86-4D26-99D9-291504B3C2E1}">
      <dsp:nvSpPr>
        <dsp:cNvPr id="0" name=""/>
        <dsp:cNvSpPr/>
      </dsp:nvSpPr>
      <dsp:spPr>
        <a:xfrm>
          <a:off x="7971794" y="760901"/>
          <a:ext cx="1896820" cy="948410"/>
        </a:xfrm>
        <a:prstGeom prst="roundRect">
          <a:avLst>
            <a:gd name="adj" fmla="val 10000"/>
          </a:avLst>
        </a:prstGeom>
        <a:solidFill>
          <a:schemeClr val="accent1">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MindSphere</a:t>
          </a:r>
          <a:br>
            <a:rPr lang="de-DE" sz="1600" kern="1200" dirty="0"/>
          </a:br>
          <a:r>
            <a:rPr lang="de-DE" sz="1600" kern="1200" dirty="0" err="1"/>
            <a:t>RuleEvent</a:t>
          </a:r>
          <a:endParaRPr lang="de-DE" sz="1600" kern="1200" dirty="0"/>
        </a:p>
      </dsp:txBody>
      <dsp:txXfrm>
        <a:off x="7999572" y="788679"/>
        <a:ext cx="1841264" cy="892854"/>
      </dsp:txXfrm>
    </dsp:sp>
    <dsp:sp modelId="{3BD3AA08-9F3A-43FB-9824-7F2C9CF81F41}">
      <dsp:nvSpPr>
        <dsp:cNvPr id="0" name=""/>
        <dsp:cNvSpPr/>
      </dsp:nvSpPr>
      <dsp:spPr>
        <a:xfrm rot="2142401">
          <a:off x="1814143" y="2029139"/>
          <a:ext cx="934376" cy="47941"/>
        </a:xfrm>
        <a:custGeom>
          <a:avLst/>
          <a:gdLst/>
          <a:ahLst/>
          <a:cxnLst/>
          <a:rect l="0" t="0" r="0" b="0"/>
          <a:pathLst>
            <a:path>
              <a:moveTo>
                <a:pt x="0" y="23970"/>
              </a:moveTo>
              <a:lnTo>
                <a:pt x="934376" y="23970"/>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2257972" y="2029751"/>
        <a:ext cx="46718" cy="46718"/>
      </dsp:txXfrm>
    </dsp:sp>
    <dsp:sp modelId="{BC7FB412-D57D-4C12-B8EF-2F3328655B61}">
      <dsp:nvSpPr>
        <dsp:cNvPr id="0" name=""/>
        <dsp:cNvSpPr/>
      </dsp:nvSpPr>
      <dsp:spPr>
        <a:xfrm>
          <a:off x="2660695" y="1851573"/>
          <a:ext cx="1896820" cy="948410"/>
        </a:xfrm>
        <a:prstGeom prst="roundRect">
          <a:avLst>
            <a:gd name="adj" fmla="val 10000"/>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MindSphere</a:t>
          </a:r>
          <a:br>
            <a:rPr lang="de-DE" sz="1600" kern="1200" dirty="0"/>
          </a:br>
          <a:r>
            <a:rPr lang="de-DE" sz="1600" kern="1200" dirty="0" err="1"/>
            <a:t>CustomEvent</a:t>
          </a:r>
          <a:endParaRPr lang="de-DE" sz="1600" kern="1200" dirty="0"/>
        </a:p>
      </dsp:txBody>
      <dsp:txXfrm>
        <a:off x="2688473" y="1879351"/>
        <a:ext cx="1841264" cy="89285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8F6750-5D89-4AFB-AC3D-ED75293DA6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E559C320-CD34-4C60-A143-F86BFDC565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33C13A-C5F8-431D-8D8A-24376496A7CA}" type="datetimeFigureOut">
              <a:rPr lang="de-DE" smtClean="0"/>
              <a:t>06.05.2019</a:t>
            </a:fld>
            <a:endParaRPr lang="de-DE"/>
          </a:p>
        </p:txBody>
      </p:sp>
      <p:sp>
        <p:nvSpPr>
          <p:cNvPr id="4" name="Footer Placeholder 3">
            <a:extLst>
              <a:ext uri="{FF2B5EF4-FFF2-40B4-BE49-F238E27FC236}">
                <a16:creationId xmlns:a16="http://schemas.microsoft.com/office/drawing/2014/main" id="{8BC851B4-1F44-4CAB-BCD6-F1D2D768CA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E27F11BE-0488-4C1A-B52C-9F4C5881EE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8E396-1B9C-4DFD-801D-4547D92D25E4}" type="slidenum">
              <a:rPr lang="de-DE" smtClean="0"/>
              <a:t>‹#›</a:t>
            </a:fld>
            <a:endParaRPr lang="de-DE"/>
          </a:p>
        </p:txBody>
      </p:sp>
    </p:spTree>
    <p:extLst>
      <p:ext uri="{BB962C8B-B14F-4D97-AF65-F5344CB8AC3E}">
        <p14:creationId xmlns:p14="http://schemas.microsoft.com/office/powerpoint/2010/main" val="2733798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A1C6D-E5E4-442C-A1DA-8B24A97FDA9F}"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22CA08-121E-44F4-A8B4-1C154DB46366}" type="slidenum">
              <a:rPr lang="en-US" smtClean="0"/>
              <a:t>‹#›</a:t>
            </a:fld>
            <a:endParaRPr lang="en-US"/>
          </a:p>
        </p:txBody>
      </p:sp>
    </p:spTree>
    <p:extLst>
      <p:ext uri="{BB962C8B-B14F-4D97-AF65-F5344CB8AC3E}">
        <p14:creationId xmlns:p14="http://schemas.microsoft.com/office/powerpoint/2010/main" val="276919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mindsphere.siemens.io/apis/api-advanced-event/#updating"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stackoverflow.com/questions/39239051/rs256-vs-hs256-whats-the-difference" TargetMode="External"/><Relationship Id="rId3" Type="http://schemas.openxmlformats.org/officeDocument/2006/relationships/hyperlink" Target="https://en.wikipedia.org/wiki/JSON_Web_Token#Standard_fields" TargetMode="External"/><Relationship Id="rId7" Type="http://schemas.openxmlformats.org/officeDocument/2006/relationships/hyperlink" Target="https://danielmiessler.com/study/encoding-encryption-hashing-obfuscation/#encoding"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jwt.io/" TargetMode="External"/><Relationship Id="rId5" Type="http://schemas.openxmlformats.org/officeDocument/2006/relationships/hyperlink" Target="https://en.wikipedia.org/wiki/Hash_function" TargetMode="External"/><Relationship Id="rId10" Type="http://schemas.openxmlformats.org/officeDocument/2006/relationships/hyperlink" Target="https://github.com/vandium-io/vandium-node" TargetMode="External"/><Relationship Id="rId4" Type="http://schemas.openxmlformats.org/officeDocument/2006/relationships/hyperlink" Target="http://kjur.github.io/jsjws/tool_b64uenc.html" TargetMode="External"/><Relationship Id="rId9" Type="http://schemas.openxmlformats.org/officeDocument/2006/relationships/hyperlink" Target="https://www.instantssl.com/ssl-certificate-products/https.html" TargetMode="Externa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stackoverflow.com/questions/39239051/rs256-vs-hs256-whats-the-difference" TargetMode="External"/><Relationship Id="rId3" Type="http://schemas.openxmlformats.org/officeDocument/2006/relationships/hyperlink" Target="https://en.wikipedia.org/wiki/JSON_Web_Token#Standard_fields" TargetMode="External"/><Relationship Id="rId7" Type="http://schemas.openxmlformats.org/officeDocument/2006/relationships/hyperlink" Target="https://danielmiessler.com/study/encoding-encryption-hashing-obfuscation/#encoding"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jwt.io/" TargetMode="External"/><Relationship Id="rId5" Type="http://schemas.openxmlformats.org/officeDocument/2006/relationships/hyperlink" Target="https://en.wikipedia.org/wiki/Hash_function" TargetMode="External"/><Relationship Id="rId10" Type="http://schemas.openxmlformats.org/officeDocument/2006/relationships/hyperlink" Target="https://github.com/vandium-io/vandium-node" TargetMode="External"/><Relationship Id="rId4" Type="http://schemas.openxmlformats.org/officeDocument/2006/relationships/hyperlink" Target="http://kjur.github.io/jsjws/tool_b64uenc.html" TargetMode="External"/><Relationship Id="rId9" Type="http://schemas.openxmlformats.org/officeDocument/2006/relationships/hyperlink" Target="https://www.instantssl.com/ssl-certificate-products/https.html" TargetMode="Externa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stackoverflow.com/questions/39239051/rs256-vs-hs256-whats-the-difference" TargetMode="External"/><Relationship Id="rId3" Type="http://schemas.openxmlformats.org/officeDocument/2006/relationships/hyperlink" Target="https://en.wikipedia.org/wiki/JSON_Web_Token#Standard_fields" TargetMode="External"/><Relationship Id="rId7" Type="http://schemas.openxmlformats.org/officeDocument/2006/relationships/hyperlink" Target="https://danielmiessler.com/study/encoding-encryption-hashing-obfuscation/#encoding"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jwt.io/" TargetMode="External"/><Relationship Id="rId5" Type="http://schemas.openxmlformats.org/officeDocument/2006/relationships/hyperlink" Target="https://en.wikipedia.org/wiki/Hash_function" TargetMode="External"/><Relationship Id="rId10" Type="http://schemas.openxmlformats.org/officeDocument/2006/relationships/hyperlink" Target="https://github.com/vandium-io/vandium-node" TargetMode="External"/><Relationship Id="rId4" Type="http://schemas.openxmlformats.org/officeDocument/2006/relationships/hyperlink" Target="http://kjur.github.io/jsjws/tool_b64uenc.html" TargetMode="External"/><Relationship Id="rId9" Type="http://schemas.openxmlformats.org/officeDocument/2006/relationships/hyperlink" Target="https://www.instantssl.com/ssl-certificate-products/https.html"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mindsphere.siemens.io/apis/api-iot-iottimeseries/#restrictions"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7</a:t>
            </a:fld>
            <a:endParaRPr lang="en-US" dirty="0">
              <a:solidFill>
                <a:srgbClr val="000000"/>
              </a:solidFill>
              <a:latin typeface="Arial" pitchFamily="34" charset="0"/>
            </a:endParaRPr>
          </a:p>
        </p:txBody>
      </p:sp>
    </p:spTree>
    <p:extLst>
      <p:ext uri="{BB962C8B-B14F-4D97-AF65-F5344CB8AC3E}">
        <p14:creationId xmlns:p14="http://schemas.microsoft.com/office/powerpoint/2010/main" val="2847064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0" lvl="1">
              <a:spcBef>
                <a:spcPts val="624"/>
              </a:spcBef>
              <a:buClr>
                <a:schemeClr val="accent1"/>
              </a:buClr>
              <a:buSzPct val="100000"/>
            </a:pPr>
            <a:endParaRPr lang="en-US" sz="1500" dirty="0">
              <a:solidFill>
                <a:srgbClr val="000000"/>
              </a:solidFill>
            </a:endParaRPr>
          </a:p>
        </p:txBody>
      </p:sp>
      <p:sp>
        <p:nvSpPr>
          <p:cNvPr id="4" name="Foliennummernplatzhalter 3"/>
          <p:cNvSpPr>
            <a:spLocks noGrp="1"/>
          </p:cNvSpPr>
          <p:nvPr>
            <p:ph type="sldNum" sz="quarter" idx="10"/>
          </p:nvPr>
        </p:nvSpPr>
        <p:spPr/>
        <p:txBody>
          <a:bodyPr/>
          <a:lstStyle/>
          <a:p>
            <a:r>
              <a:rPr lang="en-US" dirty="0">
                <a:latin typeface="Arial" pitchFamily="34" charset="0"/>
              </a:rPr>
              <a:t>Notizen </a:t>
            </a:r>
            <a:fld id="{AD141568-5488-4AC9-B82D-9F5CE1225E2A}" type="slidenum">
              <a:rPr lang="en-US" smtClean="0">
                <a:latin typeface="Arial" pitchFamily="34" charset="0"/>
              </a:rPr>
              <a:pPr/>
              <a:t>16</a:t>
            </a:fld>
            <a:endParaRPr lang="en-US" dirty="0">
              <a:latin typeface="Arial" pitchFamily="34" charset="0"/>
            </a:endParaRPr>
          </a:p>
        </p:txBody>
      </p:sp>
    </p:spTree>
    <p:extLst>
      <p:ext uri="{BB962C8B-B14F-4D97-AF65-F5344CB8AC3E}">
        <p14:creationId xmlns:p14="http://schemas.microsoft.com/office/powerpoint/2010/main" val="17092447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a:solidFill>
                  <a:schemeClr val="tx1"/>
                </a:solidFill>
                <a:effectLst/>
                <a:latin typeface="+mn-lt"/>
                <a:ea typeface="+mn-ea"/>
                <a:cs typeface="+mn-cs"/>
              </a:rPr>
              <a:t>Intervals smaller than the smallest </a:t>
            </a:r>
            <a:r>
              <a:rPr lang="en-US" sz="1200" b="0" i="0" kern="1200" dirty="0" err="1">
                <a:solidFill>
                  <a:schemeClr val="tx1"/>
                </a:solidFill>
                <a:effectLst/>
                <a:latin typeface="+mn-lt"/>
                <a:ea typeface="+mn-ea"/>
                <a:cs typeface="+mn-cs"/>
              </a:rPr>
              <a:t>precalculated</a:t>
            </a:r>
            <a:r>
              <a:rPr lang="en-US" sz="1200" b="0" i="0" kern="1200" dirty="0">
                <a:solidFill>
                  <a:schemeClr val="tx1"/>
                </a:solidFill>
                <a:effectLst/>
                <a:latin typeface="+mn-lt"/>
                <a:ea typeface="+mn-ea"/>
                <a:cs typeface="+mn-cs"/>
              </a:rPr>
              <a:t> interval are also available and generated on the fly (future release). Intervals equal to or larger than the smallest </a:t>
            </a:r>
            <a:r>
              <a:rPr lang="en-US" sz="1200" b="0" i="0" kern="1200" dirty="0" err="1">
                <a:solidFill>
                  <a:schemeClr val="tx1"/>
                </a:solidFill>
                <a:effectLst/>
                <a:latin typeface="+mn-lt"/>
                <a:ea typeface="+mn-ea"/>
                <a:cs typeface="+mn-cs"/>
              </a:rPr>
              <a:t>precalculated</a:t>
            </a:r>
            <a:r>
              <a:rPr lang="en-US" sz="1200" b="0" i="0" kern="1200" dirty="0">
                <a:solidFill>
                  <a:schemeClr val="tx1"/>
                </a:solidFill>
                <a:effectLst/>
                <a:latin typeface="+mn-lt"/>
                <a:ea typeface="+mn-ea"/>
                <a:cs typeface="+mn-cs"/>
              </a:rPr>
              <a:t> interval are only available as multiples of </a:t>
            </a:r>
            <a:r>
              <a:rPr lang="en-US" sz="1200" b="0" i="0" kern="1200" dirty="0" err="1">
                <a:solidFill>
                  <a:schemeClr val="tx1"/>
                </a:solidFill>
                <a:effectLst/>
                <a:latin typeface="+mn-lt"/>
                <a:ea typeface="+mn-ea"/>
                <a:cs typeface="+mn-cs"/>
              </a:rPr>
              <a:t>precalculated</a:t>
            </a:r>
            <a:r>
              <a:rPr lang="en-US" sz="1200" b="0" i="0" kern="1200" dirty="0">
                <a:solidFill>
                  <a:schemeClr val="tx1"/>
                </a:solidFill>
                <a:effectLst/>
                <a:latin typeface="+mn-lt"/>
                <a:ea typeface="+mn-ea"/>
                <a:cs typeface="+mn-cs"/>
              </a:rPr>
              <a:t> intervals.</a:t>
            </a:r>
          </a:p>
          <a:p>
            <a:r>
              <a:rPr lang="en-US" sz="1200" b="0" i="0" kern="1200" dirty="0">
                <a:solidFill>
                  <a:schemeClr val="tx1"/>
                </a:solidFill>
                <a:effectLst/>
                <a:latin typeface="+mn-lt"/>
                <a:ea typeface="+mn-ea"/>
                <a:cs typeface="+mn-cs"/>
              </a:rPr>
              <a:t>Each aggregated record contains an assortment summary of information,</a:t>
            </a:r>
          </a:p>
          <a:p>
            <a:r>
              <a:rPr lang="en-US" sz="1200" b="0" i="0" kern="1200" dirty="0">
                <a:solidFill>
                  <a:schemeClr val="tx1"/>
                </a:solidFill>
                <a:effectLst/>
                <a:latin typeface="+mn-lt"/>
                <a:ea typeface="+mn-ea"/>
                <a:cs typeface="+mn-cs"/>
              </a:rPr>
              <a:t>including first value and time of first value of the interval</a:t>
            </a:r>
          </a:p>
          <a:p>
            <a:r>
              <a:rPr lang="en-US" sz="1200" b="0" i="0" kern="1200" dirty="0">
                <a:solidFill>
                  <a:schemeClr val="tx1"/>
                </a:solidFill>
                <a:effectLst/>
                <a:latin typeface="+mn-lt"/>
                <a:ea typeface="+mn-ea"/>
                <a:cs typeface="+mn-cs"/>
              </a:rPr>
              <a:t>last value and time of last value of the interval</a:t>
            </a:r>
          </a:p>
          <a:p>
            <a:r>
              <a:rPr lang="en-US" sz="1200" b="0" i="0" kern="1200" dirty="0">
                <a:solidFill>
                  <a:schemeClr val="tx1"/>
                </a:solidFill>
                <a:effectLst/>
                <a:latin typeface="+mn-lt"/>
                <a:ea typeface="+mn-ea"/>
                <a:cs typeface="+mn-cs"/>
              </a:rPr>
              <a:t>minimum value and time of the minimum value during the interval</a:t>
            </a:r>
          </a:p>
          <a:p>
            <a:r>
              <a:rPr lang="en-US" sz="1200" b="0" i="0" kern="1200" dirty="0">
                <a:solidFill>
                  <a:schemeClr val="tx1"/>
                </a:solidFill>
                <a:effectLst/>
                <a:latin typeface="+mn-lt"/>
                <a:ea typeface="+mn-ea"/>
                <a:cs typeface="+mn-cs"/>
              </a:rPr>
              <a:t>maximum value and time of the maximum value during the interval</a:t>
            </a:r>
          </a:p>
          <a:p>
            <a:r>
              <a:rPr lang="en-US" sz="1200" b="0" i="0" kern="1200" dirty="0">
                <a:solidFill>
                  <a:schemeClr val="tx1"/>
                </a:solidFill>
                <a:effectLst/>
                <a:latin typeface="+mn-lt"/>
                <a:ea typeface="+mn-ea"/>
                <a:cs typeface="+mn-cs"/>
              </a:rPr>
              <a:t>the count of the values during the interval</a:t>
            </a:r>
          </a:p>
          <a:p>
            <a:r>
              <a:rPr lang="en-US" sz="1200" b="0" i="0" kern="1200" dirty="0">
                <a:solidFill>
                  <a:schemeClr val="tx1"/>
                </a:solidFill>
                <a:effectLst/>
                <a:latin typeface="+mn-lt"/>
                <a:ea typeface="+mn-ea"/>
                <a:cs typeface="+mn-cs"/>
              </a:rPr>
              <a:t>the sum of the values during the interval</a:t>
            </a:r>
          </a:p>
          <a:p>
            <a:r>
              <a:rPr lang="en-US" sz="1200" b="0" i="0" kern="1200" dirty="0">
                <a:solidFill>
                  <a:schemeClr val="tx1"/>
                </a:solidFill>
                <a:effectLst/>
                <a:latin typeface="+mn-lt"/>
                <a:ea typeface="+mn-ea"/>
                <a:cs typeface="+mn-cs"/>
              </a:rPr>
              <a:t>and the average of the values during the interval.</a:t>
            </a:r>
          </a:p>
          <a:p>
            <a:r>
              <a:rPr lang="en-US" sz="1200" b="0" i="0" kern="1200" dirty="0">
                <a:solidFill>
                  <a:schemeClr val="tx1"/>
                </a:solidFill>
                <a:effectLst/>
                <a:latin typeface="+mn-lt"/>
                <a:ea typeface="+mn-ea"/>
                <a:cs typeface="+mn-cs"/>
              </a:rPr>
              <a:t>The aggregated data is wall clock aligned.</a:t>
            </a:r>
          </a:p>
          <a:p>
            <a:r>
              <a:rPr lang="en-US" sz="1200" b="0" i="0" kern="1200" dirty="0">
                <a:solidFill>
                  <a:schemeClr val="tx1"/>
                </a:solidFill>
                <a:effectLst/>
                <a:latin typeface="+mn-lt"/>
                <a:ea typeface="+mn-ea"/>
                <a:cs typeface="+mn-cs"/>
              </a:rPr>
              <a:t>two-minute data will end at two minutes after the hour, four minutes after the hour, and so on.</a:t>
            </a:r>
          </a:p>
          <a:p>
            <a:r>
              <a:rPr lang="en-US" sz="1200" b="0" i="0" kern="1200" dirty="0">
                <a:solidFill>
                  <a:schemeClr val="tx1"/>
                </a:solidFill>
                <a:effectLst/>
                <a:latin typeface="+mn-lt"/>
                <a:ea typeface="+mn-ea"/>
                <a:cs typeface="+mn-cs"/>
              </a:rPr>
              <a:t>hourly data will end at the top of the hour.</a:t>
            </a:r>
          </a:p>
          <a:p>
            <a:r>
              <a:rPr lang="en-US" sz="1200" b="0" i="0" kern="1200" dirty="0">
                <a:solidFill>
                  <a:schemeClr val="tx1"/>
                </a:solidFill>
                <a:effectLst/>
                <a:latin typeface="+mn-lt"/>
                <a:ea typeface="+mn-ea"/>
                <a:cs typeface="+mn-cs"/>
              </a:rPr>
              <a:t>daily data will end at midnight in UTC for this developer release.</a:t>
            </a:r>
          </a:p>
          <a:p>
            <a:r>
              <a:rPr lang="en-US" sz="1200" b="0" i="0" kern="1200" dirty="0">
                <a:solidFill>
                  <a:schemeClr val="tx1"/>
                </a:solidFill>
                <a:effectLst/>
                <a:latin typeface="+mn-lt"/>
                <a:ea typeface="+mn-ea"/>
                <a:cs typeface="+mn-cs"/>
              </a:rPr>
              <a:t>The data summarized in an aggregated interval is the data with time stamps greater than the start time of the interval and less than or equal to the end time of the interval. This ensures that count type of data is correctly reflected in the aggregated interval. For example, if a device provides a wall clock aligned count at the end of each five minutes, an hourly aggregation will include the data with time stamps from five minutes after the hour until the end of the hour (3:05 to 4:00 for example).</a:t>
            </a:r>
          </a:p>
          <a:p>
            <a:r>
              <a:rPr lang="en-US" sz="1200" b="0" i="0" kern="1200" dirty="0">
                <a:solidFill>
                  <a:schemeClr val="tx1"/>
                </a:solidFill>
                <a:effectLst/>
                <a:latin typeface="+mn-lt"/>
                <a:ea typeface="+mn-ea"/>
                <a:cs typeface="+mn-cs"/>
              </a:rPr>
              <a:t>Aggregates are created based on arrival of data and time logic.</a:t>
            </a:r>
          </a:p>
          <a:p>
            <a:r>
              <a:rPr lang="en-US" sz="1200" b="0" i="0" kern="1200" dirty="0">
                <a:solidFill>
                  <a:schemeClr val="tx1"/>
                </a:solidFill>
                <a:effectLst/>
                <a:latin typeface="+mn-lt"/>
                <a:ea typeface="+mn-ea"/>
                <a:cs typeface="+mn-cs"/>
              </a:rPr>
              <a:t>two-minute aggregated data is created within two minutes after the two-minute interval has finished.</a:t>
            </a:r>
          </a:p>
          <a:p>
            <a:r>
              <a:rPr lang="en-US" sz="1200" b="0" i="0" kern="1200" dirty="0">
                <a:solidFill>
                  <a:schemeClr val="tx1"/>
                </a:solidFill>
                <a:effectLst/>
                <a:latin typeface="+mn-lt"/>
                <a:ea typeface="+mn-ea"/>
                <a:cs typeface="+mn-cs"/>
              </a:rPr>
              <a:t>hourly data is created within eight minutes after the end of the hour.</a:t>
            </a:r>
          </a:p>
          <a:p>
            <a:r>
              <a:rPr lang="en-US" sz="1200" b="0" i="0" kern="1200" dirty="0">
                <a:solidFill>
                  <a:schemeClr val="tx1"/>
                </a:solidFill>
                <a:effectLst/>
                <a:latin typeface="+mn-lt"/>
                <a:ea typeface="+mn-ea"/>
                <a:cs typeface="+mn-cs"/>
              </a:rPr>
              <a:t>daily data is created within fifteen minutes after midnight in UTC time for this release.</a:t>
            </a:r>
          </a:p>
          <a:p>
            <a:r>
              <a:rPr lang="en-US" sz="1200" b="0" i="0" kern="1200" dirty="0">
                <a:solidFill>
                  <a:schemeClr val="tx1"/>
                </a:solidFill>
                <a:effectLst/>
                <a:latin typeface="+mn-lt"/>
                <a:ea typeface="+mn-ea"/>
                <a:cs typeface="+mn-cs"/>
              </a:rPr>
              <a:t>Aggregated data is only created if time series data exists for that period. Aggregates are created based on the data that is available at the time. Late arriving data will not be included in the initial aggregated results, but will trigger a recalculation after a delay.</a:t>
            </a:r>
          </a:p>
          <a:p>
            <a:br>
              <a:rPr lang="en-US" dirty="0"/>
            </a:br>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185</a:t>
            </a:fld>
            <a:endParaRPr lang="en-US" dirty="0">
              <a:solidFill>
                <a:srgbClr val="000000"/>
              </a:solidFill>
              <a:latin typeface="Arial" pitchFamily="34" charset="0"/>
            </a:endParaRPr>
          </a:p>
        </p:txBody>
      </p:sp>
    </p:spTree>
    <p:extLst>
      <p:ext uri="{BB962C8B-B14F-4D97-AF65-F5344CB8AC3E}">
        <p14:creationId xmlns:p14="http://schemas.microsoft.com/office/powerpoint/2010/main" val="7792139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a:solidFill>
                  <a:schemeClr val="tx1"/>
                </a:solidFill>
                <a:effectLst/>
                <a:latin typeface="+mn-lt"/>
                <a:ea typeface="+mn-ea"/>
                <a:cs typeface="+mn-cs"/>
              </a:rPr>
              <a:t>Intervals smaller than the smallest </a:t>
            </a:r>
            <a:r>
              <a:rPr lang="en-US" sz="1200" b="0" i="0" kern="1200" dirty="0" err="1">
                <a:solidFill>
                  <a:schemeClr val="tx1"/>
                </a:solidFill>
                <a:effectLst/>
                <a:latin typeface="+mn-lt"/>
                <a:ea typeface="+mn-ea"/>
                <a:cs typeface="+mn-cs"/>
              </a:rPr>
              <a:t>precalculated</a:t>
            </a:r>
            <a:r>
              <a:rPr lang="en-US" sz="1200" b="0" i="0" kern="1200" dirty="0">
                <a:solidFill>
                  <a:schemeClr val="tx1"/>
                </a:solidFill>
                <a:effectLst/>
                <a:latin typeface="+mn-lt"/>
                <a:ea typeface="+mn-ea"/>
                <a:cs typeface="+mn-cs"/>
              </a:rPr>
              <a:t> interval are also available and generated on the fly (future release). Intervals equal to or larger than the smallest </a:t>
            </a:r>
            <a:r>
              <a:rPr lang="en-US" sz="1200" b="0" i="0" kern="1200" dirty="0" err="1">
                <a:solidFill>
                  <a:schemeClr val="tx1"/>
                </a:solidFill>
                <a:effectLst/>
                <a:latin typeface="+mn-lt"/>
                <a:ea typeface="+mn-ea"/>
                <a:cs typeface="+mn-cs"/>
              </a:rPr>
              <a:t>precalculated</a:t>
            </a:r>
            <a:r>
              <a:rPr lang="en-US" sz="1200" b="0" i="0" kern="1200" dirty="0">
                <a:solidFill>
                  <a:schemeClr val="tx1"/>
                </a:solidFill>
                <a:effectLst/>
                <a:latin typeface="+mn-lt"/>
                <a:ea typeface="+mn-ea"/>
                <a:cs typeface="+mn-cs"/>
              </a:rPr>
              <a:t> interval are only available as multiples of </a:t>
            </a:r>
            <a:r>
              <a:rPr lang="en-US" sz="1200" b="0" i="0" kern="1200" dirty="0" err="1">
                <a:solidFill>
                  <a:schemeClr val="tx1"/>
                </a:solidFill>
                <a:effectLst/>
                <a:latin typeface="+mn-lt"/>
                <a:ea typeface="+mn-ea"/>
                <a:cs typeface="+mn-cs"/>
              </a:rPr>
              <a:t>precalculated</a:t>
            </a:r>
            <a:r>
              <a:rPr lang="en-US" sz="1200" b="0" i="0" kern="1200" dirty="0">
                <a:solidFill>
                  <a:schemeClr val="tx1"/>
                </a:solidFill>
                <a:effectLst/>
                <a:latin typeface="+mn-lt"/>
                <a:ea typeface="+mn-ea"/>
                <a:cs typeface="+mn-cs"/>
              </a:rPr>
              <a:t> intervals.</a:t>
            </a:r>
          </a:p>
          <a:p>
            <a:r>
              <a:rPr lang="en-US" sz="1200" b="0" i="0" kern="1200" dirty="0">
                <a:solidFill>
                  <a:schemeClr val="tx1"/>
                </a:solidFill>
                <a:effectLst/>
                <a:latin typeface="+mn-lt"/>
                <a:ea typeface="+mn-ea"/>
                <a:cs typeface="+mn-cs"/>
              </a:rPr>
              <a:t>Each aggregated record contains an assortment summary of information,</a:t>
            </a:r>
          </a:p>
          <a:p>
            <a:r>
              <a:rPr lang="en-US" sz="1200" b="0" i="0" kern="1200" dirty="0">
                <a:solidFill>
                  <a:schemeClr val="tx1"/>
                </a:solidFill>
                <a:effectLst/>
                <a:latin typeface="+mn-lt"/>
                <a:ea typeface="+mn-ea"/>
                <a:cs typeface="+mn-cs"/>
              </a:rPr>
              <a:t>including first value and time of first value of the interval</a:t>
            </a:r>
          </a:p>
          <a:p>
            <a:r>
              <a:rPr lang="en-US" sz="1200" b="0" i="0" kern="1200" dirty="0">
                <a:solidFill>
                  <a:schemeClr val="tx1"/>
                </a:solidFill>
                <a:effectLst/>
                <a:latin typeface="+mn-lt"/>
                <a:ea typeface="+mn-ea"/>
                <a:cs typeface="+mn-cs"/>
              </a:rPr>
              <a:t>last value and time of last value of the interval</a:t>
            </a:r>
          </a:p>
          <a:p>
            <a:r>
              <a:rPr lang="en-US" sz="1200" b="0" i="0" kern="1200" dirty="0">
                <a:solidFill>
                  <a:schemeClr val="tx1"/>
                </a:solidFill>
                <a:effectLst/>
                <a:latin typeface="+mn-lt"/>
                <a:ea typeface="+mn-ea"/>
                <a:cs typeface="+mn-cs"/>
              </a:rPr>
              <a:t>minimum value and time of the minimum value during the interval</a:t>
            </a:r>
          </a:p>
          <a:p>
            <a:r>
              <a:rPr lang="en-US" sz="1200" b="0" i="0" kern="1200" dirty="0">
                <a:solidFill>
                  <a:schemeClr val="tx1"/>
                </a:solidFill>
                <a:effectLst/>
                <a:latin typeface="+mn-lt"/>
                <a:ea typeface="+mn-ea"/>
                <a:cs typeface="+mn-cs"/>
              </a:rPr>
              <a:t>maximum value and time of the maximum value during the interval</a:t>
            </a:r>
          </a:p>
          <a:p>
            <a:r>
              <a:rPr lang="en-US" sz="1200" b="0" i="0" kern="1200" dirty="0">
                <a:solidFill>
                  <a:schemeClr val="tx1"/>
                </a:solidFill>
                <a:effectLst/>
                <a:latin typeface="+mn-lt"/>
                <a:ea typeface="+mn-ea"/>
                <a:cs typeface="+mn-cs"/>
              </a:rPr>
              <a:t>the count of the values during the interval</a:t>
            </a:r>
          </a:p>
          <a:p>
            <a:r>
              <a:rPr lang="en-US" sz="1200" b="0" i="0" kern="1200" dirty="0">
                <a:solidFill>
                  <a:schemeClr val="tx1"/>
                </a:solidFill>
                <a:effectLst/>
                <a:latin typeface="+mn-lt"/>
                <a:ea typeface="+mn-ea"/>
                <a:cs typeface="+mn-cs"/>
              </a:rPr>
              <a:t>the sum of the values during the interval</a:t>
            </a:r>
          </a:p>
          <a:p>
            <a:r>
              <a:rPr lang="en-US" sz="1200" b="0" i="0" kern="1200" dirty="0">
                <a:solidFill>
                  <a:schemeClr val="tx1"/>
                </a:solidFill>
                <a:effectLst/>
                <a:latin typeface="+mn-lt"/>
                <a:ea typeface="+mn-ea"/>
                <a:cs typeface="+mn-cs"/>
              </a:rPr>
              <a:t>and the average of the values during the interval.</a:t>
            </a:r>
          </a:p>
          <a:p>
            <a:r>
              <a:rPr lang="en-US" sz="1200" b="0" i="0" kern="1200" dirty="0">
                <a:solidFill>
                  <a:schemeClr val="tx1"/>
                </a:solidFill>
                <a:effectLst/>
                <a:latin typeface="+mn-lt"/>
                <a:ea typeface="+mn-ea"/>
                <a:cs typeface="+mn-cs"/>
              </a:rPr>
              <a:t>The aggregated data is wall clock aligned.</a:t>
            </a:r>
          </a:p>
          <a:p>
            <a:r>
              <a:rPr lang="en-US" sz="1200" b="0" i="0" kern="1200" dirty="0">
                <a:solidFill>
                  <a:schemeClr val="tx1"/>
                </a:solidFill>
                <a:effectLst/>
                <a:latin typeface="+mn-lt"/>
                <a:ea typeface="+mn-ea"/>
                <a:cs typeface="+mn-cs"/>
              </a:rPr>
              <a:t>two-minute data will end at two minutes after the hour, four minutes after the hour, and so on.</a:t>
            </a:r>
          </a:p>
          <a:p>
            <a:r>
              <a:rPr lang="en-US" sz="1200" b="0" i="0" kern="1200" dirty="0">
                <a:solidFill>
                  <a:schemeClr val="tx1"/>
                </a:solidFill>
                <a:effectLst/>
                <a:latin typeface="+mn-lt"/>
                <a:ea typeface="+mn-ea"/>
                <a:cs typeface="+mn-cs"/>
              </a:rPr>
              <a:t>hourly data will end at the top of the hour.</a:t>
            </a:r>
          </a:p>
          <a:p>
            <a:r>
              <a:rPr lang="en-US" sz="1200" b="0" i="0" kern="1200" dirty="0">
                <a:solidFill>
                  <a:schemeClr val="tx1"/>
                </a:solidFill>
                <a:effectLst/>
                <a:latin typeface="+mn-lt"/>
                <a:ea typeface="+mn-ea"/>
                <a:cs typeface="+mn-cs"/>
              </a:rPr>
              <a:t>daily data will end at midnight in UTC for this developer release.</a:t>
            </a:r>
          </a:p>
          <a:p>
            <a:r>
              <a:rPr lang="en-US" sz="1200" b="0" i="0" kern="1200" dirty="0">
                <a:solidFill>
                  <a:schemeClr val="tx1"/>
                </a:solidFill>
                <a:effectLst/>
                <a:latin typeface="+mn-lt"/>
                <a:ea typeface="+mn-ea"/>
                <a:cs typeface="+mn-cs"/>
              </a:rPr>
              <a:t>The data summarized in an aggregated interval is the data with time stamps greater than the start time of the interval and less than or equal to the end time of the interval. This ensures that count type of data is correctly reflected in the aggregated interval. For example, if a device provides a wall clock aligned count at the end of each five minutes, an hourly aggregation will include the data with time stamps from five minutes after the hour until the end of the hour (3:05 to 4:00 for example).</a:t>
            </a:r>
          </a:p>
          <a:p>
            <a:r>
              <a:rPr lang="en-US" sz="1200" b="0" i="0" kern="1200" dirty="0">
                <a:solidFill>
                  <a:schemeClr val="tx1"/>
                </a:solidFill>
                <a:effectLst/>
                <a:latin typeface="+mn-lt"/>
                <a:ea typeface="+mn-ea"/>
                <a:cs typeface="+mn-cs"/>
              </a:rPr>
              <a:t>Aggregates are created based on arrival of data and time logic.</a:t>
            </a:r>
          </a:p>
          <a:p>
            <a:r>
              <a:rPr lang="en-US" sz="1200" b="0" i="0" kern="1200" dirty="0">
                <a:solidFill>
                  <a:schemeClr val="tx1"/>
                </a:solidFill>
                <a:effectLst/>
                <a:latin typeface="+mn-lt"/>
                <a:ea typeface="+mn-ea"/>
                <a:cs typeface="+mn-cs"/>
              </a:rPr>
              <a:t>two-minute aggregated data is created within two minutes after the two-minute interval has finished.</a:t>
            </a:r>
          </a:p>
          <a:p>
            <a:r>
              <a:rPr lang="en-US" sz="1200" b="0" i="0" kern="1200" dirty="0">
                <a:solidFill>
                  <a:schemeClr val="tx1"/>
                </a:solidFill>
                <a:effectLst/>
                <a:latin typeface="+mn-lt"/>
                <a:ea typeface="+mn-ea"/>
                <a:cs typeface="+mn-cs"/>
              </a:rPr>
              <a:t>hourly data is created within eight minutes after the end of the hour.</a:t>
            </a:r>
          </a:p>
          <a:p>
            <a:r>
              <a:rPr lang="en-US" sz="1200" b="0" i="0" kern="1200" dirty="0">
                <a:solidFill>
                  <a:schemeClr val="tx1"/>
                </a:solidFill>
                <a:effectLst/>
                <a:latin typeface="+mn-lt"/>
                <a:ea typeface="+mn-ea"/>
                <a:cs typeface="+mn-cs"/>
              </a:rPr>
              <a:t>daily data is created within fifteen minutes after midnight in UTC time for this release.</a:t>
            </a:r>
          </a:p>
          <a:p>
            <a:r>
              <a:rPr lang="en-US" sz="1200" b="0" i="0" kern="1200" dirty="0">
                <a:solidFill>
                  <a:schemeClr val="tx1"/>
                </a:solidFill>
                <a:effectLst/>
                <a:latin typeface="+mn-lt"/>
                <a:ea typeface="+mn-ea"/>
                <a:cs typeface="+mn-cs"/>
              </a:rPr>
              <a:t>Aggregated data is only created if time series data exists for that period. Aggregates are created based on the data that is available at the time. Late arriving data will not be included in the initial aggregated results, but will trigger a recalculation after a delay.</a:t>
            </a:r>
          </a:p>
          <a:p>
            <a:br>
              <a:rPr lang="en-US" dirty="0"/>
            </a:br>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186</a:t>
            </a:fld>
            <a:endParaRPr lang="en-US" dirty="0">
              <a:solidFill>
                <a:srgbClr val="000000"/>
              </a:solidFill>
              <a:latin typeface="Arial" pitchFamily="34" charset="0"/>
            </a:endParaRPr>
          </a:p>
        </p:txBody>
      </p:sp>
    </p:spTree>
    <p:extLst>
      <p:ext uri="{BB962C8B-B14F-4D97-AF65-F5344CB8AC3E}">
        <p14:creationId xmlns:p14="http://schemas.microsoft.com/office/powerpoint/2010/main" val="39492931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85749" indent="-185749">
              <a:buFont typeface="Arial" charset="0"/>
              <a:buChar char="•"/>
            </a:pPr>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189</a:t>
            </a:fld>
            <a:endParaRPr lang="en-US" dirty="0">
              <a:solidFill>
                <a:srgbClr val="000000"/>
              </a:solidFill>
              <a:latin typeface="Arial" pitchFamily="34" charset="0"/>
            </a:endParaRPr>
          </a:p>
        </p:txBody>
      </p:sp>
    </p:spTree>
    <p:extLst>
      <p:ext uri="{BB962C8B-B14F-4D97-AF65-F5344CB8AC3E}">
        <p14:creationId xmlns:p14="http://schemas.microsoft.com/office/powerpoint/2010/main" val="26585352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191</a:t>
            </a:fld>
            <a:endParaRPr lang="en-US" dirty="0">
              <a:solidFill>
                <a:srgbClr val="000000"/>
              </a:solidFill>
              <a:latin typeface="Arial" pitchFamily="34" charset="0"/>
            </a:endParaRPr>
          </a:p>
        </p:txBody>
      </p:sp>
    </p:spTree>
    <p:extLst>
      <p:ext uri="{BB962C8B-B14F-4D97-AF65-F5344CB8AC3E}">
        <p14:creationId xmlns:p14="http://schemas.microsoft.com/office/powerpoint/2010/main" val="6937307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193</a:t>
            </a:fld>
            <a:endParaRPr lang="en-US" dirty="0">
              <a:solidFill>
                <a:srgbClr val="000000"/>
              </a:solidFill>
              <a:latin typeface="Arial" pitchFamily="34" charset="0"/>
            </a:endParaRPr>
          </a:p>
        </p:txBody>
      </p:sp>
    </p:spTree>
    <p:extLst>
      <p:ext uri="{BB962C8B-B14F-4D97-AF65-F5344CB8AC3E}">
        <p14:creationId xmlns:p14="http://schemas.microsoft.com/office/powerpoint/2010/main" val="15588747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Event types can be derived from other (parent) event types. An </a:t>
            </a:r>
            <a:r>
              <a:rPr lang="en-US" sz="1200" b="1" i="0" kern="1200" dirty="0">
                <a:solidFill>
                  <a:schemeClr val="tx1"/>
                </a:solidFill>
                <a:effectLst/>
                <a:latin typeface="+mn-lt"/>
                <a:ea typeface="+mn-ea"/>
                <a:cs typeface="+mn-cs"/>
              </a:rPr>
              <a:t>inheritance hierarchy of up to 4 levels is allowed</a:t>
            </a:r>
            <a:r>
              <a:rPr lang="en-US" sz="1200" b="0" i="0" kern="1200" dirty="0">
                <a:solidFill>
                  <a:schemeClr val="tx1"/>
                </a:solidFill>
                <a:effectLst/>
                <a:latin typeface="+mn-lt"/>
                <a:ea typeface="+mn-ea"/>
                <a:cs typeface="+mn-cs"/>
              </a:rPr>
              <a:t>. Every event type inherits all fields from their ancestor event types.</a:t>
            </a:r>
          </a:p>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195</a:t>
            </a:fld>
            <a:endParaRPr lang="en-US"/>
          </a:p>
        </p:txBody>
      </p:sp>
    </p:spTree>
    <p:extLst>
      <p:ext uri="{BB962C8B-B14F-4D97-AF65-F5344CB8AC3E}">
        <p14:creationId xmlns:p14="http://schemas.microsoft.com/office/powerpoint/2010/main" val="41020976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196</a:t>
            </a:fld>
            <a:endParaRPr lang="en-US"/>
          </a:p>
        </p:txBody>
      </p:sp>
    </p:spTree>
    <p:extLst>
      <p:ext uri="{BB962C8B-B14F-4D97-AF65-F5344CB8AC3E}">
        <p14:creationId xmlns:p14="http://schemas.microsoft.com/office/powerpoint/2010/main" val="30402868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197</a:t>
            </a:fld>
            <a:endParaRPr lang="en-US" dirty="0">
              <a:solidFill>
                <a:srgbClr val="000000"/>
              </a:solidFill>
              <a:latin typeface="Arial" pitchFamily="34" charset="0"/>
            </a:endParaRPr>
          </a:p>
        </p:txBody>
      </p:sp>
    </p:spTree>
    <p:extLst>
      <p:ext uri="{BB962C8B-B14F-4D97-AF65-F5344CB8AC3E}">
        <p14:creationId xmlns:p14="http://schemas.microsoft.com/office/powerpoint/2010/main" val="11223916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198</a:t>
            </a:fld>
            <a:endParaRPr lang="en-US"/>
          </a:p>
        </p:txBody>
      </p:sp>
    </p:spTree>
    <p:extLst>
      <p:ext uri="{BB962C8B-B14F-4D97-AF65-F5344CB8AC3E}">
        <p14:creationId xmlns:p14="http://schemas.microsoft.com/office/powerpoint/2010/main" val="33347737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199</a:t>
            </a:fld>
            <a:endParaRPr lang="en-US" dirty="0">
              <a:solidFill>
                <a:srgbClr val="000000"/>
              </a:solidFill>
              <a:latin typeface="Arial" pitchFamily="34" charset="0"/>
            </a:endParaRPr>
          </a:p>
        </p:txBody>
      </p:sp>
    </p:spTree>
    <p:extLst>
      <p:ext uri="{BB962C8B-B14F-4D97-AF65-F5344CB8AC3E}">
        <p14:creationId xmlns:p14="http://schemas.microsoft.com/office/powerpoint/2010/main" val="280114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0" lvl="1">
              <a:spcBef>
                <a:spcPts val="624"/>
              </a:spcBef>
              <a:buClr>
                <a:schemeClr val="accent1"/>
              </a:buClr>
              <a:buSzPct val="100000"/>
            </a:pPr>
            <a:endParaRPr lang="en-US" sz="1500" dirty="0">
              <a:solidFill>
                <a:srgbClr val="000000"/>
              </a:solidFill>
            </a:endParaRPr>
          </a:p>
        </p:txBody>
      </p:sp>
      <p:sp>
        <p:nvSpPr>
          <p:cNvPr id="4" name="Foliennummernplatzhalter 3"/>
          <p:cNvSpPr>
            <a:spLocks noGrp="1"/>
          </p:cNvSpPr>
          <p:nvPr>
            <p:ph type="sldNum" sz="quarter" idx="10"/>
          </p:nvPr>
        </p:nvSpPr>
        <p:spPr/>
        <p:txBody>
          <a:bodyPr/>
          <a:lstStyle/>
          <a:p>
            <a:r>
              <a:rPr lang="en-US" dirty="0">
                <a:latin typeface="Arial" pitchFamily="34" charset="0"/>
              </a:rPr>
              <a:t>Notizen </a:t>
            </a:r>
            <a:fld id="{AD141568-5488-4AC9-B82D-9F5CE1225E2A}" type="slidenum">
              <a:rPr lang="en-US" smtClean="0">
                <a:latin typeface="Arial" pitchFamily="34" charset="0"/>
              </a:rPr>
              <a:pPr/>
              <a:t>17</a:t>
            </a:fld>
            <a:endParaRPr lang="en-US" dirty="0">
              <a:latin typeface="Arial" pitchFamily="34" charset="0"/>
            </a:endParaRPr>
          </a:p>
        </p:txBody>
      </p:sp>
    </p:spTree>
    <p:extLst>
      <p:ext uri="{BB962C8B-B14F-4D97-AF65-F5344CB8AC3E}">
        <p14:creationId xmlns:p14="http://schemas.microsoft.com/office/powerpoint/2010/main" val="14465107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D22CA08-121E-44F4-A8B4-1C154DB46366}" type="slidenum">
              <a:rPr lang="en-US" smtClean="0"/>
              <a:t>200</a:t>
            </a:fld>
            <a:endParaRPr lang="en-US"/>
          </a:p>
        </p:txBody>
      </p:sp>
    </p:spTree>
    <p:extLst>
      <p:ext uri="{BB962C8B-B14F-4D97-AF65-F5344CB8AC3E}">
        <p14:creationId xmlns:p14="http://schemas.microsoft.com/office/powerpoint/2010/main" val="1373009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timestamp is not provided in the filter, the events from the 7 days will be filtered for by default.</a:t>
            </a:r>
          </a:p>
          <a:p>
            <a:r>
              <a:rPr lang="en-US" sz="1200" b="0" i="0" kern="1200" dirty="0">
                <a:solidFill>
                  <a:schemeClr val="tx1"/>
                </a:solidFill>
                <a:effectLst/>
                <a:latin typeface="+mn-lt"/>
                <a:ea typeface="+mn-ea"/>
                <a:cs typeface="+mn-cs"/>
              </a:rPr>
              <a:t>Multiple </a:t>
            </a:r>
            <a:r>
              <a:rPr lang="en-US" sz="1200" b="0" i="0" kern="1200" dirty="0" err="1">
                <a:solidFill>
                  <a:schemeClr val="tx1"/>
                </a:solidFill>
                <a:effectLst/>
                <a:latin typeface="+mn-lt"/>
                <a:ea typeface="+mn-ea"/>
                <a:cs typeface="+mn-cs"/>
              </a:rPr>
              <a:t>typeId</a:t>
            </a:r>
            <a:r>
              <a:rPr lang="en-US" sz="1200" b="0" i="0" kern="1200" dirty="0">
                <a:solidFill>
                  <a:schemeClr val="tx1"/>
                </a:solidFill>
                <a:effectLst/>
                <a:latin typeface="+mn-lt"/>
                <a:ea typeface="+mn-ea"/>
                <a:cs typeface="+mn-cs"/>
              </a:rPr>
              <a:t> expressions (by using and, or logical operators) in filter parameter is not allowed. Only equality function is supported on it.</a:t>
            </a:r>
          </a:p>
          <a:p>
            <a:r>
              <a:rPr lang="en-US" sz="1200" b="0" i="0" kern="1200" dirty="0">
                <a:solidFill>
                  <a:schemeClr val="tx1"/>
                </a:solidFill>
                <a:effectLst/>
                <a:latin typeface="+mn-lt"/>
                <a:ea typeface="+mn-ea"/>
                <a:cs typeface="+mn-cs"/>
              </a:rPr>
              <a:t>Filtering with </a:t>
            </a:r>
            <a:r>
              <a:rPr lang="en-US" sz="1200" b="0" i="0" kern="1200" dirty="0" err="1">
                <a:solidFill>
                  <a:schemeClr val="tx1"/>
                </a:solidFill>
                <a:effectLst/>
                <a:latin typeface="+mn-lt"/>
                <a:ea typeface="+mn-ea"/>
                <a:cs typeface="+mn-cs"/>
              </a:rPr>
              <a:t>typeId</a:t>
            </a:r>
            <a:r>
              <a:rPr lang="en-US" sz="1200" b="0" i="0" kern="1200" dirty="0">
                <a:solidFill>
                  <a:schemeClr val="tx1"/>
                </a:solidFill>
                <a:effectLst/>
                <a:latin typeface="+mn-lt"/>
                <a:ea typeface="+mn-ea"/>
                <a:cs typeface="+mn-cs"/>
              </a:rPr>
              <a:t> having </a:t>
            </a:r>
            <a:r>
              <a:rPr lang="en-US" sz="1200" b="0" i="0" kern="1200" dirty="0" err="1">
                <a:solidFill>
                  <a:schemeClr val="tx1"/>
                </a:solidFill>
                <a:effectLst/>
                <a:latin typeface="+mn-lt"/>
                <a:ea typeface="+mn-ea"/>
                <a:cs typeface="+mn-cs"/>
              </a:rPr>
              <a:t>BaseEvent</a:t>
            </a:r>
            <a:r>
              <a:rPr lang="en-US" sz="1200" b="0" i="0" kern="1200" dirty="0">
                <a:solidFill>
                  <a:schemeClr val="tx1"/>
                </a:solidFill>
                <a:effectLst/>
                <a:latin typeface="+mn-lt"/>
                <a:ea typeface="+mn-ea"/>
                <a:cs typeface="+mn-cs"/>
              </a:rPr>
              <a:t> is not supported. If </a:t>
            </a:r>
            <a:r>
              <a:rPr lang="en-US" sz="1200" b="0" i="0" kern="1200" dirty="0" err="1">
                <a:solidFill>
                  <a:schemeClr val="tx1"/>
                </a:solidFill>
                <a:effectLst/>
                <a:latin typeface="+mn-lt"/>
                <a:ea typeface="+mn-ea"/>
                <a:cs typeface="+mn-cs"/>
              </a:rPr>
              <a:t>typeId</a:t>
            </a:r>
            <a:r>
              <a:rPr lang="en-US" sz="1200" b="0" i="0" kern="1200" dirty="0">
                <a:solidFill>
                  <a:schemeClr val="tx1"/>
                </a:solidFill>
                <a:effectLst/>
                <a:latin typeface="+mn-lt"/>
                <a:ea typeface="+mn-ea"/>
                <a:cs typeface="+mn-cs"/>
              </a:rPr>
              <a:t> is missing from filter expression then </a:t>
            </a:r>
            <a:r>
              <a:rPr lang="en-US" sz="1200" b="0" i="0" kern="1200" dirty="0" err="1">
                <a:solidFill>
                  <a:schemeClr val="tx1"/>
                </a:solidFill>
                <a:effectLst/>
                <a:latin typeface="+mn-lt"/>
                <a:ea typeface="+mn-ea"/>
                <a:cs typeface="+mn-cs"/>
              </a:rPr>
              <a:t>MindsphereStandardEvent</a:t>
            </a:r>
            <a:r>
              <a:rPr lang="en-US" sz="1200" b="0" i="0" kern="1200" dirty="0">
                <a:solidFill>
                  <a:schemeClr val="tx1"/>
                </a:solidFill>
                <a:effectLst/>
                <a:latin typeface="+mn-lt"/>
                <a:ea typeface="+mn-ea"/>
                <a:cs typeface="+mn-cs"/>
              </a:rPr>
              <a:t> typed (including) descendants - polymorphic query) events will be returned.</a:t>
            </a:r>
          </a:p>
          <a:p>
            <a:r>
              <a:rPr lang="en-US" sz="1200" b="0" i="0" kern="1200" dirty="0">
                <a:solidFill>
                  <a:schemeClr val="tx1"/>
                </a:solidFill>
                <a:effectLst/>
                <a:latin typeface="+mn-lt"/>
                <a:ea typeface="+mn-ea"/>
                <a:cs typeface="+mn-cs"/>
              </a:rPr>
              <a:t>Negation of </a:t>
            </a:r>
            <a:r>
              <a:rPr lang="en-US" sz="1200" b="0" i="0" kern="1200" dirty="0" err="1">
                <a:solidFill>
                  <a:schemeClr val="tx1"/>
                </a:solidFill>
                <a:effectLst/>
                <a:latin typeface="+mn-lt"/>
                <a:ea typeface="+mn-ea"/>
                <a:cs typeface="+mn-cs"/>
              </a:rPr>
              <a:t>typeId</a:t>
            </a:r>
            <a:r>
              <a:rPr lang="en-US" sz="1200" b="0" i="0" kern="1200" dirty="0">
                <a:solidFill>
                  <a:schemeClr val="tx1"/>
                </a:solidFill>
                <a:effectLst/>
                <a:latin typeface="+mn-lt"/>
                <a:ea typeface="+mn-ea"/>
                <a:cs typeface="+mn-cs"/>
              </a:rPr>
              <a:t> in filter expression is not allowed.</a:t>
            </a:r>
          </a:p>
          <a:p>
            <a:r>
              <a:rPr lang="en-US" sz="1200" b="0" i="0" kern="1200" dirty="0">
                <a:solidFill>
                  <a:schemeClr val="tx1"/>
                </a:solidFill>
                <a:effectLst/>
                <a:latin typeface="+mn-lt"/>
                <a:ea typeface="+mn-ea"/>
                <a:cs typeface="+mn-cs"/>
              </a:rPr>
              <a:t>If there are multiple events that have the same </a:t>
            </a:r>
            <a:r>
              <a:rPr lang="en-US" sz="1200" b="0" i="0" kern="1200" dirty="0" err="1">
                <a:solidFill>
                  <a:schemeClr val="tx1"/>
                </a:solidFill>
                <a:effectLst/>
                <a:latin typeface="+mn-lt"/>
                <a:ea typeface="+mn-ea"/>
                <a:cs typeface="+mn-cs"/>
              </a:rPr>
              <a:t>correlationId</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entityId</a:t>
            </a:r>
            <a:r>
              <a:rPr lang="en-US" sz="1200" b="0" i="0" kern="1200" dirty="0">
                <a:solidFill>
                  <a:schemeClr val="tx1"/>
                </a:solidFill>
                <a:effectLst/>
                <a:latin typeface="+mn-lt"/>
                <a:ea typeface="+mn-ea"/>
                <a:cs typeface="+mn-cs"/>
              </a:rPr>
              <a:t> then only the latest one will be present in the returning list of events.</a:t>
            </a: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201</a:t>
            </a:fld>
            <a:endParaRPr lang="en-US"/>
          </a:p>
        </p:txBody>
      </p:sp>
    </p:spTree>
    <p:extLst>
      <p:ext uri="{BB962C8B-B14F-4D97-AF65-F5344CB8AC3E}">
        <p14:creationId xmlns:p14="http://schemas.microsoft.com/office/powerpoint/2010/main" val="20613684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 "Following fields cannot be updated: </a:t>
            </a:r>
            <a:r>
              <a:rPr lang="en-US" dirty="0" err="1"/>
              <a:t>correlationId</a:t>
            </a:r>
            <a:r>
              <a:rPr lang="en-US" dirty="0"/>
              <a:t>, timestamp, </a:t>
            </a:r>
            <a:r>
              <a:rPr lang="en-US" dirty="0" err="1"/>
              <a:t>entityId</a:t>
            </a:r>
            <a:r>
              <a:rPr lang="en-US" dirty="0"/>
              <a:t>."</a:t>
            </a: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204</a:t>
            </a:fld>
            <a:endParaRPr lang="en-US"/>
          </a:p>
        </p:txBody>
      </p:sp>
    </p:spTree>
    <p:extLst>
      <p:ext uri="{BB962C8B-B14F-4D97-AF65-F5344CB8AC3E}">
        <p14:creationId xmlns:p14="http://schemas.microsoft.com/office/powerpoint/2010/main" val="34768052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Updating</a:t>
            </a:r>
            <a:r>
              <a:rPr lang="en-US" sz="1200" b="0" i="0" u="none" strike="noStrike" kern="1200" dirty="0">
                <a:solidFill>
                  <a:schemeClr val="tx1"/>
                </a:solidFill>
                <a:effectLst/>
                <a:latin typeface="+mn-lt"/>
                <a:ea typeface="+mn-ea"/>
                <a:cs typeface="+mn-cs"/>
                <a:hlinkClick r:id="rId3" tooltip="Permanent link"/>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Standard events can be updated. There are two ways to update an event: With a PUT request we overwrite an event </a:t>
            </a:r>
            <a:r>
              <a:rPr lang="en-US" sz="1200" b="1" i="0" kern="1200" dirty="0">
                <a:solidFill>
                  <a:schemeClr val="tx1"/>
                </a:solidFill>
                <a:effectLst/>
                <a:latin typeface="+mn-lt"/>
                <a:ea typeface="+mn-ea"/>
                <a:cs typeface="+mn-cs"/>
              </a:rPr>
              <a:t>and with a POST request a history is created</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This means the original event remains in the database and a new event is created with the same </a:t>
            </a:r>
            <a:r>
              <a:rPr lang="en-US" sz="1200" b="0" i="0" kern="1200" dirty="0" err="1">
                <a:solidFill>
                  <a:schemeClr val="tx1"/>
                </a:solidFill>
                <a:effectLst/>
                <a:latin typeface="+mn-lt"/>
                <a:ea typeface="+mn-ea"/>
                <a:cs typeface="+mn-cs"/>
              </a:rPr>
              <a:t>entityId</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correlationId</a:t>
            </a:r>
            <a:r>
              <a:rPr lang="en-US" sz="1200" b="0" i="0" kern="1200" dirty="0">
                <a:solidFill>
                  <a:schemeClr val="tx1"/>
                </a:solidFill>
                <a:effectLst/>
                <a:latin typeface="+mn-lt"/>
                <a:ea typeface="+mn-ea"/>
                <a:cs typeface="+mn-cs"/>
              </a:rPr>
              <a:t> but a different id.</a:t>
            </a:r>
          </a:p>
          <a:p>
            <a:r>
              <a:rPr lang="en-US" sz="1200" b="1" i="0" kern="1200" dirty="0">
                <a:solidFill>
                  <a:schemeClr val="tx1"/>
                </a:solidFill>
                <a:effectLst/>
                <a:latin typeface="+mn-lt"/>
                <a:ea typeface="+mn-ea"/>
                <a:cs typeface="+mn-cs"/>
              </a:rPr>
              <a:t>Listing events will return only the latest of an event's history.</a:t>
            </a:r>
          </a:p>
        </p:txBody>
      </p:sp>
      <p:sp>
        <p:nvSpPr>
          <p:cNvPr id="4" name="Slide Number Placeholder 3"/>
          <p:cNvSpPr>
            <a:spLocks noGrp="1"/>
          </p:cNvSpPr>
          <p:nvPr>
            <p:ph type="sldNum" sz="quarter" idx="10"/>
          </p:nvPr>
        </p:nvSpPr>
        <p:spPr/>
        <p:txBody>
          <a:bodyPr/>
          <a:lstStyle/>
          <a:p>
            <a:fld id="{6D22CA08-121E-44F4-A8B4-1C154DB46366}" type="slidenum">
              <a:rPr lang="en-US" smtClean="0"/>
              <a:t>205</a:t>
            </a:fld>
            <a:endParaRPr lang="en-US"/>
          </a:p>
        </p:txBody>
      </p:sp>
    </p:spTree>
    <p:extLst>
      <p:ext uri="{BB962C8B-B14F-4D97-AF65-F5344CB8AC3E}">
        <p14:creationId xmlns:p14="http://schemas.microsoft.com/office/powerpoint/2010/main" val="31244004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206</a:t>
            </a:fld>
            <a:endParaRPr lang="en-US" dirty="0">
              <a:solidFill>
                <a:srgbClr val="000000"/>
              </a:solidFill>
              <a:latin typeface="Arial" pitchFamily="34" charset="0"/>
            </a:endParaRPr>
          </a:p>
        </p:txBody>
      </p:sp>
    </p:spTree>
    <p:extLst>
      <p:ext uri="{BB962C8B-B14F-4D97-AF65-F5344CB8AC3E}">
        <p14:creationId xmlns:p14="http://schemas.microsoft.com/office/powerpoint/2010/main" val="11395019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209</a:t>
            </a:fld>
            <a:endParaRPr lang="en-US" dirty="0">
              <a:solidFill>
                <a:srgbClr val="000000"/>
              </a:solidFill>
              <a:latin typeface="Arial" pitchFamily="34" charset="0"/>
            </a:endParaRPr>
          </a:p>
        </p:txBody>
      </p:sp>
    </p:spTree>
    <p:extLst>
      <p:ext uri="{BB962C8B-B14F-4D97-AF65-F5344CB8AC3E}">
        <p14:creationId xmlns:p14="http://schemas.microsoft.com/office/powerpoint/2010/main" val="8105474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212</a:t>
            </a:fld>
            <a:endParaRPr lang="en-US" dirty="0">
              <a:solidFill>
                <a:srgbClr val="000000"/>
              </a:solidFill>
              <a:latin typeface="Arial" pitchFamily="34" charset="0"/>
            </a:endParaRPr>
          </a:p>
        </p:txBody>
      </p:sp>
    </p:spTree>
    <p:extLst>
      <p:ext uri="{BB962C8B-B14F-4D97-AF65-F5344CB8AC3E}">
        <p14:creationId xmlns:p14="http://schemas.microsoft.com/office/powerpoint/2010/main" val="35410126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D22CA08-121E-44F4-A8B4-1C154DB46366}" type="slidenum">
              <a:rPr lang="en-US" smtClean="0"/>
              <a:t>213</a:t>
            </a:fld>
            <a:endParaRPr lang="en-US"/>
          </a:p>
        </p:txBody>
      </p:sp>
    </p:spTree>
    <p:extLst>
      <p:ext uri="{BB962C8B-B14F-4D97-AF65-F5344CB8AC3E}">
        <p14:creationId xmlns:p14="http://schemas.microsoft.com/office/powerpoint/2010/main" val="28351714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85749" indent="-185749">
              <a:buFont typeface="Arial" charset="0"/>
              <a:buChar char="•"/>
            </a:pPr>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216</a:t>
            </a:fld>
            <a:endParaRPr lang="en-US" dirty="0">
              <a:solidFill>
                <a:srgbClr val="000000"/>
              </a:solidFill>
              <a:latin typeface="Arial" pitchFamily="34" charset="0"/>
            </a:endParaRPr>
          </a:p>
        </p:txBody>
      </p:sp>
    </p:spTree>
    <p:extLst>
      <p:ext uri="{BB962C8B-B14F-4D97-AF65-F5344CB8AC3E}">
        <p14:creationId xmlns:p14="http://schemas.microsoft.com/office/powerpoint/2010/main" val="8220416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217</a:t>
            </a:fld>
            <a:endParaRPr lang="en-US" dirty="0">
              <a:solidFill>
                <a:srgbClr val="000000"/>
              </a:solidFill>
              <a:latin typeface="Arial" pitchFamily="34" charset="0"/>
            </a:endParaRPr>
          </a:p>
        </p:txBody>
      </p:sp>
    </p:spTree>
    <p:extLst>
      <p:ext uri="{BB962C8B-B14F-4D97-AF65-F5344CB8AC3E}">
        <p14:creationId xmlns:p14="http://schemas.microsoft.com/office/powerpoint/2010/main" val="305599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eaLnBrk="1" fontAlgn="ctr" hangingPunct="1"/>
            <a:endParaRPr lang="en-US" sz="1000" dirty="0">
              <a:solidFill>
                <a:srgbClr val="000000"/>
              </a:solidFill>
            </a:endParaRPr>
          </a:p>
          <a:p>
            <a:pPr marL="1650" lvl="1">
              <a:spcBef>
                <a:spcPts val="624"/>
              </a:spcBef>
              <a:buClr>
                <a:schemeClr val="accent1"/>
              </a:buClr>
              <a:buSzPct val="100000"/>
            </a:pPr>
            <a:endParaRPr lang="en-US" sz="1500" dirty="0">
              <a:solidFill>
                <a:srgbClr val="000000"/>
              </a:solidFill>
            </a:endParaRPr>
          </a:p>
          <a:p>
            <a:pPr marL="1650" lvl="1">
              <a:spcBef>
                <a:spcPts val="624"/>
              </a:spcBef>
              <a:buClr>
                <a:schemeClr val="accent1"/>
              </a:buClr>
              <a:buSzPct val="100000"/>
            </a:pPr>
            <a:endParaRPr lang="en-US" sz="1500" dirty="0">
              <a:solidFill>
                <a:srgbClr val="000000"/>
              </a:solidFill>
            </a:endParaRPr>
          </a:p>
        </p:txBody>
      </p:sp>
      <p:sp>
        <p:nvSpPr>
          <p:cNvPr id="4" name="Foliennummernplatzhalter 3"/>
          <p:cNvSpPr>
            <a:spLocks noGrp="1"/>
          </p:cNvSpPr>
          <p:nvPr>
            <p:ph type="sldNum" sz="quarter" idx="10"/>
          </p:nvPr>
        </p:nvSpPr>
        <p:spPr/>
        <p:txBody>
          <a:bodyPr/>
          <a:lstStyle/>
          <a:p>
            <a:r>
              <a:rPr lang="en-US" dirty="0">
                <a:latin typeface="Arial" pitchFamily="34" charset="0"/>
              </a:rPr>
              <a:t>Notizen </a:t>
            </a:r>
            <a:fld id="{AD141568-5488-4AC9-B82D-9F5CE1225E2A}" type="slidenum">
              <a:rPr lang="en-US" smtClean="0">
                <a:latin typeface="Arial" pitchFamily="34" charset="0"/>
              </a:rPr>
              <a:pPr/>
              <a:t>18</a:t>
            </a:fld>
            <a:endParaRPr lang="en-US" dirty="0">
              <a:latin typeface="Arial" pitchFamily="34" charset="0"/>
            </a:endParaRPr>
          </a:p>
        </p:txBody>
      </p:sp>
    </p:spTree>
    <p:extLst>
      <p:ext uri="{BB962C8B-B14F-4D97-AF65-F5344CB8AC3E}">
        <p14:creationId xmlns:p14="http://schemas.microsoft.com/office/powerpoint/2010/main" val="21945326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219</a:t>
            </a:fld>
            <a:endParaRPr lang="en-US" dirty="0">
              <a:solidFill>
                <a:srgbClr val="000000"/>
              </a:solidFill>
              <a:latin typeface="Arial" pitchFamily="34" charset="0"/>
            </a:endParaRPr>
          </a:p>
        </p:txBody>
      </p:sp>
    </p:spTree>
    <p:extLst>
      <p:ext uri="{BB962C8B-B14F-4D97-AF65-F5344CB8AC3E}">
        <p14:creationId xmlns:p14="http://schemas.microsoft.com/office/powerpoint/2010/main" val="28470649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228</a:t>
            </a:fld>
            <a:endParaRPr lang="en-US" dirty="0">
              <a:solidFill>
                <a:srgbClr val="000000"/>
              </a:solidFill>
              <a:latin typeface="Arial" pitchFamily="34" charset="0"/>
            </a:endParaRPr>
          </a:p>
        </p:txBody>
      </p:sp>
    </p:spTree>
    <p:extLst>
      <p:ext uri="{BB962C8B-B14F-4D97-AF65-F5344CB8AC3E}">
        <p14:creationId xmlns:p14="http://schemas.microsoft.com/office/powerpoint/2010/main" val="327595586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Notes </a:t>
            </a:r>
            <a:fld id="{AD141568-5488-4AC9-B82D-9F5CE1225E2A}" type="slidenum">
              <a:rPr lang="en-US" smtClean="0">
                <a:latin typeface="Arial" pitchFamily="34" charset="0"/>
              </a:rPr>
              <a:pPr/>
              <a:t>229</a:t>
            </a:fld>
            <a:endParaRPr lang="en-US" dirty="0">
              <a:latin typeface="Arial" pitchFamily="34" charset="0"/>
            </a:endParaRPr>
          </a:p>
        </p:txBody>
      </p:sp>
    </p:spTree>
    <p:extLst>
      <p:ext uri="{BB962C8B-B14F-4D97-AF65-F5344CB8AC3E}">
        <p14:creationId xmlns:p14="http://schemas.microsoft.com/office/powerpoint/2010/main" val="22317417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230</a:t>
            </a:fld>
            <a:endParaRPr lang="en-US" dirty="0">
              <a:solidFill>
                <a:srgbClr val="000000"/>
              </a:solidFill>
              <a:latin typeface="Arial" pitchFamily="34" charset="0"/>
            </a:endParaRPr>
          </a:p>
        </p:txBody>
      </p:sp>
    </p:spTree>
    <p:extLst>
      <p:ext uri="{BB962C8B-B14F-4D97-AF65-F5344CB8AC3E}">
        <p14:creationId xmlns:p14="http://schemas.microsoft.com/office/powerpoint/2010/main" val="130580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425" y="754063"/>
            <a:ext cx="6457950" cy="3632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de-DE">
                <a:latin typeface="Arial" pitchFamily="34" charset="0"/>
              </a:rPr>
              <a:t>Notes </a:t>
            </a:r>
            <a:fld id="{AD141568-5488-4AC9-B82D-9F5CE1225E2A}" type="slidenum">
              <a:rPr lang="de-DE" smtClean="0">
                <a:latin typeface="Arial" pitchFamily="34" charset="0"/>
              </a:rPr>
              <a:pPr/>
              <a:t>19</a:t>
            </a:fld>
            <a:endParaRPr lang="de-DE" dirty="0">
              <a:latin typeface="Arial" pitchFamily="34" charset="0"/>
            </a:endParaRPr>
          </a:p>
        </p:txBody>
      </p:sp>
    </p:spTree>
    <p:extLst>
      <p:ext uri="{BB962C8B-B14F-4D97-AF65-F5344CB8AC3E}">
        <p14:creationId xmlns:p14="http://schemas.microsoft.com/office/powerpoint/2010/main" val="2327537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425" y="754063"/>
            <a:ext cx="6457950" cy="3632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de-DE">
                <a:latin typeface="Arial" pitchFamily="34" charset="0"/>
              </a:rPr>
              <a:t>Notes </a:t>
            </a:r>
            <a:fld id="{AD141568-5488-4AC9-B82D-9F5CE1225E2A}" type="slidenum">
              <a:rPr lang="de-DE" smtClean="0">
                <a:latin typeface="Arial" pitchFamily="34" charset="0"/>
              </a:rPr>
              <a:pPr/>
              <a:t>20</a:t>
            </a:fld>
            <a:endParaRPr lang="de-DE" dirty="0">
              <a:latin typeface="Arial" pitchFamily="34" charset="0"/>
            </a:endParaRPr>
          </a:p>
        </p:txBody>
      </p:sp>
    </p:spTree>
    <p:extLst>
      <p:ext uri="{BB962C8B-B14F-4D97-AF65-F5344CB8AC3E}">
        <p14:creationId xmlns:p14="http://schemas.microsoft.com/office/powerpoint/2010/main" val="3166793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a:latin typeface="Arial" pitchFamily="34" charset="0"/>
              </a:rPr>
              <a:t>Notizen </a:t>
            </a:r>
            <a:fld id="{AD141568-5488-4AC9-B82D-9F5CE1225E2A}" type="slidenum">
              <a:rPr lang="en-US" smtClean="0">
                <a:latin typeface="Arial" pitchFamily="34" charset="0"/>
              </a:rPr>
              <a:pPr/>
              <a:t>22</a:t>
            </a:fld>
            <a:endParaRPr lang="en-US" dirty="0">
              <a:latin typeface="Arial" pitchFamily="34" charset="0"/>
            </a:endParaRPr>
          </a:p>
        </p:txBody>
      </p:sp>
    </p:spTree>
    <p:extLst>
      <p:ext uri="{BB962C8B-B14F-4D97-AF65-F5344CB8AC3E}">
        <p14:creationId xmlns:p14="http://schemas.microsoft.com/office/powerpoint/2010/main" val="491144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baseline="0" dirty="0"/>
          </a:p>
        </p:txBody>
      </p:sp>
      <p:sp>
        <p:nvSpPr>
          <p:cNvPr id="4" name="Foliennummernplatzhalter 3"/>
          <p:cNvSpPr>
            <a:spLocks noGrp="1"/>
          </p:cNvSpPr>
          <p:nvPr>
            <p:ph type="sldNum" sz="quarter" idx="10"/>
          </p:nvPr>
        </p:nvSpPr>
        <p:spPr/>
        <p:txBody>
          <a:bodyPr/>
          <a:lstStyle/>
          <a:p>
            <a:r>
              <a:rPr lang="en-US">
                <a:latin typeface="Arial" pitchFamily="34" charset="0"/>
              </a:rPr>
              <a:t>Notizen </a:t>
            </a:r>
            <a:fld id="{AD141568-5488-4AC9-B82D-9F5CE1225E2A}" type="slidenum">
              <a:rPr lang="en-US" smtClean="0">
                <a:latin typeface="Arial" pitchFamily="34" charset="0"/>
              </a:rPr>
              <a:pPr/>
              <a:t>23</a:t>
            </a:fld>
            <a:endParaRPr lang="en-US" dirty="0">
              <a:latin typeface="Arial" pitchFamily="34" charset="0"/>
            </a:endParaRPr>
          </a:p>
        </p:txBody>
      </p:sp>
    </p:spTree>
    <p:extLst>
      <p:ext uri="{BB962C8B-B14F-4D97-AF65-F5344CB8AC3E}">
        <p14:creationId xmlns:p14="http://schemas.microsoft.com/office/powerpoint/2010/main" val="2552567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r>
              <a:rPr lang="en-US" dirty="0">
                <a:latin typeface="Arial" pitchFamily="34" charset="0"/>
              </a:rPr>
              <a:t>Notes </a:t>
            </a:r>
            <a:fld id="{AD141568-5488-4AC9-B82D-9F5CE1225E2A}" type="slidenum">
              <a:rPr lang="en-US" smtClean="0">
                <a:latin typeface="Arial" pitchFamily="34" charset="0"/>
              </a:rPr>
              <a:pPr/>
              <a:t>24</a:t>
            </a:fld>
            <a:endParaRPr lang="en-US" dirty="0">
              <a:latin typeface="Arial" pitchFamily="34" charset="0"/>
            </a:endParaRPr>
          </a:p>
        </p:txBody>
      </p:sp>
    </p:spTree>
    <p:extLst>
      <p:ext uri="{BB962C8B-B14F-4D97-AF65-F5344CB8AC3E}">
        <p14:creationId xmlns:p14="http://schemas.microsoft.com/office/powerpoint/2010/main" val="2275455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10"/>
          </p:nvPr>
        </p:nvSpPr>
        <p:spPr/>
        <p:txBody>
          <a:bodyPr/>
          <a:lstStyle/>
          <a:p>
            <a:fld id="{5478D23D-3AE0-4EB6-AB77-FCEA77365A99}" type="slidenum">
              <a:rPr lang="en-US" smtClean="0"/>
              <a:pPr/>
              <a:t>25</a:t>
            </a:fld>
            <a:endParaRPr lang="en-US"/>
          </a:p>
        </p:txBody>
      </p:sp>
    </p:spTree>
    <p:extLst>
      <p:ext uri="{BB962C8B-B14F-4D97-AF65-F5344CB8AC3E}">
        <p14:creationId xmlns:p14="http://schemas.microsoft.com/office/powerpoint/2010/main" val="3500257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dirty="0"/>
          </a:p>
        </p:txBody>
      </p:sp>
      <p:sp>
        <p:nvSpPr>
          <p:cNvPr id="4" name="Slide Number Placeholder 3"/>
          <p:cNvSpPr>
            <a:spLocks noGrp="1"/>
          </p:cNvSpPr>
          <p:nvPr>
            <p:ph type="sldNum" sz="quarter" idx="10"/>
          </p:nvPr>
        </p:nvSpPr>
        <p:spPr/>
        <p:txBody>
          <a:bodyPr/>
          <a:lstStyle/>
          <a:p>
            <a:fld id="{5478D23D-3AE0-4EB6-AB77-FCEA77365A99}" type="slidenum">
              <a:rPr lang="en-US" smtClean="0"/>
              <a:pPr/>
              <a:t>26</a:t>
            </a:fld>
            <a:endParaRPr lang="en-US"/>
          </a:p>
        </p:txBody>
      </p:sp>
    </p:spTree>
    <p:extLst>
      <p:ext uri="{BB962C8B-B14F-4D97-AF65-F5344CB8AC3E}">
        <p14:creationId xmlns:p14="http://schemas.microsoft.com/office/powerpoint/2010/main" val="3557071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77519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endParaRPr lang="en-US" sz="1200" dirty="0">
              <a:solidFill>
                <a:srgbClr val="414042"/>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29807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Notizen </a:t>
            </a:r>
            <a:fld id="{AD141568-5488-4AC9-B82D-9F5CE1225E2A}" type="slidenum">
              <a:rPr lang="en-US" smtClean="0">
                <a:latin typeface="Arial" pitchFamily="34" charset="0"/>
              </a:rPr>
              <a:pPr/>
              <a:t>28</a:t>
            </a:fld>
            <a:endParaRPr lang="en-US" dirty="0">
              <a:latin typeface="Arial" pitchFamily="34" charset="0"/>
            </a:endParaRPr>
          </a:p>
        </p:txBody>
      </p:sp>
    </p:spTree>
    <p:extLst>
      <p:ext uri="{BB962C8B-B14F-4D97-AF65-F5344CB8AC3E}">
        <p14:creationId xmlns:p14="http://schemas.microsoft.com/office/powerpoint/2010/main" val="3784875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Notes </a:t>
            </a:r>
            <a:fld id="{AD141568-5488-4AC9-B82D-9F5CE1225E2A}" type="slidenum">
              <a:rPr lang="en-US" smtClean="0">
                <a:latin typeface="Arial" pitchFamily="34" charset="0"/>
              </a:rPr>
              <a:pPr/>
              <a:t>29</a:t>
            </a:fld>
            <a:endParaRPr lang="en-US" dirty="0">
              <a:latin typeface="Arial" pitchFamily="34" charset="0"/>
            </a:endParaRPr>
          </a:p>
        </p:txBody>
      </p:sp>
    </p:spTree>
    <p:extLst>
      <p:ext uri="{BB962C8B-B14F-4D97-AF65-F5344CB8AC3E}">
        <p14:creationId xmlns:p14="http://schemas.microsoft.com/office/powerpoint/2010/main" val="3068654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Notes </a:t>
            </a:r>
            <a:fld id="{AD141568-5488-4AC9-B82D-9F5CE1225E2A}" type="slidenum">
              <a:rPr lang="en-US" smtClean="0">
                <a:latin typeface="Arial" pitchFamily="34" charset="0"/>
              </a:rPr>
              <a:pPr/>
              <a:t>30</a:t>
            </a:fld>
            <a:endParaRPr lang="en-US" dirty="0">
              <a:latin typeface="Arial" pitchFamily="34" charset="0"/>
            </a:endParaRPr>
          </a:p>
        </p:txBody>
      </p:sp>
    </p:spTree>
    <p:extLst>
      <p:ext uri="{BB962C8B-B14F-4D97-AF65-F5344CB8AC3E}">
        <p14:creationId xmlns:p14="http://schemas.microsoft.com/office/powerpoint/2010/main" val="376340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Notes </a:t>
            </a:r>
            <a:fld id="{AD141568-5488-4AC9-B82D-9F5CE1225E2A}" type="slidenum">
              <a:rPr lang="en-US" smtClean="0">
                <a:latin typeface="Arial" pitchFamily="34" charset="0"/>
              </a:rPr>
              <a:pPr/>
              <a:t>31</a:t>
            </a:fld>
            <a:endParaRPr lang="en-US" dirty="0">
              <a:latin typeface="Arial" pitchFamily="34" charset="0"/>
            </a:endParaRPr>
          </a:p>
        </p:txBody>
      </p:sp>
    </p:spTree>
    <p:extLst>
      <p:ext uri="{BB962C8B-B14F-4D97-AF65-F5344CB8AC3E}">
        <p14:creationId xmlns:p14="http://schemas.microsoft.com/office/powerpoint/2010/main" val="3914469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de-DE">
                <a:latin typeface="Arial" pitchFamily="34" charset="0"/>
              </a:rPr>
              <a:t>Notes </a:t>
            </a:r>
            <a:fld id="{AD141568-5488-4AC9-B82D-9F5CE1225E2A}" type="slidenum">
              <a:rPr lang="de-DE" smtClean="0">
                <a:latin typeface="Arial" pitchFamily="34" charset="0"/>
              </a:rPr>
              <a:pPr/>
              <a:t>32</a:t>
            </a:fld>
            <a:endParaRPr lang="de-DE" dirty="0">
              <a:latin typeface="Arial" pitchFamily="34" charset="0"/>
            </a:endParaRPr>
          </a:p>
        </p:txBody>
      </p:sp>
    </p:spTree>
    <p:extLst>
      <p:ext uri="{BB962C8B-B14F-4D97-AF65-F5344CB8AC3E}">
        <p14:creationId xmlns:p14="http://schemas.microsoft.com/office/powerpoint/2010/main" val="4127916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425" y="754063"/>
            <a:ext cx="6457950" cy="3632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de-DE">
                <a:latin typeface="Arial" pitchFamily="34" charset="0"/>
              </a:rPr>
              <a:t>Notes </a:t>
            </a:r>
            <a:fld id="{AD141568-5488-4AC9-B82D-9F5CE1225E2A}" type="slidenum">
              <a:rPr lang="de-DE" smtClean="0">
                <a:latin typeface="Arial" pitchFamily="34" charset="0"/>
              </a:rPr>
              <a:pPr/>
              <a:t>33</a:t>
            </a:fld>
            <a:endParaRPr lang="de-DE" dirty="0">
              <a:latin typeface="Arial" pitchFamily="34" charset="0"/>
            </a:endParaRPr>
          </a:p>
        </p:txBody>
      </p:sp>
    </p:spTree>
    <p:extLst>
      <p:ext uri="{BB962C8B-B14F-4D97-AF65-F5344CB8AC3E}">
        <p14:creationId xmlns:p14="http://schemas.microsoft.com/office/powerpoint/2010/main" val="1084597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Notes </a:t>
            </a:r>
            <a:fld id="{AD141568-5488-4AC9-B82D-9F5CE1225E2A}" type="slidenum">
              <a:rPr lang="en-US" smtClean="0">
                <a:latin typeface="Arial" pitchFamily="34" charset="0"/>
              </a:rPr>
              <a:pPr/>
              <a:t>34</a:t>
            </a:fld>
            <a:endParaRPr lang="en-US" dirty="0">
              <a:latin typeface="Arial" pitchFamily="34" charset="0"/>
            </a:endParaRPr>
          </a:p>
        </p:txBody>
      </p:sp>
    </p:spTree>
    <p:extLst>
      <p:ext uri="{BB962C8B-B14F-4D97-AF65-F5344CB8AC3E}">
        <p14:creationId xmlns:p14="http://schemas.microsoft.com/office/powerpoint/2010/main" val="1224504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r>
              <a:rPr lang="en-US" dirty="0"/>
              <a:t>--------------------------------------</a:t>
            </a:r>
          </a:p>
          <a:p>
            <a:endParaRPr lang="en-US" dirty="0"/>
          </a:p>
          <a:p>
            <a:r>
              <a:rPr lang="en-US" dirty="0"/>
              <a:t>What</a:t>
            </a:r>
            <a:r>
              <a:rPr lang="en-US" baseline="0" dirty="0"/>
              <a:t> is the right solution for whom? </a:t>
            </a:r>
          </a:p>
          <a:p>
            <a:endParaRPr lang="en-US" dirty="0"/>
          </a:p>
          <a:p>
            <a:r>
              <a:rPr lang="en-US" dirty="0"/>
              <a:t>Describe when only Dev</a:t>
            </a:r>
            <a:r>
              <a:rPr lang="en-US" baseline="0" dirty="0"/>
              <a:t> Plan is necessary, when Ops Plan and when both</a:t>
            </a:r>
            <a:endParaRPr lang="en-US" dirty="0"/>
          </a:p>
        </p:txBody>
      </p:sp>
      <p:sp>
        <p:nvSpPr>
          <p:cNvPr id="4" name="Foliennummernplatzhalter 3"/>
          <p:cNvSpPr>
            <a:spLocks noGrp="1"/>
          </p:cNvSpPr>
          <p:nvPr>
            <p:ph type="sldNum" sz="quarter" idx="10"/>
          </p:nvPr>
        </p:nvSpPr>
        <p:spPr/>
        <p:txBody>
          <a:bodyPr/>
          <a:lstStyle/>
          <a:p>
            <a:r>
              <a:rPr lang="en-US">
                <a:latin typeface="Arial" pitchFamily="34" charset="0"/>
              </a:rPr>
              <a:t>Notizen </a:t>
            </a:r>
            <a:fld id="{AD141568-5488-4AC9-B82D-9F5CE1225E2A}" type="slidenum">
              <a:rPr lang="en-US" smtClean="0">
                <a:latin typeface="Arial" pitchFamily="34" charset="0"/>
              </a:rPr>
              <a:pPr/>
              <a:t>35</a:t>
            </a:fld>
            <a:endParaRPr lang="en-US" dirty="0">
              <a:latin typeface="Arial" pitchFamily="34" charset="0"/>
            </a:endParaRPr>
          </a:p>
        </p:txBody>
      </p:sp>
    </p:spTree>
    <p:extLst>
      <p:ext uri="{BB962C8B-B14F-4D97-AF65-F5344CB8AC3E}">
        <p14:creationId xmlns:p14="http://schemas.microsoft.com/office/powerpoint/2010/main" val="2425763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r>
              <a:rPr lang="en-US" dirty="0"/>
              <a:t>One operator servers </a:t>
            </a:r>
            <a:r>
              <a:rPr lang="en-US" dirty="0" err="1"/>
              <a:t>mutltiple</a:t>
            </a:r>
            <a:r>
              <a:rPr lang="en-US" dirty="0"/>
              <a:t> apps for multiple </a:t>
            </a:r>
            <a:r>
              <a:rPr lang="en-US" dirty="0" err="1"/>
              <a:t>IoT</a:t>
            </a:r>
            <a:r>
              <a:rPr lang="en-US" dirty="0"/>
              <a:t> Value Plans.</a:t>
            </a:r>
          </a:p>
          <a:p>
            <a:r>
              <a:rPr lang="en-US" dirty="0"/>
              <a:t>All data is stored in the </a:t>
            </a:r>
            <a:r>
              <a:rPr lang="en-US" dirty="0" err="1"/>
              <a:t>IoT</a:t>
            </a:r>
            <a:r>
              <a:rPr lang="en-US" dirty="0"/>
              <a:t> Value Plan (customer)</a:t>
            </a:r>
          </a:p>
        </p:txBody>
      </p:sp>
      <p:sp>
        <p:nvSpPr>
          <p:cNvPr id="4" name="Foliennummernplatzhalter 3"/>
          <p:cNvSpPr>
            <a:spLocks noGrp="1"/>
          </p:cNvSpPr>
          <p:nvPr>
            <p:ph type="sldNum" sz="quarter" idx="10"/>
          </p:nvPr>
        </p:nvSpPr>
        <p:spPr/>
        <p:txBody>
          <a:bodyPr/>
          <a:lstStyle/>
          <a:p>
            <a:r>
              <a:rPr lang="en-US">
                <a:latin typeface="Arial" pitchFamily="34" charset="0"/>
              </a:rPr>
              <a:t>Notizen </a:t>
            </a:r>
            <a:fld id="{AD141568-5488-4AC9-B82D-9F5CE1225E2A}" type="slidenum">
              <a:rPr lang="en-US" smtClean="0">
                <a:latin typeface="Arial" pitchFamily="34" charset="0"/>
              </a:rPr>
              <a:pPr/>
              <a:t>36</a:t>
            </a:fld>
            <a:endParaRPr lang="en-US" dirty="0">
              <a:latin typeface="Arial" pitchFamily="34" charset="0"/>
            </a:endParaRPr>
          </a:p>
        </p:txBody>
      </p:sp>
    </p:spTree>
    <p:extLst>
      <p:ext uri="{BB962C8B-B14F-4D97-AF65-F5344CB8AC3E}">
        <p14:creationId xmlns:p14="http://schemas.microsoft.com/office/powerpoint/2010/main" val="408062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7588"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latin typeface="Arial" charset="0"/>
                <a:ea typeface="MS PGothic" pitchFamily="34" charset="-128"/>
                <a:cs typeface="ＭＳ Ｐゴシック" charset="-128"/>
              </a:rPr>
              <a:t>MindSphere</a:t>
            </a:r>
            <a:r>
              <a:rPr lang="en-US" dirty="0">
                <a:latin typeface="Arial" charset="0"/>
                <a:ea typeface="MS PGothic" pitchFamily="34" charset="-128"/>
                <a:cs typeface="ＭＳ Ｐゴシック" charset="-128"/>
              </a:rPr>
              <a:t> </a:t>
            </a:r>
            <a:r>
              <a:rPr lang="en-US" dirty="0" err="1">
                <a:latin typeface="Arial" charset="0"/>
                <a:ea typeface="MS PGothic" pitchFamily="34" charset="-128"/>
                <a:cs typeface="ＭＳ Ｐゴシック" charset="-128"/>
              </a:rPr>
              <a:t>ist</a:t>
            </a:r>
            <a:r>
              <a:rPr lang="en-US" dirty="0">
                <a:latin typeface="Arial" charset="0"/>
                <a:ea typeface="MS PGothic" pitchFamily="34" charset="-128"/>
                <a:cs typeface="ＭＳ Ｐゴシック" charset="-128"/>
              </a:rPr>
              <a:t> </a:t>
            </a:r>
            <a:r>
              <a:rPr lang="en-US" dirty="0" err="1">
                <a:latin typeface="Arial" charset="0"/>
                <a:ea typeface="MS PGothic" pitchFamily="34" charset="-128"/>
                <a:cs typeface="ＭＳ Ｐゴシック" charset="-128"/>
              </a:rPr>
              <a:t>mehr</a:t>
            </a:r>
            <a:r>
              <a:rPr lang="en-US" dirty="0">
                <a:latin typeface="Arial" charset="0"/>
                <a:ea typeface="MS PGothic" pitchFamily="34" charset="-128"/>
                <a:cs typeface="ＭＳ Ｐゴシック" charset="-128"/>
              </a:rPr>
              <a:t> </a:t>
            </a:r>
            <a:r>
              <a:rPr lang="en-US" dirty="0" err="1">
                <a:latin typeface="Arial" charset="0"/>
                <a:ea typeface="MS PGothic" pitchFamily="34" charset="-128"/>
                <a:cs typeface="ＭＳ Ｐゴシック" charset="-128"/>
              </a:rPr>
              <a:t>als</a:t>
            </a:r>
            <a:r>
              <a:rPr lang="en-US" dirty="0">
                <a:latin typeface="Arial" charset="0"/>
                <a:ea typeface="MS PGothic" pitchFamily="34" charset="-128"/>
                <a:cs typeface="ＭＳ Ｐゴシック" charset="-128"/>
              </a:rPr>
              <a:t> IaaS PaaS SaaS</a:t>
            </a:r>
            <a:endParaRPr lang="en-US" dirty="0"/>
          </a:p>
        </p:txBody>
      </p:sp>
      <p:sp>
        <p:nvSpPr>
          <p:cNvPr id="4" name="Slide Number Placeholder 3"/>
          <p:cNvSpPr>
            <a:spLocks noGrp="1"/>
          </p:cNvSpPr>
          <p:nvPr>
            <p:ph type="sldNum" sz="quarter" idx="10"/>
          </p:nvPr>
        </p:nvSpPr>
        <p:spPr/>
        <p:txBody>
          <a:bodyPr/>
          <a:lstStyle/>
          <a:p>
            <a:fld id="{16160EF0-71D7-ED4C-BC5B-37DE0548B181}" type="slidenum">
              <a:rPr lang="en-US" smtClean="0">
                <a:solidFill>
                  <a:srgbClr val="000000"/>
                </a:solidFill>
              </a:rPr>
              <a:pPr/>
              <a:t>9</a:t>
            </a:fld>
            <a:endParaRPr lang="en-US">
              <a:solidFill>
                <a:srgbClr val="000000"/>
              </a:solidFill>
            </a:endParaRPr>
          </a:p>
        </p:txBody>
      </p:sp>
    </p:spTree>
    <p:extLst>
      <p:ext uri="{BB962C8B-B14F-4D97-AF65-F5344CB8AC3E}">
        <p14:creationId xmlns:p14="http://schemas.microsoft.com/office/powerpoint/2010/main" val="822558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a:t>One operator servers the same app for multiple </a:t>
            </a:r>
            <a:r>
              <a:rPr lang="en-US" dirty="0" err="1"/>
              <a:t>IoT</a:t>
            </a:r>
            <a:r>
              <a:rPr lang="en-US" dirty="0"/>
              <a:t> Value Plans.</a:t>
            </a:r>
          </a:p>
          <a:p>
            <a:r>
              <a:rPr lang="en-US" dirty="0"/>
              <a:t>All data is stored in the </a:t>
            </a:r>
            <a:r>
              <a:rPr lang="en-US" dirty="0" err="1"/>
              <a:t>IoT</a:t>
            </a:r>
            <a:r>
              <a:rPr lang="en-US" dirty="0"/>
              <a:t> Value Plan (customer)</a:t>
            </a:r>
          </a:p>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Notizen </a:t>
            </a:r>
            <a:fld id="{AD141568-5488-4AC9-B82D-9F5CE1225E2A}" type="slidenum">
              <a:rPr lang="en-US" smtClean="0">
                <a:latin typeface="Arial" pitchFamily="34" charset="0"/>
              </a:rPr>
              <a:pPr/>
              <a:t>37</a:t>
            </a:fld>
            <a:endParaRPr lang="en-US" dirty="0">
              <a:latin typeface="Arial" pitchFamily="34" charset="0"/>
            </a:endParaRPr>
          </a:p>
        </p:txBody>
      </p:sp>
    </p:spTree>
    <p:extLst>
      <p:ext uri="{BB962C8B-B14F-4D97-AF65-F5344CB8AC3E}">
        <p14:creationId xmlns:p14="http://schemas.microsoft.com/office/powerpoint/2010/main" val="3191838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7588"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a:latin typeface="Arial" pitchFamily="34" charset="0"/>
              </a:rPr>
              <a:t>Notizen </a:t>
            </a:r>
            <a:fld id="{AD141568-5488-4AC9-B82D-9F5CE1225E2A}" type="slidenum">
              <a:rPr lang="en-US" smtClean="0">
                <a:latin typeface="Arial" pitchFamily="34" charset="0"/>
              </a:rPr>
              <a:pPr/>
              <a:t>38</a:t>
            </a:fld>
            <a:endParaRPr lang="en-US" dirty="0">
              <a:latin typeface="Arial" pitchFamily="34" charset="0"/>
            </a:endParaRPr>
          </a:p>
        </p:txBody>
      </p:sp>
    </p:spTree>
    <p:extLst>
      <p:ext uri="{BB962C8B-B14F-4D97-AF65-F5344CB8AC3E}">
        <p14:creationId xmlns:p14="http://schemas.microsoft.com/office/powerpoint/2010/main" val="1138646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39</a:t>
            </a:fld>
            <a:endParaRPr lang="en-US" dirty="0">
              <a:solidFill>
                <a:srgbClr val="000000"/>
              </a:solidFill>
              <a:latin typeface="Arial" pitchFamily="34" charset="0"/>
            </a:endParaRPr>
          </a:p>
        </p:txBody>
      </p:sp>
    </p:spTree>
    <p:extLst>
      <p:ext uri="{BB962C8B-B14F-4D97-AF65-F5344CB8AC3E}">
        <p14:creationId xmlns:p14="http://schemas.microsoft.com/office/powerpoint/2010/main" val="3275955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41</a:t>
            </a:fld>
            <a:endParaRPr lang="en-US" dirty="0">
              <a:solidFill>
                <a:srgbClr val="000000"/>
              </a:solidFill>
              <a:latin typeface="Arial" pitchFamily="34" charset="0"/>
            </a:endParaRPr>
          </a:p>
        </p:txBody>
      </p:sp>
    </p:spTree>
    <p:extLst>
      <p:ext uri="{BB962C8B-B14F-4D97-AF65-F5344CB8AC3E}">
        <p14:creationId xmlns:p14="http://schemas.microsoft.com/office/powerpoint/2010/main" val="2847064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MindConnect Nano with our Live pump data is here: </a:t>
            </a:r>
          </a:p>
          <a:p>
            <a:pPr fontAlgn="base"/>
            <a:r>
              <a:rPr lang="de-DE" sz="1400" b="1" i="0" u="none" strike="noStrike" kern="1200" dirty="0">
                <a:solidFill>
                  <a:schemeClr val="tx1"/>
                </a:solidFill>
                <a:effectLst/>
                <a:latin typeface="+mn-lt"/>
                <a:ea typeface="+mn-ea"/>
                <a:cs typeface="+mn-cs"/>
              </a:rPr>
              <a:t>academy2 =&gt; X-Tools &amp; MCEA Training =&gt; Erlangen_Lab_Demos =&gt; </a:t>
            </a:r>
            <a:r>
              <a:rPr lang="de-DE" sz="1400" b="1" i="0" kern="1200" dirty="0">
                <a:solidFill>
                  <a:schemeClr val="tx1"/>
                </a:solidFill>
                <a:effectLst/>
                <a:latin typeface="+mn-lt"/>
                <a:ea typeface="+mn-ea"/>
                <a:cs typeface="+mn-cs"/>
              </a:rPr>
              <a:t>MCEA_MCN_H2950627</a:t>
            </a:r>
          </a:p>
          <a:p>
            <a:pPr fontAlgn="base"/>
            <a:endParaRPr lang="de-DE" sz="1400" b="1" i="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66</a:t>
            </a:fld>
            <a:endParaRPr lang="en-US"/>
          </a:p>
        </p:txBody>
      </p:sp>
    </p:spTree>
    <p:extLst>
      <p:ext uri="{BB962C8B-B14F-4D97-AF65-F5344CB8AC3E}">
        <p14:creationId xmlns:p14="http://schemas.microsoft.com/office/powerpoint/2010/main" val="3086549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69</a:t>
            </a:fld>
            <a:endParaRPr lang="en-US" dirty="0">
              <a:solidFill>
                <a:srgbClr val="000000"/>
              </a:solidFill>
              <a:latin typeface="Arial" pitchFamily="34" charset="0"/>
            </a:endParaRPr>
          </a:p>
        </p:txBody>
      </p:sp>
    </p:spTree>
    <p:extLst>
      <p:ext uri="{BB962C8B-B14F-4D97-AF65-F5344CB8AC3E}">
        <p14:creationId xmlns:p14="http://schemas.microsoft.com/office/powerpoint/2010/main" val="3275955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70</a:t>
            </a:fld>
            <a:endParaRPr lang="en-US"/>
          </a:p>
        </p:txBody>
      </p:sp>
    </p:spTree>
    <p:extLst>
      <p:ext uri="{BB962C8B-B14F-4D97-AF65-F5344CB8AC3E}">
        <p14:creationId xmlns:p14="http://schemas.microsoft.com/office/powerpoint/2010/main" val="1345251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71</a:t>
            </a:fld>
            <a:endParaRPr lang="en-US" dirty="0">
              <a:solidFill>
                <a:srgbClr val="000000"/>
              </a:solidFill>
              <a:latin typeface="Arial" pitchFamily="34" charset="0"/>
            </a:endParaRPr>
          </a:p>
        </p:txBody>
      </p:sp>
    </p:spTree>
    <p:extLst>
      <p:ext uri="{BB962C8B-B14F-4D97-AF65-F5344CB8AC3E}">
        <p14:creationId xmlns:p14="http://schemas.microsoft.com/office/powerpoint/2010/main" val="3932774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72</a:t>
            </a:fld>
            <a:endParaRPr lang="en-US"/>
          </a:p>
        </p:txBody>
      </p:sp>
    </p:spTree>
    <p:extLst>
      <p:ext uri="{BB962C8B-B14F-4D97-AF65-F5344CB8AC3E}">
        <p14:creationId xmlns:p14="http://schemas.microsoft.com/office/powerpoint/2010/main" val="3548029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73</a:t>
            </a:fld>
            <a:endParaRPr lang="en-US"/>
          </a:p>
        </p:txBody>
      </p:sp>
    </p:spTree>
    <p:extLst>
      <p:ext uri="{BB962C8B-B14F-4D97-AF65-F5344CB8AC3E}">
        <p14:creationId xmlns:p14="http://schemas.microsoft.com/office/powerpoint/2010/main" val="4167493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5325" y="830263"/>
            <a:ext cx="3533775" cy="1987550"/>
          </a:xfrm>
        </p:spPr>
      </p:sp>
      <p:sp>
        <p:nvSpPr>
          <p:cNvPr id="3" name="Notizenplatzhalter 2"/>
          <p:cNvSpPr>
            <a:spLocks noGrp="1"/>
          </p:cNvSpPr>
          <p:nvPr>
            <p:ph type="body" idx="1"/>
          </p:nvPr>
        </p:nvSpPr>
        <p:spPr/>
        <p:txBody>
          <a:bodyPr/>
          <a:lstStyle/>
          <a:p>
            <a:pPr>
              <a:lnSpc>
                <a:spcPct val="90000"/>
              </a:lnSpc>
              <a:spcBef>
                <a:spcPts val="866"/>
              </a:spcBef>
            </a:pPr>
            <a:r>
              <a:rPr lang="en-US" b="1" dirty="0"/>
              <a:t>MindSphere – the cloud-based, open </a:t>
            </a:r>
            <a:r>
              <a:rPr lang="en-US" b="1" dirty="0" err="1"/>
              <a:t>IoT</a:t>
            </a:r>
            <a:r>
              <a:rPr lang="en-US" b="1" dirty="0"/>
              <a:t> operating system – from Siemens</a:t>
            </a:r>
            <a:r>
              <a:rPr lang="en-US" dirty="0"/>
              <a:t>, is a center piece of a powerful eco-system with data analytics and connectivity capabilities, tools for developers, applications and services. </a:t>
            </a:r>
            <a:br>
              <a:rPr lang="en-US" dirty="0"/>
            </a:br>
            <a:r>
              <a:rPr lang="en-US" dirty="0"/>
              <a:t>It helps to evaluate and utilize your data and to gain breakthrough insights. Drive the performance and optimization of your assets for maximized uptime. </a:t>
            </a:r>
          </a:p>
          <a:p>
            <a:pPr>
              <a:lnSpc>
                <a:spcPct val="90000"/>
              </a:lnSpc>
              <a:spcBef>
                <a:spcPts val="673"/>
              </a:spcBef>
            </a:pPr>
            <a:r>
              <a:rPr lang="en-US" dirty="0"/>
              <a:t>On top of that, MindSphere also offers you the ability to immediately develop, deploy and run digital services, create own applications or even new business models.</a:t>
            </a:r>
          </a:p>
          <a:p>
            <a:pPr>
              <a:lnSpc>
                <a:spcPct val="90000"/>
              </a:lnSpc>
              <a:spcBef>
                <a:spcPts val="673"/>
              </a:spcBef>
            </a:pPr>
            <a:endParaRPr lang="en-US" dirty="0"/>
          </a:p>
          <a:p>
            <a:pPr>
              <a:lnSpc>
                <a:spcPct val="90000"/>
              </a:lnSpc>
              <a:spcBef>
                <a:spcPts val="673"/>
              </a:spcBef>
            </a:pPr>
            <a:r>
              <a:rPr lang="en-US" dirty="0"/>
              <a:t>Let me elaborate a little further on three aspects:</a:t>
            </a:r>
          </a:p>
          <a:p>
            <a:pPr>
              <a:lnSpc>
                <a:spcPct val="90000"/>
              </a:lnSpc>
              <a:spcBef>
                <a:spcPts val="673"/>
              </a:spcBef>
            </a:pPr>
            <a:r>
              <a:rPr lang="en-US" b="1" dirty="0"/>
              <a:t>1. </a:t>
            </a:r>
            <a:r>
              <a:rPr lang="en-US" altLang="en-US" b="1" dirty="0" err="1"/>
              <a:t>MindSphere</a:t>
            </a:r>
            <a:r>
              <a:rPr lang="en-US" altLang="en-US" b="1" dirty="0"/>
              <a:t> applications -- enabling…</a:t>
            </a:r>
          </a:p>
          <a:p>
            <a:pPr lvl="1">
              <a:lnSpc>
                <a:spcPct val="90000"/>
              </a:lnSpc>
              <a:spcBef>
                <a:spcPts val="289"/>
              </a:spcBef>
            </a:pPr>
            <a:r>
              <a:rPr lang="en-US" altLang="en-US" dirty="0"/>
              <a:t>Asset transparency and analytical insights, e.g., predictive maintenance,</a:t>
            </a:r>
          </a:p>
          <a:p>
            <a:pPr lvl="1">
              <a:lnSpc>
                <a:spcPct val="90000"/>
              </a:lnSpc>
              <a:spcBef>
                <a:spcPts val="289"/>
              </a:spcBef>
            </a:pPr>
            <a:r>
              <a:rPr lang="en-US" altLang="en-US" dirty="0"/>
              <a:t>Subscription based pricing model,</a:t>
            </a:r>
          </a:p>
          <a:p>
            <a:pPr lvl="1">
              <a:lnSpc>
                <a:spcPct val="90000"/>
              </a:lnSpc>
              <a:spcBef>
                <a:spcPts val="289"/>
              </a:spcBef>
            </a:pPr>
            <a:r>
              <a:rPr lang="en-US" altLang="en-US" dirty="0"/>
              <a:t>Fleet management.</a:t>
            </a:r>
          </a:p>
          <a:p>
            <a:pPr>
              <a:lnSpc>
                <a:spcPct val="90000"/>
              </a:lnSpc>
              <a:spcBef>
                <a:spcPts val="866"/>
              </a:spcBef>
            </a:pPr>
            <a:r>
              <a:rPr lang="en-US" altLang="en-US" b="1" dirty="0"/>
              <a:t>2. MindSphere – the platform itself offers …</a:t>
            </a:r>
          </a:p>
          <a:p>
            <a:pPr lvl="1">
              <a:lnSpc>
                <a:spcPct val="90000"/>
              </a:lnSpc>
              <a:spcBef>
                <a:spcPts val="289"/>
              </a:spcBef>
            </a:pPr>
            <a:r>
              <a:rPr lang="en-US" altLang="en-US" dirty="0"/>
              <a:t>Open interface for development of customer specific apps (</a:t>
            </a:r>
            <a:r>
              <a:rPr lang="en-US" altLang="en-US" dirty="0" err="1"/>
              <a:t>MindApps</a:t>
            </a:r>
            <a:r>
              <a:rPr lang="en-US" altLang="en-US" dirty="0"/>
              <a:t>),</a:t>
            </a:r>
          </a:p>
          <a:p>
            <a:pPr lvl="1">
              <a:lnSpc>
                <a:spcPct val="90000"/>
              </a:lnSpc>
              <a:spcBef>
                <a:spcPts val="289"/>
              </a:spcBef>
            </a:pPr>
            <a:r>
              <a:rPr lang="en-US" altLang="en-US" dirty="0"/>
              <a:t>Various cloud infrastructures: Public, private or </a:t>
            </a:r>
            <a:r>
              <a:rPr lang="en-US" altLang="en-US" dirty="0" err="1"/>
              <a:t>on-premise</a:t>
            </a:r>
            <a:r>
              <a:rPr lang="en-US" altLang="en-US" dirty="0"/>
              <a:t>.</a:t>
            </a:r>
          </a:p>
          <a:p>
            <a:pPr>
              <a:lnSpc>
                <a:spcPct val="90000"/>
              </a:lnSpc>
              <a:spcBef>
                <a:spcPts val="866"/>
              </a:spcBef>
            </a:pPr>
            <a:r>
              <a:rPr lang="en-US" altLang="en-US" b="1" dirty="0"/>
              <a:t>3. And MindConnect, which offers …</a:t>
            </a:r>
          </a:p>
          <a:p>
            <a:pPr lvl="1">
              <a:lnSpc>
                <a:spcPct val="90000"/>
              </a:lnSpc>
              <a:spcBef>
                <a:spcPts val="289"/>
              </a:spcBef>
            </a:pPr>
            <a:r>
              <a:rPr lang="en-US" altLang="en-US" dirty="0"/>
              <a:t>Open standards Open standards (e.g. OPC UA) for connectivity (also to 3rd party products),</a:t>
            </a:r>
          </a:p>
          <a:p>
            <a:pPr lvl="1">
              <a:lnSpc>
                <a:spcPct val="90000"/>
              </a:lnSpc>
              <a:spcBef>
                <a:spcPts val="289"/>
              </a:spcBef>
            </a:pPr>
            <a:r>
              <a:rPr lang="en-US" altLang="en-US" dirty="0"/>
              <a:t>Plug and play connection of Siemens products.</a:t>
            </a:r>
          </a:p>
          <a:p>
            <a:pPr lvl="1">
              <a:lnSpc>
                <a:spcPct val="90000"/>
              </a:lnSpc>
              <a:spcBef>
                <a:spcPts val="289"/>
              </a:spcBef>
            </a:pPr>
            <a:endParaRPr lang="en-US" altLang="en-US" dirty="0"/>
          </a:p>
          <a:p>
            <a:pPr>
              <a:lnSpc>
                <a:spcPct val="90000"/>
              </a:lnSpc>
              <a:spcBef>
                <a:spcPts val="577"/>
              </a:spcBef>
            </a:pPr>
            <a:r>
              <a:rPr lang="en-US" altLang="en-US" b="1" dirty="0">
                <a:solidFill>
                  <a:srgbClr val="006487"/>
                </a:solidFill>
              </a:rPr>
              <a:t>&lt;CLICK&gt;</a:t>
            </a:r>
          </a:p>
          <a:p>
            <a:endParaRPr lang="en-US" dirty="0"/>
          </a:p>
        </p:txBody>
      </p:sp>
    </p:spTree>
    <p:extLst>
      <p:ext uri="{BB962C8B-B14F-4D97-AF65-F5344CB8AC3E}">
        <p14:creationId xmlns:p14="http://schemas.microsoft.com/office/powerpoint/2010/main" val="3154187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76</a:t>
            </a:fld>
            <a:endParaRPr lang="en-US"/>
          </a:p>
        </p:txBody>
      </p:sp>
    </p:spTree>
    <p:extLst>
      <p:ext uri="{BB962C8B-B14F-4D97-AF65-F5344CB8AC3E}">
        <p14:creationId xmlns:p14="http://schemas.microsoft.com/office/powerpoint/2010/main" val="3143446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77</a:t>
            </a:fld>
            <a:endParaRPr lang="en-US"/>
          </a:p>
        </p:txBody>
      </p:sp>
    </p:spTree>
    <p:extLst>
      <p:ext uri="{BB962C8B-B14F-4D97-AF65-F5344CB8AC3E}">
        <p14:creationId xmlns:p14="http://schemas.microsoft.com/office/powerpoint/2010/main" val="3128962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79</a:t>
            </a:fld>
            <a:endParaRPr lang="en-US"/>
          </a:p>
        </p:txBody>
      </p:sp>
    </p:spTree>
    <p:extLst>
      <p:ext uri="{BB962C8B-B14F-4D97-AF65-F5344CB8AC3E}">
        <p14:creationId xmlns:p14="http://schemas.microsoft.com/office/powerpoint/2010/main" val="3034290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https://stackoverflow.com/questions/4657416/difference-between-encoding-and-encryption</a:t>
            </a:r>
          </a:p>
          <a:p>
            <a:r>
              <a:rPr lang="de-DE" dirty="0"/>
              <a:t>https://medium.com/vandium-software/5-easy-steps-to-understanding-json-web-tokens-jwt-1164c0adfcec</a:t>
            </a:r>
          </a:p>
          <a:p>
            <a:endParaRPr lang="de-DE" dirty="0"/>
          </a:p>
          <a:p>
            <a:r>
              <a:rPr lang="en-US" sz="1200" b="0" i="0" kern="1200" dirty="0">
                <a:solidFill>
                  <a:schemeClr val="tx1"/>
                </a:solidFill>
                <a:effectLst/>
                <a:latin typeface="+mn-lt"/>
                <a:ea typeface="+mn-ea"/>
                <a:cs typeface="+mn-cs"/>
              </a:rPr>
              <a:t>In this example, the user first signs into the authentication server using the authentication server’s login system (e.g. username and password, Facebook login, Google login,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The authentication server then creates the JWT and sends it to the user. When the user makes API calls to the application, the user passes the JWT along with the API call. In this setup, the application server would be configured to verify that the incoming JWT are created by the authentication server (the verification process will be explained in more detail later). So, when the user makes API calls with the attached JWT, the application can use the JWT to verify that the API call is coming from an authenticated user.</a:t>
            </a:r>
          </a:p>
          <a:p>
            <a:r>
              <a:rPr lang="en-US" sz="1200" b="0" i="0" kern="1200" dirty="0">
                <a:solidFill>
                  <a:schemeClr val="tx1"/>
                </a:solidFill>
                <a:effectLst/>
                <a:latin typeface="+mn-lt"/>
                <a:ea typeface="+mn-ea"/>
                <a:cs typeface="+mn-cs"/>
              </a:rPr>
              <a:t>Now, the JWT itself, and how it’s constructed and verified, will be examined in more depth.</a:t>
            </a:r>
          </a:p>
          <a:p>
            <a:r>
              <a:rPr lang="en-US" sz="1200" b="1" i="0" kern="1200" dirty="0">
                <a:solidFill>
                  <a:schemeClr val="tx1"/>
                </a:solidFill>
                <a:effectLst/>
                <a:latin typeface="+mn-lt"/>
                <a:ea typeface="+mn-ea"/>
                <a:cs typeface="+mn-cs"/>
              </a:rPr>
              <a:t>Step 1. Create the HEADER</a:t>
            </a:r>
          </a:p>
          <a:p>
            <a:r>
              <a:rPr lang="en-US" sz="1200" b="0" i="0" kern="1200" dirty="0">
                <a:solidFill>
                  <a:schemeClr val="tx1"/>
                </a:solidFill>
                <a:effectLst/>
                <a:latin typeface="+mn-lt"/>
                <a:ea typeface="+mn-ea"/>
                <a:cs typeface="+mn-cs"/>
              </a:rPr>
              <a:t>The header component of the JWT contains information about how the JWT signature should be computed. The header is a JSON object in the following format:</a:t>
            </a:r>
          </a:p>
          <a:p>
            <a:r>
              <a:rPr lang="en-US" sz="1200" b="0" i="0" kern="1200" dirty="0">
                <a:solidFill>
                  <a:schemeClr val="tx1"/>
                </a:solidFill>
                <a:effectLst/>
                <a:latin typeface="+mn-lt"/>
                <a:ea typeface="+mn-ea"/>
                <a:cs typeface="+mn-cs"/>
              </a:rPr>
              <a:t>In this JSON, the value of the “</a:t>
            </a:r>
            <a:r>
              <a:rPr lang="en-US" sz="1200" b="0" i="0" kern="1200" dirty="0" err="1">
                <a:solidFill>
                  <a:schemeClr val="tx1"/>
                </a:solidFill>
                <a:effectLst/>
                <a:latin typeface="+mn-lt"/>
                <a:ea typeface="+mn-ea"/>
                <a:cs typeface="+mn-cs"/>
              </a:rPr>
              <a:t>typ</a:t>
            </a:r>
            <a:r>
              <a:rPr lang="en-US" sz="1200" b="0" i="0" kern="1200" dirty="0">
                <a:solidFill>
                  <a:schemeClr val="tx1"/>
                </a:solidFill>
                <a:effectLst/>
                <a:latin typeface="+mn-lt"/>
                <a:ea typeface="+mn-ea"/>
                <a:cs typeface="+mn-cs"/>
              </a:rPr>
              <a:t>” key specifies that the object is a JWT, and the value of the “</a:t>
            </a:r>
            <a:r>
              <a:rPr lang="en-US" sz="1200" b="0" i="0" kern="1200" dirty="0" err="1">
                <a:solidFill>
                  <a:schemeClr val="tx1"/>
                </a:solidFill>
                <a:effectLst/>
                <a:latin typeface="+mn-lt"/>
                <a:ea typeface="+mn-ea"/>
                <a:cs typeface="+mn-cs"/>
              </a:rPr>
              <a:t>alg</a:t>
            </a:r>
            <a:r>
              <a:rPr lang="en-US" sz="1200" b="0" i="0" kern="1200" dirty="0">
                <a:solidFill>
                  <a:schemeClr val="tx1"/>
                </a:solidFill>
                <a:effectLst/>
                <a:latin typeface="+mn-lt"/>
                <a:ea typeface="+mn-ea"/>
                <a:cs typeface="+mn-cs"/>
              </a:rPr>
              <a:t>” key specifies which hashing algorithm is being used to create the JWT signature component. In our example, we’re using the HMAC-SHA256 algorithm, a hashing algorithm that uses a secret key, to compute the signature (discussed in more detail in step 3).</a:t>
            </a:r>
          </a:p>
          <a:p>
            <a:r>
              <a:rPr lang="en-US" sz="1200" b="1" i="0" kern="1200" dirty="0">
                <a:solidFill>
                  <a:schemeClr val="tx1"/>
                </a:solidFill>
                <a:effectLst/>
                <a:latin typeface="+mn-lt"/>
                <a:ea typeface="+mn-ea"/>
                <a:cs typeface="+mn-cs"/>
              </a:rPr>
              <a:t>Step 2. Create the PAYLOAD</a:t>
            </a:r>
          </a:p>
          <a:p>
            <a:r>
              <a:rPr lang="en-US" sz="1200" b="0" i="0" kern="1200" dirty="0">
                <a:solidFill>
                  <a:schemeClr val="tx1"/>
                </a:solidFill>
                <a:effectLst/>
                <a:latin typeface="+mn-lt"/>
                <a:ea typeface="+mn-ea"/>
                <a:cs typeface="+mn-cs"/>
              </a:rPr>
              <a:t>The payload component of the JWT is the data that‘s stored inside the JWT (this data is also referred to as the “claims” of the JWT). In our example, the authentication server creates a JWT with the user information stored inside of it, specifically the user ID.</a:t>
            </a:r>
          </a:p>
          <a:p>
            <a:r>
              <a:rPr lang="en-US" dirty="0">
                <a:effectLst/>
              </a:rPr>
              <a:t>The data inside the payload is referred to as the “claims” of the </a:t>
            </a:r>
            <a:r>
              <a:rPr lang="en-US" dirty="0" err="1">
                <a:effectLst/>
              </a:rPr>
              <a:t>token.</a:t>
            </a:r>
            <a:r>
              <a:rPr lang="en-US" sz="1200" b="0" i="0" kern="1200" dirty="0" err="1">
                <a:solidFill>
                  <a:schemeClr val="tx1"/>
                </a:solidFill>
                <a:effectLst/>
                <a:latin typeface="+mn-lt"/>
                <a:ea typeface="+mn-ea"/>
                <a:cs typeface="+mn-cs"/>
              </a:rPr>
              <a:t>In</a:t>
            </a:r>
            <a:r>
              <a:rPr lang="en-US" sz="1200" b="0" i="0" kern="1200" dirty="0">
                <a:solidFill>
                  <a:schemeClr val="tx1"/>
                </a:solidFill>
                <a:effectLst/>
                <a:latin typeface="+mn-lt"/>
                <a:ea typeface="+mn-ea"/>
                <a:cs typeface="+mn-cs"/>
              </a:rPr>
              <a:t> our example, we are only putting one claim into the payload. You can put as many claims as you like. There are several different standard claims for the JWT payload, such as “</a:t>
            </a:r>
            <a:r>
              <a:rPr lang="en-US" sz="1200" b="0" i="0" kern="1200" dirty="0" err="1">
                <a:solidFill>
                  <a:schemeClr val="tx1"/>
                </a:solidFill>
                <a:effectLst/>
                <a:latin typeface="+mn-lt"/>
                <a:ea typeface="+mn-ea"/>
                <a:cs typeface="+mn-cs"/>
              </a:rPr>
              <a:t>iss</a:t>
            </a:r>
            <a:r>
              <a:rPr lang="en-US" sz="1200" b="0" i="0" kern="1200" dirty="0">
                <a:solidFill>
                  <a:schemeClr val="tx1"/>
                </a:solidFill>
                <a:effectLst/>
                <a:latin typeface="+mn-lt"/>
                <a:ea typeface="+mn-ea"/>
                <a:cs typeface="+mn-cs"/>
              </a:rPr>
              <a:t>” the issuer, “sub” the subject, and “</a:t>
            </a:r>
            <a:r>
              <a:rPr lang="en-US" sz="1200" b="0" i="0" kern="1200" dirty="0" err="1">
                <a:solidFill>
                  <a:schemeClr val="tx1"/>
                </a:solidFill>
                <a:effectLst/>
                <a:latin typeface="+mn-lt"/>
                <a:ea typeface="+mn-ea"/>
                <a:cs typeface="+mn-cs"/>
              </a:rPr>
              <a:t>exp</a:t>
            </a:r>
            <a:r>
              <a:rPr lang="en-US" sz="1200" b="0" i="0" kern="1200" dirty="0">
                <a:solidFill>
                  <a:schemeClr val="tx1"/>
                </a:solidFill>
                <a:effectLst/>
                <a:latin typeface="+mn-lt"/>
                <a:ea typeface="+mn-ea"/>
                <a:cs typeface="+mn-cs"/>
              </a:rPr>
              <a:t>” the expiration time. These fields can be useful when creating JWT, but they are optional. See the </a:t>
            </a:r>
            <a:r>
              <a:rPr lang="en-US" sz="1200" b="0" i="0" u="none" strike="noStrike" kern="1200" dirty="0" err="1">
                <a:solidFill>
                  <a:schemeClr val="tx1"/>
                </a:solidFill>
                <a:effectLst/>
                <a:latin typeface="+mn-lt"/>
                <a:ea typeface="+mn-ea"/>
                <a:cs typeface="+mn-cs"/>
                <a:hlinkClick r:id="rId3"/>
              </a:rPr>
              <a:t>wikipedia</a:t>
            </a:r>
            <a:r>
              <a:rPr lang="en-US" sz="1200" b="0" i="0" u="none" strike="noStrike" kern="1200" dirty="0">
                <a:solidFill>
                  <a:schemeClr val="tx1"/>
                </a:solidFill>
                <a:effectLst/>
                <a:latin typeface="+mn-lt"/>
                <a:ea typeface="+mn-ea"/>
                <a:cs typeface="+mn-cs"/>
                <a:hlinkClick r:id="rId3"/>
              </a:rPr>
              <a:t> page</a:t>
            </a:r>
            <a:r>
              <a:rPr lang="en-US" sz="1200" b="0" i="0" kern="1200" dirty="0">
                <a:solidFill>
                  <a:schemeClr val="tx1"/>
                </a:solidFill>
                <a:effectLst/>
                <a:latin typeface="+mn-lt"/>
                <a:ea typeface="+mn-ea"/>
                <a:cs typeface="+mn-cs"/>
              </a:rPr>
              <a:t> on JWT for a more detailed list of JWT standard fields.</a:t>
            </a:r>
          </a:p>
          <a:p>
            <a:r>
              <a:rPr lang="en-US" sz="1200" b="0" i="0" kern="1200" dirty="0">
                <a:solidFill>
                  <a:schemeClr val="tx1"/>
                </a:solidFill>
                <a:effectLst/>
                <a:latin typeface="+mn-lt"/>
                <a:ea typeface="+mn-ea"/>
                <a:cs typeface="+mn-cs"/>
              </a:rPr>
              <a:t>Keep in mind that the size of the data will affect the overall size of the JWT, this generally isn’t an issue but having excessively large JWT may negatively affect performance and cause latency.</a:t>
            </a:r>
          </a:p>
          <a:p>
            <a:r>
              <a:rPr lang="en-US" sz="1200" b="1" i="0" kern="1200" dirty="0">
                <a:solidFill>
                  <a:schemeClr val="tx1"/>
                </a:solidFill>
                <a:effectLst/>
                <a:latin typeface="+mn-lt"/>
                <a:ea typeface="+mn-ea"/>
                <a:cs typeface="+mn-cs"/>
              </a:rPr>
              <a:t>Step 3. Create the SIGNATURE</a:t>
            </a:r>
          </a:p>
          <a:p>
            <a:r>
              <a:rPr lang="en-US" sz="1200" b="0" i="0" kern="1200" dirty="0">
                <a:solidFill>
                  <a:schemeClr val="tx1"/>
                </a:solidFill>
                <a:effectLst/>
                <a:latin typeface="+mn-lt"/>
                <a:ea typeface="+mn-ea"/>
                <a:cs typeface="+mn-cs"/>
              </a:rPr>
              <a:t>The signature is computed using the following pseudo code:</a:t>
            </a:r>
          </a:p>
          <a:p>
            <a:r>
              <a:rPr lang="en-US" dirty="0">
                <a:effectLst/>
              </a:rPr>
              <a:t>// signature </a:t>
            </a:r>
            <a:r>
              <a:rPr lang="en-US" dirty="0" err="1">
                <a:effectLst/>
              </a:rPr>
              <a:t>algorithmdata</a:t>
            </a:r>
            <a:r>
              <a:rPr lang="en-US" dirty="0">
                <a:effectLst/>
              </a:rPr>
              <a:t> = base64urlEncode( header ) + “.” + base64urlEncode( payload )signature = Hash( data, secret );</a:t>
            </a:r>
            <a:r>
              <a:rPr lang="en-US" sz="1200" b="0" i="0" kern="1200" dirty="0">
                <a:solidFill>
                  <a:schemeClr val="tx1"/>
                </a:solidFill>
                <a:effectLst/>
                <a:latin typeface="+mn-lt"/>
                <a:ea typeface="+mn-ea"/>
                <a:cs typeface="+mn-cs"/>
              </a:rPr>
              <a:t>What this algorithm does is </a:t>
            </a:r>
            <a:r>
              <a:rPr lang="en-US" sz="1200" b="0" i="0" u="none" strike="noStrike" kern="1200" dirty="0">
                <a:solidFill>
                  <a:schemeClr val="tx1"/>
                </a:solidFill>
                <a:effectLst/>
                <a:latin typeface="+mn-lt"/>
                <a:ea typeface="+mn-ea"/>
                <a:cs typeface="+mn-cs"/>
                <a:hlinkClick r:id="rId4"/>
              </a:rPr>
              <a:t>base64url encodes</a:t>
            </a:r>
            <a:r>
              <a:rPr lang="en-US" sz="1200" b="0" i="0" kern="1200" dirty="0">
                <a:solidFill>
                  <a:schemeClr val="tx1"/>
                </a:solidFill>
                <a:effectLst/>
                <a:latin typeface="+mn-lt"/>
                <a:ea typeface="+mn-ea"/>
                <a:cs typeface="+mn-cs"/>
              </a:rPr>
              <a:t> the header and the payload created in steps 1 and 2. The algorithm then joins the resulting encoded strings together with a period (.) in between them. In our pseudo code, this joined string is assigned to </a:t>
            </a:r>
            <a:r>
              <a:rPr lang="en-US" sz="1200" b="0" i="1"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To get the JWT signature, the </a:t>
            </a:r>
            <a:r>
              <a:rPr lang="en-US" sz="1200" b="0" i="1"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string is </a:t>
            </a:r>
            <a:r>
              <a:rPr lang="en-US" sz="1200" b="0" i="0" u="none" strike="noStrike" kern="1200" dirty="0">
                <a:solidFill>
                  <a:schemeClr val="tx1"/>
                </a:solidFill>
                <a:effectLst/>
                <a:latin typeface="+mn-lt"/>
                <a:ea typeface="+mn-ea"/>
                <a:cs typeface="+mn-cs"/>
                <a:hlinkClick r:id="rId5"/>
              </a:rPr>
              <a:t>hashed</a:t>
            </a:r>
            <a:r>
              <a:rPr lang="en-US" sz="1200" b="0" i="0" kern="1200" dirty="0">
                <a:solidFill>
                  <a:schemeClr val="tx1"/>
                </a:solidFill>
                <a:effectLst/>
                <a:latin typeface="+mn-lt"/>
                <a:ea typeface="+mn-ea"/>
                <a:cs typeface="+mn-cs"/>
              </a:rPr>
              <a:t> with the secret key using the hashing algorithm specified in the JWT header.</a:t>
            </a:r>
          </a:p>
          <a:p>
            <a:r>
              <a:rPr lang="en-US" sz="1200" b="0" i="0" kern="1200" dirty="0">
                <a:solidFill>
                  <a:schemeClr val="tx1"/>
                </a:solidFill>
                <a:effectLst/>
                <a:latin typeface="+mn-lt"/>
                <a:ea typeface="+mn-ea"/>
                <a:cs typeface="+mn-cs"/>
              </a:rPr>
              <a:t>In our example, both the header, and the payload are base64url encoded as:</a:t>
            </a:r>
          </a:p>
          <a:p>
            <a:r>
              <a:rPr lang="en-US" dirty="0">
                <a:effectLst/>
              </a:rPr>
              <a:t>// header</a:t>
            </a:r>
            <a:br>
              <a:rPr lang="en-US" dirty="0">
                <a:effectLst/>
              </a:rPr>
            </a:br>
            <a:r>
              <a:rPr lang="en-US" dirty="0">
                <a:effectLst/>
              </a:rPr>
              <a:t>eyJ0eXAiOiJKV1QiLCJhbGciOiJIUzI1NiJ9// payload</a:t>
            </a:r>
            <a:br>
              <a:rPr lang="en-US" dirty="0">
                <a:effectLst/>
              </a:rPr>
            </a:br>
            <a:r>
              <a:rPr lang="en-US" dirty="0">
                <a:effectLst/>
              </a:rPr>
              <a:t>eyJ1c2VySWQiOiJiMDhmODZhZi0zNWRhLTQ4ZjItOGZhYi1jZWYzOTA0NjYwYmQifQ</a:t>
            </a:r>
            <a:r>
              <a:rPr lang="en-US" sz="1200" b="0" i="0" kern="1200" dirty="0">
                <a:solidFill>
                  <a:schemeClr val="tx1"/>
                </a:solidFill>
                <a:effectLst/>
                <a:latin typeface="+mn-lt"/>
                <a:ea typeface="+mn-ea"/>
                <a:cs typeface="+mn-cs"/>
              </a:rPr>
              <a:t>Then, using the joined encoded header and payload, and applying the specified signature algorithm(HS256) on the </a:t>
            </a:r>
            <a:r>
              <a:rPr lang="en-US" sz="1200" b="0" i="1"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string with the secret key set as the string “secret”, we get the following JWT Signature:</a:t>
            </a:r>
          </a:p>
          <a:p>
            <a:r>
              <a:rPr lang="en-US" dirty="0">
                <a:effectLst/>
              </a:rPr>
              <a:t>// signature-xN_h82PHVTCMA9vdoHrcZxH-x5mb11y1537t3rGzcM</a:t>
            </a:r>
            <a:r>
              <a:rPr lang="en-US" sz="1200" b="1" i="0" kern="1200" dirty="0">
                <a:solidFill>
                  <a:schemeClr val="tx1"/>
                </a:solidFill>
                <a:effectLst/>
                <a:latin typeface="+mn-lt"/>
                <a:ea typeface="+mn-ea"/>
                <a:cs typeface="+mn-cs"/>
              </a:rPr>
              <a:t>Step 4. Put All Three JWT Components Together</a:t>
            </a:r>
          </a:p>
          <a:p>
            <a:r>
              <a:rPr lang="en-US" sz="1200" b="0" i="0" kern="1200" dirty="0">
                <a:solidFill>
                  <a:schemeClr val="tx1"/>
                </a:solidFill>
                <a:effectLst/>
                <a:latin typeface="+mn-lt"/>
                <a:ea typeface="+mn-ea"/>
                <a:cs typeface="+mn-cs"/>
              </a:rPr>
              <a:t>Now that we have created all three components, we can create the JWT. Remembering the </a:t>
            </a:r>
            <a:r>
              <a:rPr lang="en-US" sz="1200" b="0" i="1" kern="1200" dirty="0" err="1">
                <a:solidFill>
                  <a:schemeClr val="tx1"/>
                </a:solidFill>
                <a:effectLst/>
                <a:latin typeface="+mn-lt"/>
                <a:ea typeface="+mn-ea"/>
                <a:cs typeface="+mn-cs"/>
              </a:rPr>
              <a:t>header.payload.signature</a:t>
            </a:r>
            <a:r>
              <a:rPr lang="en-US" sz="1200" b="0" i="0" kern="1200" dirty="0">
                <a:solidFill>
                  <a:schemeClr val="tx1"/>
                </a:solidFill>
                <a:effectLst/>
                <a:latin typeface="+mn-lt"/>
                <a:ea typeface="+mn-ea"/>
                <a:cs typeface="+mn-cs"/>
              </a:rPr>
              <a:t> structure of the JWT, we simply need to combine the components, with periods (.) separating them. We use the base64url encoded versions of the header and of the payload, and the signature we arrived at in step 3.</a:t>
            </a:r>
          </a:p>
          <a:p>
            <a:r>
              <a:rPr lang="en-US" dirty="0">
                <a:effectLst/>
              </a:rPr>
              <a:t>// JWT Token</a:t>
            </a:r>
            <a:br>
              <a:rPr lang="en-US" dirty="0">
                <a:effectLst/>
              </a:rPr>
            </a:br>
            <a:r>
              <a:rPr lang="en-US" dirty="0">
                <a:effectLst/>
              </a:rPr>
              <a:t>eyJ0eXAiOiJKV1QiLCJhbGciOiJIUzI1NiJ9.eyJ1c2VySWQiOiJiMDhmODZhZi0zNWRhLTQ4ZjItOGZhYi1jZWYzOTA0NjYwYmQifQ.-xN_h82PHVTCMA9vdoHrcZxH-x5mb11y1537t3rGzcM</a:t>
            </a:r>
            <a:r>
              <a:rPr lang="en-US" sz="1200" b="0" i="0" kern="1200" dirty="0">
                <a:solidFill>
                  <a:schemeClr val="tx1"/>
                </a:solidFill>
                <a:effectLst/>
                <a:latin typeface="+mn-lt"/>
                <a:ea typeface="+mn-ea"/>
                <a:cs typeface="+mn-cs"/>
              </a:rPr>
              <a:t>You can try creating your own JWT through your browser at </a:t>
            </a:r>
            <a:r>
              <a:rPr lang="en-US" sz="1200" b="0" i="0" u="none" strike="noStrike" kern="1200" dirty="0">
                <a:solidFill>
                  <a:schemeClr val="tx1"/>
                </a:solidFill>
                <a:effectLst/>
                <a:latin typeface="+mn-lt"/>
                <a:ea typeface="+mn-ea"/>
                <a:cs typeface="+mn-cs"/>
                <a:hlinkClick r:id="rId6"/>
              </a:rPr>
              <a:t>jwt.io</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Going back to our example, the authentication server can now send this JWT to the user.</a:t>
            </a:r>
          </a:p>
          <a:p>
            <a:r>
              <a:rPr lang="en-US" sz="1200" b="1" i="0" kern="1200" dirty="0">
                <a:solidFill>
                  <a:schemeClr val="tx1"/>
                </a:solidFill>
                <a:effectLst/>
                <a:latin typeface="+mn-lt"/>
                <a:ea typeface="+mn-ea"/>
                <a:cs typeface="+mn-cs"/>
              </a:rPr>
              <a:t>How does JWT protect our data?</a:t>
            </a:r>
          </a:p>
          <a:p>
            <a:r>
              <a:rPr lang="en-US" sz="1200" b="0" i="0" kern="1200" dirty="0">
                <a:solidFill>
                  <a:schemeClr val="tx1"/>
                </a:solidFill>
                <a:effectLst/>
                <a:latin typeface="+mn-lt"/>
                <a:ea typeface="+mn-ea"/>
                <a:cs typeface="+mn-cs"/>
              </a:rPr>
              <a:t>It is important to understand that the purpose of using JWT is </a:t>
            </a:r>
            <a:r>
              <a:rPr lang="en-US" sz="1200" b="1" i="0"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to hide or obscure data in any way. The reason why JWT are used is to prove that the sent data was actually created by an authentic source.</a:t>
            </a:r>
          </a:p>
          <a:p>
            <a:r>
              <a:rPr lang="en-US" sz="1200" b="0" i="0" kern="1200" dirty="0">
                <a:solidFill>
                  <a:schemeClr val="tx1"/>
                </a:solidFill>
                <a:effectLst/>
                <a:latin typeface="+mn-lt"/>
                <a:ea typeface="+mn-ea"/>
                <a:cs typeface="+mn-cs"/>
              </a:rPr>
              <a:t>As demonstrated in the previous steps, the data inside a JWT is </a:t>
            </a:r>
            <a:r>
              <a:rPr lang="en-US" sz="1200" b="1" i="0" kern="1200" dirty="0">
                <a:solidFill>
                  <a:schemeClr val="tx1"/>
                </a:solidFill>
                <a:effectLst/>
                <a:latin typeface="+mn-lt"/>
                <a:ea typeface="+mn-ea"/>
                <a:cs typeface="+mn-cs"/>
              </a:rPr>
              <a:t>encoded</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signed</a:t>
            </a:r>
            <a:r>
              <a:rPr lang="en-US" sz="1200" b="0" i="0" kern="1200" dirty="0">
                <a:solidFill>
                  <a:schemeClr val="tx1"/>
                </a:solidFill>
                <a:effectLst/>
                <a:latin typeface="+mn-lt"/>
                <a:ea typeface="+mn-ea"/>
                <a:cs typeface="+mn-cs"/>
              </a:rPr>
              <a:t>, not </a:t>
            </a:r>
            <a:r>
              <a:rPr lang="en-US" sz="1200" b="1" i="0" kern="1200" dirty="0">
                <a:solidFill>
                  <a:schemeClr val="tx1"/>
                </a:solidFill>
                <a:effectLst/>
                <a:latin typeface="+mn-lt"/>
                <a:ea typeface="+mn-ea"/>
                <a:cs typeface="+mn-cs"/>
              </a:rPr>
              <a:t>encrypted</a:t>
            </a:r>
            <a:r>
              <a:rPr lang="en-US" sz="1200" b="0" i="0" kern="1200" dirty="0">
                <a:solidFill>
                  <a:schemeClr val="tx1"/>
                </a:solidFill>
                <a:effectLst/>
                <a:latin typeface="+mn-lt"/>
                <a:ea typeface="+mn-ea"/>
                <a:cs typeface="+mn-cs"/>
              </a:rPr>
              <a:t>. The purpose of encoding data is to transform the data’s structure. Signing data allows the data receiver to verify the authenticity of the source of the data. So encoding and signing data does NOT secure the data. On the other hand, the main purpose of encryption is to secure the data and to prevent unauthorized access. For a more detailed explanation of the differences between encoding and encryption, and also for more information on how hashing works, see </a:t>
            </a:r>
            <a:r>
              <a:rPr lang="en-US" sz="1200" b="0" i="0" u="none" strike="noStrike" kern="1200" dirty="0">
                <a:solidFill>
                  <a:schemeClr val="tx1"/>
                </a:solidFill>
                <a:effectLst/>
                <a:latin typeface="+mn-lt"/>
                <a:ea typeface="+mn-ea"/>
                <a:cs typeface="+mn-cs"/>
                <a:hlinkClick r:id="rId7"/>
              </a:rPr>
              <a:t>this article</a:t>
            </a:r>
            <a:r>
              <a:rPr lang="en-US" sz="1200" b="0" i="0" kern="1200" dirty="0">
                <a:solidFill>
                  <a:schemeClr val="tx1"/>
                </a:solidFill>
                <a:effectLst/>
                <a:latin typeface="+mn-lt"/>
                <a:ea typeface="+mn-ea"/>
                <a:cs typeface="+mn-cs"/>
              </a:rPr>
              <a:t>.</a:t>
            </a:r>
          </a:p>
          <a:p>
            <a:r>
              <a:rPr lang="en-US" dirty="0">
                <a:effectLst/>
              </a:rPr>
              <a:t>Since JWT are signed and encoded only, and since JWT are not encrypted, JWT do not guarantee any security for sensitive </a:t>
            </a:r>
            <a:r>
              <a:rPr lang="en-US" dirty="0" err="1">
                <a:effectLst/>
              </a:rPr>
              <a:t>data.</a:t>
            </a:r>
            <a:r>
              <a:rPr lang="en-US" sz="1200" b="1" i="0" kern="1200" dirty="0" err="1">
                <a:solidFill>
                  <a:schemeClr val="tx1"/>
                </a:solidFill>
                <a:effectLst/>
                <a:latin typeface="+mn-lt"/>
                <a:ea typeface="+mn-ea"/>
                <a:cs typeface="+mn-cs"/>
              </a:rPr>
              <a:t>Step</a:t>
            </a:r>
            <a:r>
              <a:rPr lang="en-US" sz="1200" b="1" i="0" kern="1200" dirty="0">
                <a:solidFill>
                  <a:schemeClr val="tx1"/>
                </a:solidFill>
                <a:effectLst/>
                <a:latin typeface="+mn-lt"/>
                <a:ea typeface="+mn-ea"/>
                <a:cs typeface="+mn-cs"/>
              </a:rPr>
              <a:t> 5. Verifying the JWT</a:t>
            </a:r>
          </a:p>
          <a:p>
            <a:r>
              <a:rPr lang="en-US" sz="1200" b="0" i="0" kern="1200" dirty="0">
                <a:solidFill>
                  <a:schemeClr val="tx1"/>
                </a:solidFill>
                <a:effectLst/>
                <a:latin typeface="+mn-lt"/>
                <a:ea typeface="+mn-ea"/>
                <a:cs typeface="+mn-cs"/>
              </a:rPr>
              <a:t>In our simple 3 entity example, we are using a JWT that is signed by the HS256 algorithm where only the authentication server and the application server know the secret key. The application server receives the secret key from the authentication server when the application sets up its authentication process. Since the application knows the secret key, when the user makes a JWT-attached API call to the application, the application can perform the same signature algorithm as in Step 3 on the JWT. The application can then verify that the signature obtained from it’s own hashing operation matches the signature on the JWT itself (i.e. it matches the JWT signature created by the authentication server). If the signatures match, then that means the JWT is valid which indicates that the API call is coming from an authentic source. Otherwise, if the signatures don’t match, then it means that the received JWT is invalid, which may be an indicator of a potential attack on the application. So by verifying the JWT, the application adds a layer of trust between itself and the user.</a:t>
            </a:r>
          </a:p>
          <a:p>
            <a:r>
              <a:rPr lang="en-US" sz="1200" b="1" i="0" kern="1200" dirty="0">
                <a:solidFill>
                  <a:schemeClr val="tx1"/>
                </a:solidFill>
                <a:effectLst/>
                <a:latin typeface="+mn-lt"/>
                <a:ea typeface="+mn-ea"/>
                <a:cs typeface="+mn-cs"/>
              </a:rPr>
              <a:t>In Conclusion</a:t>
            </a:r>
          </a:p>
          <a:p>
            <a:r>
              <a:rPr lang="en-US" sz="1200" b="0" i="0" kern="1200" dirty="0">
                <a:solidFill>
                  <a:schemeClr val="tx1"/>
                </a:solidFill>
                <a:effectLst/>
                <a:latin typeface="+mn-lt"/>
                <a:ea typeface="+mn-ea"/>
                <a:cs typeface="+mn-cs"/>
              </a:rPr>
              <a:t>We went over what JWT are, how they are created and validated, and how they can be used to ensure trust between an application and its users. This is a starting point for understanding the fundamentals of JWT and why they are useful. JWT are just one piece of the puzzle in ensuring trust and security in your application.</a:t>
            </a:r>
          </a:p>
          <a:p>
            <a:r>
              <a:rPr lang="en-US" sz="1200" b="0" i="0" kern="1200" dirty="0">
                <a:solidFill>
                  <a:schemeClr val="tx1"/>
                </a:solidFill>
                <a:effectLst/>
                <a:latin typeface="+mn-lt"/>
                <a:ea typeface="+mn-ea"/>
                <a:cs typeface="+mn-cs"/>
              </a:rPr>
              <a:t>It should be noted that the JWT authentication setup described in this article is using a symmetric key algorithm (HS256). You can also set up your JWT authentication in a similar way except using an asymmetric algorithm (such as RS256) where the authentication server has a secret key, and the application server has a public key. </a:t>
            </a:r>
            <a:r>
              <a:rPr lang="en-US" sz="1200" b="0" i="0" u="none" strike="noStrike" kern="1200" dirty="0">
                <a:solidFill>
                  <a:schemeClr val="tx1"/>
                </a:solidFill>
                <a:effectLst/>
                <a:latin typeface="+mn-lt"/>
                <a:ea typeface="+mn-ea"/>
                <a:cs typeface="+mn-cs"/>
                <a:hlinkClick r:id="rId8"/>
              </a:rPr>
              <a:t>Check out this Stack Overflow question</a:t>
            </a:r>
            <a:r>
              <a:rPr lang="en-US" sz="1200" b="0" i="0" kern="1200" dirty="0">
                <a:solidFill>
                  <a:schemeClr val="tx1"/>
                </a:solidFill>
                <a:effectLst/>
                <a:latin typeface="+mn-lt"/>
                <a:ea typeface="+mn-ea"/>
                <a:cs typeface="+mn-cs"/>
              </a:rPr>
              <a:t> for a detailed breakdown of the differences between using symmetric and asymmetric algorithms.</a:t>
            </a:r>
          </a:p>
          <a:p>
            <a:r>
              <a:rPr lang="en-US" sz="1200" b="0" i="0" kern="1200" dirty="0">
                <a:solidFill>
                  <a:schemeClr val="tx1"/>
                </a:solidFill>
                <a:effectLst/>
                <a:latin typeface="+mn-lt"/>
                <a:ea typeface="+mn-ea"/>
                <a:cs typeface="+mn-cs"/>
              </a:rPr>
              <a:t>It should also be noted that JWT should be sent over HTTPS connections (not HTTP). Having HTTPS helps prevents unauthorized users from stealing the sent JWT by making it so that the communication between the servers and the user </a:t>
            </a:r>
            <a:r>
              <a:rPr lang="en-US" sz="1200" b="0" i="0" u="none" strike="noStrike" kern="1200" dirty="0">
                <a:solidFill>
                  <a:schemeClr val="tx1"/>
                </a:solidFill>
                <a:effectLst/>
                <a:latin typeface="+mn-lt"/>
                <a:ea typeface="+mn-ea"/>
                <a:cs typeface="+mn-cs"/>
                <a:hlinkClick r:id="rId9"/>
              </a:rPr>
              <a:t>cannot be intercepted</a:t>
            </a:r>
            <a:r>
              <a:rPr lang="en-US" sz="1200" b="0" i="0" kern="1200" dirty="0">
                <a:solidFill>
                  <a:schemeClr val="tx1"/>
                </a:solidFill>
                <a:effectLst/>
                <a:latin typeface="+mn-lt"/>
                <a:ea typeface="+mn-ea"/>
                <a:cs typeface="+mn-cs"/>
              </a:rPr>
              <a:t> . Also having an expiration in your JWT payload, a short one in particular, is important so that if old JWT ever get compromised, they will be considered invalid and can no longer be used.</a:t>
            </a:r>
          </a:p>
          <a:p>
            <a:r>
              <a:rPr lang="en-US" sz="1200" b="0" i="0" kern="1200" dirty="0">
                <a:solidFill>
                  <a:schemeClr val="tx1"/>
                </a:solidFill>
                <a:effectLst/>
                <a:latin typeface="+mn-lt"/>
                <a:ea typeface="+mn-ea"/>
                <a:cs typeface="+mn-cs"/>
              </a:rPr>
              <a:t>If you enjoyed this article and are writing handlers for AWS Lambda and are implementing JWT, please check out our project: </a:t>
            </a:r>
            <a:r>
              <a:rPr lang="en-US" sz="1200" b="0" i="0" u="none" strike="noStrike" kern="1200" dirty="0" err="1">
                <a:solidFill>
                  <a:schemeClr val="tx1"/>
                </a:solidFill>
                <a:effectLst/>
                <a:latin typeface="+mn-lt"/>
                <a:ea typeface="+mn-ea"/>
                <a:cs typeface="+mn-cs"/>
                <a:hlinkClick r:id="rId10"/>
              </a:rPr>
              <a:t>Vandium</a:t>
            </a:r>
            <a:endParaRPr lang="en-US" sz="1200" b="0" i="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81</a:t>
            </a:fld>
            <a:endParaRPr lang="en-US"/>
          </a:p>
        </p:txBody>
      </p:sp>
    </p:spTree>
    <p:extLst>
      <p:ext uri="{BB962C8B-B14F-4D97-AF65-F5344CB8AC3E}">
        <p14:creationId xmlns:p14="http://schemas.microsoft.com/office/powerpoint/2010/main" val="2745848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https://stackoverflow.com/questions/4657416/difference-between-encoding-and-encryption</a:t>
            </a:r>
          </a:p>
          <a:p>
            <a:r>
              <a:rPr lang="de-DE" dirty="0"/>
              <a:t>https://medium.com/vandium-software/5-easy-steps-to-understanding-json-web-tokens-jwt-1164c0adfcec</a:t>
            </a:r>
          </a:p>
          <a:p>
            <a:endParaRPr lang="de-DE" dirty="0"/>
          </a:p>
          <a:p>
            <a:r>
              <a:rPr lang="en-US" sz="1200" b="0" i="0" kern="1200" dirty="0">
                <a:solidFill>
                  <a:schemeClr val="tx1"/>
                </a:solidFill>
                <a:effectLst/>
                <a:latin typeface="+mn-lt"/>
                <a:ea typeface="+mn-ea"/>
                <a:cs typeface="+mn-cs"/>
              </a:rPr>
              <a:t>In this example, the user first signs into the authentication server using the authentication server’s login system (e.g. username and password, Facebook login, Google login,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The authentication server then creates the JWT and sends it to the user. When the user makes API calls to the application, the user passes the JWT along with the API call. In this setup, the application server would be configured to verify that the incoming JWT are created by the authentication server (the verification process will be explained in more detail later). So, when the user makes API calls with the attached JWT, the application can use the JWT to verify that the API call is coming from an authenticated user.</a:t>
            </a:r>
          </a:p>
          <a:p>
            <a:r>
              <a:rPr lang="en-US" sz="1200" b="0" i="0" kern="1200" dirty="0">
                <a:solidFill>
                  <a:schemeClr val="tx1"/>
                </a:solidFill>
                <a:effectLst/>
                <a:latin typeface="+mn-lt"/>
                <a:ea typeface="+mn-ea"/>
                <a:cs typeface="+mn-cs"/>
              </a:rPr>
              <a:t>Now, the JWT itself, and how it’s constructed and verified, will be examined in more depth.</a:t>
            </a:r>
          </a:p>
          <a:p>
            <a:r>
              <a:rPr lang="en-US" sz="1200" b="1" i="0" kern="1200" dirty="0">
                <a:solidFill>
                  <a:schemeClr val="tx1"/>
                </a:solidFill>
                <a:effectLst/>
                <a:latin typeface="+mn-lt"/>
                <a:ea typeface="+mn-ea"/>
                <a:cs typeface="+mn-cs"/>
              </a:rPr>
              <a:t>Step 1. Create the HEADER</a:t>
            </a:r>
          </a:p>
          <a:p>
            <a:r>
              <a:rPr lang="en-US" sz="1200" b="0" i="0" kern="1200" dirty="0">
                <a:solidFill>
                  <a:schemeClr val="tx1"/>
                </a:solidFill>
                <a:effectLst/>
                <a:latin typeface="+mn-lt"/>
                <a:ea typeface="+mn-ea"/>
                <a:cs typeface="+mn-cs"/>
              </a:rPr>
              <a:t>The header component of the JWT contains information about how the JWT signature should be computed. The header is a JSON object in the following format:</a:t>
            </a:r>
          </a:p>
          <a:p>
            <a:r>
              <a:rPr lang="en-US" sz="1200" b="0" i="0" kern="1200" dirty="0">
                <a:solidFill>
                  <a:schemeClr val="tx1"/>
                </a:solidFill>
                <a:effectLst/>
                <a:latin typeface="+mn-lt"/>
                <a:ea typeface="+mn-ea"/>
                <a:cs typeface="+mn-cs"/>
              </a:rPr>
              <a:t>In this JSON, the value of the “</a:t>
            </a:r>
            <a:r>
              <a:rPr lang="en-US" sz="1200" b="0" i="0" kern="1200" dirty="0" err="1">
                <a:solidFill>
                  <a:schemeClr val="tx1"/>
                </a:solidFill>
                <a:effectLst/>
                <a:latin typeface="+mn-lt"/>
                <a:ea typeface="+mn-ea"/>
                <a:cs typeface="+mn-cs"/>
              </a:rPr>
              <a:t>typ</a:t>
            </a:r>
            <a:r>
              <a:rPr lang="en-US" sz="1200" b="0" i="0" kern="1200" dirty="0">
                <a:solidFill>
                  <a:schemeClr val="tx1"/>
                </a:solidFill>
                <a:effectLst/>
                <a:latin typeface="+mn-lt"/>
                <a:ea typeface="+mn-ea"/>
                <a:cs typeface="+mn-cs"/>
              </a:rPr>
              <a:t>” key specifies that the object is a JWT, and the value of the “</a:t>
            </a:r>
            <a:r>
              <a:rPr lang="en-US" sz="1200" b="0" i="0" kern="1200" dirty="0" err="1">
                <a:solidFill>
                  <a:schemeClr val="tx1"/>
                </a:solidFill>
                <a:effectLst/>
                <a:latin typeface="+mn-lt"/>
                <a:ea typeface="+mn-ea"/>
                <a:cs typeface="+mn-cs"/>
              </a:rPr>
              <a:t>alg</a:t>
            </a:r>
            <a:r>
              <a:rPr lang="en-US" sz="1200" b="0" i="0" kern="1200" dirty="0">
                <a:solidFill>
                  <a:schemeClr val="tx1"/>
                </a:solidFill>
                <a:effectLst/>
                <a:latin typeface="+mn-lt"/>
                <a:ea typeface="+mn-ea"/>
                <a:cs typeface="+mn-cs"/>
              </a:rPr>
              <a:t>” key specifies which hashing algorithm is being used to create the JWT signature component. In our example, we’re using the HMAC-SHA256 algorithm, a hashing algorithm that uses a secret key, to compute the signature (discussed in more detail in step 3).</a:t>
            </a:r>
          </a:p>
          <a:p>
            <a:r>
              <a:rPr lang="en-US" sz="1200" b="1" i="0" kern="1200" dirty="0">
                <a:solidFill>
                  <a:schemeClr val="tx1"/>
                </a:solidFill>
                <a:effectLst/>
                <a:latin typeface="+mn-lt"/>
                <a:ea typeface="+mn-ea"/>
                <a:cs typeface="+mn-cs"/>
              </a:rPr>
              <a:t>Step 2. Create the PAYLOAD</a:t>
            </a:r>
          </a:p>
          <a:p>
            <a:r>
              <a:rPr lang="en-US" sz="1200" b="0" i="0" kern="1200" dirty="0">
                <a:solidFill>
                  <a:schemeClr val="tx1"/>
                </a:solidFill>
                <a:effectLst/>
                <a:latin typeface="+mn-lt"/>
                <a:ea typeface="+mn-ea"/>
                <a:cs typeface="+mn-cs"/>
              </a:rPr>
              <a:t>The payload component of the JWT is the data that‘s stored inside the JWT (this data is also referred to as the “claims” of the JWT). In our example, the authentication server creates a JWT with the user information stored inside of it, specifically the user ID.</a:t>
            </a:r>
          </a:p>
          <a:p>
            <a:r>
              <a:rPr lang="en-US" dirty="0">
                <a:effectLst/>
              </a:rPr>
              <a:t>The data inside the payload is referred to as the “claims” of the </a:t>
            </a:r>
            <a:r>
              <a:rPr lang="en-US" dirty="0" err="1">
                <a:effectLst/>
              </a:rPr>
              <a:t>token.</a:t>
            </a:r>
            <a:r>
              <a:rPr lang="en-US" sz="1200" b="0" i="0" kern="1200" dirty="0" err="1">
                <a:solidFill>
                  <a:schemeClr val="tx1"/>
                </a:solidFill>
                <a:effectLst/>
                <a:latin typeface="+mn-lt"/>
                <a:ea typeface="+mn-ea"/>
                <a:cs typeface="+mn-cs"/>
              </a:rPr>
              <a:t>In</a:t>
            </a:r>
            <a:r>
              <a:rPr lang="en-US" sz="1200" b="0" i="0" kern="1200" dirty="0">
                <a:solidFill>
                  <a:schemeClr val="tx1"/>
                </a:solidFill>
                <a:effectLst/>
                <a:latin typeface="+mn-lt"/>
                <a:ea typeface="+mn-ea"/>
                <a:cs typeface="+mn-cs"/>
              </a:rPr>
              <a:t> our example, we are only putting one claim into the payload. You can put as many claims as you like. There are several different standard claims for the JWT payload, such as “</a:t>
            </a:r>
            <a:r>
              <a:rPr lang="en-US" sz="1200" b="0" i="0" kern="1200" dirty="0" err="1">
                <a:solidFill>
                  <a:schemeClr val="tx1"/>
                </a:solidFill>
                <a:effectLst/>
                <a:latin typeface="+mn-lt"/>
                <a:ea typeface="+mn-ea"/>
                <a:cs typeface="+mn-cs"/>
              </a:rPr>
              <a:t>iss</a:t>
            </a:r>
            <a:r>
              <a:rPr lang="en-US" sz="1200" b="0" i="0" kern="1200" dirty="0">
                <a:solidFill>
                  <a:schemeClr val="tx1"/>
                </a:solidFill>
                <a:effectLst/>
                <a:latin typeface="+mn-lt"/>
                <a:ea typeface="+mn-ea"/>
                <a:cs typeface="+mn-cs"/>
              </a:rPr>
              <a:t>” the issuer, “sub” the subject, and “</a:t>
            </a:r>
            <a:r>
              <a:rPr lang="en-US" sz="1200" b="0" i="0" kern="1200" dirty="0" err="1">
                <a:solidFill>
                  <a:schemeClr val="tx1"/>
                </a:solidFill>
                <a:effectLst/>
                <a:latin typeface="+mn-lt"/>
                <a:ea typeface="+mn-ea"/>
                <a:cs typeface="+mn-cs"/>
              </a:rPr>
              <a:t>exp</a:t>
            </a:r>
            <a:r>
              <a:rPr lang="en-US" sz="1200" b="0" i="0" kern="1200" dirty="0">
                <a:solidFill>
                  <a:schemeClr val="tx1"/>
                </a:solidFill>
                <a:effectLst/>
                <a:latin typeface="+mn-lt"/>
                <a:ea typeface="+mn-ea"/>
                <a:cs typeface="+mn-cs"/>
              </a:rPr>
              <a:t>” the expiration time. These fields can be useful when creating JWT, but they are optional. See the </a:t>
            </a:r>
            <a:r>
              <a:rPr lang="en-US" sz="1200" b="0" i="0" u="none" strike="noStrike" kern="1200" dirty="0" err="1">
                <a:solidFill>
                  <a:schemeClr val="tx1"/>
                </a:solidFill>
                <a:effectLst/>
                <a:latin typeface="+mn-lt"/>
                <a:ea typeface="+mn-ea"/>
                <a:cs typeface="+mn-cs"/>
                <a:hlinkClick r:id="rId3"/>
              </a:rPr>
              <a:t>wikipedia</a:t>
            </a:r>
            <a:r>
              <a:rPr lang="en-US" sz="1200" b="0" i="0" u="none" strike="noStrike" kern="1200" dirty="0">
                <a:solidFill>
                  <a:schemeClr val="tx1"/>
                </a:solidFill>
                <a:effectLst/>
                <a:latin typeface="+mn-lt"/>
                <a:ea typeface="+mn-ea"/>
                <a:cs typeface="+mn-cs"/>
                <a:hlinkClick r:id="rId3"/>
              </a:rPr>
              <a:t> page</a:t>
            </a:r>
            <a:r>
              <a:rPr lang="en-US" sz="1200" b="0" i="0" kern="1200" dirty="0">
                <a:solidFill>
                  <a:schemeClr val="tx1"/>
                </a:solidFill>
                <a:effectLst/>
                <a:latin typeface="+mn-lt"/>
                <a:ea typeface="+mn-ea"/>
                <a:cs typeface="+mn-cs"/>
              </a:rPr>
              <a:t> on JWT for a more detailed list of JWT standard fields.</a:t>
            </a:r>
          </a:p>
          <a:p>
            <a:r>
              <a:rPr lang="en-US" sz="1200" b="0" i="0" kern="1200" dirty="0">
                <a:solidFill>
                  <a:schemeClr val="tx1"/>
                </a:solidFill>
                <a:effectLst/>
                <a:latin typeface="+mn-lt"/>
                <a:ea typeface="+mn-ea"/>
                <a:cs typeface="+mn-cs"/>
              </a:rPr>
              <a:t>Keep in mind that the size of the data will affect the overall size of the JWT, this generally isn’t an issue but having excessively large JWT may negatively affect performance and cause latency.</a:t>
            </a:r>
          </a:p>
          <a:p>
            <a:r>
              <a:rPr lang="en-US" sz="1200" b="1" i="0" kern="1200" dirty="0">
                <a:solidFill>
                  <a:schemeClr val="tx1"/>
                </a:solidFill>
                <a:effectLst/>
                <a:latin typeface="+mn-lt"/>
                <a:ea typeface="+mn-ea"/>
                <a:cs typeface="+mn-cs"/>
              </a:rPr>
              <a:t>Step 3. Create the SIGNATURE</a:t>
            </a:r>
          </a:p>
          <a:p>
            <a:r>
              <a:rPr lang="en-US" sz="1200" b="0" i="0" kern="1200" dirty="0">
                <a:solidFill>
                  <a:schemeClr val="tx1"/>
                </a:solidFill>
                <a:effectLst/>
                <a:latin typeface="+mn-lt"/>
                <a:ea typeface="+mn-ea"/>
                <a:cs typeface="+mn-cs"/>
              </a:rPr>
              <a:t>The signature is computed using the following pseudo code:</a:t>
            </a:r>
          </a:p>
          <a:p>
            <a:r>
              <a:rPr lang="en-US" dirty="0">
                <a:effectLst/>
              </a:rPr>
              <a:t>// signature </a:t>
            </a:r>
            <a:r>
              <a:rPr lang="en-US" dirty="0" err="1">
                <a:effectLst/>
              </a:rPr>
              <a:t>algorithmdata</a:t>
            </a:r>
            <a:r>
              <a:rPr lang="en-US" dirty="0">
                <a:effectLst/>
              </a:rPr>
              <a:t> = base64urlEncode( header ) + “.” + base64urlEncode( payload )signature = Hash( data, secret );</a:t>
            </a:r>
            <a:r>
              <a:rPr lang="en-US" sz="1200" b="0" i="0" kern="1200" dirty="0">
                <a:solidFill>
                  <a:schemeClr val="tx1"/>
                </a:solidFill>
                <a:effectLst/>
                <a:latin typeface="+mn-lt"/>
                <a:ea typeface="+mn-ea"/>
                <a:cs typeface="+mn-cs"/>
              </a:rPr>
              <a:t>What this algorithm does is </a:t>
            </a:r>
            <a:r>
              <a:rPr lang="en-US" sz="1200" b="0" i="0" u="none" strike="noStrike" kern="1200" dirty="0">
                <a:solidFill>
                  <a:schemeClr val="tx1"/>
                </a:solidFill>
                <a:effectLst/>
                <a:latin typeface="+mn-lt"/>
                <a:ea typeface="+mn-ea"/>
                <a:cs typeface="+mn-cs"/>
                <a:hlinkClick r:id="rId4"/>
              </a:rPr>
              <a:t>base64url encodes</a:t>
            </a:r>
            <a:r>
              <a:rPr lang="en-US" sz="1200" b="0" i="0" kern="1200" dirty="0">
                <a:solidFill>
                  <a:schemeClr val="tx1"/>
                </a:solidFill>
                <a:effectLst/>
                <a:latin typeface="+mn-lt"/>
                <a:ea typeface="+mn-ea"/>
                <a:cs typeface="+mn-cs"/>
              </a:rPr>
              <a:t> the header and the payload created in steps 1 and 2. The algorithm then joins the resulting encoded strings together with a period (.) in between them. In our pseudo code, this joined string is assigned to </a:t>
            </a:r>
            <a:r>
              <a:rPr lang="en-US" sz="1200" b="0" i="1"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To get the JWT signature, the </a:t>
            </a:r>
            <a:r>
              <a:rPr lang="en-US" sz="1200" b="0" i="1"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string is </a:t>
            </a:r>
            <a:r>
              <a:rPr lang="en-US" sz="1200" b="0" i="0" u="none" strike="noStrike" kern="1200" dirty="0">
                <a:solidFill>
                  <a:schemeClr val="tx1"/>
                </a:solidFill>
                <a:effectLst/>
                <a:latin typeface="+mn-lt"/>
                <a:ea typeface="+mn-ea"/>
                <a:cs typeface="+mn-cs"/>
                <a:hlinkClick r:id="rId5"/>
              </a:rPr>
              <a:t>hashed</a:t>
            </a:r>
            <a:r>
              <a:rPr lang="en-US" sz="1200" b="0" i="0" kern="1200" dirty="0">
                <a:solidFill>
                  <a:schemeClr val="tx1"/>
                </a:solidFill>
                <a:effectLst/>
                <a:latin typeface="+mn-lt"/>
                <a:ea typeface="+mn-ea"/>
                <a:cs typeface="+mn-cs"/>
              </a:rPr>
              <a:t> with the secret key using the hashing algorithm specified in the JWT header.</a:t>
            </a:r>
          </a:p>
          <a:p>
            <a:r>
              <a:rPr lang="en-US" sz="1200" b="0" i="0" kern="1200" dirty="0">
                <a:solidFill>
                  <a:schemeClr val="tx1"/>
                </a:solidFill>
                <a:effectLst/>
                <a:latin typeface="+mn-lt"/>
                <a:ea typeface="+mn-ea"/>
                <a:cs typeface="+mn-cs"/>
              </a:rPr>
              <a:t>In our example, both the header, and the payload are base64url encoded as:</a:t>
            </a:r>
          </a:p>
          <a:p>
            <a:r>
              <a:rPr lang="en-US" dirty="0">
                <a:effectLst/>
              </a:rPr>
              <a:t>// header</a:t>
            </a:r>
            <a:br>
              <a:rPr lang="en-US" dirty="0">
                <a:effectLst/>
              </a:rPr>
            </a:br>
            <a:r>
              <a:rPr lang="en-US" dirty="0">
                <a:effectLst/>
              </a:rPr>
              <a:t>eyJ0eXAiOiJKV1QiLCJhbGciOiJIUzI1NiJ9// payload</a:t>
            </a:r>
            <a:br>
              <a:rPr lang="en-US" dirty="0">
                <a:effectLst/>
              </a:rPr>
            </a:br>
            <a:r>
              <a:rPr lang="en-US" dirty="0">
                <a:effectLst/>
              </a:rPr>
              <a:t>eyJ1c2VySWQiOiJiMDhmODZhZi0zNWRhLTQ4ZjItOGZhYi1jZWYzOTA0NjYwYmQifQ</a:t>
            </a:r>
            <a:r>
              <a:rPr lang="en-US" sz="1200" b="0" i="0" kern="1200" dirty="0">
                <a:solidFill>
                  <a:schemeClr val="tx1"/>
                </a:solidFill>
                <a:effectLst/>
                <a:latin typeface="+mn-lt"/>
                <a:ea typeface="+mn-ea"/>
                <a:cs typeface="+mn-cs"/>
              </a:rPr>
              <a:t>Then, using the joined encoded header and payload, and applying the specified signature algorithm(HS256) on the </a:t>
            </a:r>
            <a:r>
              <a:rPr lang="en-US" sz="1200" b="0" i="1"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string with the secret key set as the string “secret”, we get the following JWT Signature:</a:t>
            </a:r>
          </a:p>
          <a:p>
            <a:r>
              <a:rPr lang="en-US" dirty="0">
                <a:effectLst/>
              </a:rPr>
              <a:t>// signature-xN_h82PHVTCMA9vdoHrcZxH-x5mb11y1537t3rGzcM</a:t>
            </a:r>
            <a:r>
              <a:rPr lang="en-US" sz="1200" b="1" i="0" kern="1200" dirty="0">
                <a:solidFill>
                  <a:schemeClr val="tx1"/>
                </a:solidFill>
                <a:effectLst/>
                <a:latin typeface="+mn-lt"/>
                <a:ea typeface="+mn-ea"/>
                <a:cs typeface="+mn-cs"/>
              </a:rPr>
              <a:t>Step 4. Put All Three JWT Components Together</a:t>
            </a:r>
          </a:p>
          <a:p>
            <a:r>
              <a:rPr lang="en-US" sz="1200" b="0" i="0" kern="1200" dirty="0">
                <a:solidFill>
                  <a:schemeClr val="tx1"/>
                </a:solidFill>
                <a:effectLst/>
                <a:latin typeface="+mn-lt"/>
                <a:ea typeface="+mn-ea"/>
                <a:cs typeface="+mn-cs"/>
              </a:rPr>
              <a:t>Now that we have created all three components, we can create the JWT. Remembering the </a:t>
            </a:r>
            <a:r>
              <a:rPr lang="en-US" sz="1200" b="0" i="1" kern="1200" dirty="0" err="1">
                <a:solidFill>
                  <a:schemeClr val="tx1"/>
                </a:solidFill>
                <a:effectLst/>
                <a:latin typeface="+mn-lt"/>
                <a:ea typeface="+mn-ea"/>
                <a:cs typeface="+mn-cs"/>
              </a:rPr>
              <a:t>header.payload.signature</a:t>
            </a:r>
            <a:r>
              <a:rPr lang="en-US" sz="1200" b="0" i="0" kern="1200" dirty="0">
                <a:solidFill>
                  <a:schemeClr val="tx1"/>
                </a:solidFill>
                <a:effectLst/>
                <a:latin typeface="+mn-lt"/>
                <a:ea typeface="+mn-ea"/>
                <a:cs typeface="+mn-cs"/>
              </a:rPr>
              <a:t> structure of the JWT, we simply need to combine the components, with periods (.) separating them. We use the base64url encoded versions of the header and of the payload, and the signature we arrived at in step 3.</a:t>
            </a:r>
          </a:p>
          <a:p>
            <a:r>
              <a:rPr lang="en-US" dirty="0">
                <a:effectLst/>
              </a:rPr>
              <a:t>// JWT Token</a:t>
            </a:r>
            <a:br>
              <a:rPr lang="en-US" dirty="0">
                <a:effectLst/>
              </a:rPr>
            </a:br>
            <a:r>
              <a:rPr lang="en-US" dirty="0">
                <a:effectLst/>
              </a:rPr>
              <a:t>eyJ0eXAiOiJKV1QiLCJhbGciOiJIUzI1NiJ9.eyJ1c2VySWQiOiJiMDhmODZhZi0zNWRhLTQ4ZjItOGZhYi1jZWYzOTA0NjYwYmQifQ.-xN_h82PHVTCMA9vdoHrcZxH-x5mb11y1537t3rGzcM</a:t>
            </a:r>
            <a:r>
              <a:rPr lang="en-US" sz="1200" b="0" i="0" kern="1200" dirty="0">
                <a:solidFill>
                  <a:schemeClr val="tx1"/>
                </a:solidFill>
                <a:effectLst/>
                <a:latin typeface="+mn-lt"/>
                <a:ea typeface="+mn-ea"/>
                <a:cs typeface="+mn-cs"/>
              </a:rPr>
              <a:t>You can try creating your own JWT through your browser at </a:t>
            </a:r>
            <a:r>
              <a:rPr lang="en-US" sz="1200" b="0" i="0" u="none" strike="noStrike" kern="1200" dirty="0">
                <a:solidFill>
                  <a:schemeClr val="tx1"/>
                </a:solidFill>
                <a:effectLst/>
                <a:latin typeface="+mn-lt"/>
                <a:ea typeface="+mn-ea"/>
                <a:cs typeface="+mn-cs"/>
                <a:hlinkClick r:id="rId6"/>
              </a:rPr>
              <a:t>jwt.io</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Going back to our example, the authentication server can now send this JWT to the user.</a:t>
            </a:r>
          </a:p>
          <a:p>
            <a:r>
              <a:rPr lang="en-US" sz="1200" b="1" i="0" kern="1200" dirty="0">
                <a:solidFill>
                  <a:schemeClr val="tx1"/>
                </a:solidFill>
                <a:effectLst/>
                <a:latin typeface="+mn-lt"/>
                <a:ea typeface="+mn-ea"/>
                <a:cs typeface="+mn-cs"/>
              </a:rPr>
              <a:t>How does JWT protect our data?</a:t>
            </a:r>
          </a:p>
          <a:p>
            <a:r>
              <a:rPr lang="en-US" sz="1200" b="0" i="0" kern="1200" dirty="0">
                <a:solidFill>
                  <a:schemeClr val="tx1"/>
                </a:solidFill>
                <a:effectLst/>
                <a:latin typeface="+mn-lt"/>
                <a:ea typeface="+mn-ea"/>
                <a:cs typeface="+mn-cs"/>
              </a:rPr>
              <a:t>It is important to understand that the purpose of using JWT is </a:t>
            </a:r>
            <a:r>
              <a:rPr lang="en-US" sz="1200" b="1" i="0"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to hide or obscure data in any way. The reason why JWT are used is to prove that the sent data was actually created by an authentic source.</a:t>
            </a:r>
          </a:p>
          <a:p>
            <a:r>
              <a:rPr lang="en-US" sz="1200" b="0" i="0" kern="1200" dirty="0">
                <a:solidFill>
                  <a:schemeClr val="tx1"/>
                </a:solidFill>
                <a:effectLst/>
                <a:latin typeface="+mn-lt"/>
                <a:ea typeface="+mn-ea"/>
                <a:cs typeface="+mn-cs"/>
              </a:rPr>
              <a:t>As demonstrated in the previous steps, the data inside a JWT is </a:t>
            </a:r>
            <a:r>
              <a:rPr lang="en-US" sz="1200" b="1" i="0" kern="1200" dirty="0">
                <a:solidFill>
                  <a:schemeClr val="tx1"/>
                </a:solidFill>
                <a:effectLst/>
                <a:latin typeface="+mn-lt"/>
                <a:ea typeface="+mn-ea"/>
                <a:cs typeface="+mn-cs"/>
              </a:rPr>
              <a:t>encoded</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signed</a:t>
            </a:r>
            <a:r>
              <a:rPr lang="en-US" sz="1200" b="0" i="0" kern="1200" dirty="0">
                <a:solidFill>
                  <a:schemeClr val="tx1"/>
                </a:solidFill>
                <a:effectLst/>
                <a:latin typeface="+mn-lt"/>
                <a:ea typeface="+mn-ea"/>
                <a:cs typeface="+mn-cs"/>
              </a:rPr>
              <a:t>, not </a:t>
            </a:r>
            <a:r>
              <a:rPr lang="en-US" sz="1200" b="1" i="0" kern="1200" dirty="0">
                <a:solidFill>
                  <a:schemeClr val="tx1"/>
                </a:solidFill>
                <a:effectLst/>
                <a:latin typeface="+mn-lt"/>
                <a:ea typeface="+mn-ea"/>
                <a:cs typeface="+mn-cs"/>
              </a:rPr>
              <a:t>encrypted</a:t>
            </a:r>
            <a:r>
              <a:rPr lang="en-US" sz="1200" b="0" i="0" kern="1200" dirty="0">
                <a:solidFill>
                  <a:schemeClr val="tx1"/>
                </a:solidFill>
                <a:effectLst/>
                <a:latin typeface="+mn-lt"/>
                <a:ea typeface="+mn-ea"/>
                <a:cs typeface="+mn-cs"/>
              </a:rPr>
              <a:t>. The purpose of encoding data is to transform the data’s structure. Signing data allows the data receiver to verify the authenticity of the source of the data. So encoding and signing data does NOT secure the data. On the other hand, the main purpose of encryption is to secure the data and to prevent unauthorized access. For a more detailed explanation of the differences between encoding and encryption, and also for more information on how hashing works, see </a:t>
            </a:r>
            <a:r>
              <a:rPr lang="en-US" sz="1200" b="0" i="0" u="none" strike="noStrike" kern="1200" dirty="0">
                <a:solidFill>
                  <a:schemeClr val="tx1"/>
                </a:solidFill>
                <a:effectLst/>
                <a:latin typeface="+mn-lt"/>
                <a:ea typeface="+mn-ea"/>
                <a:cs typeface="+mn-cs"/>
                <a:hlinkClick r:id="rId7"/>
              </a:rPr>
              <a:t>this article</a:t>
            </a:r>
            <a:r>
              <a:rPr lang="en-US" sz="1200" b="0" i="0" kern="1200" dirty="0">
                <a:solidFill>
                  <a:schemeClr val="tx1"/>
                </a:solidFill>
                <a:effectLst/>
                <a:latin typeface="+mn-lt"/>
                <a:ea typeface="+mn-ea"/>
                <a:cs typeface="+mn-cs"/>
              </a:rPr>
              <a:t>.</a:t>
            </a:r>
          </a:p>
          <a:p>
            <a:r>
              <a:rPr lang="en-US" dirty="0">
                <a:effectLst/>
              </a:rPr>
              <a:t>Since JWT are signed and encoded only, and since JWT are not encrypted, JWT do not guarantee any security for sensitive </a:t>
            </a:r>
            <a:r>
              <a:rPr lang="en-US" dirty="0" err="1">
                <a:effectLst/>
              </a:rPr>
              <a:t>data.</a:t>
            </a:r>
            <a:r>
              <a:rPr lang="en-US" sz="1200" b="1" i="0" kern="1200" dirty="0" err="1">
                <a:solidFill>
                  <a:schemeClr val="tx1"/>
                </a:solidFill>
                <a:effectLst/>
                <a:latin typeface="+mn-lt"/>
                <a:ea typeface="+mn-ea"/>
                <a:cs typeface="+mn-cs"/>
              </a:rPr>
              <a:t>Step</a:t>
            </a:r>
            <a:r>
              <a:rPr lang="en-US" sz="1200" b="1" i="0" kern="1200" dirty="0">
                <a:solidFill>
                  <a:schemeClr val="tx1"/>
                </a:solidFill>
                <a:effectLst/>
                <a:latin typeface="+mn-lt"/>
                <a:ea typeface="+mn-ea"/>
                <a:cs typeface="+mn-cs"/>
              </a:rPr>
              <a:t> 5. Verifying the JWT</a:t>
            </a:r>
          </a:p>
          <a:p>
            <a:r>
              <a:rPr lang="en-US" sz="1200" b="0" i="0" kern="1200" dirty="0">
                <a:solidFill>
                  <a:schemeClr val="tx1"/>
                </a:solidFill>
                <a:effectLst/>
                <a:latin typeface="+mn-lt"/>
                <a:ea typeface="+mn-ea"/>
                <a:cs typeface="+mn-cs"/>
              </a:rPr>
              <a:t>In our simple 3 entity example, we are using a JWT that is signed by the HS256 algorithm where only the authentication server and the application server know the secret key. The application server receives the secret key from the authentication server when the application sets up its authentication process. Since the application knows the secret key, when the user makes a JWT-attached API call to the application, the application can perform the same signature algorithm as in Step 3 on the JWT. The application can then verify that the signature obtained from it’s own hashing operation matches the signature on the JWT itself (i.e. it matches the JWT signature created by the authentication server). If the signatures match, then that means the JWT is valid which indicates that the API call is coming from an authentic source. Otherwise, if the signatures don’t match, then it means that the received JWT is invalid, which may be an indicator of a potential attack on the application. So by verifying the JWT, the application adds a layer of trust between itself and the user.</a:t>
            </a:r>
          </a:p>
          <a:p>
            <a:r>
              <a:rPr lang="en-US" sz="1200" b="1" i="0" kern="1200" dirty="0">
                <a:solidFill>
                  <a:schemeClr val="tx1"/>
                </a:solidFill>
                <a:effectLst/>
                <a:latin typeface="+mn-lt"/>
                <a:ea typeface="+mn-ea"/>
                <a:cs typeface="+mn-cs"/>
              </a:rPr>
              <a:t>In Conclusion</a:t>
            </a:r>
          </a:p>
          <a:p>
            <a:r>
              <a:rPr lang="en-US" sz="1200" b="0" i="0" kern="1200" dirty="0">
                <a:solidFill>
                  <a:schemeClr val="tx1"/>
                </a:solidFill>
                <a:effectLst/>
                <a:latin typeface="+mn-lt"/>
                <a:ea typeface="+mn-ea"/>
                <a:cs typeface="+mn-cs"/>
              </a:rPr>
              <a:t>We went over what JWT are, how they are created and validated, and how they can be used to ensure trust between an application and its users. This is a starting point for understanding the fundamentals of JWT and why they are useful. JWT are just one piece of the puzzle in ensuring trust and security in your application.</a:t>
            </a:r>
          </a:p>
          <a:p>
            <a:r>
              <a:rPr lang="en-US" sz="1200" b="0" i="0" kern="1200" dirty="0">
                <a:solidFill>
                  <a:schemeClr val="tx1"/>
                </a:solidFill>
                <a:effectLst/>
                <a:latin typeface="+mn-lt"/>
                <a:ea typeface="+mn-ea"/>
                <a:cs typeface="+mn-cs"/>
              </a:rPr>
              <a:t>It should be noted that the JWT authentication setup described in this article is using a symmetric key algorithm (HS256). You can also set up your JWT authentication in a similar way except using an asymmetric algorithm (such as RS256) where the authentication server has a secret key, and the application server has a public key. </a:t>
            </a:r>
            <a:r>
              <a:rPr lang="en-US" sz="1200" b="0" i="0" u="none" strike="noStrike" kern="1200" dirty="0">
                <a:solidFill>
                  <a:schemeClr val="tx1"/>
                </a:solidFill>
                <a:effectLst/>
                <a:latin typeface="+mn-lt"/>
                <a:ea typeface="+mn-ea"/>
                <a:cs typeface="+mn-cs"/>
                <a:hlinkClick r:id="rId8"/>
              </a:rPr>
              <a:t>Check out this Stack Overflow question</a:t>
            </a:r>
            <a:r>
              <a:rPr lang="en-US" sz="1200" b="0" i="0" kern="1200" dirty="0">
                <a:solidFill>
                  <a:schemeClr val="tx1"/>
                </a:solidFill>
                <a:effectLst/>
                <a:latin typeface="+mn-lt"/>
                <a:ea typeface="+mn-ea"/>
                <a:cs typeface="+mn-cs"/>
              </a:rPr>
              <a:t> for a detailed breakdown of the differences between using symmetric and asymmetric algorithms.</a:t>
            </a:r>
          </a:p>
          <a:p>
            <a:r>
              <a:rPr lang="en-US" sz="1200" b="0" i="0" kern="1200" dirty="0">
                <a:solidFill>
                  <a:schemeClr val="tx1"/>
                </a:solidFill>
                <a:effectLst/>
                <a:latin typeface="+mn-lt"/>
                <a:ea typeface="+mn-ea"/>
                <a:cs typeface="+mn-cs"/>
              </a:rPr>
              <a:t>It should also be noted that JWT should be sent over HTTPS connections (not HTTP). Having HTTPS helps prevents unauthorized users from stealing the sent JWT by making it so that the communication between the servers and the user </a:t>
            </a:r>
            <a:r>
              <a:rPr lang="en-US" sz="1200" b="0" i="0" u="none" strike="noStrike" kern="1200" dirty="0">
                <a:solidFill>
                  <a:schemeClr val="tx1"/>
                </a:solidFill>
                <a:effectLst/>
                <a:latin typeface="+mn-lt"/>
                <a:ea typeface="+mn-ea"/>
                <a:cs typeface="+mn-cs"/>
                <a:hlinkClick r:id="rId9"/>
              </a:rPr>
              <a:t>cannot be intercepted</a:t>
            </a:r>
            <a:r>
              <a:rPr lang="en-US" sz="1200" b="0" i="0" kern="1200" dirty="0">
                <a:solidFill>
                  <a:schemeClr val="tx1"/>
                </a:solidFill>
                <a:effectLst/>
                <a:latin typeface="+mn-lt"/>
                <a:ea typeface="+mn-ea"/>
                <a:cs typeface="+mn-cs"/>
              </a:rPr>
              <a:t> . Also having an expiration in your JWT payload, a short one in particular, is important so that if old JWT ever get compromised, they will be considered invalid and can no longer be used.</a:t>
            </a:r>
          </a:p>
          <a:p>
            <a:r>
              <a:rPr lang="en-US" sz="1200" b="0" i="0" kern="1200" dirty="0">
                <a:solidFill>
                  <a:schemeClr val="tx1"/>
                </a:solidFill>
                <a:effectLst/>
                <a:latin typeface="+mn-lt"/>
                <a:ea typeface="+mn-ea"/>
                <a:cs typeface="+mn-cs"/>
              </a:rPr>
              <a:t>If you enjoyed this article and are writing handlers for AWS Lambda and are implementing JWT, please check out our project: </a:t>
            </a:r>
            <a:r>
              <a:rPr lang="en-US" sz="1200" b="0" i="0" u="none" strike="noStrike" kern="1200" dirty="0" err="1">
                <a:solidFill>
                  <a:schemeClr val="tx1"/>
                </a:solidFill>
                <a:effectLst/>
                <a:latin typeface="+mn-lt"/>
                <a:ea typeface="+mn-ea"/>
                <a:cs typeface="+mn-cs"/>
                <a:hlinkClick r:id="rId10"/>
              </a:rPr>
              <a:t>Vandium</a:t>
            </a:r>
            <a:endParaRPr lang="en-US" sz="1200" b="0" i="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82</a:t>
            </a:fld>
            <a:endParaRPr lang="en-US"/>
          </a:p>
        </p:txBody>
      </p:sp>
    </p:spTree>
    <p:extLst>
      <p:ext uri="{BB962C8B-B14F-4D97-AF65-F5344CB8AC3E}">
        <p14:creationId xmlns:p14="http://schemas.microsoft.com/office/powerpoint/2010/main" val="4194896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https://stackoverflow.com/questions/4657416/difference-between-encoding-and-encryption</a:t>
            </a:r>
          </a:p>
          <a:p>
            <a:r>
              <a:rPr lang="de-DE" dirty="0"/>
              <a:t>https://medium.com/vandium-software/5-easy-steps-to-understanding-json-web-tokens-jwt-1164c0adfcec</a:t>
            </a:r>
          </a:p>
          <a:p>
            <a:endParaRPr lang="de-DE" dirty="0"/>
          </a:p>
          <a:p>
            <a:r>
              <a:rPr lang="en-US" sz="1200" b="0" i="0" kern="1200" dirty="0">
                <a:solidFill>
                  <a:schemeClr val="tx1"/>
                </a:solidFill>
                <a:effectLst/>
                <a:latin typeface="+mn-lt"/>
                <a:ea typeface="+mn-ea"/>
                <a:cs typeface="+mn-cs"/>
              </a:rPr>
              <a:t>In this example, the user first signs into the authentication server using the authentication server’s login system (e.g. username and password, Facebook login, Google login,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The authentication server then creates the JWT and sends it to the user. When the user makes API calls to the application, the user passes the JWT along with the API call. In this setup, the application server would be configured to verify that the incoming JWT are created by the authentication server (the verification process will be explained in more detail later). So, when the user makes API calls with the attached JWT, the application can use the JWT to verify that the API call is coming from an authenticated user.</a:t>
            </a:r>
          </a:p>
          <a:p>
            <a:r>
              <a:rPr lang="en-US" sz="1200" b="0" i="0" kern="1200" dirty="0">
                <a:solidFill>
                  <a:schemeClr val="tx1"/>
                </a:solidFill>
                <a:effectLst/>
                <a:latin typeface="+mn-lt"/>
                <a:ea typeface="+mn-ea"/>
                <a:cs typeface="+mn-cs"/>
              </a:rPr>
              <a:t>Now, the JWT itself, and how it’s constructed and verified, will be examined in more depth.</a:t>
            </a:r>
          </a:p>
          <a:p>
            <a:r>
              <a:rPr lang="en-US" sz="1200" b="1" i="0" kern="1200" dirty="0">
                <a:solidFill>
                  <a:schemeClr val="tx1"/>
                </a:solidFill>
                <a:effectLst/>
                <a:latin typeface="+mn-lt"/>
                <a:ea typeface="+mn-ea"/>
                <a:cs typeface="+mn-cs"/>
              </a:rPr>
              <a:t>Step 1. Create the HEADER</a:t>
            </a:r>
          </a:p>
          <a:p>
            <a:r>
              <a:rPr lang="en-US" sz="1200" b="0" i="0" kern="1200" dirty="0">
                <a:solidFill>
                  <a:schemeClr val="tx1"/>
                </a:solidFill>
                <a:effectLst/>
                <a:latin typeface="+mn-lt"/>
                <a:ea typeface="+mn-ea"/>
                <a:cs typeface="+mn-cs"/>
              </a:rPr>
              <a:t>The header component of the JWT contains information about how the JWT signature should be computed. The header is a JSON object in the following format:</a:t>
            </a:r>
          </a:p>
          <a:p>
            <a:r>
              <a:rPr lang="en-US" sz="1200" b="0" i="0" kern="1200" dirty="0">
                <a:solidFill>
                  <a:schemeClr val="tx1"/>
                </a:solidFill>
                <a:effectLst/>
                <a:latin typeface="+mn-lt"/>
                <a:ea typeface="+mn-ea"/>
                <a:cs typeface="+mn-cs"/>
              </a:rPr>
              <a:t>In this JSON, the value of the “</a:t>
            </a:r>
            <a:r>
              <a:rPr lang="en-US" sz="1200" b="0" i="0" kern="1200" dirty="0" err="1">
                <a:solidFill>
                  <a:schemeClr val="tx1"/>
                </a:solidFill>
                <a:effectLst/>
                <a:latin typeface="+mn-lt"/>
                <a:ea typeface="+mn-ea"/>
                <a:cs typeface="+mn-cs"/>
              </a:rPr>
              <a:t>typ</a:t>
            </a:r>
            <a:r>
              <a:rPr lang="en-US" sz="1200" b="0" i="0" kern="1200" dirty="0">
                <a:solidFill>
                  <a:schemeClr val="tx1"/>
                </a:solidFill>
                <a:effectLst/>
                <a:latin typeface="+mn-lt"/>
                <a:ea typeface="+mn-ea"/>
                <a:cs typeface="+mn-cs"/>
              </a:rPr>
              <a:t>” key specifies that the object is a JWT, and the value of the “</a:t>
            </a:r>
            <a:r>
              <a:rPr lang="en-US" sz="1200" b="0" i="0" kern="1200" dirty="0" err="1">
                <a:solidFill>
                  <a:schemeClr val="tx1"/>
                </a:solidFill>
                <a:effectLst/>
                <a:latin typeface="+mn-lt"/>
                <a:ea typeface="+mn-ea"/>
                <a:cs typeface="+mn-cs"/>
              </a:rPr>
              <a:t>alg</a:t>
            </a:r>
            <a:r>
              <a:rPr lang="en-US" sz="1200" b="0" i="0" kern="1200" dirty="0">
                <a:solidFill>
                  <a:schemeClr val="tx1"/>
                </a:solidFill>
                <a:effectLst/>
                <a:latin typeface="+mn-lt"/>
                <a:ea typeface="+mn-ea"/>
                <a:cs typeface="+mn-cs"/>
              </a:rPr>
              <a:t>” key specifies which hashing algorithm is being used to create the JWT signature component. In our example, we’re using the HMAC-SHA256 algorithm, a hashing algorithm that uses a secret key, to compute the signature (discussed in more detail in step 3).</a:t>
            </a:r>
          </a:p>
          <a:p>
            <a:r>
              <a:rPr lang="en-US" sz="1200" b="1" i="0" kern="1200" dirty="0">
                <a:solidFill>
                  <a:schemeClr val="tx1"/>
                </a:solidFill>
                <a:effectLst/>
                <a:latin typeface="+mn-lt"/>
                <a:ea typeface="+mn-ea"/>
                <a:cs typeface="+mn-cs"/>
              </a:rPr>
              <a:t>Step 2. Create the PAYLOAD</a:t>
            </a:r>
          </a:p>
          <a:p>
            <a:r>
              <a:rPr lang="en-US" sz="1200" b="0" i="0" kern="1200" dirty="0">
                <a:solidFill>
                  <a:schemeClr val="tx1"/>
                </a:solidFill>
                <a:effectLst/>
                <a:latin typeface="+mn-lt"/>
                <a:ea typeface="+mn-ea"/>
                <a:cs typeface="+mn-cs"/>
              </a:rPr>
              <a:t>The payload component of the JWT is the data that‘s stored inside the JWT (this data is also referred to as the “claims” of the JWT). In our example, the authentication server creates a JWT with the user information stored inside of it, specifically the user ID.</a:t>
            </a:r>
          </a:p>
          <a:p>
            <a:r>
              <a:rPr lang="en-US" dirty="0">
                <a:effectLst/>
              </a:rPr>
              <a:t>The data inside the payload is referred to as the “claims” of the </a:t>
            </a:r>
            <a:r>
              <a:rPr lang="en-US" dirty="0" err="1">
                <a:effectLst/>
              </a:rPr>
              <a:t>token.</a:t>
            </a:r>
            <a:r>
              <a:rPr lang="en-US" sz="1200" b="0" i="0" kern="1200" dirty="0" err="1">
                <a:solidFill>
                  <a:schemeClr val="tx1"/>
                </a:solidFill>
                <a:effectLst/>
                <a:latin typeface="+mn-lt"/>
                <a:ea typeface="+mn-ea"/>
                <a:cs typeface="+mn-cs"/>
              </a:rPr>
              <a:t>In</a:t>
            </a:r>
            <a:r>
              <a:rPr lang="en-US" sz="1200" b="0" i="0" kern="1200" dirty="0">
                <a:solidFill>
                  <a:schemeClr val="tx1"/>
                </a:solidFill>
                <a:effectLst/>
                <a:latin typeface="+mn-lt"/>
                <a:ea typeface="+mn-ea"/>
                <a:cs typeface="+mn-cs"/>
              </a:rPr>
              <a:t> our example, we are only putting one claim into the payload. You can put as many claims as you like. There are several different standard claims for the JWT payload, such as “</a:t>
            </a:r>
            <a:r>
              <a:rPr lang="en-US" sz="1200" b="0" i="0" kern="1200" dirty="0" err="1">
                <a:solidFill>
                  <a:schemeClr val="tx1"/>
                </a:solidFill>
                <a:effectLst/>
                <a:latin typeface="+mn-lt"/>
                <a:ea typeface="+mn-ea"/>
                <a:cs typeface="+mn-cs"/>
              </a:rPr>
              <a:t>iss</a:t>
            </a:r>
            <a:r>
              <a:rPr lang="en-US" sz="1200" b="0" i="0" kern="1200" dirty="0">
                <a:solidFill>
                  <a:schemeClr val="tx1"/>
                </a:solidFill>
                <a:effectLst/>
                <a:latin typeface="+mn-lt"/>
                <a:ea typeface="+mn-ea"/>
                <a:cs typeface="+mn-cs"/>
              </a:rPr>
              <a:t>” the issuer, “sub” the subject, and “</a:t>
            </a:r>
            <a:r>
              <a:rPr lang="en-US" sz="1200" b="0" i="0" kern="1200" dirty="0" err="1">
                <a:solidFill>
                  <a:schemeClr val="tx1"/>
                </a:solidFill>
                <a:effectLst/>
                <a:latin typeface="+mn-lt"/>
                <a:ea typeface="+mn-ea"/>
                <a:cs typeface="+mn-cs"/>
              </a:rPr>
              <a:t>exp</a:t>
            </a:r>
            <a:r>
              <a:rPr lang="en-US" sz="1200" b="0" i="0" kern="1200" dirty="0">
                <a:solidFill>
                  <a:schemeClr val="tx1"/>
                </a:solidFill>
                <a:effectLst/>
                <a:latin typeface="+mn-lt"/>
                <a:ea typeface="+mn-ea"/>
                <a:cs typeface="+mn-cs"/>
              </a:rPr>
              <a:t>” the expiration time. These fields can be useful when creating JWT, but they are optional. See the </a:t>
            </a:r>
            <a:r>
              <a:rPr lang="en-US" sz="1200" b="0" i="0" u="none" strike="noStrike" kern="1200" dirty="0" err="1">
                <a:solidFill>
                  <a:schemeClr val="tx1"/>
                </a:solidFill>
                <a:effectLst/>
                <a:latin typeface="+mn-lt"/>
                <a:ea typeface="+mn-ea"/>
                <a:cs typeface="+mn-cs"/>
                <a:hlinkClick r:id="rId3"/>
              </a:rPr>
              <a:t>wikipedia</a:t>
            </a:r>
            <a:r>
              <a:rPr lang="en-US" sz="1200" b="0" i="0" u="none" strike="noStrike" kern="1200" dirty="0">
                <a:solidFill>
                  <a:schemeClr val="tx1"/>
                </a:solidFill>
                <a:effectLst/>
                <a:latin typeface="+mn-lt"/>
                <a:ea typeface="+mn-ea"/>
                <a:cs typeface="+mn-cs"/>
                <a:hlinkClick r:id="rId3"/>
              </a:rPr>
              <a:t> page</a:t>
            </a:r>
            <a:r>
              <a:rPr lang="en-US" sz="1200" b="0" i="0" kern="1200" dirty="0">
                <a:solidFill>
                  <a:schemeClr val="tx1"/>
                </a:solidFill>
                <a:effectLst/>
                <a:latin typeface="+mn-lt"/>
                <a:ea typeface="+mn-ea"/>
                <a:cs typeface="+mn-cs"/>
              </a:rPr>
              <a:t> on JWT for a more detailed list of JWT standard fields.</a:t>
            </a:r>
          </a:p>
          <a:p>
            <a:r>
              <a:rPr lang="en-US" sz="1200" b="0" i="0" kern="1200" dirty="0">
                <a:solidFill>
                  <a:schemeClr val="tx1"/>
                </a:solidFill>
                <a:effectLst/>
                <a:latin typeface="+mn-lt"/>
                <a:ea typeface="+mn-ea"/>
                <a:cs typeface="+mn-cs"/>
              </a:rPr>
              <a:t>Keep in mind that the size of the data will affect the overall size of the JWT, this generally isn’t an issue but having excessively large JWT may negatively affect performance and cause latency.</a:t>
            </a:r>
          </a:p>
          <a:p>
            <a:r>
              <a:rPr lang="en-US" sz="1200" b="1" i="0" kern="1200" dirty="0">
                <a:solidFill>
                  <a:schemeClr val="tx1"/>
                </a:solidFill>
                <a:effectLst/>
                <a:latin typeface="+mn-lt"/>
                <a:ea typeface="+mn-ea"/>
                <a:cs typeface="+mn-cs"/>
              </a:rPr>
              <a:t>Step 3. Create the SIGNATURE</a:t>
            </a:r>
          </a:p>
          <a:p>
            <a:r>
              <a:rPr lang="en-US" sz="1200" b="0" i="0" kern="1200" dirty="0">
                <a:solidFill>
                  <a:schemeClr val="tx1"/>
                </a:solidFill>
                <a:effectLst/>
                <a:latin typeface="+mn-lt"/>
                <a:ea typeface="+mn-ea"/>
                <a:cs typeface="+mn-cs"/>
              </a:rPr>
              <a:t>The signature is computed using the following pseudo code:</a:t>
            </a:r>
          </a:p>
          <a:p>
            <a:r>
              <a:rPr lang="en-US" dirty="0">
                <a:effectLst/>
              </a:rPr>
              <a:t>// signature </a:t>
            </a:r>
            <a:r>
              <a:rPr lang="en-US" dirty="0" err="1">
                <a:effectLst/>
              </a:rPr>
              <a:t>algorithmdata</a:t>
            </a:r>
            <a:r>
              <a:rPr lang="en-US" dirty="0">
                <a:effectLst/>
              </a:rPr>
              <a:t> = base64urlEncode( header ) + “.” + base64urlEncode( payload )signature = Hash( data, secret );</a:t>
            </a:r>
            <a:r>
              <a:rPr lang="en-US" sz="1200" b="0" i="0" kern="1200" dirty="0">
                <a:solidFill>
                  <a:schemeClr val="tx1"/>
                </a:solidFill>
                <a:effectLst/>
                <a:latin typeface="+mn-lt"/>
                <a:ea typeface="+mn-ea"/>
                <a:cs typeface="+mn-cs"/>
              </a:rPr>
              <a:t>What this algorithm does is </a:t>
            </a:r>
            <a:r>
              <a:rPr lang="en-US" sz="1200" b="0" i="0" u="none" strike="noStrike" kern="1200" dirty="0">
                <a:solidFill>
                  <a:schemeClr val="tx1"/>
                </a:solidFill>
                <a:effectLst/>
                <a:latin typeface="+mn-lt"/>
                <a:ea typeface="+mn-ea"/>
                <a:cs typeface="+mn-cs"/>
                <a:hlinkClick r:id="rId4"/>
              </a:rPr>
              <a:t>base64url encodes</a:t>
            </a:r>
            <a:r>
              <a:rPr lang="en-US" sz="1200" b="0" i="0" kern="1200" dirty="0">
                <a:solidFill>
                  <a:schemeClr val="tx1"/>
                </a:solidFill>
                <a:effectLst/>
                <a:latin typeface="+mn-lt"/>
                <a:ea typeface="+mn-ea"/>
                <a:cs typeface="+mn-cs"/>
              </a:rPr>
              <a:t> the header and the payload created in steps 1 and 2. The algorithm then joins the resulting encoded strings together with a period (.) in between them. In our pseudo code, this joined string is assigned to </a:t>
            </a:r>
            <a:r>
              <a:rPr lang="en-US" sz="1200" b="0" i="1"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To get the JWT signature, the </a:t>
            </a:r>
            <a:r>
              <a:rPr lang="en-US" sz="1200" b="0" i="1"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string is </a:t>
            </a:r>
            <a:r>
              <a:rPr lang="en-US" sz="1200" b="0" i="0" u="none" strike="noStrike" kern="1200" dirty="0">
                <a:solidFill>
                  <a:schemeClr val="tx1"/>
                </a:solidFill>
                <a:effectLst/>
                <a:latin typeface="+mn-lt"/>
                <a:ea typeface="+mn-ea"/>
                <a:cs typeface="+mn-cs"/>
                <a:hlinkClick r:id="rId5"/>
              </a:rPr>
              <a:t>hashed</a:t>
            </a:r>
            <a:r>
              <a:rPr lang="en-US" sz="1200" b="0" i="0" kern="1200" dirty="0">
                <a:solidFill>
                  <a:schemeClr val="tx1"/>
                </a:solidFill>
                <a:effectLst/>
                <a:latin typeface="+mn-lt"/>
                <a:ea typeface="+mn-ea"/>
                <a:cs typeface="+mn-cs"/>
              </a:rPr>
              <a:t> with the secret key using the hashing algorithm specified in the JWT header.</a:t>
            </a:r>
          </a:p>
          <a:p>
            <a:r>
              <a:rPr lang="en-US" sz="1200" b="0" i="0" kern="1200" dirty="0">
                <a:solidFill>
                  <a:schemeClr val="tx1"/>
                </a:solidFill>
                <a:effectLst/>
                <a:latin typeface="+mn-lt"/>
                <a:ea typeface="+mn-ea"/>
                <a:cs typeface="+mn-cs"/>
              </a:rPr>
              <a:t>In our example, both the header, and the payload are base64url encoded as:</a:t>
            </a:r>
          </a:p>
          <a:p>
            <a:r>
              <a:rPr lang="en-US" dirty="0">
                <a:effectLst/>
              </a:rPr>
              <a:t>// header</a:t>
            </a:r>
            <a:br>
              <a:rPr lang="en-US" dirty="0">
                <a:effectLst/>
              </a:rPr>
            </a:br>
            <a:r>
              <a:rPr lang="en-US" dirty="0">
                <a:effectLst/>
              </a:rPr>
              <a:t>eyJ0eXAiOiJKV1QiLCJhbGciOiJIUzI1NiJ9// payload</a:t>
            </a:r>
            <a:br>
              <a:rPr lang="en-US" dirty="0">
                <a:effectLst/>
              </a:rPr>
            </a:br>
            <a:r>
              <a:rPr lang="en-US" dirty="0">
                <a:effectLst/>
              </a:rPr>
              <a:t>eyJ1c2VySWQiOiJiMDhmODZhZi0zNWRhLTQ4ZjItOGZhYi1jZWYzOTA0NjYwYmQifQ</a:t>
            </a:r>
            <a:r>
              <a:rPr lang="en-US" sz="1200" b="0" i="0" kern="1200" dirty="0">
                <a:solidFill>
                  <a:schemeClr val="tx1"/>
                </a:solidFill>
                <a:effectLst/>
                <a:latin typeface="+mn-lt"/>
                <a:ea typeface="+mn-ea"/>
                <a:cs typeface="+mn-cs"/>
              </a:rPr>
              <a:t>Then, using the joined encoded header and payload, and applying the specified signature algorithm(HS256) on the </a:t>
            </a:r>
            <a:r>
              <a:rPr lang="en-US" sz="1200" b="0" i="1"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string with the secret key set as the string “secret”, we get the following JWT Signature:</a:t>
            </a:r>
          </a:p>
          <a:p>
            <a:r>
              <a:rPr lang="en-US" dirty="0">
                <a:effectLst/>
              </a:rPr>
              <a:t>// signature-xN_h82PHVTCMA9vdoHrcZxH-x5mb11y1537t3rGzcM</a:t>
            </a:r>
            <a:r>
              <a:rPr lang="en-US" sz="1200" b="1" i="0" kern="1200" dirty="0">
                <a:solidFill>
                  <a:schemeClr val="tx1"/>
                </a:solidFill>
                <a:effectLst/>
                <a:latin typeface="+mn-lt"/>
                <a:ea typeface="+mn-ea"/>
                <a:cs typeface="+mn-cs"/>
              </a:rPr>
              <a:t>Step 4. Put All Three JWT Components Together</a:t>
            </a:r>
          </a:p>
          <a:p>
            <a:r>
              <a:rPr lang="en-US" sz="1200" b="0" i="0" kern="1200" dirty="0">
                <a:solidFill>
                  <a:schemeClr val="tx1"/>
                </a:solidFill>
                <a:effectLst/>
                <a:latin typeface="+mn-lt"/>
                <a:ea typeface="+mn-ea"/>
                <a:cs typeface="+mn-cs"/>
              </a:rPr>
              <a:t>Now that we have created all three components, we can create the JWT. Remembering the </a:t>
            </a:r>
            <a:r>
              <a:rPr lang="en-US" sz="1200" b="0" i="1" kern="1200" dirty="0" err="1">
                <a:solidFill>
                  <a:schemeClr val="tx1"/>
                </a:solidFill>
                <a:effectLst/>
                <a:latin typeface="+mn-lt"/>
                <a:ea typeface="+mn-ea"/>
                <a:cs typeface="+mn-cs"/>
              </a:rPr>
              <a:t>header.payload.signature</a:t>
            </a:r>
            <a:r>
              <a:rPr lang="en-US" sz="1200" b="0" i="0" kern="1200" dirty="0">
                <a:solidFill>
                  <a:schemeClr val="tx1"/>
                </a:solidFill>
                <a:effectLst/>
                <a:latin typeface="+mn-lt"/>
                <a:ea typeface="+mn-ea"/>
                <a:cs typeface="+mn-cs"/>
              </a:rPr>
              <a:t> structure of the JWT, we simply need to combine the components, with periods (.) separating them. We use the base64url encoded versions of the header and of the payload, and the signature we arrived at in step 3.</a:t>
            </a:r>
          </a:p>
          <a:p>
            <a:r>
              <a:rPr lang="en-US" dirty="0">
                <a:effectLst/>
              </a:rPr>
              <a:t>// JWT Token</a:t>
            </a:r>
            <a:br>
              <a:rPr lang="en-US" dirty="0">
                <a:effectLst/>
              </a:rPr>
            </a:br>
            <a:r>
              <a:rPr lang="en-US" dirty="0">
                <a:effectLst/>
              </a:rPr>
              <a:t>eyJ0eXAiOiJKV1QiLCJhbGciOiJIUzI1NiJ9.eyJ1c2VySWQiOiJiMDhmODZhZi0zNWRhLTQ4ZjItOGZhYi1jZWYzOTA0NjYwYmQifQ.-xN_h82PHVTCMA9vdoHrcZxH-x5mb11y1537t3rGzcM</a:t>
            </a:r>
            <a:r>
              <a:rPr lang="en-US" sz="1200" b="0" i="0" kern="1200" dirty="0">
                <a:solidFill>
                  <a:schemeClr val="tx1"/>
                </a:solidFill>
                <a:effectLst/>
                <a:latin typeface="+mn-lt"/>
                <a:ea typeface="+mn-ea"/>
                <a:cs typeface="+mn-cs"/>
              </a:rPr>
              <a:t>You can try creating your own JWT through your browser at </a:t>
            </a:r>
            <a:r>
              <a:rPr lang="en-US" sz="1200" b="0" i="0" u="none" strike="noStrike" kern="1200" dirty="0">
                <a:solidFill>
                  <a:schemeClr val="tx1"/>
                </a:solidFill>
                <a:effectLst/>
                <a:latin typeface="+mn-lt"/>
                <a:ea typeface="+mn-ea"/>
                <a:cs typeface="+mn-cs"/>
                <a:hlinkClick r:id="rId6"/>
              </a:rPr>
              <a:t>jwt.io</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Going back to our example, the authentication server can now send this JWT to the user.</a:t>
            </a:r>
          </a:p>
          <a:p>
            <a:r>
              <a:rPr lang="en-US" sz="1200" b="1" i="0" kern="1200" dirty="0">
                <a:solidFill>
                  <a:schemeClr val="tx1"/>
                </a:solidFill>
                <a:effectLst/>
                <a:latin typeface="+mn-lt"/>
                <a:ea typeface="+mn-ea"/>
                <a:cs typeface="+mn-cs"/>
              </a:rPr>
              <a:t>How does JWT protect our data?</a:t>
            </a:r>
          </a:p>
          <a:p>
            <a:r>
              <a:rPr lang="en-US" sz="1200" b="0" i="0" kern="1200" dirty="0">
                <a:solidFill>
                  <a:schemeClr val="tx1"/>
                </a:solidFill>
                <a:effectLst/>
                <a:latin typeface="+mn-lt"/>
                <a:ea typeface="+mn-ea"/>
                <a:cs typeface="+mn-cs"/>
              </a:rPr>
              <a:t>It is important to understand that the purpose of using JWT is </a:t>
            </a:r>
            <a:r>
              <a:rPr lang="en-US" sz="1200" b="1" i="0"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to hide or obscure data in any way. The reason why JWT are used is to prove that the sent data was actually created by an authentic source.</a:t>
            </a:r>
          </a:p>
          <a:p>
            <a:r>
              <a:rPr lang="en-US" sz="1200" b="0" i="0" kern="1200" dirty="0">
                <a:solidFill>
                  <a:schemeClr val="tx1"/>
                </a:solidFill>
                <a:effectLst/>
                <a:latin typeface="+mn-lt"/>
                <a:ea typeface="+mn-ea"/>
                <a:cs typeface="+mn-cs"/>
              </a:rPr>
              <a:t>As demonstrated in the previous steps, the data inside a JWT is </a:t>
            </a:r>
            <a:r>
              <a:rPr lang="en-US" sz="1200" b="1" i="0" kern="1200" dirty="0">
                <a:solidFill>
                  <a:schemeClr val="tx1"/>
                </a:solidFill>
                <a:effectLst/>
                <a:latin typeface="+mn-lt"/>
                <a:ea typeface="+mn-ea"/>
                <a:cs typeface="+mn-cs"/>
              </a:rPr>
              <a:t>encoded</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signed</a:t>
            </a:r>
            <a:r>
              <a:rPr lang="en-US" sz="1200" b="0" i="0" kern="1200" dirty="0">
                <a:solidFill>
                  <a:schemeClr val="tx1"/>
                </a:solidFill>
                <a:effectLst/>
                <a:latin typeface="+mn-lt"/>
                <a:ea typeface="+mn-ea"/>
                <a:cs typeface="+mn-cs"/>
              </a:rPr>
              <a:t>, not </a:t>
            </a:r>
            <a:r>
              <a:rPr lang="en-US" sz="1200" b="1" i="0" kern="1200" dirty="0">
                <a:solidFill>
                  <a:schemeClr val="tx1"/>
                </a:solidFill>
                <a:effectLst/>
                <a:latin typeface="+mn-lt"/>
                <a:ea typeface="+mn-ea"/>
                <a:cs typeface="+mn-cs"/>
              </a:rPr>
              <a:t>encrypted</a:t>
            </a:r>
            <a:r>
              <a:rPr lang="en-US" sz="1200" b="0" i="0" kern="1200" dirty="0">
                <a:solidFill>
                  <a:schemeClr val="tx1"/>
                </a:solidFill>
                <a:effectLst/>
                <a:latin typeface="+mn-lt"/>
                <a:ea typeface="+mn-ea"/>
                <a:cs typeface="+mn-cs"/>
              </a:rPr>
              <a:t>. The purpose of encoding data is to transform the data’s structure. Signing data allows the data receiver to verify the authenticity of the source of the data. So encoding and signing data does NOT secure the data. On the other hand, the main purpose of encryption is to secure the data and to prevent unauthorized access. For a more detailed explanation of the differences between encoding and encryption, and also for more information on how hashing works, see </a:t>
            </a:r>
            <a:r>
              <a:rPr lang="en-US" sz="1200" b="0" i="0" u="none" strike="noStrike" kern="1200" dirty="0">
                <a:solidFill>
                  <a:schemeClr val="tx1"/>
                </a:solidFill>
                <a:effectLst/>
                <a:latin typeface="+mn-lt"/>
                <a:ea typeface="+mn-ea"/>
                <a:cs typeface="+mn-cs"/>
                <a:hlinkClick r:id="rId7"/>
              </a:rPr>
              <a:t>this article</a:t>
            </a:r>
            <a:r>
              <a:rPr lang="en-US" sz="1200" b="0" i="0" kern="1200" dirty="0">
                <a:solidFill>
                  <a:schemeClr val="tx1"/>
                </a:solidFill>
                <a:effectLst/>
                <a:latin typeface="+mn-lt"/>
                <a:ea typeface="+mn-ea"/>
                <a:cs typeface="+mn-cs"/>
              </a:rPr>
              <a:t>.</a:t>
            </a:r>
          </a:p>
          <a:p>
            <a:r>
              <a:rPr lang="en-US" dirty="0">
                <a:effectLst/>
              </a:rPr>
              <a:t>Since JWT are signed and encoded only, and since JWT are not encrypted, JWT do not guarantee any security for sensitive </a:t>
            </a:r>
            <a:r>
              <a:rPr lang="en-US" dirty="0" err="1">
                <a:effectLst/>
              </a:rPr>
              <a:t>data.</a:t>
            </a:r>
            <a:r>
              <a:rPr lang="en-US" sz="1200" b="1" i="0" kern="1200" dirty="0" err="1">
                <a:solidFill>
                  <a:schemeClr val="tx1"/>
                </a:solidFill>
                <a:effectLst/>
                <a:latin typeface="+mn-lt"/>
                <a:ea typeface="+mn-ea"/>
                <a:cs typeface="+mn-cs"/>
              </a:rPr>
              <a:t>Step</a:t>
            </a:r>
            <a:r>
              <a:rPr lang="en-US" sz="1200" b="1" i="0" kern="1200" dirty="0">
                <a:solidFill>
                  <a:schemeClr val="tx1"/>
                </a:solidFill>
                <a:effectLst/>
                <a:latin typeface="+mn-lt"/>
                <a:ea typeface="+mn-ea"/>
                <a:cs typeface="+mn-cs"/>
              </a:rPr>
              <a:t> 5. Verifying the JWT</a:t>
            </a:r>
          </a:p>
          <a:p>
            <a:r>
              <a:rPr lang="en-US" sz="1200" b="0" i="0" kern="1200" dirty="0">
                <a:solidFill>
                  <a:schemeClr val="tx1"/>
                </a:solidFill>
                <a:effectLst/>
                <a:latin typeface="+mn-lt"/>
                <a:ea typeface="+mn-ea"/>
                <a:cs typeface="+mn-cs"/>
              </a:rPr>
              <a:t>In our simple 3 entity example, we are using a JWT that is signed by the HS256 algorithm where only the authentication server and the application server know the secret key. The application server receives the secret key from the authentication server when the application sets up its authentication process. Since the application knows the secret key, when the user makes a JWT-attached API call to the application, the application can perform the same signature algorithm as in Step 3 on the JWT. The application can then verify that the signature obtained from it’s own hashing operation matches the signature on the JWT itself (i.e. it matches the JWT signature created by the authentication server). If the signatures match, then that means the JWT is valid which indicates that the API call is coming from an authentic source. Otherwise, if the signatures don’t match, then it means that the received JWT is invalid, which may be an indicator of a potential attack on the application. So by verifying the JWT, the application adds a layer of trust between itself and the user.</a:t>
            </a:r>
          </a:p>
          <a:p>
            <a:r>
              <a:rPr lang="en-US" sz="1200" b="1" i="0" kern="1200" dirty="0">
                <a:solidFill>
                  <a:schemeClr val="tx1"/>
                </a:solidFill>
                <a:effectLst/>
                <a:latin typeface="+mn-lt"/>
                <a:ea typeface="+mn-ea"/>
                <a:cs typeface="+mn-cs"/>
              </a:rPr>
              <a:t>In Conclusion</a:t>
            </a:r>
          </a:p>
          <a:p>
            <a:r>
              <a:rPr lang="en-US" sz="1200" b="0" i="0" kern="1200" dirty="0">
                <a:solidFill>
                  <a:schemeClr val="tx1"/>
                </a:solidFill>
                <a:effectLst/>
                <a:latin typeface="+mn-lt"/>
                <a:ea typeface="+mn-ea"/>
                <a:cs typeface="+mn-cs"/>
              </a:rPr>
              <a:t>We went over what JWT are, how they are created and validated, and how they can be used to ensure trust between an application and its users. This is a starting point for understanding the fundamentals of JWT and why they are useful. JWT are just one piece of the puzzle in ensuring trust and security in your application.</a:t>
            </a:r>
          </a:p>
          <a:p>
            <a:r>
              <a:rPr lang="en-US" sz="1200" b="0" i="0" kern="1200" dirty="0">
                <a:solidFill>
                  <a:schemeClr val="tx1"/>
                </a:solidFill>
                <a:effectLst/>
                <a:latin typeface="+mn-lt"/>
                <a:ea typeface="+mn-ea"/>
                <a:cs typeface="+mn-cs"/>
              </a:rPr>
              <a:t>It should be noted that the JWT authentication setup described in this article is using a symmetric key algorithm (HS256). You can also set up your JWT authentication in a similar way except using an asymmetric algorithm (such as RS256) where the authentication server has a secret key, and the application server has a public key. </a:t>
            </a:r>
            <a:r>
              <a:rPr lang="en-US" sz="1200" b="0" i="0" u="none" strike="noStrike" kern="1200" dirty="0">
                <a:solidFill>
                  <a:schemeClr val="tx1"/>
                </a:solidFill>
                <a:effectLst/>
                <a:latin typeface="+mn-lt"/>
                <a:ea typeface="+mn-ea"/>
                <a:cs typeface="+mn-cs"/>
                <a:hlinkClick r:id="rId8"/>
              </a:rPr>
              <a:t>Check out this Stack Overflow question</a:t>
            </a:r>
            <a:r>
              <a:rPr lang="en-US" sz="1200" b="0" i="0" kern="1200" dirty="0">
                <a:solidFill>
                  <a:schemeClr val="tx1"/>
                </a:solidFill>
                <a:effectLst/>
                <a:latin typeface="+mn-lt"/>
                <a:ea typeface="+mn-ea"/>
                <a:cs typeface="+mn-cs"/>
              </a:rPr>
              <a:t> for a detailed breakdown of the differences between using symmetric and asymmetric algorithms.</a:t>
            </a:r>
          </a:p>
          <a:p>
            <a:r>
              <a:rPr lang="en-US" sz="1200" b="0" i="0" kern="1200" dirty="0">
                <a:solidFill>
                  <a:schemeClr val="tx1"/>
                </a:solidFill>
                <a:effectLst/>
                <a:latin typeface="+mn-lt"/>
                <a:ea typeface="+mn-ea"/>
                <a:cs typeface="+mn-cs"/>
              </a:rPr>
              <a:t>It should also be noted that JWT should be sent over HTTPS connections (not HTTP). Having HTTPS helps prevents unauthorized users from stealing the sent JWT by making it so that the communication between the servers and the user </a:t>
            </a:r>
            <a:r>
              <a:rPr lang="en-US" sz="1200" b="0" i="0" u="none" strike="noStrike" kern="1200" dirty="0">
                <a:solidFill>
                  <a:schemeClr val="tx1"/>
                </a:solidFill>
                <a:effectLst/>
                <a:latin typeface="+mn-lt"/>
                <a:ea typeface="+mn-ea"/>
                <a:cs typeface="+mn-cs"/>
                <a:hlinkClick r:id="rId9"/>
              </a:rPr>
              <a:t>cannot be intercepted</a:t>
            </a:r>
            <a:r>
              <a:rPr lang="en-US" sz="1200" b="0" i="0" kern="1200" dirty="0">
                <a:solidFill>
                  <a:schemeClr val="tx1"/>
                </a:solidFill>
                <a:effectLst/>
                <a:latin typeface="+mn-lt"/>
                <a:ea typeface="+mn-ea"/>
                <a:cs typeface="+mn-cs"/>
              </a:rPr>
              <a:t> . Also having an expiration in your JWT payload, a short one in particular, is important so that if old JWT ever get compromised, they will be considered invalid and can no longer be used.</a:t>
            </a:r>
          </a:p>
          <a:p>
            <a:r>
              <a:rPr lang="en-US" sz="1200" b="0" i="0" kern="1200" dirty="0">
                <a:solidFill>
                  <a:schemeClr val="tx1"/>
                </a:solidFill>
                <a:effectLst/>
                <a:latin typeface="+mn-lt"/>
                <a:ea typeface="+mn-ea"/>
                <a:cs typeface="+mn-cs"/>
              </a:rPr>
              <a:t>If you enjoyed this article and are writing handlers for AWS Lambda and are implementing JWT, please check out our project: </a:t>
            </a:r>
            <a:r>
              <a:rPr lang="en-US" sz="1200" b="0" i="0" u="none" strike="noStrike" kern="1200" dirty="0" err="1">
                <a:solidFill>
                  <a:schemeClr val="tx1"/>
                </a:solidFill>
                <a:effectLst/>
                <a:latin typeface="+mn-lt"/>
                <a:ea typeface="+mn-ea"/>
                <a:cs typeface="+mn-cs"/>
                <a:hlinkClick r:id="rId10"/>
              </a:rPr>
              <a:t>Vandium</a:t>
            </a:r>
            <a:endParaRPr lang="en-US" sz="1200" b="0" i="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83</a:t>
            </a:fld>
            <a:endParaRPr lang="en-US"/>
          </a:p>
        </p:txBody>
      </p:sp>
    </p:spTree>
    <p:extLst>
      <p:ext uri="{BB962C8B-B14F-4D97-AF65-F5344CB8AC3E}">
        <p14:creationId xmlns:p14="http://schemas.microsoft.com/office/powerpoint/2010/main" val="3867316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85</a:t>
            </a:fld>
            <a:endParaRPr lang="en-US"/>
          </a:p>
        </p:txBody>
      </p:sp>
    </p:spTree>
    <p:extLst>
      <p:ext uri="{BB962C8B-B14F-4D97-AF65-F5344CB8AC3E}">
        <p14:creationId xmlns:p14="http://schemas.microsoft.com/office/powerpoint/2010/main" val="2400050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86</a:t>
            </a:fld>
            <a:endParaRPr lang="en-US"/>
          </a:p>
        </p:txBody>
      </p:sp>
    </p:spTree>
    <p:extLst>
      <p:ext uri="{BB962C8B-B14F-4D97-AF65-F5344CB8AC3E}">
        <p14:creationId xmlns:p14="http://schemas.microsoft.com/office/powerpoint/2010/main" val="4123676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87</a:t>
            </a:fld>
            <a:endParaRPr lang="en-US"/>
          </a:p>
        </p:txBody>
      </p:sp>
    </p:spTree>
    <p:extLst>
      <p:ext uri="{BB962C8B-B14F-4D97-AF65-F5344CB8AC3E}">
        <p14:creationId xmlns:p14="http://schemas.microsoft.com/office/powerpoint/2010/main" val="3580907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88</a:t>
            </a:fld>
            <a:endParaRPr lang="en-US"/>
          </a:p>
        </p:txBody>
      </p:sp>
    </p:spTree>
    <p:extLst>
      <p:ext uri="{BB962C8B-B14F-4D97-AF65-F5344CB8AC3E}">
        <p14:creationId xmlns:p14="http://schemas.microsoft.com/office/powerpoint/2010/main" val="158639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381000" y="685800"/>
            <a:ext cx="6097588" cy="3429000"/>
          </a:xfrm>
          <a:noFill/>
        </p:spPr>
      </p:sp>
      <p:sp>
        <p:nvSpPr>
          <p:cNvPr id="188419" name="Rectangle 3"/>
          <p:cNvSpPr>
            <a:spLocks noGrp="1" noChangeArrowheads="1"/>
          </p:cNvSpPr>
          <p:nvPr>
            <p:ph type="body" idx="1"/>
          </p:nvPr>
        </p:nvSpPr>
        <p:spPr/>
        <p:txBody>
          <a:bodyPr>
            <a:noAutofit/>
          </a:bodyPr>
          <a:lstStyle/>
          <a:p>
            <a:pPr fontAlgn="base">
              <a:lnSpc>
                <a:spcPct val="110000"/>
              </a:lnSpc>
              <a:spcBef>
                <a:spcPts val="600"/>
              </a:spcBef>
              <a:spcAft>
                <a:spcPts val="600"/>
              </a:spcAft>
              <a:buClr>
                <a:srgbClr val="3BC0C4"/>
              </a:buClr>
            </a:pPr>
            <a:r>
              <a:rPr lang="en-US" sz="1200" dirty="0">
                <a:solidFill>
                  <a:srgbClr val="000000"/>
                </a:solidFill>
                <a:ea typeface="ＭＳ Ｐゴシック" charset="-128"/>
              </a:rPr>
              <a:t>There are four ways to connect your assets:</a:t>
            </a:r>
          </a:p>
          <a:p>
            <a:pPr fontAlgn="base">
              <a:lnSpc>
                <a:spcPct val="110000"/>
              </a:lnSpc>
              <a:spcBef>
                <a:spcPts val="600"/>
              </a:spcBef>
              <a:spcAft>
                <a:spcPts val="600"/>
              </a:spcAft>
              <a:buClr>
                <a:srgbClr val="3BC0C4"/>
              </a:buClr>
            </a:pPr>
            <a:r>
              <a:rPr lang="en-US" sz="1200" dirty="0">
                <a:solidFill>
                  <a:srgbClr val="000000"/>
                </a:solidFill>
                <a:ea typeface="ＭＳ Ｐゴシック" charset="-128"/>
              </a:rPr>
              <a:t>With MindConnect MindSphere provides multiple, </a:t>
            </a:r>
            <a:r>
              <a:rPr lang="en-US" sz="1200" b="1" dirty="0">
                <a:solidFill>
                  <a:srgbClr val="00646E"/>
                </a:solidFill>
                <a:ea typeface="ＭＳ Ｐゴシック" charset="-128"/>
              </a:rPr>
              <a:t>varied</a:t>
            </a:r>
            <a:r>
              <a:rPr lang="en-US" sz="1200" dirty="0">
                <a:solidFill>
                  <a:srgbClr val="000000"/>
                </a:solidFill>
                <a:ea typeface="ＭＳ Ｐゴシック" charset="-128"/>
              </a:rPr>
              <a:t> and </a:t>
            </a:r>
            <a:r>
              <a:rPr lang="en-US" sz="1200" b="1" dirty="0">
                <a:solidFill>
                  <a:srgbClr val="00646E"/>
                </a:solidFill>
                <a:ea typeface="ＭＳ Ｐゴシック" charset="-128"/>
              </a:rPr>
              <a:t>easy-to-implement connectivity </a:t>
            </a:r>
            <a:r>
              <a:rPr lang="en-US" sz="1200" dirty="0">
                <a:solidFill>
                  <a:srgbClr val="000000"/>
                </a:solidFill>
                <a:ea typeface="ＭＳ Ｐゴシック" charset="-128"/>
              </a:rPr>
              <a:t>solutions to </a:t>
            </a:r>
            <a:r>
              <a:rPr lang="en-US" sz="1200" b="1" dirty="0">
                <a:solidFill>
                  <a:srgbClr val="00646E"/>
                </a:solidFill>
                <a:ea typeface="ＭＳ Ｐゴシック" charset="-128"/>
              </a:rPr>
              <a:t>onboard</a:t>
            </a:r>
            <a:r>
              <a:rPr lang="en-US" sz="1200" dirty="0">
                <a:solidFill>
                  <a:srgbClr val="000000"/>
                </a:solidFill>
                <a:ea typeface="ＭＳ Ｐゴシック" charset="-128"/>
              </a:rPr>
              <a:t> a </a:t>
            </a:r>
            <a:r>
              <a:rPr lang="en-US" sz="1200" b="1" dirty="0">
                <a:solidFill>
                  <a:srgbClr val="00646E"/>
                </a:solidFill>
                <a:ea typeface="ＭＳ Ｐゴシック" charset="-128"/>
              </a:rPr>
              <a:t>wide</a:t>
            </a:r>
            <a:r>
              <a:rPr lang="en-US" sz="1200" dirty="0">
                <a:solidFill>
                  <a:srgbClr val="000000"/>
                </a:solidFill>
                <a:ea typeface="ＭＳ Ｐゴシック" charset="-128"/>
              </a:rPr>
              <a:t> </a:t>
            </a:r>
            <a:r>
              <a:rPr lang="en-US" sz="1200" b="1" dirty="0">
                <a:solidFill>
                  <a:srgbClr val="00646E"/>
                </a:solidFill>
                <a:ea typeface="ＭＳ Ｐゴシック" charset="-128"/>
              </a:rPr>
              <a:t>range</a:t>
            </a:r>
            <a:r>
              <a:rPr lang="en-US" sz="1200" dirty="0">
                <a:solidFill>
                  <a:srgbClr val="000000"/>
                </a:solidFill>
                <a:ea typeface="ＭＳ Ｐゴシック" charset="-128"/>
              </a:rPr>
              <a:t> of </a:t>
            </a:r>
            <a:r>
              <a:rPr lang="en-US" sz="1200" b="1" dirty="0">
                <a:solidFill>
                  <a:srgbClr val="00646E"/>
                </a:solidFill>
                <a:ea typeface="ＭＳ Ｐゴシック" charset="-128"/>
              </a:rPr>
              <a:t>assets</a:t>
            </a:r>
            <a:r>
              <a:rPr lang="en-US" sz="1200" dirty="0">
                <a:solidFill>
                  <a:srgbClr val="000000"/>
                </a:solidFill>
                <a:ea typeface="ＭＳ Ｐゴシック" charset="-128"/>
              </a:rPr>
              <a:t> (</a:t>
            </a:r>
            <a:r>
              <a:rPr lang="en-US" sz="1200" b="1" dirty="0">
                <a:solidFill>
                  <a:srgbClr val="00646E"/>
                </a:solidFill>
                <a:ea typeface="ＭＳ Ｐゴシック" charset="-128"/>
              </a:rPr>
              <a:t>Siemens</a:t>
            </a:r>
            <a:r>
              <a:rPr lang="en-US" sz="1200" dirty="0">
                <a:solidFill>
                  <a:srgbClr val="000000"/>
                </a:solidFill>
                <a:ea typeface="ＭＳ Ｐゴシック" charset="-128"/>
              </a:rPr>
              <a:t> and </a:t>
            </a:r>
            <a:r>
              <a:rPr lang="en-US" sz="1200" b="1" dirty="0">
                <a:solidFill>
                  <a:srgbClr val="00646E"/>
                </a:solidFill>
                <a:ea typeface="ＭＳ Ｐゴシック" charset="-128"/>
              </a:rPr>
              <a:t>3rd-party</a:t>
            </a:r>
            <a:r>
              <a:rPr lang="en-US" sz="1200" dirty="0">
                <a:solidFill>
                  <a:srgbClr val="000000"/>
                </a:solidFill>
                <a:ea typeface="ＭＳ Ｐゴシック" charset="-128"/>
              </a:rPr>
              <a:t>) in both </a:t>
            </a:r>
            <a:r>
              <a:rPr lang="en-US" sz="1200" b="1" dirty="0">
                <a:solidFill>
                  <a:srgbClr val="00646E"/>
                </a:solidFill>
                <a:ea typeface="ＭＳ Ｐゴシック" charset="-128"/>
              </a:rPr>
              <a:t>brown- and greenfield</a:t>
            </a:r>
            <a:r>
              <a:rPr lang="en-US" sz="1200" dirty="0">
                <a:solidFill>
                  <a:srgbClr val="000000"/>
                </a:solidFill>
                <a:ea typeface="ＭＳ Ｐゴシック" charset="-128"/>
              </a:rPr>
              <a:t>: ---what</a:t>
            </a:r>
            <a:r>
              <a:rPr lang="en-US" sz="1200" baseline="0" dirty="0">
                <a:solidFill>
                  <a:srgbClr val="000000"/>
                </a:solidFill>
                <a:ea typeface="ＭＳ Ｐゴシック" charset="-128"/>
              </a:rPr>
              <a:t> is brownfield vs. greenfield?-----</a:t>
            </a:r>
          </a:p>
          <a:p>
            <a:pPr fontAlgn="base">
              <a:lnSpc>
                <a:spcPct val="110000"/>
              </a:lnSpc>
              <a:spcBef>
                <a:spcPts val="600"/>
              </a:spcBef>
              <a:spcAft>
                <a:spcPts val="600"/>
              </a:spcAft>
              <a:buClr>
                <a:srgbClr val="3BC0C4"/>
              </a:buClr>
            </a:pPr>
            <a:endParaRPr lang="en-US" sz="1200" dirty="0">
              <a:solidFill>
                <a:srgbClr val="000000"/>
              </a:solidFill>
              <a:ea typeface="ＭＳ Ｐゴシック" charset="-128"/>
            </a:endParaRPr>
          </a:p>
          <a:p>
            <a:pPr fontAlgn="base">
              <a:lnSpc>
                <a:spcPct val="110000"/>
              </a:lnSpc>
              <a:spcBef>
                <a:spcPts val="600"/>
              </a:spcBef>
              <a:spcAft>
                <a:spcPts val="600"/>
              </a:spcAft>
              <a:buClr>
                <a:srgbClr val="3BC0C4"/>
              </a:buClr>
            </a:pPr>
            <a:r>
              <a:rPr lang="en-US" sz="1200" dirty="0">
                <a:solidFill>
                  <a:srgbClr val="000000"/>
                </a:solidFill>
                <a:ea typeface="ＭＳ Ｐゴシック" charset="-128"/>
              </a:rPr>
              <a:t>We have two hardware devices to connect to </a:t>
            </a:r>
            <a:r>
              <a:rPr lang="en-US" sz="1200" dirty="0" err="1">
                <a:solidFill>
                  <a:srgbClr val="000000"/>
                </a:solidFill>
                <a:ea typeface="ＭＳ Ｐゴシック" charset="-128"/>
              </a:rPr>
              <a:t>MindSphere</a:t>
            </a:r>
            <a:r>
              <a:rPr lang="en-US" sz="1200" dirty="0">
                <a:solidFill>
                  <a:srgbClr val="000000"/>
                </a:solidFill>
                <a:ea typeface="ＭＳ Ｐゴシック" charset="-128"/>
              </a:rPr>
              <a:t> and two software/embedded solutions:</a:t>
            </a: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200" dirty="0">
                <a:solidFill>
                  <a:srgbClr val="000000"/>
                </a:solidFill>
                <a:ea typeface="ＭＳ Ｐゴシック" charset="-128"/>
              </a:rPr>
              <a:t>Focusing on brownfield installations, dedicated IoT Connectors like </a:t>
            </a:r>
            <a:r>
              <a:rPr lang="en-US" sz="1200" b="1" dirty="0">
                <a:solidFill>
                  <a:srgbClr val="00646E"/>
                </a:solidFill>
                <a:ea typeface="ＭＳ Ｐゴシック" charset="-128"/>
              </a:rPr>
              <a:t>MindConnect Nano </a:t>
            </a:r>
            <a:r>
              <a:rPr lang="en-US" sz="1200" dirty="0">
                <a:solidFill>
                  <a:srgbClr val="000000"/>
                </a:solidFill>
                <a:ea typeface="ＭＳ Ｐゴシック" charset="-128"/>
              </a:rPr>
              <a:t>and </a:t>
            </a:r>
            <a:r>
              <a:rPr lang="en-US" sz="1200" b="1" dirty="0">
                <a:solidFill>
                  <a:srgbClr val="00646E"/>
                </a:solidFill>
                <a:ea typeface="ＭＳ Ｐゴシック" charset="-128"/>
              </a:rPr>
              <a:t>MindConnect IoT2040</a:t>
            </a:r>
            <a:r>
              <a:rPr lang="en-US" sz="1200" dirty="0">
                <a:solidFill>
                  <a:srgbClr val="000000"/>
                </a:solidFill>
                <a:ea typeface="ＭＳ Ｐゴシック" charset="-128"/>
              </a:rPr>
              <a:t>, which provide </a:t>
            </a:r>
            <a:r>
              <a:rPr lang="en-US" sz="1200" b="1" dirty="0">
                <a:solidFill>
                  <a:srgbClr val="00646E"/>
                </a:solidFill>
                <a:ea typeface="ＭＳ Ｐゴシック" charset="-128"/>
              </a:rPr>
              <a:t>plug and play </a:t>
            </a:r>
            <a:r>
              <a:rPr lang="en-US" sz="1200" dirty="0">
                <a:solidFill>
                  <a:srgbClr val="000000"/>
                </a:solidFill>
                <a:ea typeface="ＭＳ Ｐゴシック" charset="-128"/>
              </a:rPr>
              <a:t>connection of Siemens and 3rd party products thanks to communication via </a:t>
            </a:r>
            <a:r>
              <a:rPr lang="en-US" sz="1200" b="1" dirty="0">
                <a:solidFill>
                  <a:srgbClr val="00646E"/>
                </a:solidFill>
                <a:ea typeface="ＭＳ Ｐゴシック" charset="-128"/>
              </a:rPr>
              <a:t>open</a:t>
            </a:r>
            <a:r>
              <a:rPr lang="en-US" sz="1200" dirty="0">
                <a:solidFill>
                  <a:srgbClr val="00646E"/>
                </a:solidFill>
                <a:ea typeface="ＭＳ Ｐゴシック" charset="-128"/>
              </a:rPr>
              <a:t> </a:t>
            </a:r>
            <a:r>
              <a:rPr lang="en-US" sz="1200" b="1" dirty="0">
                <a:solidFill>
                  <a:srgbClr val="00646E"/>
                </a:solidFill>
                <a:ea typeface="ＭＳ Ｐゴシック" charset="-128"/>
              </a:rPr>
              <a:t>standards</a:t>
            </a:r>
            <a:r>
              <a:rPr lang="en-US" sz="1200" dirty="0">
                <a:solidFill>
                  <a:srgbClr val="00646E"/>
                </a:solidFill>
                <a:ea typeface="ＭＳ Ｐゴシック" charset="-128"/>
              </a:rPr>
              <a:t> </a:t>
            </a:r>
            <a:r>
              <a:rPr lang="en-US" sz="1200" dirty="0">
                <a:solidFill>
                  <a:srgbClr val="000000"/>
                </a:solidFill>
                <a:ea typeface="ＭＳ Ｐゴシック" charset="-128"/>
              </a:rPr>
              <a:t>like OPC UA</a:t>
            </a: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200" dirty="0">
                <a:solidFill>
                  <a:srgbClr val="000000"/>
                </a:solidFill>
                <a:ea typeface="ＭＳ Ｐゴシック" charset="-128"/>
              </a:rPr>
              <a:t>Both devices are similar,</a:t>
            </a:r>
            <a:r>
              <a:rPr lang="en-US" sz="1200" baseline="0" dirty="0">
                <a:solidFill>
                  <a:srgbClr val="000000"/>
                </a:solidFill>
                <a:ea typeface="ＭＳ Ｐゴシック" charset="-128"/>
              </a:rPr>
              <a:t> but IoT2040 is cheaper and has less performance, i.e. only up to 30 data points/second vs. up to 250 data points/second with MindConnect Nano</a:t>
            </a: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200" baseline="0" dirty="0">
                <a:solidFill>
                  <a:srgbClr val="000000"/>
                </a:solidFill>
                <a:ea typeface="ＭＳ Ｐゴシック" charset="-128"/>
              </a:rPr>
              <a:t>MindConnect FB 1500 is basically “</a:t>
            </a:r>
            <a:r>
              <a:rPr lang="en-US" sz="1200" b="0" i="0" u="none" strike="noStrike" kern="1200" baseline="0" dirty="0">
                <a:solidFill>
                  <a:schemeClr val="tx1"/>
                </a:solidFill>
                <a:latin typeface="+mn-lt"/>
                <a:ea typeface="+mn-ea"/>
                <a:cs typeface="+mn-cs"/>
              </a:rPr>
              <a:t>a TIA (Totally Integrated Automation) Portal STEP7 library to extend the functions of the S7-1500 PLC” ---need to check data sheet for S7-1500 PLC---- </a:t>
            </a:r>
            <a:endParaRPr lang="en-US" sz="1200" baseline="0" dirty="0">
              <a:solidFill>
                <a:srgbClr val="000000"/>
              </a:solidFill>
              <a:ea typeface="ＭＳ Ｐゴシック" charset="-128"/>
            </a:endParaRP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200" dirty="0">
                <a:solidFill>
                  <a:srgbClr val="000000"/>
                </a:solidFill>
                <a:ea typeface="ＭＳ Ｐゴシック" charset="-128"/>
              </a:rPr>
              <a:t>MindConnect </a:t>
            </a:r>
            <a:r>
              <a:rPr lang="en-US" sz="1200" b="1" dirty="0">
                <a:solidFill>
                  <a:srgbClr val="00646E"/>
                </a:solidFill>
                <a:ea typeface="ＭＳ Ｐゴシック" charset="-128"/>
              </a:rPr>
              <a:t>embedded</a:t>
            </a:r>
            <a:r>
              <a:rPr lang="en-US" sz="1200" dirty="0">
                <a:solidFill>
                  <a:srgbClr val="000000"/>
                </a:solidFill>
                <a:ea typeface="ＭＳ Ｐゴシック" charset="-128"/>
              </a:rPr>
              <a:t> agents in </a:t>
            </a:r>
            <a:r>
              <a:rPr lang="en-US" sz="1200" b="1" dirty="0">
                <a:solidFill>
                  <a:srgbClr val="00646E"/>
                </a:solidFill>
                <a:ea typeface="ＭＳ Ｐゴシック" charset="-128"/>
              </a:rPr>
              <a:t>Siemens</a:t>
            </a:r>
            <a:r>
              <a:rPr lang="en-US" sz="1200" dirty="0">
                <a:solidFill>
                  <a:srgbClr val="000000"/>
                </a:solidFill>
                <a:ea typeface="ＭＳ Ｐゴシック" charset="-128"/>
              </a:rPr>
              <a:t> </a:t>
            </a:r>
            <a:r>
              <a:rPr lang="en-US" sz="1200" b="1" dirty="0">
                <a:solidFill>
                  <a:srgbClr val="00646E"/>
                </a:solidFill>
                <a:ea typeface="ＭＳ Ｐゴシック" charset="-128"/>
              </a:rPr>
              <a:t>industrial</a:t>
            </a:r>
            <a:r>
              <a:rPr lang="en-US" sz="1200" dirty="0">
                <a:solidFill>
                  <a:srgbClr val="000000"/>
                </a:solidFill>
                <a:ea typeface="ＭＳ Ｐゴシック" charset="-128"/>
              </a:rPr>
              <a:t> </a:t>
            </a:r>
            <a:r>
              <a:rPr lang="en-US" sz="1200" b="1" dirty="0">
                <a:solidFill>
                  <a:srgbClr val="00646E"/>
                </a:solidFill>
                <a:ea typeface="ＭＳ Ｐゴシック" charset="-128"/>
              </a:rPr>
              <a:t>products</a:t>
            </a:r>
            <a:r>
              <a:rPr lang="en-US" sz="1200" dirty="0">
                <a:solidFill>
                  <a:srgbClr val="000000"/>
                </a:solidFill>
                <a:ea typeface="ＭＳ Ｐゴシック" charset="-128"/>
              </a:rPr>
              <a:t> like SIMATIC and SINUMERIK focusing on greenfield projects  ----belongs to which part?------</a:t>
            </a: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200" dirty="0">
                <a:solidFill>
                  <a:srgbClr val="000000"/>
                </a:solidFill>
                <a:ea typeface="ＭＳ Ｐゴシック" charset="-128"/>
              </a:rPr>
              <a:t>For every further product, including 3</a:t>
            </a:r>
            <a:r>
              <a:rPr lang="en-US" sz="1200" baseline="30000" dirty="0">
                <a:solidFill>
                  <a:srgbClr val="000000"/>
                </a:solidFill>
                <a:ea typeface="ＭＳ Ｐゴシック" charset="-128"/>
              </a:rPr>
              <a:t>rd</a:t>
            </a:r>
            <a:r>
              <a:rPr lang="en-US" sz="1200" dirty="0">
                <a:solidFill>
                  <a:srgbClr val="000000"/>
                </a:solidFill>
                <a:ea typeface="ＭＳ Ｐゴシック" charset="-128"/>
              </a:rPr>
              <a:t>-party, </a:t>
            </a:r>
            <a:r>
              <a:rPr lang="en-US" sz="1200" b="1" dirty="0">
                <a:solidFill>
                  <a:srgbClr val="00646E"/>
                </a:solidFill>
                <a:ea typeface="ＭＳ Ｐゴシック" charset="-128"/>
              </a:rPr>
              <a:t>MindConnect</a:t>
            </a:r>
            <a:r>
              <a:rPr lang="en-US" sz="1200" dirty="0">
                <a:solidFill>
                  <a:srgbClr val="000000"/>
                </a:solidFill>
                <a:ea typeface="ＭＳ Ｐゴシック" charset="-128"/>
              </a:rPr>
              <a:t> </a:t>
            </a:r>
            <a:r>
              <a:rPr lang="en-US" sz="1200" b="1" dirty="0">
                <a:solidFill>
                  <a:srgbClr val="00646E"/>
                </a:solidFill>
                <a:ea typeface="ＭＳ Ｐゴシック" charset="-128"/>
              </a:rPr>
              <a:t>LIB</a:t>
            </a:r>
            <a:r>
              <a:rPr lang="en-US" sz="1200" dirty="0">
                <a:solidFill>
                  <a:srgbClr val="000000"/>
                </a:solidFill>
                <a:ea typeface="ＭＳ Ｐゴシック" charset="-128"/>
              </a:rPr>
              <a:t>, which enables </a:t>
            </a:r>
            <a:r>
              <a:rPr lang="en-US" sz="1200" b="1" dirty="0">
                <a:solidFill>
                  <a:srgbClr val="00646E"/>
                </a:solidFill>
                <a:ea typeface="ＭＳ Ｐゴシック" charset="-128"/>
              </a:rPr>
              <a:t>self</a:t>
            </a:r>
            <a:r>
              <a:rPr lang="en-US" sz="1200" dirty="0">
                <a:solidFill>
                  <a:srgbClr val="000000"/>
                </a:solidFill>
                <a:ea typeface="ＭＳ Ｐゴシック" charset="-128"/>
              </a:rPr>
              <a:t> </a:t>
            </a:r>
            <a:r>
              <a:rPr lang="en-US" sz="1200" b="1" dirty="0">
                <a:solidFill>
                  <a:srgbClr val="00646E"/>
                </a:solidFill>
                <a:ea typeface="ＭＳ Ｐゴシック" charset="-128"/>
              </a:rPr>
              <a:t>programming</a:t>
            </a:r>
            <a:r>
              <a:rPr lang="en-US" sz="1200" dirty="0">
                <a:solidFill>
                  <a:srgbClr val="000000"/>
                </a:solidFill>
                <a:ea typeface="ＭＳ Ｐゴシック" charset="-128"/>
              </a:rPr>
              <a:t> of </a:t>
            </a:r>
            <a:r>
              <a:rPr lang="en-US" sz="1200" b="1" dirty="0">
                <a:solidFill>
                  <a:srgbClr val="00646E"/>
                </a:solidFill>
                <a:ea typeface="ＭＳ Ｐゴシック" charset="-128"/>
              </a:rPr>
              <a:t>connectivity</a:t>
            </a:r>
            <a:r>
              <a:rPr lang="en-US" sz="1200" dirty="0">
                <a:solidFill>
                  <a:srgbClr val="000000"/>
                </a:solidFill>
                <a:ea typeface="ＭＳ Ｐゴシック" charset="-128"/>
              </a:rPr>
              <a:t> </a:t>
            </a:r>
            <a:r>
              <a:rPr lang="en-US" sz="1200" b="1" dirty="0">
                <a:solidFill>
                  <a:srgbClr val="00646E"/>
                </a:solidFill>
                <a:ea typeface="ＭＳ Ｐゴシック" charset="-128"/>
              </a:rPr>
              <a:t>modules</a:t>
            </a:r>
            <a:r>
              <a:rPr lang="en-US" sz="1200" dirty="0">
                <a:solidFill>
                  <a:srgbClr val="000000"/>
                </a:solidFill>
                <a:ea typeface="ＭＳ Ｐゴシック" charset="-128"/>
              </a:rPr>
              <a:t> by interacting with the MindSphere southbound APIs</a:t>
            </a: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200" dirty="0">
                <a:solidFill>
                  <a:srgbClr val="000000"/>
                </a:solidFill>
                <a:ea typeface="ＭＳ Ｐゴシック" charset="-128"/>
              </a:rPr>
              <a:t>Basically for MindConnect</a:t>
            </a:r>
            <a:r>
              <a:rPr lang="en-US" sz="1200" baseline="0" dirty="0">
                <a:solidFill>
                  <a:srgbClr val="000000"/>
                </a:solidFill>
                <a:ea typeface="ＭＳ Ｐゴシック" charset="-128"/>
              </a:rPr>
              <a:t> Lib there are only limits regards data sampling and data transfer, but the rest is up to your imagination</a:t>
            </a:r>
          </a:p>
          <a:p>
            <a:pPr marL="285750" indent="-285750" fontAlgn="base">
              <a:lnSpc>
                <a:spcPct val="110000"/>
              </a:lnSpc>
              <a:spcBef>
                <a:spcPts val="600"/>
              </a:spcBef>
              <a:spcAft>
                <a:spcPts val="600"/>
              </a:spcAft>
              <a:buClr>
                <a:srgbClr val="00646E"/>
              </a:buClr>
              <a:buFont typeface="Arial" panose="020B0604020202020204" pitchFamily="34" charset="0"/>
              <a:buChar char="•"/>
            </a:pPr>
            <a:r>
              <a:rPr lang="en-US" sz="1200" baseline="0" dirty="0">
                <a:solidFill>
                  <a:srgbClr val="000000"/>
                </a:solidFill>
                <a:ea typeface="ＭＳ Ｐゴシック" charset="-128"/>
              </a:rPr>
              <a:t>Currently </a:t>
            </a:r>
            <a:r>
              <a:rPr lang="en-US" sz="1200" b="1" baseline="0" dirty="0">
                <a:solidFill>
                  <a:srgbClr val="000000"/>
                </a:solidFill>
                <a:ea typeface="ＭＳ Ｐゴシック" charset="-128"/>
              </a:rPr>
              <a:t>MindConnect Lib </a:t>
            </a:r>
            <a:r>
              <a:rPr lang="en-US" sz="1200" baseline="0" dirty="0">
                <a:solidFill>
                  <a:srgbClr val="000000"/>
                </a:solidFill>
                <a:ea typeface="ＭＳ Ｐゴシック" charset="-128"/>
              </a:rPr>
              <a:t>is programmed only in “C”, but in the future other program languages will follow</a:t>
            </a:r>
            <a:endParaRPr lang="en-US" sz="1200" dirty="0">
              <a:solidFill>
                <a:srgbClr val="000000"/>
              </a:solidFill>
              <a:ea typeface="ＭＳ Ｐゴシック" charset="-128"/>
            </a:endParaRPr>
          </a:p>
        </p:txBody>
      </p:sp>
    </p:spTree>
    <p:extLst>
      <p:ext uri="{BB962C8B-B14F-4D97-AF65-F5344CB8AC3E}">
        <p14:creationId xmlns:p14="http://schemas.microsoft.com/office/powerpoint/2010/main" val="152182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89</a:t>
            </a:fld>
            <a:endParaRPr lang="en-US"/>
          </a:p>
        </p:txBody>
      </p:sp>
    </p:spTree>
    <p:extLst>
      <p:ext uri="{BB962C8B-B14F-4D97-AF65-F5344CB8AC3E}">
        <p14:creationId xmlns:p14="http://schemas.microsoft.com/office/powerpoint/2010/main" val="1269207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90</a:t>
            </a:fld>
            <a:endParaRPr lang="en-US"/>
          </a:p>
        </p:txBody>
      </p:sp>
    </p:spTree>
    <p:extLst>
      <p:ext uri="{BB962C8B-B14F-4D97-AF65-F5344CB8AC3E}">
        <p14:creationId xmlns:p14="http://schemas.microsoft.com/office/powerpoint/2010/main" val="35948406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91</a:t>
            </a:fld>
            <a:endParaRPr lang="en-US"/>
          </a:p>
        </p:txBody>
      </p:sp>
    </p:spTree>
    <p:extLst>
      <p:ext uri="{BB962C8B-B14F-4D97-AF65-F5344CB8AC3E}">
        <p14:creationId xmlns:p14="http://schemas.microsoft.com/office/powerpoint/2010/main" val="2619438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93</a:t>
            </a:fld>
            <a:endParaRPr lang="en-US"/>
          </a:p>
        </p:txBody>
      </p:sp>
    </p:spTree>
    <p:extLst>
      <p:ext uri="{BB962C8B-B14F-4D97-AF65-F5344CB8AC3E}">
        <p14:creationId xmlns:p14="http://schemas.microsoft.com/office/powerpoint/2010/main" val="33368167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94</a:t>
            </a:fld>
            <a:endParaRPr lang="en-US"/>
          </a:p>
        </p:txBody>
      </p:sp>
    </p:spTree>
    <p:extLst>
      <p:ext uri="{BB962C8B-B14F-4D97-AF65-F5344CB8AC3E}">
        <p14:creationId xmlns:p14="http://schemas.microsoft.com/office/powerpoint/2010/main" val="3236506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95</a:t>
            </a:fld>
            <a:endParaRPr lang="en-US"/>
          </a:p>
        </p:txBody>
      </p:sp>
    </p:spTree>
    <p:extLst>
      <p:ext uri="{BB962C8B-B14F-4D97-AF65-F5344CB8AC3E}">
        <p14:creationId xmlns:p14="http://schemas.microsoft.com/office/powerpoint/2010/main" val="35407736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S7comm (S7 Communication) is a Siemens proprietary protocol that runs between programmable logic controllers (PLCs) of the Siemens S7-300/400 family. </a:t>
            </a:r>
          </a:p>
          <a:p>
            <a:pPr algn="l">
              <a:lnSpc>
                <a:spcPct val="110000"/>
              </a:lnSpc>
              <a:spcBef>
                <a:spcPct val="0"/>
              </a:spcBef>
            </a:pPr>
            <a:r>
              <a:rPr lang="en-US" sz="1200" b="0" dirty="0">
                <a:solidFill>
                  <a:schemeClr val="bg1"/>
                </a:solidFill>
                <a:ea typeface="Arial Unicode MS" panose="020B0604020202020204" pitchFamily="34" charset="-128"/>
                <a:cs typeface="Arial Unicode MS" panose="020B0604020202020204" pitchFamily="34" charset="-128"/>
              </a:rPr>
              <a:t>It is used for PLC programming, exchanging data between PLCs, accessing PLC data from SCADA (supervisory control and data acquisition) systems and diagnostic purposes</a:t>
            </a:r>
            <a:endParaRPr lang="en-US" b="0" dirty="0"/>
          </a:p>
        </p:txBody>
      </p:sp>
      <p:sp>
        <p:nvSpPr>
          <p:cNvPr id="4" name="Slide Number Placeholder 3"/>
          <p:cNvSpPr>
            <a:spLocks noGrp="1"/>
          </p:cNvSpPr>
          <p:nvPr>
            <p:ph type="sldNum" sz="quarter" idx="10"/>
          </p:nvPr>
        </p:nvSpPr>
        <p:spPr/>
        <p:txBody>
          <a:bodyPr/>
          <a:lstStyle/>
          <a:p>
            <a:fld id="{6D22CA08-121E-44F4-A8B4-1C154DB46366}" type="slidenum">
              <a:rPr lang="en-US" smtClean="0"/>
              <a:t>96</a:t>
            </a:fld>
            <a:endParaRPr lang="en-US"/>
          </a:p>
        </p:txBody>
      </p:sp>
    </p:spTree>
    <p:extLst>
      <p:ext uri="{BB962C8B-B14F-4D97-AF65-F5344CB8AC3E}">
        <p14:creationId xmlns:p14="http://schemas.microsoft.com/office/powerpoint/2010/main" val="37027239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97</a:t>
            </a:fld>
            <a:endParaRPr lang="en-US"/>
          </a:p>
        </p:txBody>
      </p:sp>
    </p:spTree>
    <p:extLst>
      <p:ext uri="{BB962C8B-B14F-4D97-AF65-F5344CB8AC3E}">
        <p14:creationId xmlns:p14="http://schemas.microsoft.com/office/powerpoint/2010/main" val="11445282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98</a:t>
            </a:fld>
            <a:endParaRPr lang="en-US"/>
          </a:p>
        </p:txBody>
      </p:sp>
    </p:spTree>
    <p:extLst>
      <p:ext uri="{BB962C8B-B14F-4D97-AF65-F5344CB8AC3E}">
        <p14:creationId xmlns:p14="http://schemas.microsoft.com/office/powerpoint/2010/main" val="1477219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100</a:t>
            </a:fld>
            <a:endParaRPr lang="en-US"/>
          </a:p>
        </p:txBody>
      </p:sp>
    </p:spTree>
    <p:extLst>
      <p:ext uri="{BB962C8B-B14F-4D97-AF65-F5344CB8AC3E}">
        <p14:creationId xmlns:p14="http://schemas.microsoft.com/office/powerpoint/2010/main" val="180422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Notizen </a:t>
            </a:r>
            <a:fld id="{AD141568-5488-4AC9-B82D-9F5CE1225E2A}" type="slidenum">
              <a:rPr lang="en-US" smtClean="0">
                <a:latin typeface="Arial" pitchFamily="34" charset="0"/>
              </a:rPr>
              <a:pPr/>
              <a:t>12</a:t>
            </a:fld>
            <a:endParaRPr lang="en-US" dirty="0">
              <a:latin typeface="Arial" pitchFamily="34" charset="0"/>
            </a:endParaRPr>
          </a:p>
        </p:txBody>
      </p:sp>
    </p:spTree>
    <p:extLst>
      <p:ext uri="{BB962C8B-B14F-4D97-AF65-F5344CB8AC3E}">
        <p14:creationId xmlns:p14="http://schemas.microsoft.com/office/powerpoint/2010/main" val="15400125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102</a:t>
            </a:fld>
            <a:endParaRPr lang="en-US"/>
          </a:p>
        </p:txBody>
      </p:sp>
    </p:spTree>
    <p:extLst>
      <p:ext uri="{BB962C8B-B14F-4D97-AF65-F5344CB8AC3E}">
        <p14:creationId xmlns:p14="http://schemas.microsoft.com/office/powerpoint/2010/main" val="39245272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103</a:t>
            </a:fld>
            <a:endParaRPr lang="en-US"/>
          </a:p>
        </p:txBody>
      </p:sp>
    </p:spTree>
    <p:extLst>
      <p:ext uri="{BB962C8B-B14F-4D97-AF65-F5344CB8AC3E}">
        <p14:creationId xmlns:p14="http://schemas.microsoft.com/office/powerpoint/2010/main" val="1221350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110</a:t>
            </a:fld>
            <a:endParaRPr lang="en-US"/>
          </a:p>
        </p:txBody>
      </p:sp>
    </p:spTree>
    <p:extLst>
      <p:ext uri="{BB962C8B-B14F-4D97-AF65-F5344CB8AC3E}">
        <p14:creationId xmlns:p14="http://schemas.microsoft.com/office/powerpoint/2010/main" val="2984183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2CA08-121E-44F4-A8B4-1C154DB46366}" type="slidenum">
              <a:rPr lang="en-US" smtClean="0"/>
              <a:t>111</a:t>
            </a:fld>
            <a:endParaRPr lang="en-US"/>
          </a:p>
        </p:txBody>
      </p:sp>
    </p:spTree>
    <p:extLst>
      <p:ext uri="{BB962C8B-B14F-4D97-AF65-F5344CB8AC3E}">
        <p14:creationId xmlns:p14="http://schemas.microsoft.com/office/powerpoint/2010/main" val="3652568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113</a:t>
            </a:fld>
            <a:endParaRPr lang="en-US" dirty="0">
              <a:solidFill>
                <a:srgbClr val="000000"/>
              </a:solidFill>
              <a:latin typeface="Arial" pitchFamily="34" charset="0"/>
            </a:endParaRPr>
          </a:p>
        </p:txBody>
      </p:sp>
    </p:spTree>
    <p:extLst>
      <p:ext uri="{BB962C8B-B14F-4D97-AF65-F5344CB8AC3E}">
        <p14:creationId xmlns:p14="http://schemas.microsoft.com/office/powerpoint/2010/main" val="2924280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charset="0"/>
              <a:buChar char="•"/>
            </a:pPr>
            <a:r>
              <a:rPr lang="en-US" sz="1200" b="0" i="0" kern="1200" dirty="0">
                <a:solidFill>
                  <a:schemeClr val="tx1"/>
                </a:solidFill>
                <a:effectLst/>
                <a:latin typeface="+mn-lt"/>
                <a:ea typeface="+mn-ea"/>
                <a:cs typeface="+mn-cs"/>
              </a:rPr>
              <a:t>MindSphere uses 2.9.x runtime with hardened </a:t>
            </a:r>
            <a:r>
              <a:rPr lang="en-US" sz="1200" b="0" i="0" kern="1200" dirty="0" err="1">
                <a:solidFill>
                  <a:schemeClr val="tx1"/>
                </a:solidFill>
                <a:effectLst/>
                <a:latin typeface="+mn-lt"/>
                <a:ea typeface="+mn-ea"/>
                <a:cs typeface="+mn-cs"/>
              </a:rPr>
              <a:t>stemcells</a:t>
            </a:r>
            <a:endParaRPr lang="en-US" sz="1200" b="0" i="0" kern="1200" dirty="0">
              <a:solidFill>
                <a:schemeClr val="tx1"/>
              </a:solidFill>
              <a:effectLst/>
              <a:latin typeface="+mn-lt"/>
              <a:ea typeface="+mn-ea"/>
              <a:cs typeface="+mn-cs"/>
            </a:endParaRPr>
          </a:p>
          <a:p>
            <a:pPr marL="171450" indent="-171450">
              <a:buFont typeface="Arial" charset="0"/>
              <a:buChar char="•"/>
            </a:pPr>
            <a:r>
              <a:rPr lang="de-DE" sz="1200" b="1" i="0" kern="1200" dirty="0" err="1">
                <a:solidFill>
                  <a:schemeClr val="tx1"/>
                </a:solidFill>
                <a:effectLst/>
                <a:latin typeface="+mn-lt"/>
                <a:ea typeface="+mn-ea"/>
                <a:cs typeface="+mn-cs"/>
              </a:rPr>
              <a:t>Buildpacks</a:t>
            </a:r>
            <a:r>
              <a:rPr lang="de-DE" sz="1200" b="1" i="0" kern="1200" dirty="0">
                <a:solidFill>
                  <a:schemeClr val="tx1"/>
                </a:solidFill>
                <a:effectLst/>
                <a:latin typeface="+mn-lt"/>
                <a:ea typeface="+mn-ea"/>
                <a:cs typeface="+mn-cs"/>
              </a:rPr>
              <a:t> </a:t>
            </a:r>
            <a:r>
              <a:rPr lang="en-US" dirty="0"/>
              <a:t>Java</a:t>
            </a:r>
            <a:r>
              <a:rPr lang="en-US" sz="1200" b="0" i="0" kern="1200" dirty="0">
                <a:solidFill>
                  <a:schemeClr val="tx1"/>
                </a:solidFill>
                <a:effectLst/>
                <a:latin typeface="+mn-lt"/>
                <a:ea typeface="+mn-ea"/>
                <a:cs typeface="+mn-cs"/>
              </a:rPr>
              <a:t>, </a:t>
            </a:r>
            <a:r>
              <a:rPr lang="en-US" dirty="0"/>
              <a:t>Node.js</a:t>
            </a:r>
            <a:r>
              <a:rPr 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.NET</a:t>
            </a:r>
            <a:r>
              <a:rPr lang="en-US" dirty="0"/>
              <a:t> </a:t>
            </a:r>
            <a:r>
              <a:rPr lang="en-US" sz="1200" kern="1200" dirty="0">
                <a:solidFill>
                  <a:schemeClr val="tx1"/>
                </a:solidFill>
                <a:effectLst/>
                <a:latin typeface="+mn-lt"/>
                <a:ea typeface="+mn-ea"/>
                <a:cs typeface="+mn-cs"/>
              </a:rPr>
              <a:t>Core</a:t>
            </a:r>
            <a:r>
              <a:rPr lang="en-US" sz="1200" b="0" i="0" kern="1200" dirty="0">
                <a:solidFill>
                  <a:schemeClr val="tx1"/>
                </a:solidFill>
                <a:effectLst/>
                <a:latin typeface="+mn-lt"/>
                <a:ea typeface="+mn-ea"/>
                <a:cs typeface="+mn-cs"/>
              </a:rPr>
              <a:t> and </a:t>
            </a:r>
            <a:r>
              <a:rPr lang="en-US" dirty="0" err="1"/>
              <a:t>staticfile</a:t>
            </a:r>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116</a:t>
            </a:fld>
            <a:endParaRPr lang="en-US" dirty="0">
              <a:solidFill>
                <a:srgbClr val="000000"/>
              </a:solidFill>
              <a:latin typeface="Arial" pitchFamily="34" charset="0"/>
            </a:endParaRPr>
          </a:p>
        </p:txBody>
      </p:sp>
    </p:spTree>
    <p:extLst>
      <p:ext uri="{BB962C8B-B14F-4D97-AF65-F5344CB8AC3E}">
        <p14:creationId xmlns:p14="http://schemas.microsoft.com/office/powerpoint/2010/main" val="1456637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117</a:t>
            </a:fld>
            <a:endParaRPr lang="en-US" dirty="0">
              <a:solidFill>
                <a:srgbClr val="000000"/>
              </a:solidFill>
              <a:latin typeface="Arial" pitchFamily="34" charset="0"/>
            </a:endParaRPr>
          </a:p>
        </p:txBody>
      </p:sp>
    </p:spTree>
    <p:extLst>
      <p:ext uri="{BB962C8B-B14F-4D97-AF65-F5344CB8AC3E}">
        <p14:creationId xmlns:p14="http://schemas.microsoft.com/office/powerpoint/2010/main" val="36067629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123</a:t>
            </a:fld>
            <a:endParaRPr lang="en-US" dirty="0">
              <a:solidFill>
                <a:srgbClr val="000000"/>
              </a:solidFill>
              <a:latin typeface="Arial" pitchFamily="34" charset="0"/>
            </a:endParaRPr>
          </a:p>
        </p:txBody>
      </p:sp>
    </p:spTree>
    <p:extLst>
      <p:ext uri="{BB962C8B-B14F-4D97-AF65-F5344CB8AC3E}">
        <p14:creationId xmlns:p14="http://schemas.microsoft.com/office/powerpoint/2010/main" val="23402015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125</a:t>
            </a:fld>
            <a:endParaRPr lang="en-US" dirty="0">
              <a:solidFill>
                <a:srgbClr val="000000"/>
              </a:solidFill>
              <a:latin typeface="Arial" pitchFamily="34" charset="0"/>
            </a:endParaRPr>
          </a:p>
        </p:txBody>
      </p:sp>
    </p:spTree>
    <p:extLst>
      <p:ext uri="{BB962C8B-B14F-4D97-AF65-F5344CB8AC3E}">
        <p14:creationId xmlns:p14="http://schemas.microsoft.com/office/powerpoint/2010/main" val="2847064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131</a:t>
            </a:fld>
            <a:endParaRPr lang="en-US" dirty="0">
              <a:solidFill>
                <a:srgbClr val="000000"/>
              </a:solidFill>
              <a:latin typeface="Arial" pitchFamily="34" charset="0"/>
            </a:endParaRPr>
          </a:p>
        </p:txBody>
      </p:sp>
    </p:spTree>
    <p:extLst>
      <p:ext uri="{BB962C8B-B14F-4D97-AF65-F5344CB8AC3E}">
        <p14:creationId xmlns:p14="http://schemas.microsoft.com/office/powerpoint/2010/main" val="327595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Notizen </a:t>
            </a:r>
            <a:fld id="{AD141568-5488-4AC9-B82D-9F5CE1225E2A}" type="slidenum">
              <a:rPr lang="en-US" smtClean="0">
                <a:latin typeface="Arial" pitchFamily="34" charset="0"/>
              </a:rPr>
              <a:pPr/>
              <a:t>13</a:t>
            </a:fld>
            <a:endParaRPr lang="en-US" dirty="0">
              <a:latin typeface="Arial" pitchFamily="34" charset="0"/>
            </a:endParaRPr>
          </a:p>
        </p:txBody>
      </p:sp>
    </p:spTree>
    <p:extLst>
      <p:ext uri="{BB962C8B-B14F-4D97-AF65-F5344CB8AC3E}">
        <p14:creationId xmlns:p14="http://schemas.microsoft.com/office/powerpoint/2010/main" val="1676207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133</a:t>
            </a:fld>
            <a:endParaRPr lang="en-US" dirty="0">
              <a:solidFill>
                <a:srgbClr val="000000"/>
              </a:solidFill>
              <a:latin typeface="Arial" pitchFamily="34" charset="0"/>
            </a:endParaRPr>
          </a:p>
        </p:txBody>
      </p:sp>
    </p:spTree>
    <p:extLst>
      <p:ext uri="{BB962C8B-B14F-4D97-AF65-F5344CB8AC3E}">
        <p14:creationId xmlns:p14="http://schemas.microsoft.com/office/powerpoint/2010/main" val="32484303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lnSpc>
                <a:spcPct val="110000"/>
              </a:lnSpc>
              <a:spcBef>
                <a:spcPts val="0"/>
              </a:spcBef>
              <a:buFont typeface="Arial" charset="0"/>
              <a:buChar char="•"/>
            </a:pPr>
            <a:endParaRPr lang="en-US" sz="1200" dirty="0">
              <a:solidFill>
                <a:schemeClr val="tx1"/>
              </a:solidFill>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134</a:t>
            </a:fld>
            <a:endParaRPr lang="en-US" dirty="0">
              <a:solidFill>
                <a:srgbClr val="000000"/>
              </a:solidFill>
              <a:latin typeface="Arial" pitchFamily="34" charset="0"/>
            </a:endParaRPr>
          </a:p>
        </p:txBody>
      </p:sp>
    </p:spTree>
    <p:extLst>
      <p:ext uri="{BB962C8B-B14F-4D97-AF65-F5344CB8AC3E}">
        <p14:creationId xmlns:p14="http://schemas.microsoft.com/office/powerpoint/2010/main" val="3910146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135</a:t>
            </a:fld>
            <a:endParaRPr lang="en-US" dirty="0">
              <a:solidFill>
                <a:srgbClr val="000000"/>
              </a:solidFill>
              <a:latin typeface="Arial" pitchFamily="34" charset="0"/>
            </a:endParaRPr>
          </a:p>
        </p:txBody>
      </p:sp>
    </p:spTree>
    <p:extLst>
      <p:ext uri="{BB962C8B-B14F-4D97-AF65-F5344CB8AC3E}">
        <p14:creationId xmlns:p14="http://schemas.microsoft.com/office/powerpoint/2010/main" val="1787881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lnSpc>
                <a:spcPct val="110000"/>
              </a:lnSpc>
              <a:spcBef>
                <a:spcPts val="0"/>
              </a:spcBef>
              <a:buFont typeface="Arial" charset="0"/>
              <a:buChar char="•"/>
            </a:pPr>
            <a:endParaRPr lang="en-US" sz="1200" dirty="0">
              <a:solidFill>
                <a:schemeClr val="tx1"/>
              </a:solidFill>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136</a:t>
            </a:fld>
            <a:endParaRPr lang="en-US" dirty="0">
              <a:solidFill>
                <a:srgbClr val="000000"/>
              </a:solidFill>
              <a:latin typeface="Arial" pitchFamily="34" charset="0"/>
            </a:endParaRPr>
          </a:p>
        </p:txBody>
      </p:sp>
    </p:spTree>
    <p:extLst>
      <p:ext uri="{BB962C8B-B14F-4D97-AF65-F5344CB8AC3E}">
        <p14:creationId xmlns:p14="http://schemas.microsoft.com/office/powerpoint/2010/main" val="2540402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lnSpc>
                <a:spcPct val="110000"/>
              </a:lnSpc>
              <a:spcBef>
                <a:spcPts val="0"/>
              </a:spcBef>
              <a:buFont typeface="Arial" charset="0"/>
              <a:buChar char="•"/>
            </a:pPr>
            <a:endParaRPr lang="en-US" sz="1200" dirty="0">
              <a:solidFill>
                <a:schemeClr val="tx1"/>
              </a:solidFill>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137</a:t>
            </a:fld>
            <a:endParaRPr lang="en-US" dirty="0">
              <a:solidFill>
                <a:srgbClr val="000000"/>
              </a:solidFill>
              <a:latin typeface="Arial" pitchFamily="34" charset="0"/>
            </a:endParaRPr>
          </a:p>
        </p:txBody>
      </p:sp>
    </p:spTree>
    <p:extLst>
      <p:ext uri="{BB962C8B-B14F-4D97-AF65-F5344CB8AC3E}">
        <p14:creationId xmlns:p14="http://schemas.microsoft.com/office/powerpoint/2010/main" val="7195572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lnSpc>
                <a:spcPct val="110000"/>
              </a:lnSpc>
              <a:spcBef>
                <a:spcPts val="0"/>
              </a:spcBef>
              <a:buFont typeface="Arial" charset="0"/>
              <a:buChar char="•"/>
            </a:pPr>
            <a:endParaRPr lang="en-US" sz="1200" dirty="0">
              <a:solidFill>
                <a:schemeClr val="tx1"/>
              </a:solidFill>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138</a:t>
            </a:fld>
            <a:endParaRPr lang="en-US" dirty="0">
              <a:solidFill>
                <a:srgbClr val="000000"/>
              </a:solidFill>
              <a:latin typeface="Arial" pitchFamily="34" charset="0"/>
            </a:endParaRPr>
          </a:p>
        </p:txBody>
      </p:sp>
    </p:spTree>
    <p:extLst>
      <p:ext uri="{BB962C8B-B14F-4D97-AF65-F5344CB8AC3E}">
        <p14:creationId xmlns:p14="http://schemas.microsoft.com/office/powerpoint/2010/main" val="15983927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D22CA08-121E-44F4-A8B4-1C154DB46366}" type="slidenum">
              <a:rPr lang="en-US" smtClean="0"/>
              <a:t>139</a:t>
            </a:fld>
            <a:endParaRPr lang="en-US"/>
          </a:p>
        </p:txBody>
      </p:sp>
    </p:spTree>
    <p:extLst>
      <p:ext uri="{BB962C8B-B14F-4D97-AF65-F5344CB8AC3E}">
        <p14:creationId xmlns:p14="http://schemas.microsoft.com/office/powerpoint/2010/main" val="813646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D22CA08-121E-44F4-A8B4-1C154DB46366}" type="slidenum">
              <a:rPr lang="en-US" smtClean="0"/>
              <a:t>140</a:t>
            </a:fld>
            <a:endParaRPr lang="en-US"/>
          </a:p>
        </p:txBody>
      </p:sp>
    </p:spTree>
    <p:extLst>
      <p:ext uri="{BB962C8B-B14F-4D97-AF65-F5344CB8AC3E}">
        <p14:creationId xmlns:p14="http://schemas.microsoft.com/office/powerpoint/2010/main" val="40356785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D22CA08-121E-44F4-A8B4-1C154DB46366}" type="slidenum">
              <a:rPr lang="en-US" smtClean="0"/>
              <a:t>141</a:t>
            </a:fld>
            <a:endParaRPr lang="en-US"/>
          </a:p>
        </p:txBody>
      </p:sp>
    </p:spTree>
    <p:extLst>
      <p:ext uri="{BB962C8B-B14F-4D97-AF65-F5344CB8AC3E}">
        <p14:creationId xmlns:p14="http://schemas.microsoft.com/office/powerpoint/2010/main" val="40063361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D22CA08-121E-44F4-A8B4-1C154DB46366}" type="slidenum">
              <a:rPr lang="en-US" smtClean="0"/>
              <a:t>142</a:t>
            </a:fld>
            <a:endParaRPr lang="en-US"/>
          </a:p>
        </p:txBody>
      </p:sp>
    </p:spTree>
    <p:extLst>
      <p:ext uri="{BB962C8B-B14F-4D97-AF65-F5344CB8AC3E}">
        <p14:creationId xmlns:p14="http://schemas.microsoft.com/office/powerpoint/2010/main" val="2772527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Notizen </a:t>
            </a:r>
            <a:fld id="{AD141568-5488-4AC9-B82D-9F5CE1225E2A}" type="slidenum">
              <a:rPr lang="en-US" smtClean="0">
                <a:latin typeface="Arial" pitchFamily="34" charset="0"/>
              </a:rPr>
              <a:pPr/>
              <a:t>14</a:t>
            </a:fld>
            <a:endParaRPr lang="en-US" dirty="0">
              <a:latin typeface="Arial" pitchFamily="34" charset="0"/>
            </a:endParaRPr>
          </a:p>
        </p:txBody>
      </p:sp>
    </p:spTree>
    <p:extLst>
      <p:ext uri="{BB962C8B-B14F-4D97-AF65-F5344CB8AC3E}">
        <p14:creationId xmlns:p14="http://schemas.microsoft.com/office/powerpoint/2010/main" val="19759114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D22CA08-121E-44F4-A8B4-1C154DB46366}" type="slidenum">
              <a:rPr lang="en-US" smtClean="0"/>
              <a:t>143</a:t>
            </a:fld>
            <a:endParaRPr lang="en-US"/>
          </a:p>
        </p:txBody>
      </p:sp>
    </p:spTree>
    <p:extLst>
      <p:ext uri="{BB962C8B-B14F-4D97-AF65-F5344CB8AC3E}">
        <p14:creationId xmlns:p14="http://schemas.microsoft.com/office/powerpoint/2010/main" val="11983402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85749" indent="-185749">
              <a:buFont typeface="Arial" charset="0"/>
              <a:buChar char="•"/>
            </a:pPr>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144</a:t>
            </a:fld>
            <a:endParaRPr lang="en-US" dirty="0">
              <a:solidFill>
                <a:srgbClr val="000000"/>
              </a:solidFill>
              <a:latin typeface="Arial" pitchFamily="34" charset="0"/>
            </a:endParaRPr>
          </a:p>
        </p:txBody>
      </p:sp>
    </p:spTree>
    <p:extLst>
      <p:ext uri="{BB962C8B-B14F-4D97-AF65-F5344CB8AC3E}">
        <p14:creationId xmlns:p14="http://schemas.microsoft.com/office/powerpoint/2010/main" val="26611984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145</a:t>
            </a:fld>
            <a:endParaRPr lang="en-US" dirty="0">
              <a:solidFill>
                <a:srgbClr val="000000"/>
              </a:solidFill>
              <a:latin typeface="Arial" pitchFamily="34" charset="0"/>
            </a:endParaRPr>
          </a:p>
        </p:txBody>
      </p:sp>
    </p:spTree>
    <p:extLst>
      <p:ext uri="{BB962C8B-B14F-4D97-AF65-F5344CB8AC3E}">
        <p14:creationId xmlns:p14="http://schemas.microsoft.com/office/powerpoint/2010/main" val="40316704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147</a:t>
            </a:fld>
            <a:endParaRPr lang="en-US" dirty="0">
              <a:solidFill>
                <a:srgbClr val="000000"/>
              </a:solidFill>
              <a:latin typeface="Arial" pitchFamily="34" charset="0"/>
            </a:endParaRPr>
          </a:p>
        </p:txBody>
      </p:sp>
    </p:spTree>
    <p:extLst>
      <p:ext uri="{BB962C8B-B14F-4D97-AF65-F5344CB8AC3E}">
        <p14:creationId xmlns:p14="http://schemas.microsoft.com/office/powerpoint/2010/main" val="2847064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165</a:t>
            </a:fld>
            <a:endParaRPr lang="en-US" dirty="0">
              <a:solidFill>
                <a:srgbClr val="000000"/>
              </a:solidFill>
              <a:latin typeface="Arial" pitchFamily="34" charset="0"/>
            </a:endParaRPr>
          </a:p>
        </p:txBody>
      </p:sp>
    </p:spTree>
    <p:extLst>
      <p:ext uri="{BB962C8B-B14F-4D97-AF65-F5344CB8AC3E}">
        <p14:creationId xmlns:p14="http://schemas.microsoft.com/office/powerpoint/2010/main" val="32759558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2CA08-121E-44F4-A8B4-1C154DB46366}" type="slidenum">
              <a:rPr lang="en-US" smtClean="0"/>
              <a:t>166</a:t>
            </a:fld>
            <a:endParaRPr lang="en-US"/>
          </a:p>
        </p:txBody>
      </p:sp>
    </p:spTree>
    <p:extLst>
      <p:ext uri="{BB962C8B-B14F-4D97-AF65-F5344CB8AC3E}">
        <p14:creationId xmlns:p14="http://schemas.microsoft.com/office/powerpoint/2010/main" val="224234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 through</a:t>
            </a:r>
            <a:r>
              <a:rPr lang="en-US" baseline="0" dirty="0"/>
              <a:t> the agenda of today’s training with explanation for each item</a:t>
            </a:r>
          </a:p>
          <a:p>
            <a:endParaRPr lang="en-US" baseline="0" dirty="0"/>
          </a:p>
          <a:p>
            <a:pPr marL="228600" indent="-228600">
              <a:buAutoNum type="arabicParenR"/>
            </a:pPr>
            <a:r>
              <a:rPr lang="en-US" baseline="0" dirty="0"/>
              <a:t>MSPH Ecosystem -&gt; How does it look like &amp; what parts do exist in the MSPH ecosystem?</a:t>
            </a:r>
          </a:p>
          <a:p>
            <a:pPr marL="228600" indent="-228600">
              <a:buAutoNum type="arabicParenR"/>
            </a:pPr>
            <a:r>
              <a:rPr lang="en-US" baseline="0" dirty="0"/>
              <a:t>MSPH Scalable Portfolio -&gt; What does MSPH currently offer (e.g. infrastructure, APIs, apps)?</a:t>
            </a:r>
          </a:p>
          <a:p>
            <a:pPr marL="228600" indent="-228600">
              <a:buAutoNum type="arabicParenR"/>
            </a:pPr>
            <a:r>
              <a:rPr lang="en-US" baseline="0" dirty="0"/>
              <a:t>IT security -&gt; How do we make sure your data is safe and no one has unauthorized access to your data?</a:t>
            </a:r>
          </a:p>
          <a:p>
            <a:pPr marL="228600" indent="-228600">
              <a:buAutoNum type="arabicParenR"/>
            </a:pPr>
            <a:r>
              <a:rPr lang="en-US" baseline="0" dirty="0"/>
              <a:t>Demonstration/Hands-On -&gt; Probably most interesting part as we onboard a device to MSPH and let actually a training participant connect the device with MSPH</a:t>
            </a:r>
          </a:p>
          <a:p>
            <a:pPr marL="228600" indent="-228600">
              <a:buAutoNum type="arabicParenR"/>
            </a:pPr>
            <a:r>
              <a:rPr lang="en-US" baseline="0" dirty="0"/>
              <a:t>Use Cases - </a:t>
            </a:r>
            <a:r>
              <a:rPr lang="en-US" baseline="0" dirty="0" err="1"/>
              <a:t>MindApps</a:t>
            </a:r>
            <a:r>
              <a:rPr lang="en-US" baseline="0" dirty="0"/>
              <a:t> &amp; Connectivity -&gt; For which use cases can MindSphere be used or is being used already? What are the benefits for our customers?</a:t>
            </a:r>
          </a:p>
          <a:p>
            <a:pPr marL="228600" indent="-228600">
              <a:buAutoNum type="arabicParenR"/>
            </a:pPr>
            <a:r>
              <a:rPr lang="en-US" baseline="0" dirty="0">
                <a:sym typeface="Wingdings" panose="05000000000000000000" pitchFamily="2" charset="2"/>
              </a:rPr>
              <a:t>MSPH Pricing Model -&gt; Chapter to illustrate the costs which will be something most participants want to know</a:t>
            </a:r>
          </a:p>
          <a:p>
            <a:pPr marL="228600" indent="-228600">
              <a:buAutoNum type="arabicParenR"/>
            </a:pPr>
            <a:r>
              <a:rPr lang="en-US" baseline="0" dirty="0">
                <a:sym typeface="Wingdings" panose="05000000000000000000" pitchFamily="2" charset="2"/>
              </a:rPr>
              <a:t>MSPH forums and networks -&gt; How do I as a customer get in touch, e.g. to get help or answers to general questions? </a:t>
            </a:r>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167</a:t>
            </a:fld>
            <a:endParaRPr lang="en-US" dirty="0">
              <a:solidFill>
                <a:srgbClr val="000000"/>
              </a:solidFill>
              <a:latin typeface="Arial" pitchFamily="34" charset="0"/>
            </a:endParaRPr>
          </a:p>
        </p:txBody>
      </p:sp>
    </p:spTree>
    <p:extLst>
      <p:ext uri="{BB962C8B-B14F-4D97-AF65-F5344CB8AC3E}">
        <p14:creationId xmlns:p14="http://schemas.microsoft.com/office/powerpoint/2010/main" val="23367590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85749" indent="-185749">
              <a:lnSpc>
                <a:spcPct val="110000"/>
              </a:lnSpc>
              <a:buFont typeface="Arial" charset="0"/>
              <a:buChar char="•"/>
            </a:pPr>
            <a:endParaRPr lang="en-US" sz="1300" dirty="0">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168</a:t>
            </a:fld>
            <a:endParaRPr lang="en-US" dirty="0">
              <a:solidFill>
                <a:srgbClr val="000000"/>
              </a:solidFill>
              <a:latin typeface="Arial" pitchFamily="34" charset="0"/>
            </a:endParaRPr>
          </a:p>
        </p:txBody>
      </p:sp>
    </p:spTree>
    <p:extLst>
      <p:ext uri="{BB962C8B-B14F-4D97-AF65-F5344CB8AC3E}">
        <p14:creationId xmlns:p14="http://schemas.microsoft.com/office/powerpoint/2010/main" val="14938768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169</a:t>
            </a:fld>
            <a:endParaRPr lang="en-US" dirty="0">
              <a:solidFill>
                <a:srgbClr val="000000"/>
              </a:solidFill>
              <a:latin typeface="Arial" pitchFamily="34" charset="0"/>
            </a:endParaRPr>
          </a:p>
        </p:txBody>
      </p:sp>
    </p:spTree>
    <p:extLst>
      <p:ext uri="{BB962C8B-B14F-4D97-AF65-F5344CB8AC3E}">
        <p14:creationId xmlns:p14="http://schemas.microsoft.com/office/powerpoint/2010/main" val="21122059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170</a:t>
            </a:fld>
            <a:endParaRPr lang="en-US" dirty="0">
              <a:solidFill>
                <a:srgbClr val="000000"/>
              </a:solidFill>
              <a:latin typeface="Arial" pitchFamily="34" charset="0"/>
            </a:endParaRPr>
          </a:p>
        </p:txBody>
      </p:sp>
    </p:spTree>
    <p:extLst>
      <p:ext uri="{BB962C8B-B14F-4D97-AF65-F5344CB8AC3E}">
        <p14:creationId xmlns:p14="http://schemas.microsoft.com/office/powerpoint/2010/main" val="389388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r>
              <a:rPr lang="en-US" dirty="0">
                <a:latin typeface="Arial" pitchFamily="34" charset="0"/>
              </a:rPr>
              <a:t>Notizen </a:t>
            </a:r>
            <a:fld id="{AD141568-5488-4AC9-B82D-9F5CE1225E2A}" type="slidenum">
              <a:rPr lang="en-US" smtClean="0">
                <a:latin typeface="Arial" pitchFamily="34" charset="0"/>
              </a:rPr>
              <a:pPr/>
              <a:t>15</a:t>
            </a:fld>
            <a:endParaRPr lang="en-US" dirty="0">
              <a:latin typeface="Arial" pitchFamily="34" charset="0"/>
            </a:endParaRPr>
          </a:p>
        </p:txBody>
      </p:sp>
    </p:spTree>
    <p:extLst>
      <p:ext uri="{BB962C8B-B14F-4D97-AF65-F5344CB8AC3E}">
        <p14:creationId xmlns:p14="http://schemas.microsoft.com/office/powerpoint/2010/main" val="14745912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time series data for a single entity and </a:t>
            </a:r>
            <a:r>
              <a:rPr lang="en-US" sz="1200" b="0" i="0" kern="1200" dirty="0" err="1">
                <a:solidFill>
                  <a:schemeClr val="tx1"/>
                </a:solidFill>
                <a:effectLst/>
                <a:latin typeface="+mn-lt"/>
                <a:ea typeface="+mn-ea"/>
                <a:cs typeface="+mn-cs"/>
              </a:rPr>
              <a:t>propertyset</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Returns data for a specified time range.</a:t>
            </a:r>
            <a:br>
              <a:rPr lang="en-US" dirty="0"/>
            </a:br>
            <a:r>
              <a:rPr lang="en-US" sz="1200" b="1" i="0" kern="1200" dirty="0">
                <a:solidFill>
                  <a:schemeClr val="tx1"/>
                </a:solidFill>
                <a:effectLst/>
                <a:latin typeface="+mn-lt"/>
                <a:ea typeface="+mn-ea"/>
                <a:cs typeface="+mn-cs"/>
              </a:rPr>
              <a:t>Returns the latest value if no range is provided.</a:t>
            </a:r>
            <a:endParaRPr lang="de-DE" b="1" dirty="0"/>
          </a:p>
        </p:txBody>
      </p:sp>
      <p:sp>
        <p:nvSpPr>
          <p:cNvPr id="4" name="Slide Number Placeholder 3"/>
          <p:cNvSpPr>
            <a:spLocks noGrp="1"/>
          </p:cNvSpPr>
          <p:nvPr>
            <p:ph type="sldNum" sz="quarter" idx="10"/>
          </p:nvPr>
        </p:nvSpPr>
        <p:spPr/>
        <p:txBody>
          <a:bodyPr/>
          <a:lstStyle/>
          <a:p>
            <a:fld id="{6D22CA08-121E-44F4-A8B4-1C154DB46366}" type="slidenum">
              <a:rPr lang="en-US" smtClean="0"/>
              <a:t>171</a:t>
            </a:fld>
            <a:endParaRPr lang="en-US"/>
          </a:p>
        </p:txBody>
      </p:sp>
    </p:spTree>
    <p:extLst>
      <p:ext uri="{BB962C8B-B14F-4D97-AF65-F5344CB8AC3E}">
        <p14:creationId xmlns:p14="http://schemas.microsoft.com/office/powerpoint/2010/main" val="23667369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mn-lt"/>
                <a:ea typeface="+mn-ea"/>
                <a:cs typeface="+mn-cs"/>
              </a:rPr>
              <a:t>Existing time series data is overwritten.</a:t>
            </a:r>
            <a:br>
              <a:rPr lang="en-US" dirty="0"/>
            </a:br>
            <a:r>
              <a:rPr lang="en-US" sz="1200" b="0" i="0" kern="1200" dirty="0">
                <a:solidFill>
                  <a:schemeClr val="tx1"/>
                </a:solidFill>
                <a:effectLst/>
                <a:latin typeface="+mn-lt"/>
                <a:ea typeface="+mn-ea"/>
                <a:cs typeface="+mn-cs"/>
              </a:rPr>
              <a:t>Data for all properties within a </a:t>
            </a:r>
            <a:r>
              <a:rPr lang="en-US" sz="1200" b="0" i="0" kern="1200" dirty="0" err="1">
                <a:solidFill>
                  <a:schemeClr val="tx1"/>
                </a:solidFill>
                <a:effectLst/>
                <a:latin typeface="+mn-lt"/>
                <a:ea typeface="+mn-ea"/>
                <a:cs typeface="+mn-cs"/>
              </a:rPr>
              <a:t>propertyset</a:t>
            </a:r>
            <a:r>
              <a:rPr lang="en-US" sz="1200" b="0" i="0" kern="1200" dirty="0">
                <a:solidFill>
                  <a:schemeClr val="tx1"/>
                </a:solidFill>
                <a:effectLst/>
                <a:latin typeface="+mn-lt"/>
                <a:ea typeface="+mn-ea"/>
                <a:cs typeface="+mn-cs"/>
              </a:rPr>
              <a:t> needs to be provided together.</a:t>
            </a:r>
          </a:p>
          <a:p>
            <a:r>
              <a:rPr lang="en-US" sz="1200" b="0" i="0" kern="1200" dirty="0">
                <a:solidFill>
                  <a:schemeClr val="tx1"/>
                </a:solidFill>
                <a:effectLst/>
                <a:latin typeface="+mn-lt"/>
                <a:ea typeface="+mn-ea"/>
                <a:cs typeface="+mn-cs"/>
              </a:rPr>
              <a:t>Restrictions</a:t>
            </a:r>
            <a:r>
              <a:rPr lang="en-US" sz="1200" b="0" i="0" u="none" strike="noStrike" kern="1200" dirty="0">
                <a:solidFill>
                  <a:schemeClr val="tx1"/>
                </a:solidFill>
                <a:effectLst/>
                <a:latin typeface="+mn-lt"/>
                <a:ea typeface="+mn-ea"/>
                <a:cs typeface="+mn-cs"/>
                <a:hlinkClick r:id="rId3" tooltip="Permanent link"/>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records for an entity instance and property set can be written in one call to the service. </a:t>
            </a:r>
            <a:r>
              <a:rPr lang="en-US" sz="1200" b="1" i="0" kern="1200" dirty="0">
                <a:solidFill>
                  <a:schemeClr val="tx1"/>
                </a:solidFill>
                <a:effectLst/>
                <a:latin typeface="+mn-lt"/>
                <a:ea typeface="+mn-ea"/>
                <a:cs typeface="+mn-cs"/>
              </a:rPr>
              <a:t>The maximum size of a write payload is 1 megabyte.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writing or deleting data, the default behavior of the service is to queue the incoming request and perform the physical writes to the underlying data store asynchronously. In this mode, if a user writes time series data and immediately tries to read it back, it may not yet be present in the data store and it won't be returned. If a user deletes data and then reads that time range, the data may not have been physically deleted yet, and could be returned in the response. Requests for an asset (entity) sent in queued mode will be processed in the order they were received.</a:t>
            </a:r>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173</a:t>
            </a:fld>
            <a:endParaRPr lang="en-US" dirty="0">
              <a:solidFill>
                <a:srgbClr val="000000"/>
              </a:solidFill>
              <a:latin typeface="Arial" pitchFamily="34" charset="0"/>
            </a:endParaRPr>
          </a:p>
        </p:txBody>
      </p:sp>
    </p:spTree>
    <p:extLst>
      <p:ext uri="{BB962C8B-B14F-4D97-AF65-F5344CB8AC3E}">
        <p14:creationId xmlns:p14="http://schemas.microsoft.com/office/powerpoint/2010/main" val="3047320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Existing time series data is overwritten.</a:t>
            </a:r>
            <a:br>
              <a:rPr lang="en-US" dirty="0"/>
            </a:br>
            <a:r>
              <a:rPr lang="en-US" sz="1200" b="0" i="0" kern="1200" dirty="0">
                <a:solidFill>
                  <a:schemeClr val="tx1"/>
                </a:solidFill>
                <a:effectLst/>
                <a:latin typeface="+mn-lt"/>
                <a:ea typeface="+mn-ea"/>
                <a:cs typeface="+mn-cs"/>
              </a:rPr>
              <a:t>Data for all properties within a </a:t>
            </a:r>
            <a:r>
              <a:rPr lang="en-US" sz="1200" b="0" i="0" kern="1200" dirty="0" err="1">
                <a:solidFill>
                  <a:schemeClr val="tx1"/>
                </a:solidFill>
                <a:effectLst/>
                <a:latin typeface="+mn-lt"/>
                <a:ea typeface="+mn-ea"/>
                <a:cs typeface="+mn-cs"/>
              </a:rPr>
              <a:t>propertyset</a:t>
            </a:r>
            <a:r>
              <a:rPr lang="en-US" sz="1200" b="0" i="0" kern="1200" dirty="0">
                <a:solidFill>
                  <a:schemeClr val="tx1"/>
                </a:solidFill>
                <a:effectLst/>
                <a:latin typeface="+mn-lt"/>
                <a:ea typeface="+mn-ea"/>
                <a:cs typeface="+mn-cs"/>
              </a:rPr>
              <a:t> needs to be provided together.</a:t>
            </a:r>
            <a:endParaRPr lang="de-DE" b="1" dirty="0"/>
          </a:p>
        </p:txBody>
      </p:sp>
      <p:sp>
        <p:nvSpPr>
          <p:cNvPr id="4" name="Slide Number Placeholder 3"/>
          <p:cNvSpPr>
            <a:spLocks noGrp="1"/>
          </p:cNvSpPr>
          <p:nvPr>
            <p:ph type="sldNum" sz="quarter" idx="10"/>
          </p:nvPr>
        </p:nvSpPr>
        <p:spPr/>
        <p:txBody>
          <a:bodyPr/>
          <a:lstStyle/>
          <a:p>
            <a:fld id="{6D22CA08-121E-44F4-A8B4-1C154DB46366}" type="slidenum">
              <a:rPr lang="en-US" smtClean="0"/>
              <a:t>174</a:t>
            </a:fld>
            <a:endParaRPr lang="en-US"/>
          </a:p>
        </p:txBody>
      </p:sp>
    </p:spTree>
    <p:extLst>
      <p:ext uri="{BB962C8B-B14F-4D97-AF65-F5344CB8AC3E}">
        <p14:creationId xmlns:p14="http://schemas.microsoft.com/office/powerpoint/2010/main" val="42779572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Only 6 months of data can be deleted at a time.</a:t>
            </a:r>
          </a:p>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176</a:t>
            </a:fld>
            <a:endParaRPr lang="en-US" dirty="0">
              <a:solidFill>
                <a:srgbClr val="000000"/>
              </a:solidFill>
              <a:latin typeface="Arial" pitchFamily="34" charset="0"/>
            </a:endParaRPr>
          </a:p>
        </p:txBody>
      </p:sp>
    </p:spTree>
    <p:extLst>
      <p:ext uri="{BB962C8B-B14F-4D97-AF65-F5344CB8AC3E}">
        <p14:creationId xmlns:p14="http://schemas.microsoft.com/office/powerpoint/2010/main" val="15701959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Only 6 months of data can be deleted at a time.</a:t>
            </a:r>
          </a:p>
        </p:txBody>
      </p:sp>
      <p:sp>
        <p:nvSpPr>
          <p:cNvPr id="4" name="Slide Number Placeholder 3"/>
          <p:cNvSpPr>
            <a:spLocks noGrp="1"/>
          </p:cNvSpPr>
          <p:nvPr>
            <p:ph type="sldNum" sz="quarter" idx="10"/>
          </p:nvPr>
        </p:nvSpPr>
        <p:spPr/>
        <p:txBody>
          <a:bodyPr/>
          <a:lstStyle/>
          <a:p>
            <a:fld id="{6D22CA08-121E-44F4-A8B4-1C154DB46366}" type="slidenum">
              <a:rPr lang="en-US" smtClean="0"/>
              <a:t>177</a:t>
            </a:fld>
            <a:endParaRPr lang="en-US"/>
          </a:p>
        </p:txBody>
      </p:sp>
    </p:spTree>
    <p:extLst>
      <p:ext uri="{BB962C8B-B14F-4D97-AF65-F5344CB8AC3E}">
        <p14:creationId xmlns:p14="http://schemas.microsoft.com/office/powerpoint/2010/main" val="29846225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85749" indent="-185749">
              <a:buFont typeface="Arial" charset="0"/>
              <a:buChar char="•"/>
            </a:pPr>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178</a:t>
            </a:fld>
            <a:endParaRPr lang="en-US" dirty="0">
              <a:solidFill>
                <a:srgbClr val="000000"/>
              </a:solidFill>
              <a:latin typeface="Arial" pitchFamily="34" charset="0"/>
            </a:endParaRPr>
          </a:p>
        </p:txBody>
      </p:sp>
    </p:spTree>
    <p:extLst>
      <p:ext uri="{BB962C8B-B14F-4D97-AF65-F5344CB8AC3E}">
        <p14:creationId xmlns:p14="http://schemas.microsoft.com/office/powerpoint/2010/main" val="21044315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179</a:t>
            </a:fld>
            <a:endParaRPr lang="en-US" dirty="0">
              <a:solidFill>
                <a:srgbClr val="000000"/>
              </a:solidFill>
              <a:latin typeface="Arial" pitchFamily="34" charset="0"/>
            </a:endParaRPr>
          </a:p>
        </p:txBody>
      </p:sp>
    </p:spTree>
    <p:extLst>
      <p:ext uri="{BB962C8B-B14F-4D97-AF65-F5344CB8AC3E}">
        <p14:creationId xmlns:p14="http://schemas.microsoft.com/office/powerpoint/2010/main" val="17040655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181</a:t>
            </a:fld>
            <a:endParaRPr lang="en-US" dirty="0">
              <a:solidFill>
                <a:srgbClr val="000000"/>
              </a:solidFill>
              <a:latin typeface="Arial" pitchFamily="34" charset="0"/>
            </a:endParaRPr>
          </a:p>
        </p:txBody>
      </p:sp>
    </p:spTree>
    <p:extLst>
      <p:ext uri="{BB962C8B-B14F-4D97-AF65-F5344CB8AC3E}">
        <p14:creationId xmlns:p14="http://schemas.microsoft.com/office/powerpoint/2010/main" val="11389796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183</a:t>
            </a:fld>
            <a:endParaRPr lang="en-US" dirty="0">
              <a:solidFill>
                <a:srgbClr val="000000"/>
              </a:solidFill>
              <a:latin typeface="Arial" pitchFamily="34" charset="0"/>
            </a:endParaRPr>
          </a:p>
        </p:txBody>
      </p:sp>
    </p:spTree>
    <p:extLst>
      <p:ext uri="{BB962C8B-B14F-4D97-AF65-F5344CB8AC3E}">
        <p14:creationId xmlns:p14="http://schemas.microsoft.com/office/powerpoint/2010/main" val="28325838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184</a:t>
            </a:fld>
            <a:endParaRPr lang="en-US" dirty="0">
              <a:solidFill>
                <a:srgbClr val="000000"/>
              </a:solidFill>
              <a:latin typeface="Arial" pitchFamily="34" charset="0"/>
            </a:endParaRPr>
          </a:p>
        </p:txBody>
      </p:sp>
    </p:spTree>
    <p:extLst>
      <p:ext uri="{BB962C8B-B14F-4D97-AF65-F5344CB8AC3E}">
        <p14:creationId xmlns:p14="http://schemas.microsoft.com/office/powerpoint/2010/main" val="2511355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customXml" Target="../../customXml/item11.xml"/><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customXml" Target="../../customXml/item21.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customXml" Target="../../customXml/item14.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customXml" Target="../../customXml/item41.xml"/><Relationship Id="rId5" Type="http://schemas.openxmlformats.org/officeDocument/2006/relationships/slideMaster" Target="../slideMasters/slideMaster1.xml"/><Relationship Id="rId4" Type="http://schemas.openxmlformats.org/officeDocument/2006/relationships/tags" Target="../tags/tag5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customXml" Target="../../customXml/item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slideMaster" Target="../slideMasters/slideMaster1.xml"/><Relationship Id="rId2" Type="http://schemas.openxmlformats.org/officeDocument/2006/relationships/tags" Target="../tags/tag64.xml"/><Relationship Id="rId1" Type="http://schemas.openxmlformats.org/officeDocument/2006/relationships/customXml" Target="../../customXml/item22.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customXml" Target="../../customXml/item52.xml"/><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customXml" Target="../../customXml/item34.xml"/><Relationship Id="rId5" Type="http://schemas.openxmlformats.org/officeDocument/2006/relationships/slideMaster" Target="../slideMasters/slideMaster1.xml"/><Relationship Id="rId4" Type="http://schemas.openxmlformats.org/officeDocument/2006/relationships/tags" Target="../tags/tag7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customXml" Target="../../customXml/item54.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tags" Target="../tags/tag80.xml"/><Relationship Id="rId4" Type="http://schemas.openxmlformats.org/officeDocument/2006/relationships/tags" Target="../tags/tag79.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slideMaster" Target="../slideMasters/slideMaster1.xml"/><Relationship Id="rId2" Type="http://schemas.openxmlformats.org/officeDocument/2006/relationships/tags" Target="../tags/tag81.xml"/><Relationship Id="rId1" Type="http://schemas.openxmlformats.org/officeDocument/2006/relationships/customXml" Target="../../customXml/item1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customXml" Target="../../customXml/item18.xml"/><Relationship Id="rId6" Type="http://schemas.openxmlformats.org/officeDocument/2006/relationships/slideMaster" Target="../slideMasters/slideMaster1.xml"/><Relationship Id="rId5" Type="http://schemas.openxmlformats.org/officeDocument/2006/relationships/tags" Target="../tags/tag89.xml"/><Relationship Id="rId4" Type="http://schemas.openxmlformats.org/officeDocument/2006/relationships/tags" Target="../tags/tag88.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1.xml"/><Relationship Id="rId7" Type="http://schemas.openxmlformats.org/officeDocument/2006/relationships/tags" Target="../tags/tag95.xml"/><Relationship Id="rId2" Type="http://schemas.openxmlformats.org/officeDocument/2006/relationships/tags" Target="../tags/tag90.xml"/><Relationship Id="rId1" Type="http://schemas.openxmlformats.org/officeDocument/2006/relationships/customXml" Target="../../customXml/item46.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6.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7.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customXml" Target="../../customXml/item30.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customXml" Target="../../customXml/item4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sp>
        <p:nvSpPr>
          <p:cNvPr id="4" name="cdtRectangle 115 Id57350"/>
          <p:cNvSpPr>
            <a:spLocks noGrp="1" noChangeArrowheads="1"/>
          </p:cNvSpPr>
          <p:nvPr>
            <p:ph type="ctrTitle"/>
            <p:custDataLst>
              <p:tags r:id="rId1"/>
            </p:custDataLst>
          </p:nvPr>
        </p:nvSpPr>
        <p:spPr bwMode="ltGray">
          <a:xfrm>
            <a:off x="626736" y="3462181"/>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a:t>Click to edit Master title style</a:t>
            </a:r>
            <a:endParaRPr lang="en-US" dirty="0"/>
          </a:p>
        </p:txBody>
      </p:sp>
      <p:sp>
        <p:nvSpPr>
          <p:cNvPr id="5"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sp>
        <p:nvSpPr>
          <p:cNvPr id="9" name="Textplatzhalter 57343"/>
          <p:cNvSpPr>
            <a:spLocks noGrp="1"/>
          </p:cNvSpPr>
          <p:nvPr>
            <p:ph type="body" sz="quarter" idx="12" hasCustomPrompt="1"/>
          </p:nvPr>
        </p:nvSpPr>
        <p:spPr>
          <a:xfrm>
            <a:off x="626736" y="5907601"/>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de-DE" dirty="0" err="1"/>
              <a:t>Please</a:t>
            </a:r>
            <a:r>
              <a:rPr lang="de-DE" dirty="0"/>
              <a:t> </a:t>
            </a:r>
            <a:r>
              <a:rPr lang="de-DE" dirty="0" err="1"/>
              <a:t>insert</a:t>
            </a:r>
            <a:r>
              <a:rPr lang="de-DE" dirty="0"/>
              <a:t> URL</a:t>
            </a:r>
          </a:p>
        </p:txBody>
      </p:sp>
      <p:sp>
        <p:nvSpPr>
          <p:cNvPr id="10" name="Textplatzhalter 57343"/>
          <p:cNvSpPr>
            <a:spLocks noGrp="1"/>
          </p:cNvSpPr>
          <p:nvPr>
            <p:ph type="body" sz="quarter" idx="13" hasCustomPrompt="1"/>
          </p:nvPr>
        </p:nvSpPr>
        <p:spPr>
          <a:xfrm>
            <a:off x="626737" y="5907601"/>
            <a:ext cx="2338782" cy="324000"/>
          </a:xfrm>
        </p:spPr>
        <p:txBody>
          <a:bodyPr lIns="216000" tIns="90000" rIns="0" bIns="46800"/>
          <a:lstStyle>
            <a:lvl1pPr algn="l">
              <a:lnSpc>
                <a:spcPct val="100000"/>
              </a:lnSpc>
              <a:defRPr sz="999" b="1"/>
            </a:lvl1pPr>
            <a:lvl2pPr marL="1587" indent="0">
              <a:buNone/>
              <a:defRPr/>
            </a:lvl2pPr>
          </a:lstStyle>
          <a:p>
            <a:pPr lvl="0"/>
            <a:r>
              <a:rPr lang="de-DE"/>
              <a:t>Please insert Restrictedity note</a:t>
            </a:r>
            <a:endParaRPr lang="de-DE" dirty="0"/>
          </a:p>
        </p:txBody>
      </p:sp>
      <p:grpSp>
        <p:nvGrpSpPr>
          <p:cNvPr id="2" name="Gruppieren 31"/>
          <p:cNvGrpSpPr/>
          <p:nvPr userDrawn="1"/>
        </p:nvGrpSpPr>
        <p:grpSpPr>
          <a:xfrm>
            <a:off x="-215888" y="-216000"/>
            <a:ext cx="12622226" cy="7290000"/>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822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 name="Group 33"/>
          <p:cNvGrpSpPr>
            <a:grpSpLocks noChangeAspect="1"/>
          </p:cNvGrpSpPr>
          <p:nvPr userDrawn="1"/>
        </p:nvGrpSpPr>
        <p:grpSpPr bwMode="auto">
          <a:xfrm>
            <a:off x="9550189" y="323850"/>
            <a:ext cx="2157876" cy="914400"/>
            <a:chOff x="6019" y="204"/>
            <a:chExt cx="1360" cy="576"/>
          </a:xfrm>
        </p:grpSpPr>
        <p:sp>
          <p:nvSpPr>
            <p:cNvPr id="35"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398084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fr-FR"/>
          </a:p>
        </p:txBody>
      </p:sp>
      <p:sp>
        <p:nvSpPr>
          <p:cNvPr id="4" name="Bildplatzhalter 3"/>
          <p:cNvSpPr>
            <a:spLocks noGrp="1"/>
          </p:cNvSpPr>
          <p:nvPr>
            <p:ph type="pic" sz="quarter" idx="10"/>
          </p:nvPr>
        </p:nvSpPr>
        <p:spPr>
          <a:xfrm>
            <a:off x="0" y="1440000"/>
            <a:ext cx="12197647" cy="4752000"/>
          </a:xfrm>
        </p:spPr>
        <p:txBody>
          <a:bodyPr tIns="1800000"/>
          <a:lstStyle>
            <a:lvl1pPr algn="ctr">
              <a:defRPr/>
            </a:lvl1pPr>
          </a:lstStyle>
          <a:p>
            <a:r>
              <a:rPr lang="en-US"/>
              <a:t>Click icon to add picture</a:t>
            </a:r>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53704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ngle large image without fo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fr-FR" dirty="0"/>
          </a:p>
        </p:txBody>
      </p:sp>
      <p:sp>
        <p:nvSpPr>
          <p:cNvPr id="4" name="Bildplatzhalter 3"/>
          <p:cNvSpPr>
            <a:spLocks noGrp="1"/>
          </p:cNvSpPr>
          <p:nvPr>
            <p:ph type="pic" sz="quarter" idx="10"/>
          </p:nvPr>
        </p:nvSpPr>
        <p:spPr>
          <a:xfrm>
            <a:off x="0" y="1440000"/>
            <a:ext cx="12197647" cy="5418000"/>
          </a:xfrm>
          <a:noFill/>
        </p:spPr>
        <p:txBody>
          <a:bodyPr tIns="1800000"/>
          <a:lstStyle>
            <a:lvl1pPr algn="ctr">
              <a:defRPr/>
            </a:lvl1pPr>
          </a:lstStyle>
          <a:p>
            <a:r>
              <a:rPr lang="en-US"/>
              <a:t>Click icon to add picture</a:t>
            </a:r>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38348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fr-FR" dirty="0"/>
          </a:p>
        </p:txBody>
      </p:sp>
      <p:sp>
        <p:nvSpPr>
          <p:cNvPr id="4" name="Bildplatzhalter 3"/>
          <p:cNvSpPr>
            <a:spLocks noGrp="1"/>
          </p:cNvSpPr>
          <p:nvPr>
            <p:ph type="pic" sz="quarter" idx="10"/>
          </p:nvPr>
        </p:nvSpPr>
        <p:spPr>
          <a:xfrm>
            <a:off x="0" y="0"/>
            <a:ext cx="12190451" cy="6858000"/>
          </a:xfrm>
          <a:noFill/>
        </p:spPr>
        <p:txBody>
          <a:bodyPr tIns="1800000"/>
          <a:lstStyle>
            <a:lvl1pPr algn="ctr">
              <a:defRPr/>
            </a:lvl1pPr>
          </a:lstStyle>
          <a:p>
            <a:r>
              <a:rPr lang="en-US"/>
              <a:t>Click icon to add picture</a:t>
            </a:r>
            <a:endParaRPr lang="fr-FR" dirty="0"/>
          </a:p>
        </p:txBody>
      </p:sp>
    </p:spTree>
    <p:extLst>
      <p:ext uri="{BB962C8B-B14F-4D97-AF65-F5344CB8AC3E}">
        <p14:creationId xmlns:p14="http://schemas.microsoft.com/office/powerpoint/2010/main" val="1649221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3" name="Gruppieren 6"/>
          <p:cNvGrpSpPr/>
          <p:nvPr userDrawn="1"/>
        </p:nvGrpSpPr>
        <p:grpSpPr>
          <a:xfrm>
            <a:off x="0" y="0"/>
            <a:ext cx="12192000" cy="6861907"/>
            <a:chOff x="0" y="0"/>
            <a:chExt cx="12198350" cy="6861907"/>
          </a:xfrm>
        </p:grpSpPr>
        <p:sp>
          <p:nvSpPr>
            <p:cNvPr id="4" name="Rechteck 3"/>
            <p:cNvSpPr/>
            <p:nvPr userDrawn="1"/>
          </p:nvSpPr>
          <p:spPr bwMode="auto">
            <a:xfrm>
              <a:off x="0" y="0"/>
              <a:ext cx="12198350" cy="6861907"/>
            </a:xfrm>
            <a:prstGeom prst="rect">
              <a:avLst/>
            </a:prstGeom>
            <a:solidFill>
              <a:schemeClr val="bg1"/>
            </a:solidFill>
            <a:ln>
              <a:noFill/>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fr-FR" dirty="0"/>
          </a:p>
        </p:txBody>
      </p:sp>
    </p:spTree>
    <p:extLst>
      <p:ext uri="{BB962C8B-B14F-4D97-AF65-F5344CB8AC3E}">
        <p14:creationId xmlns:p14="http://schemas.microsoft.com/office/powerpoint/2010/main" val="84540405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2000" cy="6861907"/>
          </a:xfrm>
          <a:prstGeom prst="rect">
            <a:avLst/>
          </a:prstGeom>
          <a:solidFill>
            <a:srgbClr val="50BED7"/>
          </a:solidFill>
          <a:ln>
            <a:noFill/>
          </a:ln>
          <a:effectLst/>
          <a:extLst/>
        </p:spPr>
        <p:txBody>
          <a:bodyPr wrap="square" lIns="107944" tIns="53972" rIns="107944" bIns="53972"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fr-FR" dirty="0"/>
          </a:p>
        </p:txBody>
      </p:sp>
    </p:spTree>
    <p:extLst>
      <p:ext uri="{BB962C8B-B14F-4D97-AF65-F5344CB8AC3E}">
        <p14:creationId xmlns:p14="http://schemas.microsoft.com/office/powerpoint/2010/main" val="153510737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8204689" cy="4752000"/>
          </a:xfrm>
        </p:spPr>
        <p:txBody>
          <a:bodyPr/>
          <a:lstStyle>
            <a:lvl1pPr>
              <a:buFont typeface="Arial" pitchFamily="34" charset="0"/>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744694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6764477"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479701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a:t>Click to edit Master title style</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p:custDataLst>
              <p:tags r:id="rId3"/>
            </p:custDataLst>
          </p:nvPr>
        </p:nvSpPr>
        <p:spPr>
          <a:xfrm>
            <a:off x="626737" y="1440000"/>
            <a:ext cx="5469263"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Fifth level</a:t>
            </a:r>
            <a:endParaRPr lang="en-US" dirty="0"/>
          </a:p>
        </p:txBody>
      </p:sp>
      <p:sp>
        <p:nvSpPr>
          <p:cNvPr id="4" name="cdtContent Placeholder 3 Id4"/>
          <p:cNvSpPr>
            <a:spLocks noGrp="1"/>
          </p:cNvSpPr>
          <p:nvPr>
            <p:ph sz="half" idx="2"/>
            <p:custDataLst>
              <p:tags r:id="rId4"/>
            </p:custDataLst>
          </p:nvPr>
        </p:nvSpPr>
        <p:spPr>
          <a:xfrm>
            <a:off x="6240388" y="1440000"/>
            <a:ext cx="5469263"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Fifth level</a:t>
            </a:r>
            <a:endParaRPr lang="en-US" dirty="0"/>
          </a:p>
        </p:txBody>
      </p:sp>
      <p:grpSp>
        <p:nvGrpSpPr>
          <p:cNvPr id="5"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1441259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fr-FR" dirty="0"/>
          </a:p>
        </p:txBody>
      </p:sp>
      <p:sp>
        <p:nvSpPr>
          <p:cNvPr id="3" name="cdtContent Placeholder 2 Id3"/>
          <p:cNvSpPr>
            <a:spLocks noGrp="1"/>
          </p:cNvSpPr>
          <p:nvPr>
            <p:ph sz="half" idx="1"/>
            <p:custDataLst>
              <p:tags r:id="rId1"/>
            </p:custDataLst>
          </p:nvPr>
        </p:nvSpPr>
        <p:spPr>
          <a:xfrm>
            <a:off x="626737" y="1440000"/>
            <a:ext cx="5469263"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Fifth level</a:t>
            </a:r>
            <a:endParaRPr lang="en-US" dirty="0"/>
          </a:p>
        </p:txBody>
      </p:sp>
      <p:sp>
        <p:nvSpPr>
          <p:cNvPr id="5" name="Bildplatzhalter 4"/>
          <p:cNvSpPr>
            <a:spLocks noGrp="1"/>
          </p:cNvSpPr>
          <p:nvPr>
            <p:ph type="pic" sz="quarter" idx="10"/>
          </p:nvPr>
        </p:nvSpPr>
        <p:spPr>
          <a:xfrm>
            <a:off x="6240387" y="1440000"/>
            <a:ext cx="5469151" cy="2304000"/>
          </a:xfrm>
        </p:spPr>
        <p:txBody>
          <a:bodyPr tIns="648000"/>
          <a:lstStyle>
            <a:lvl1pPr algn="ctr">
              <a:defRPr/>
            </a:lvl1pPr>
          </a:lstStyle>
          <a:p>
            <a:r>
              <a:rPr lang="en-US"/>
              <a:t>Click icon to add picture</a:t>
            </a:r>
            <a:endParaRPr lang="fr-FR"/>
          </a:p>
        </p:txBody>
      </p:sp>
      <p:sp>
        <p:nvSpPr>
          <p:cNvPr id="6" name="Bildplatzhalter 4"/>
          <p:cNvSpPr>
            <a:spLocks noGrp="1"/>
          </p:cNvSpPr>
          <p:nvPr>
            <p:ph type="pic" sz="quarter" idx="11"/>
          </p:nvPr>
        </p:nvSpPr>
        <p:spPr>
          <a:xfrm>
            <a:off x="6240387" y="3888000"/>
            <a:ext cx="5469151" cy="2304000"/>
          </a:xfrm>
        </p:spPr>
        <p:txBody>
          <a:bodyPr tIns="648000"/>
          <a:lstStyle>
            <a:lvl1pPr algn="ctr">
              <a:defRPr/>
            </a:lvl1pPr>
          </a:lstStyle>
          <a:p>
            <a:r>
              <a:rPr lang="en-US"/>
              <a:t>Click icon to add picture</a:t>
            </a:r>
            <a:endParaRPr lang="fr-FR"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707229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fr-FR"/>
          </a:p>
        </p:txBody>
      </p:sp>
      <p:sp>
        <p:nvSpPr>
          <p:cNvPr id="3" name="cdtContent Placeholder 2 Id3"/>
          <p:cNvSpPr>
            <a:spLocks noGrp="1"/>
          </p:cNvSpPr>
          <p:nvPr>
            <p:ph sz="half" idx="1"/>
            <p:custDataLst>
              <p:tags r:id="rId1"/>
            </p:custDataLst>
          </p:nvPr>
        </p:nvSpPr>
        <p:spPr>
          <a:xfrm>
            <a:off x="626736" y="1440000"/>
            <a:ext cx="5900927" cy="4752000"/>
          </a:xfrm>
          <a:solidFill>
            <a:schemeClr val="accent2"/>
          </a:solidFill>
          <a:ln w="9525">
            <a:noFill/>
            <a:miter lim="800000"/>
            <a:headEnd/>
            <a:tailEnd/>
          </a:ln>
        </p:spPr>
        <p:txBody>
          <a:bodyPr vert="horz" wrap="square" lIns="288000" tIns="252000" rIns="576000" bIns="25200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Fifth level</a:t>
            </a:r>
            <a:endParaRPr lang="en-US" dirty="0"/>
          </a:p>
        </p:txBody>
      </p:sp>
      <p:sp>
        <p:nvSpPr>
          <p:cNvPr id="5" name="Bildplatzhalter 4"/>
          <p:cNvSpPr>
            <a:spLocks noGrp="1"/>
          </p:cNvSpPr>
          <p:nvPr>
            <p:ph type="pic" sz="quarter" idx="10"/>
          </p:nvPr>
        </p:nvSpPr>
        <p:spPr>
          <a:xfrm>
            <a:off x="6240387" y="1746000"/>
            <a:ext cx="5469151" cy="1998000"/>
          </a:xfrm>
        </p:spPr>
        <p:txBody>
          <a:bodyPr tIns="648000"/>
          <a:lstStyle>
            <a:lvl1pPr algn="ctr">
              <a:defRPr/>
            </a:lvl1pPr>
          </a:lstStyle>
          <a:p>
            <a:r>
              <a:rPr lang="en-US"/>
              <a:t>Click icon to add picture</a:t>
            </a:r>
            <a:endParaRPr lang="fr-FR"/>
          </a:p>
        </p:txBody>
      </p:sp>
      <p:sp>
        <p:nvSpPr>
          <p:cNvPr id="6" name="Bildplatzhalter 4"/>
          <p:cNvSpPr>
            <a:spLocks noGrp="1"/>
          </p:cNvSpPr>
          <p:nvPr>
            <p:ph type="pic" sz="quarter" idx="11"/>
          </p:nvPr>
        </p:nvSpPr>
        <p:spPr>
          <a:xfrm>
            <a:off x="6240387" y="3888000"/>
            <a:ext cx="5469151" cy="1998000"/>
          </a:xfrm>
        </p:spPr>
        <p:txBody>
          <a:bodyPr tIns="648000"/>
          <a:lstStyle>
            <a:lvl1pPr algn="ctr">
              <a:defRPr/>
            </a:lvl1pPr>
          </a:lstStyle>
          <a:p>
            <a:r>
              <a:rPr lang="en-US"/>
              <a:t>Click icon to add picture</a:t>
            </a:r>
            <a:endParaRPr lang="fr-FR"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07076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6736" y="3462181"/>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a:t>Click to edit Master title style</a:t>
            </a:r>
            <a:endParaRPr lang="en-US" dirty="0"/>
          </a:p>
        </p:txBody>
      </p:sp>
      <p:sp>
        <p:nvSpPr>
          <p:cNvPr id="4"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sp>
        <p:nvSpPr>
          <p:cNvPr id="8" name="Textplatzhalter 57343"/>
          <p:cNvSpPr>
            <a:spLocks noGrp="1"/>
          </p:cNvSpPr>
          <p:nvPr>
            <p:ph type="body" sz="quarter" idx="12" hasCustomPrompt="1"/>
          </p:nvPr>
        </p:nvSpPr>
        <p:spPr>
          <a:xfrm>
            <a:off x="626736" y="5907601"/>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de-DE" dirty="0" err="1"/>
              <a:t>Please</a:t>
            </a:r>
            <a:r>
              <a:rPr lang="de-DE" dirty="0"/>
              <a:t> </a:t>
            </a:r>
            <a:r>
              <a:rPr lang="de-DE" dirty="0" err="1"/>
              <a:t>insert</a:t>
            </a:r>
            <a:r>
              <a:rPr lang="de-DE" dirty="0"/>
              <a:t> URL</a:t>
            </a:r>
          </a:p>
        </p:txBody>
      </p:sp>
      <p:sp>
        <p:nvSpPr>
          <p:cNvPr id="11" name="Textplatzhalter 57343"/>
          <p:cNvSpPr>
            <a:spLocks noGrp="1"/>
          </p:cNvSpPr>
          <p:nvPr>
            <p:ph type="body" sz="quarter" idx="13" hasCustomPrompt="1"/>
          </p:nvPr>
        </p:nvSpPr>
        <p:spPr>
          <a:xfrm>
            <a:off x="626737" y="5907601"/>
            <a:ext cx="2338782" cy="324000"/>
          </a:xfrm>
        </p:spPr>
        <p:txBody>
          <a:bodyPr lIns="216000" tIns="90000" rIns="0" bIns="46800"/>
          <a:lstStyle>
            <a:lvl1pPr algn="l">
              <a:lnSpc>
                <a:spcPct val="100000"/>
              </a:lnSpc>
              <a:defRPr sz="999" b="1"/>
            </a:lvl1pPr>
            <a:lvl2pPr marL="1587" indent="0">
              <a:buNone/>
              <a:defRPr/>
            </a:lvl2pPr>
          </a:lstStyle>
          <a:p>
            <a:pPr lvl="0"/>
            <a:r>
              <a:rPr lang="de-DE"/>
              <a:t>Please insert Restrictedity note</a:t>
            </a:r>
            <a:endParaRPr lang="de-DE" dirty="0"/>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 name="Group 33"/>
          <p:cNvGrpSpPr>
            <a:grpSpLocks noChangeAspect="1"/>
          </p:cNvGrpSpPr>
          <p:nvPr userDrawn="1"/>
        </p:nvGrpSpPr>
        <p:grpSpPr bwMode="auto">
          <a:xfrm>
            <a:off x="9550189" y="323850"/>
            <a:ext cx="2157876" cy="914400"/>
            <a:chOff x="6019" y="204"/>
            <a:chExt cx="1360" cy="576"/>
          </a:xfrm>
        </p:grpSpPr>
        <p:sp>
          <p:nvSpPr>
            <p:cNvPr id="3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138513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8204689" cy="230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dtContent Placeholder 12 Id13"/>
          <p:cNvSpPr>
            <a:spLocks noGrp="1"/>
          </p:cNvSpPr>
          <p:nvPr>
            <p:ph sz="quarter" idx="13"/>
            <p:custDataLst>
              <p:tags r:id="rId4"/>
            </p:custDataLst>
          </p:nvPr>
        </p:nvSpPr>
        <p:spPr>
          <a:xfrm>
            <a:off x="626736" y="3888000"/>
            <a:ext cx="8204689" cy="230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1289350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3598576"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dtContent Placeholder 12 Id13"/>
          <p:cNvSpPr>
            <a:spLocks noGrp="1"/>
          </p:cNvSpPr>
          <p:nvPr>
            <p:ph sz="quarter" idx="13"/>
            <p:custDataLst>
              <p:tags r:id="rId4"/>
            </p:custDataLst>
          </p:nvPr>
        </p:nvSpPr>
        <p:spPr>
          <a:xfrm>
            <a:off x="4368113" y="1440000"/>
            <a:ext cx="3598126"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dtContent Placeholder 11 Id12"/>
          <p:cNvSpPr>
            <a:spLocks noGrp="1"/>
          </p:cNvSpPr>
          <p:nvPr>
            <p:ph sz="quarter" idx="14"/>
            <p:custDataLst>
              <p:tags r:id="rId5"/>
            </p:custDataLst>
          </p:nvPr>
        </p:nvSpPr>
        <p:spPr>
          <a:xfrm>
            <a:off x="8111525" y="1440000"/>
            <a:ext cx="3598126"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698284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custDataLst>
              <p:tags r:id="rId2"/>
            </p:custDataLst>
          </p:nvPr>
        </p:nvSpPr>
        <p:spPr>
          <a:xfrm>
            <a:off x="0" y="-1"/>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a:t>Click to edit Master title style</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p:custDataLst>
              <p:tags r:id="rId3"/>
            </p:custDataLst>
          </p:nvPr>
        </p:nvSpPr>
        <p:spPr>
          <a:xfrm>
            <a:off x="626737" y="1440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Fifth level</a:t>
            </a:r>
            <a:endParaRPr lang="en-US" dirty="0"/>
          </a:p>
        </p:txBody>
      </p:sp>
      <p:sp>
        <p:nvSpPr>
          <p:cNvPr id="4" name="cdtContent Placeholder 3 Id4"/>
          <p:cNvSpPr>
            <a:spLocks noGrp="1"/>
          </p:cNvSpPr>
          <p:nvPr>
            <p:ph sz="quarter" idx="2"/>
            <p:custDataLst>
              <p:tags r:id="rId4"/>
            </p:custDataLst>
          </p:nvPr>
        </p:nvSpPr>
        <p:spPr>
          <a:xfrm>
            <a:off x="6240388" y="1440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Fifth level</a:t>
            </a:r>
            <a:endParaRPr lang="en-US" dirty="0"/>
          </a:p>
        </p:txBody>
      </p:sp>
      <p:sp>
        <p:nvSpPr>
          <p:cNvPr id="5" name="cdtContent Placeholder 4 Id5"/>
          <p:cNvSpPr>
            <a:spLocks noGrp="1"/>
          </p:cNvSpPr>
          <p:nvPr>
            <p:ph sz="quarter" idx="3"/>
            <p:custDataLst>
              <p:tags r:id="rId5"/>
            </p:custDataLst>
          </p:nvPr>
        </p:nvSpPr>
        <p:spPr>
          <a:xfrm>
            <a:off x="626737" y="3888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Fifth level</a:t>
            </a:r>
            <a:endParaRPr lang="en-US" dirty="0"/>
          </a:p>
        </p:txBody>
      </p:sp>
      <p:sp>
        <p:nvSpPr>
          <p:cNvPr id="6" name="cdtContent Placeholder 5 Id6"/>
          <p:cNvSpPr>
            <a:spLocks noGrp="1"/>
          </p:cNvSpPr>
          <p:nvPr>
            <p:ph sz="quarter" idx="4"/>
            <p:custDataLst>
              <p:tags r:id="rId6"/>
            </p:custDataLst>
          </p:nvPr>
        </p:nvSpPr>
        <p:spPr>
          <a:xfrm>
            <a:off x="6240388" y="3888000"/>
            <a:ext cx="5469263"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Edit Master text styles</a:t>
            </a:r>
          </a:p>
          <a:p>
            <a:pPr marL="0" marR="0" lvl="1"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Second level</a:t>
            </a:r>
          </a:p>
          <a:p>
            <a:pPr marL="0" marR="0" lvl="2"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Third level</a:t>
            </a:r>
          </a:p>
          <a:p>
            <a:pPr marL="0" marR="0" lvl="3"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Fourth level</a:t>
            </a:r>
          </a:p>
          <a:p>
            <a:pPr marL="0" marR="0" lvl="4"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a:ln>
                  <a:noFill/>
                </a:ln>
                <a:solidFill>
                  <a:srgbClr val="000000"/>
                </a:solidFill>
                <a:effectLst/>
                <a:uLnTx/>
                <a:uFillTx/>
                <a:latin typeface="Arial" pitchFamily="34" charset="0"/>
                <a:ea typeface="+mn-ea"/>
                <a:cs typeface="Arial" pitchFamily="34" charset="0"/>
              </a:rPr>
              <a:t>Fifth level</a:t>
            </a:r>
            <a:endParaRPr lang="en-US" dirty="0"/>
          </a:p>
        </p:txBody>
      </p:sp>
      <p:grpSp>
        <p:nvGrpSpPr>
          <p:cNvPr id="7" name="Group 33"/>
          <p:cNvGrpSpPr>
            <a:grpSpLocks noChangeAspect="1"/>
          </p:cNvGrpSpPr>
          <p:nvPr userDrawn="1"/>
        </p:nvGrpSpPr>
        <p:grpSpPr bwMode="auto">
          <a:xfrm>
            <a:off x="9550189" y="323850"/>
            <a:ext cx="2157876" cy="914400"/>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1219784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5" name="cdtTextplatzhalter 13 Id5"/>
          <p:cNvSpPr>
            <a:spLocks noGrp="1"/>
          </p:cNvSpPr>
          <p:nvPr>
            <p:ph type="body" sz="quarter" idx="13" hasCustomPrompt="1"/>
            <p:custDataLst>
              <p:tags r:id="rId3"/>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220875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8204689"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dtTextplatzhalter 13 Id5"/>
          <p:cNvSpPr>
            <a:spLocks noGrp="1"/>
          </p:cNvSpPr>
          <p:nvPr>
            <p:ph type="body" sz="quarter" idx="13" hasCustomPrompt="1"/>
            <p:custDataLst>
              <p:tags r:id="rId4"/>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054670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6764477"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dtTextplatzhalter 13 Id6"/>
          <p:cNvSpPr>
            <a:spLocks noGrp="1"/>
          </p:cNvSpPr>
          <p:nvPr>
            <p:ph type="body" sz="quarter" idx="13" hasCustomPrompt="1"/>
            <p:custDataLst>
              <p:tags r:id="rId4"/>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876123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7" y="1440000"/>
            <a:ext cx="4029901"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dtContent Placeholder 12 Id13"/>
          <p:cNvSpPr>
            <a:spLocks noGrp="1"/>
          </p:cNvSpPr>
          <p:nvPr>
            <p:ph sz="quarter" idx="13"/>
            <p:custDataLst>
              <p:tags r:id="rId4"/>
            </p:custDataLst>
          </p:nvPr>
        </p:nvSpPr>
        <p:spPr>
          <a:xfrm>
            <a:off x="4801524" y="1440000"/>
            <a:ext cx="4029901"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dtTextplatzhalter 13 Id6"/>
          <p:cNvSpPr>
            <a:spLocks noGrp="1"/>
          </p:cNvSpPr>
          <p:nvPr>
            <p:ph type="body" sz="quarter" idx="14" hasCustomPrompt="1"/>
            <p:custDataLst>
              <p:tags r:id="rId5"/>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234602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2590651"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dtContent Placeholder 12 Id13"/>
          <p:cNvSpPr>
            <a:spLocks noGrp="1"/>
          </p:cNvSpPr>
          <p:nvPr>
            <p:ph sz="quarter" idx="13"/>
            <p:custDataLst>
              <p:tags r:id="rId4"/>
            </p:custDataLst>
          </p:nvPr>
        </p:nvSpPr>
        <p:spPr>
          <a:xfrm>
            <a:off x="3360651" y="1440000"/>
            <a:ext cx="2735350"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dtContent Placeholder 11 Id12"/>
          <p:cNvSpPr>
            <a:spLocks noGrp="1"/>
          </p:cNvSpPr>
          <p:nvPr>
            <p:ph sz="quarter" idx="14"/>
            <p:custDataLst>
              <p:tags r:id="rId5"/>
            </p:custDataLst>
          </p:nvPr>
        </p:nvSpPr>
        <p:spPr>
          <a:xfrm>
            <a:off x="6240389" y="1440000"/>
            <a:ext cx="2591038"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dtTextplatzhalter 13 Id7"/>
          <p:cNvSpPr>
            <a:spLocks noGrp="1"/>
          </p:cNvSpPr>
          <p:nvPr>
            <p:ph type="body" sz="quarter" idx="15" hasCustomPrompt="1"/>
            <p:custDataLst>
              <p:tags r:id="rId6"/>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801437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6" y="1440000"/>
            <a:ext cx="8204689" cy="230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dtContent Placeholder 12 Id13"/>
          <p:cNvSpPr>
            <a:spLocks noGrp="1"/>
          </p:cNvSpPr>
          <p:nvPr>
            <p:ph sz="quarter" idx="13"/>
            <p:custDataLst>
              <p:tags r:id="rId4"/>
            </p:custDataLst>
          </p:nvPr>
        </p:nvSpPr>
        <p:spPr>
          <a:xfrm>
            <a:off x="626736" y="3888000"/>
            <a:ext cx="8204689" cy="230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dtTextplatzhalter 13 Id6"/>
          <p:cNvSpPr>
            <a:spLocks noGrp="1"/>
          </p:cNvSpPr>
          <p:nvPr>
            <p:ph type="body" sz="quarter" idx="14" hasCustomPrompt="1"/>
            <p:custDataLst>
              <p:tags r:id="rId5"/>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6111139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p>
            <a:r>
              <a:rPr lang="en-US"/>
              <a:t>Click to edit Master title style</a:t>
            </a:r>
            <a:endParaRPr lang="en-US" dirty="0"/>
          </a:p>
        </p:txBody>
      </p:sp>
      <p:sp>
        <p:nvSpPr>
          <p:cNvPr id="3" name="cdtContent Placeholder 2 Id3"/>
          <p:cNvSpPr>
            <a:spLocks noGrp="1"/>
          </p:cNvSpPr>
          <p:nvPr>
            <p:ph idx="1"/>
            <p:custDataLst>
              <p:tags r:id="rId3"/>
            </p:custDataLst>
          </p:nvPr>
        </p:nvSpPr>
        <p:spPr>
          <a:xfrm>
            <a:off x="626737" y="1440000"/>
            <a:ext cx="4029901" cy="230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dtContent Placeholder 12 Id13"/>
          <p:cNvSpPr>
            <a:spLocks noGrp="1"/>
          </p:cNvSpPr>
          <p:nvPr>
            <p:ph sz="quarter" idx="13"/>
            <p:custDataLst>
              <p:tags r:id="rId4"/>
            </p:custDataLst>
          </p:nvPr>
        </p:nvSpPr>
        <p:spPr>
          <a:xfrm>
            <a:off x="4801523" y="1440000"/>
            <a:ext cx="4029901" cy="230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dtContent Placeholder 11 Id12"/>
          <p:cNvSpPr>
            <a:spLocks noGrp="1"/>
          </p:cNvSpPr>
          <p:nvPr>
            <p:ph sz="quarter" idx="14"/>
            <p:custDataLst>
              <p:tags r:id="rId5"/>
            </p:custDataLst>
          </p:nvPr>
        </p:nvSpPr>
        <p:spPr>
          <a:xfrm>
            <a:off x="626737" y="3888000"/>
            <a:ext cx="4029901" cy="230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dtContent Placeholder 14 Id15"/>
          <p:cNvSpPr>
            <a:spLocks noGrp="1"/>
          </p:cNvSpPr>
          <p:nvPr>
            <p:ph sz="quarter" idx="15"/>
            <p:custDataLst>
              <p:tags r:id="rId6"/>
            </p:custDataLst>
          </p:nvPr>
        </p:nvSpPr>
        <p:spPr>
          <a:xfrm>
            <a:off x="4801524" y="3888000"/>
            <a:ext cx="4029901" cy="230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dtTextplatzhalter 13 Id10"/>
          <p:cNvSpPr>
            <a:spLocks noGrp="1"/>
          </p:cNvSpPr>
          <p:nvPr>
            <p:ph type="body" sz="quarter" idx="16" hasCustomPrompt="1"/>
            <p:custDataLst>
              <p:tags r:id="rId7"/>
            </p:custDataLst>
          </p:nvPr>
        </p:nvSpPr>
        <p:spPr>
          <a:xfrm>
            <a:off x="10414329" y="1440000"/>
            <a:ext cx="1295324" cy="4752000"/>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grpSp>
        <p:nvGrpSpPr>
          <p:cNvPr id="4" name="Group 33"/>
          <p:cNvGrpSpPr>
            <a:grpSpLocks noChangeAspect="1"/>
          </p:cNvGrpSpPr>
          <p:nvPr userDrawn="1"/>
        </p:nvGrpSpPr>
        <p:grpSpPr bwMode="auto">
          <a:xfrm>
            <a:off x="9550189" y="323850"/>
            <a:ext cx="2157876" cy="914400"/>
            <a:chOff x="6019" y="204"/>
            <a:chExt cx="1360" cy="576"/>
          </a:xfrm>
        </p:grpSpPr>
        <p:sp>
          <p:nvSpPr>
            <p:cNvPr id="1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2312623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icture">
    <p:spTree>
      <p:nvGrpSpPr>
        <p:cNvPr id="1" name=""/>
        <p:cNvGrpSpPr/>
        <p:nvPr/>
      </p:nvGrpSpPr>
      <p:grpSpPr>
        <a:xfrm>
          <a:off x="0" y="0"/>
          <a:ext cx="0" cy="0"/>
          <a:chOff x="0" y="0"/>
          <a:chExt cx="0" cy="0"/>
        </a:xfrm>
      </p:grpSpPr>
      <p:sp>
        <p:nvSpPr>
          <p:cNvPr id="4" name="cdtRectangle 115 Id57350"/>
          <p:cNvSpPr>
            <a:spLocks noGrp="1" noChangeArrowheads="1"/>
          </p:cNvSpPr>
          <p:nvPr>
            <p:ph type="ctrTitle"/>
            <p:custDataLst>
              <p:tags r:id="rId1"/>
            </p:custDataLst>
          </p:nvPr>
        </p:nvSpPr>
        <p:spPr bwMode="ltGray">
          <a:xfrm>
            <a:off x="626736" y="3891286"/>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a:t>Click to edit Master title style</a:t>
            </a:r>
            <a:endParaRPr lang="en-US" dirty="0"/>
          </a:p>
        </p:txBody>
      </p:sp>
      <p:sp>
        <p:nvSpPr>
          <p:cNvPr id="5"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1"/>
          <p:cNvGrpSpPr/>
          <p:nvPr userDrawn="1"/>
        </p:nvGrpSpPr>
        <p:grpSpPr>
          <a:xfrm>
            <a:off x="-215888" y="-216000"/>
            <a:ext cx="12622226" cy="7290000"/>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 name="Group 33"/>
          <p:cNvGrpSpPr>
            <a:grpSpLocks noChangeAspect="1"/>
          </p:cNvGrpSpPr>
          <p:nvPr userDrawn="1"/>
        </p:nvGrpSpPr>
        <p:grpSpPr bwMode="auto">
          <a:xfrm>
            <a:off x="9550189" y="323850"/>
            <a:ext cx="2157876" cy="914400"/>
            <a:chOff x="6019" y="204"/>
            <a:chExt cx="1360" cy="576"/>
          </a:xfrm>
        </p:grpSpPr>
        <p:sp>
          <p:nvSpPr>
            <p:cNvPr id="3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6"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949892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fr-FR"/>
          </a:p>
        </p:txBody>
      </p:sp>
      <p:sp>
        <p:nvSpPr>
          <p:cNvPr id="4" name="cdtText Placeholder 12 Id13"/>
          <p:cNvSpPr>
            <a:spLocks noGrp="1"/>
          </p:cNvSpPr>
          <p:nvPr>
            <p:ph type="body" sz="quarter" idx="14" hasCustomPrompt="1"/>
            <p:custDataLst>
              <p:tags r:id="rId1"/>
            </p:custDataLst>
          </p:nvPr>
        </p:nvSpPr>
        <p:spPr bwMode="auto">
          <a:xfrm>
            <a:off x="4656571" y="1440000"/>
            <a:ext cx="7535429"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
        <p:nvSpPr>
          <p:cNvPr id="8" name="Bildplatzhalter 7"/>
          <p:cNvSpPr>
            <a:spLocks noGrp="1"/>
          </p:cNvSpPr>
          <p:nvPr>
            <p:ph type="pic" sz="quarter" idx="15"/>
          </p:nvPr>
        </p:nvSpPr>
        <p:spPr>
          <a:xfrm>
            <a:off x="0" y="1440000"/>
            <a:ext cx="4512050" cy="4752000"/>
          </a:xfrm>
        </p:spPr>
        <p:txBody>
          <a:bodyPr tIns="1800000"/>
          <a:lstStyle>
            <a:lvl1pPr algn="ctr">
              <a:defRPr/>
            </a:lvl1pPr>
          </a:lstStyle>
          <a:p>
            <a:r>
              <a:rPr lang="en-US"/>
              <a:t>Click icon to add picture</a:t>
            </a:r>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40842336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6" cy="1587"/>
        </p:xfrm>
        <a:graphic>
          <a:graphicData uri="http://schemas.openxmlformats.org/presentationml/2006/ole">
            <mc:AlternateContent xmlns:mc="http://schemas.openxmlformats.org/markup-compatibility/2006">
              <mc:Choice xmlns:v="urn:schemas-microsoft-com:vml" Requires="v">
                <p:oleObj spid="_x0000_s2285" name="think-cell Slide" r:id="rId4" imgW="216" imgH="216" progId="">
                  <p:embed/>
                </p:oleObj>
              </mc:Choice>
              <mc:Fallback>
                <p:oleObj name="think-cell Slide" r:id="rId4" imgW="216" imgH="21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
        <p:nvSpPr>
          <p:cNvPr id="6" name="Text Placeholder 7"/>
          <p:cNvSpPr>
            <a:spLocks noGrp="1"/>
          </p:cNvSpPr>
          <p:nvPr>
            <p:ph type="body" sz="quarter" idx="10" hasCustomPrompt="1"/>
          </p:nvPr>
        </p:nvSpPr>
        <p:spPr>
          <a:xfrm>
            <a:off x="626738" y="1412548"/>
            <a:ext cx="11082915" cy="215394"/>
          </a:xfrm>
        </p:spPr>
        <p:txBody>
          <a:bodyPr/>
          <a:lstStyle>
            <a:lvl1pPr marL="0" indent="0">
              <a:defRPr/>
            </a:lvl1pPr>
            <a:lvl2pPr marL="155481" indent="-155481">
              <a:defRPr/>
            </a:lvl2pPr>
            <a:lvl3pPr marL="310962" indent="-155481">
              <a:defRPr/>
            </a:lvl3pPr>
            <a:lvl4pPr marL="466446" indent="-155481">
              <a:defRPr/>
            </a:lvl4pPr>
            <a:lvl5pPr marL="621927" indent="-155481">
              <a:defRPr/>
            </a:lvl5pPr>
          </a:lstStyle>
          <a:p>
            <a:pPr lvl="0"/>
            <a:r>
              <a:rPr lang="en-US" dirty="0"/>
              <a:t>Subtitle</a:t>
            </a:r>
          </a:p>
        </p:txBody>
      </p:sp>
    </p:spTree>
    <p:extLst>
      <p:ext uri="{BB962C8B-B14F-4D97-AF65-F5344CB8AC3E}">
        <p14:creationId xmlns:p14="http://schemas.microsoft.com/office/powerpoint/2010/main" val="17241711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2000" cy="6861907"/>
          </a:xfrm>
          <a:prstGeom prst="rect">
            <a:avLst/>
          </a:prstGeom>
          <a:solidFill>
            <a:srgbClr val="50BED7"/>
          </a:solidFill>
          <a:ln>
            <a:noFill/>
          </a:ln>
          <a:effectLst/>
          <a:extLst/>
        </p:spPr>
        <p:txBody>
          <a:bodyPr wrap="square" lIns="107944" tIns="53972" rIns="107944" bIns="53972" numCol="1" spcCol="72000" rtlCol="0" anchor="ctr">
            <a:noAutofit/>
          </a:bodyPr>
          <a:lstStyle/>
          <a:p>
            <a:pPr algn="ctr" fontAlgn="base">
              <a:lnSpc>
                <a:spcPct val="110000"/>
              </a:lnSpc>
              <a:spcBef>
                <a:spcPct val="0"/>
              </a:spcBef>
              <a:spcAft>
                <a:spcPct val="0"/>
              </a:spcAft>
              <a:buFont typeface="Wingdings" charset="0"/>
              <a:buNone/>
            </a:pPr>
            <a:endParaRPr lang="fr-FR" sz="1799" dirty="0">
              <a:solidFill>
                <a:srgbClr val="000000"/>
              </a:solidFill>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fr-FR"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grpSp>
        <p:nvGrpSpPr>
          <p:cNvPr id="5" name="Group 33"/>
          <p:cNvGrpSpPr>
            <a:grpSpLocks noChangeAspect="1"/>
          </p:cNvGrpSpPr>
          <p:nvPr userDrawn="1"/>
        </p:nvGrpSpPr>
        <p:grpSpPr bwMode="auto">
          <a:xfrm>
            <a:off x="9550189" y="323850"/>
            <a:ext cx="2157876" cy="914400"/>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423337038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7" y="6356351"/>
            <a:ext cx="4114800" cy="365125"/>
          </a:xfrm>
          <a:prstGeom prst="rect">
            <a:avLst/>
          </a:prstGeom>
        </p:spPr>
        <p:txBody>
          <a:bodyPr lIns="91404" tIns="45700" rIns="91404" bIns="45700"/>
          <a:lstStyle/>
          <a:p>
            <a:pPr fontAlgn="base">
              <a:spcBef>
                <a:spcPct val="50000"/>
              </a:spcBef>
              <a:spcAft>
                <a:spcPct val="0"/>
              </a:spcAft>
            </a:pPr>
            <a:endParaRPr lang="en-US">
              <a:solidFill>
                <a:srgbClr val="28282C">
                  <a:tint val="75000"/>
                </a:srgbClr>
              </a:solidFill>
              <a:ea typeface="ＭＳ Ｐゴシック" charset="-128"/>
            </a:endParaRPr>
          </a:p>
        </p:txBody>
      </p:sp>
      <p:sp>
        <p:nvSpPr>
          <p:cNvPr id="4" name="Slide Number Placeholder 3"/>
          <p:cNvSpPr>
            <a:spLocks noGrp="1"/>
          </p:cNvSpPr>
          <p:nvPr>
            <p:ph type="sldNum" sz="quarter" idx="12"/>
          </p:nvPr>
        </p:nvSpPr>
        <p:spPr>
          <a:xfrm>
            <a:off x="8610607" y="6356351"/>
            <a:ext cx="2743200" cy="365125"/>
          </a:xfrm>
          <a:prstGeom prst="rect">
            <a:avLst/>
          </a:prstGeom>
        </p:spPr>
        <p:txBody>
          <a:bodyPr lIns="91404" tIns="45700" rIns="91404" bIns="45700"/>
          <a:lstStyle/>
          <a:p>
            <a:pPr fontAlgn="base">
              <a:spcBef>
                <a:spcPct val="50000"/>
              </a:spcBef>
              <a:spcAft>
                <a:spcPct val="0"/>
              </a:spcAft>
            </a:pPr>
            <a:fld id="{C3F7C3F1-8798-664E-B230-45539AB09B38}" type="slidenum">
              <a:rPr lang="en-US">
                <a:solidFill>
                  <a:srgbClr val="28282C">
                    <a:tint val="75000"/>
                  </a:srgbClr>
                </a:solidFill>
                <a:ea typeface="ＭＳ Ｐゴシック" charset="-128"/>
              </a:rPr>
              <a:pPr fontAlgn="base">
                <a:spcBef>
                  <a:spcPct val="50000"/>
                </a:spcBef>
                <a:spcAft>
                  <a:spcPct val="0"/>
                </a:spcAft>
              </a:pPr>
              <a:t>‹#›</a:t>
            </a:fld>
            <a:endParaRPr lang="en-US">
              <a:solidFill>
                <a:srgbClr val="28282C">
                  <a:tint val="75000"/>
                </a:srgbClr>
              </a:solidFill>
              <a:ea typeface="ＭＳ Ｐゴシック" charset="-128"/>
            </a:endParaRPr>
          </a:p>
        </p:txBody>
      </p:sp>
    </p:spTree>
    <p:extLst>
      <p:ext uri="{BB962C8B-B14F-4D97-AF65-F5344CB8AC3E}">
        <p14:creationId xmlns:p14="http://schemas.microsoft.com/office/powerpoint/2010/main" val="1523833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6736" y="3891600"/>
            <a:ext cx="6476627"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a:t>Click to edit Master title style</a:t>
            </a:r>
            <a:endParaRPr lang="en-US" dirty="0"/>
          </a:p>
        </p:txBody>
      </p:sp>
      <p:sp>
        <p:nvSpPr>
          <p:cNvPr id="4"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 name="Group 33"/>
          <p:cNvGrpSpPr>
            <a:grpSpLocks noChangeAspect="1"/>
          </p:cNvGrpSpPr>
          <p:nvPr userDrawn="1"/>
        </p:nvGrpSpPr>
        <p:grpSpPr bwMode="auto">
          <a:xfrm>
            <a:off x="9550189" y="323850"/>
            <a:ext cx="2157876" cy="914400"/>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843722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title Dynamic Petrol">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0" name="cdtRectangle 115 Id57350"/>
          <p:cNvSpPr>
            <a:spLocks noGrp="1" noChangeArrowheads="1"/>
          </p:cNvSpPr>
          <p:nvPr>
            <p:ph type="ctrTitle"/>
            <p:custDataLst>
              <p:tags r:id="rId2"/>
            </p:custDataLst>
          </p:nvPr>
        </p:nvSpPr>
        <p:spPr bwMode="ltGray">
          <a:xfrm>
            <a:off x="626736" y="3891600"/>
            <a:ext cx="6476627" cy="2340314"/>
          </a:xfrm>
          <a:no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a:t>Click to edit Master title style</a:t>
            </a:r>
            <a:endParaRPr lang="en-US" dirty="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33"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355684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title Blue light">
    <p:bg>
      <p:bgPr>
        <a:solidFill>
          <a:srgbClr val="50BED7"/>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fontAlgn="base">
              <a:spcBef>
                <a:spcPct val="50000"/>
              </a:spcBef>
              <a:spcAft>
                <a:spcPct val="0"/>
              </a:spcAft>
            </a:pPr>
            <a:endParaRPr lang="en-US" sz="1099" b="1" dirty="0">
              <a:solidFill>
                <a:srgbClr val="990000"/>
              </a:solidFill>
              <a:ea typeface="ＭＳ Ｐゴシック" charset="-128"/>
            </a:endParaRPr>
          </a:p>
        </p:txBody>
      </p:sp>
      <p:grpSp>
        <p:nvGrpSpPr>
          <p:cNvPr id="2" name="Gruppieren 30"/>
          <p:cNvGrpSpPr/>
          <p:nvPr userDrawn="1"/>
        </p:nvGrpSpPr>
        <p:grpSpPr>
          <a:xfrm>
            <a:off x="-215888" y="-216000"/>
            <a:ext cx="12622226"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4" name="cdtRectangle 115 Id57350"/>
          <p:cNvSpPr>
            <a:spLocks noGrp="1" noChangeArrowheads="1"/>
          </p:cNvSpPr>
          <p:nvPr>
            <p:ph type="ctrTitle"/>
            <p:custDataLst>
              <p:tags r:id="rId2"/>
            </p:custDataLst>
          </p:nvPr>
        </p:nvSpPr>
        <p:spPr bwMode="ltGray">
          <a:xfrm>
            <a:off x="626736" y="3891600"/>
            <a:ext cx="6476627" cy="2340314"/>
          </a:xfrm>
          <a:noFill/>
        </p:spPr>
        <p:txBody>
          <a:bodyPr wrap="square" lIns="216000" tIns="90000" rIns="216000" bIns="216000" anchor="b" anchorCtr="0">
            <a:spAutoFit/>
          </a:bodyPr>
          <a:lstStyle>
            <a:lvl1pPr>
              <a:defRPr sz="4398" smtClean="0">
                <a:solidFill>
                  <a:srgbClr val="FFFFFF"/>
                </a:solidFill>
                <a:latin typeface="Arial" pitchFamily="34" charset="0"/>
              </a:defRPr>
            </a:lvl1pPr>
          </a:lstStyle>
          <a:p>
            <a:r>
              <a:rPr lang="en-US"/>
              <a:t>Click to edit Master title style</a:t>
            </a:r>
            <a:endParaRPr lang="en-US" dirty="0"/>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27894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fr-FR" dirty="0"/>
          </a:p>
        </p:txBody>
      </p:sp>
      <p:sp>
        <p:nvSpPr>
          <p:cNvPr id="4" name="cdtText Placeholder 12 Id13"/>
          <p:cNvSpPr>
            <a:spLocks noGrp="1"/>
          </p:cNvSpPr>
          <p:nvPr>
            <p:ph type="body" sz="quarter" idx="14" hasCustomPrompt="1"/>
            <p:custDataLst>
              <p:tags r:id="rId1"/>
            </p:custDataLst>
          </p:nvPr>
        </p:nvSpPr>
        <p:spPr bwMode="auto">
          <a:xfrm>
            <a:off x="4656571" y="1439999"/>
            <a:ext cx="7535429"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
        <p:nvSpPr>
          <p:cNvPr id="8" name="Bildplatzhalter 7"/>
          <p:cNvSpPr>
            <a:spLocks noGrp="1"/>
          </p:cNvSpPr>
          <p:nvPr>
            <p:ph type="pic" sz="quarter" idx="15"/>
          </p:nvPr>
        </p:nvSpPr>
        <p:spPr>
          <a:xfrm>
            <a:off x="0" y="1439999"/>
            <a:ext cx="4512050" cy="4752000"/>
          </a:xfrm>
        </p:spPr>
        <p:txBody>
          <a:bodyPr tIns="1800000"/>
          <a:lstStyle>
            <a:lvl1pPr algn="ctr">
              <a:defRPr/>
            </a:lvl1pPr>
          </a:lstStyle>
          <a:p>
            <a:r>
              <a:rPr lang="en-US"/>
              <a:t>Click icon to add picture</a:t>
            </a:r>
            <a:endParaRPr lang="fr-F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773317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440000"/>
          </a:xfrm>
        </p:spPr>
        <p:txBody>
          <a:bodyPr/>
          <a:lstStyle>
            <a:lvl1pPr>
              <a:defRPr/>
            </a:lvl1pPr>
          </a:lstStyle>
          <a:p>
            <a:r>
              <a:rPr lang="en-US"/>
              <a:t>Click to edit Master title style</a:t>
            </a:r>
            <a:endParaRPr lang="en-US" dirty="0"/>
          </a:p>
        </p:txBody>
      </p:sp>
      <p:sp>
        <p:nvSpPr>
          <p:cNvPr id="13" name="cdtText Placeholder 12 Id13"/>
          <p:cNvSpPr>
            <a:spLocks noGrp="1"/>
          </p:cNvSpPr>
          <p:nvPr>
            <p:ph type="body" sz="quarter" idx="13"/>
            <p:custDataLst>
              <p:tags r:id="rId3"/>
            </p:custDataLst>
          </p:nvPr>
        </p:nvSpPr>
        <p:spPr>
          <a:xfrm>
            <a:off x="626737" y="1440000"/>
            <a:ext cx="3885890" cy="47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dtTextplatzhalter 12 Id5"/>
          <p:cNvSpPr>
            <a:spLocks noGrp="1"/>
          </p:cNvSpPr>
          <p:nvPr>
            <p:ph type="body" sz="quarter" idx="14" hasCustomPrompt="1"/>
            <p:custDataLst>
              <p:tags r:id="rId4"/>
            </p:custDataLst>
          </p:nvPr>
        </p:nvSpPr>
        <p:spPr bwMode="auto">
          <a:xfrm>
            <a:off x="4656571" y="1440000"/>
            <a:ext cx="7535430"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27247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0"/>
            <a:ext cx="1219200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a:t>Click to edit Master title style</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grpSp>
        <p:nvGrpSpPr>
          <p:cNvPr id="3" name="Group 33"/>
          <p:cNvGrpSpPr>
            <a:grpSpLocks noChangeAspect="1"/>
          </p:cNvGrpSpPr>
          <p:nvPr userDrawn="1"/>
        </p:nvGrpSpPr>
        <p:grpSpPr bwMode="auto">
          <a:xfrm>
            <a:off x="9550189" y="323850"/>
            <a:ext cx="2157876" cy="914400"/>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4"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custDataLst>
      <p:custData r:id="rId1"/>
    </p:custDataLst>
    <p:extLst>
      <p:ext uri="{BB962C8B-B14F-4D97-AF65-F5344CB8AC3E}">
        <p14:creationId xmlns:p14="http://schemas.microsoft.com/office/powerpoint/2010/main" val="3560374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4.xml"/><Relationship Id="rId21" Type="http://schemas.openxmlformats.org/officeDocument/2006/relationships/slideLayout" Target="../slideLayouts/slideLayout21.xml"/><Relationship Id="rId34" Type="http://schemas.openxmlformats.org/officeDocument/2006/relationships/theme" Target="../theme/theme1.xml"/><Relationship Id="rId42" Type="http://schemas.openxmlformats.org/officeDocument/2006/relationships/tags" Target="../tags/tag7.xml"/><Relationship Id="rId47" Type="http://schemas.openxmlformats.org/officeDocument/2006/relationships/tags" Target="../tags/tag12.xml"/><Relationship Id="rId50" Type="http://schemas.openxmlformats.org/officeDocument/2006/relationships/tags" Target="../tags/tag15.xml"/><Relationship Id="rId55" Type="http://schemas.openxmlformats.org/officeDocument/2006/relationships/tags" Target="../tags/tag20.xml"/><Relationship Id="rId63" Type="http://schemas.openxmlformats.org/officeDocument/2006/relationships/tags" Target="../tags/tag2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40" Type="http://schemas.openxmlformats.org/officeDocument/2006/relationships/tags" Target="../tags/tag5.xml"/><Relationship Id="rId45" Type="http://schemas.openxmlformats.org/officeDocument/2006/relationships/tags" Target="../tags/tag10.xml"/><Relationship Id="rId53" Type="http://schemas.openxmlformats.org/officeDocument/2006/relationships/tags" Target="../tags/tag18.xml"/><Relationship Id="rId58" Type="http://schemas.openxmlformats.org/officeDocument/2006/relationships/tags" Target="../tags/tag23.xml"/><Relationship Id="rId66"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1.xml"/><Relationship Id="rId49" Type="http://schemas.openxmlformats.org/officeDocument/2006/relationships/tags" Target="../tags/tag14.xml"/><Relationship Id="rId57" Type="http://schemas.openxmlformats.org/officeDocument/2006/relationships/tags" Target="../tags/tag22.xml"/><Relationship Id="rId61" Type="http://schemas.openxmlformats.org/officeDocument/2006/relationships/tags" Target="../tags/tag2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9.xml"/><Relationship Id="rId52" Type="http://schemas.openxmlformats.org/officeDocument/2006/relationships/tags" Target="../tags/tag17.xml"/><Relationship Id="rId60" Type="http://schemas.openxmlformats.org/officeDocument/2006/relationships/tags" Target="../tags/tag25.xml"/><Relationship Id="rId65" Type="http://schemas.openxmlformats.org/officeDocument/2006/relationships/tags" Target="../tags/tag3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vmlDrawing" Target="../drawings/vmlDrawing1.vml"/><Relationship Id="rId43" Type="http://schemas.openxmlformats.org/officeDocument/2006/relationships/tags" Target="../tags/tag8.xml"/><Relationship Id="rId48" Type="http://schemas.openxmlformats.org/officeDocument/2006/relationships/tags" Target="../tags/tag13.xml"/><Relationship Id="rId56" Type="http://schemas.openxmlformats.org/officeDocument/2006/relationships/tags" Target="../tags/tag21.xml"/><Relationship Id="rId64" Type="http://schemas.openxmlformats.org/officeDocument/2006/relationships/tags" Target="../tags/tag29.xml"/><Relationship Id="rId8" Type="http://schemas.openxmlformats.org/officeDocument/2006/relationships/slideLayout" Target="../slideLayouts/slideLayout8.xml"/><Relationship Id="rId51" Type="http://schemas.openxmlformats.org/officeDocument/2006/relationships/tags" Target="../tags/tag16.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3.xml"/><Relationship Id="rId46" Type="http://schemas.openxmlformats.org/officeDocument/2006/relationships/tags" Target="../tags/tag11.xml"/><Relationship Id="rId59" Type="http://schemas.openxmlformats.org/officeDocument/2006/relationships/tags" Target="../tags/tag24.xml"/><Relationship Id="rId67"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tags" Target="../tags/tag6.xml"/><Relationship Id="rId54" Type="http://schemas.openxmlformats.org/officeDocument/2006/relationships/tags" Target="../tags/tag19.xml"/><Relationship Id="rId62" Type="http://schemas.openxmlformats.org/officeDocument/2006/relationships/tags" Target="../tags/tag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54" name="Object 53" hidden="1"/>
          <p:cNvGraphicFramePr>
            <a:graphicFrameLocks noChangeAspect="1"/>
          </p:cNvGraphicFramePr>
          <p:nvPr>
            <p:custDataLst>
              <p:tags r:id="rId36"/>
            </p:custDataLst>
          </p:nvPr>
        </p:nvGraphicFramePr>
        <p:xfrm>
          <a:off x="1587" y="1588"/>
          <a:ext cx="1586" cy="1587"/>
        </p:xfrm>
        <a:graphic>
          <a:graphicData uri="http://schemas.openxmlformats.org/presentationml/2006/ole">
            <mc:AlternateContent xmlns:mc="http://schemas.openxmlformats.org/markup-compatibility/2006">
              <mc:Choice xmlns:v="urn:schemas-microsoft-com:vml" Requires="v">
                <p:oleObj spid="_x0000_s1261" name="think-cell Slide" r:id="rId66" imgW="360" imgH="360" progId="">
                  <p:embed/>
                </p:oleObj>
              </mc:Choice>
              <mc:Fallback>
                <p:oleObj name="think-cell Slide" r:id="rId66" imgW="360" imgH="360" progId="">
                  <p:embed/>
                  <p:pic>
                    <p:nvPicPr>
                      <p:cNvPr id="0" name=""/>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587" y="1588"/>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cdtRectangle 115 Id3078"/>
          <p:cNvSpPr>
            <a:spLocks noGrp="1" noChangeArrowheads="1"/>
          </p:cNvSpPr>
          <p:nvPr>
            <p:ph type="title"/>
            <p:custDataLst>
              <p:tags r:id="rId37"/>
            </p:custDataLst>
          </p:nvPr>
        </p:nvSpPr>
        <p:spPr bwMode="auto">
          <a:xfrm>
            <a:off x="0" y="-1"/>
            <a:ext cx="12192000" cy="1440000"/>
          </a:xfrm>
          <a:prstGeom prst="rect">
            <a:avLst/>
          </a:prstGeom>
          <a:noFill/>
          <a:ln w="9525">
            <a:noFill/>
            <a:miter lim="800000"/>
            <a:headEnd/>
            <a:tailEnd/>
          </a:ln>
        </p:spPr>
        <p:txBody>
          <a:bodyPr vert="horz" wrap="square" lIns="626400" tIns="432000" rIns="2746800" bIns="234000" numCol="1" anchor="t" anchorCtr="0" compatLnSpc="1">
            <a:prstTxWarp prst="textNoShape">
              <a:avLst/>
            </a:prstTxWarp>
          </a:bodyPr>
          <a:lstStyle/>
          <a:p>
            <a:pPr lvl="0"/>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079" name="cdtRectangle 116 Id3079"/>
          <p:cNvSpPr>
            <a:spLocks noGrp="1" noChangeArrowheads="1"/>
          </p:cNvSpPr>
          <p:nvPr>
            <p:ph type="body" idx="1"/>
            <p:custDataLst>
              <p:tags r:id="rId38"/>
            </p:custDataLst>
          </p:nvPr>
        </p:nvSpPr>
        <p:spPr bwMode="auto">
          <a:xfrm>
            <a:off x="626736" y="1441451"/>
            <a:ext cx="8204689" cy="475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072" name="cdtMasterTags_CL1 Id3072"/>
          <p:cNvCxnSpPr/>
          <p:nvPr userDrawn="1">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userDrawn="1">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userDrawn="1">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userDrawn="1">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userDrawn="1">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userDrawn="1">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userDrawn="1">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userDrawn="1">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userDrawn="1">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userDrawn="1">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userDrawn="1">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userDrawn="1">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userDrawn="1">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userDrawn="1">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userDrawn="1">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userDrawn="1">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userDrawn="1">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userDrawn="1">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userDrawn="1">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userDrawn="1">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userDrawn="1">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userDrawn="1">
            <p:custDataLst>
              <p:tags r:id="rId6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userDrawn="1">
            <p:custDataLst>
              <p:tags r:id="rId6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userDrawn="1">
            <p:custDataLst>
              <p:tags r:id="rId62"/>
            </p:custDataLst>
          </p:nvPr>
        </p:nvSpPr>
        <p:spPr bwMode="auto">
          <a:xfrm>
            <a:off x="0" y="6200775"/>
            <a:ext cx="12192000" cy="396875"/>
          </a:xfrm>
          <a:prstGeom prst="rect">
            <a:avLst/>
          </a:prstGeom>
          <a:noFill/>
          <a:ln w="9525">
            <a:noFill/>
            <a:miter lim="800000"/>
            <a:headEnd/>
            <a:tailEnd/>
          </a:ln>
          <a:effectLst/>
        </p:spPr>
        <p:txBody>
          <a:bodyPr lIns="626074" tIns="143925" rIns="3209528" bIns="0" anchor="ctr"/>
          <a:lstStyle/>
          <a:p>
            <a:pPr fontAlgn="base">
              <a:spcBef>
                <a:spcPct val="50000"/>
              </a:spcBef>
              <a:spcAft>
                <a:spcPct val="0"/>
              </a:spcAft>
            </a:pPr>
            <a:r>
              <a:rPr lang="de-DE" sz="999" b="1" dirty="0" err="1">
                <a:solidFill>
                  <a:srgbClr val="879BAA"/>
                </a:solidFill>
                <a:ea typeface="ＭＳ Ｐゴシック" charset="-128"/>
              </a:rPr>
              <a:t>Restricted</a:t>
            </a:r>
            <a:r>
              <a:rPr lang="de-DE" sz="999" b="1" dirty="0">
                <a:solidFill>
                  <a:srgbClr val="879BAA"/>
                </a:solidFill>
                <a:ea typeface="ＭＳ Ｐゴシック" charset="-128"/>
              </a:rPr>
              <a:t> © Siemens</a:t>
            </a:r>
          </a:p>
        </p:txBody>
      </p:sp>
      <p:sp>
        <p:nvSpPr>
          <p:cNvPr id="64" name="cdtTextBox 12 Id17"/>
          <p:cNvSpPr txBox="1"/>
          <p:nvPr userDrawn="1">
            <p:custDataLst>
              <p:tags r:id="rId63"/>
            </p:custDataLst>
          </p:nvPr>
        </p:nvSpPr>
        <p:spPr>
          <a:xfrm>
            <a:off x="0" y="6597650"/>
            <a:ext cx="3930183" cy="260350"/>
          </a:xfrm>
          <a:prstGeom prst="rect">
            <a:avLst/>
          </a:prstGeom>
          <a:noFill/>
        </p:spPr>
        <p:txBody>
          <a:bodyPr wrap="square" lIns="1907007" tIns="0" rIns="0" bIns="115140" rtlCol="0">
            <a:noAutofit/>
          </a:bodyPr>
          <a:lstStyle/>
          <a:p>
            <a:pPr fontAlgn="base">
              <a:lnSpc>
                <a:spcPct val="110000"/>
              </a:lnSpc>
              <a:spcAft>
                <a:spcPct val="0"/>
              </a:spcAft>
            </a:pPr>
            <a:endParaRPr lang="de-DE" sz="999" dirty="0">
              <a:solidFill>
                <a:srgbClr val="000000"/>
              </a:solidFill>
              <a:ea typeface="ＭＳ Ｐゴシック" charset="-128"/>
            </a:endParaRPr>
          </a:p>
        </p:txBody>
      </p:sp>
      <p:sp>
        <p:nvSpPr>
          <p:cNvPr id="65" name="cdtTextBox 11 Id18"/>
          <p:cNvSpPr txBox="1"/>
          <p:nvPr userDrawn="1">
            <p:custDataLst>
              <p:tags r:id="rId64"/>
            </p:custDataLst>
          </p:nvPr>
        </p:nvSpPr>
        <p:spPr>
          <a:xfrm>
            <a:off x="0" y="6597650"/>
            <a:ext cx="2880359" cy="260350"/>
          </a:xfrm>
          <a:prstGeom prst="rect">
            <a:avLst/>
          </a:prstGeom>
          <a:noFill/>
        </p:spPr>
        <p:txBody>
          <a:bodyPr wrap="square" lIns="626074" tIns="0" rIns="0" bIns="115140" rtlCol="0" anchor="t" anchorCtr="0">
            <a:noAutofit/>
          </a:bodyPr>
          <a:lstStyle/>
          <a:p>
            <a:pPr fontAlgn="base">
              <a:lnSpc>
                <a:spcPct val="110000"/>
              </a:lnSpc>
              <a:spcAft>
                <a:spcPct val="0"/>
              </a:spcAft>
            </a:pPr>
            <a:r>
              <a:rPr lang="de-DE" sz="999" dirty="0">
                <a:solidFill>
                  <a:srgbClr val="000000"/>
                </a:solidFill>
                <a:ea typeface="ＭＳ Ｐゴシック" charset="-128"/>
              </a:rPr>
              <a:t>Page </a:t>
            </a:r>
            <a:fld id="{91E7552C-A157-4A4F-8E99-698C0325FC94}" type="slidenum">
              <a:rPr lang="de-DE" sz="999" smtClean="0">
                <a:solidFill>
                  <a:srgbClr val="000000"/>
                </a:solidFill>
                <a:ea typeface="ＭＳ Ｐゴシック" charset="-128"/>
              </a:rPr>
              <a:pPr fontAlgn="base">
                <a:lnSpc>
                  <a:spcPct val="110000"/>
                </a:lnSpc>
                <a:spcAft>
                  <a:spcPct val="0"/>
                </a:spcAft>
              </a:pPr>
              <a:t>‹#›</a:t>
            </a:fld>
            <a:endParaRPr lang="de-DE" sz="999" dirty="0">
              <a:solidFill>
                <a:srgbClr val="000000"/>
              </a:solidFill>
              <a:ea typeface="ＭＳ Ｐゴシック" charset="-128"/>
            </a:endParaRPr>
          </a:p>
        </p:txBody>
      </p:sp>
      <p:sp>
        <p:nvSpPr>
          <p:cNvPr id="66" name="cdtTextBox 13 Id19"/>
          <p:cNvSpPr txBox="1"/>
          <p:nvPr userDrawn="1">
            <p:custDataLst>
              <p:tags r:id="rId65"/>
            </p:custDataLst>
          </p:nvPr>
        </p:nvSpPr>
        <p:spPr>
          <a:xfrm>
            <a:off x="3785793" y="6597650"/>
            <a:ext cx="8406206" cy="260350"/>
          </a:xfrm>
          <a:prstGeom prst="rect">
            <a:avLst/>
          </a:prstGeom>
          <a:noFill/>
        </p:spPr>
        <p:txBody>
          <a:bodyPr wrap="square" lIns="0" tIns="0" rIns="482149" bIns="115140" rtlCol="0">
            <a:noAutofit/>
          </a:bodyPr>
          <a:lstStyle/>
          <a:p>
            <a:pPr algn="r" fontAlgn="base">
              <a:lnSpc>
                <a:spcPct val="110000"/>
              </a:lnSpc>
              <a:spcAft>
                <a:spcPct val="0"/>
              </a:spcAft>
              <a:defRPr/>
            </a:pPr>
            <a:r>
              <a:rPr lang="de-DE" sz="999" dirty="0">
                <a:solidFill>
                  <a:srgbClr val="000000"/>
                </a:solidFill>
                <a:ea typeface="ＭＳ Ｐゴシック" charset="-128"/>
              </a:rPr>
              <a:t>MindSphere Academy</a:t>
            </a:r>
          </a:p>
        </p:txBody>
      </p:sp>
      <p:grpSp>
        <p:nvGrpSpPr>
          <p:cNvPr id="2" name="Gruppieren 66"/>
          <p:cNvGrpSpPr/>
          <p:nvPr userDrawn="1"/>
        </p:nvGrpSpPr>
        <p:grpSpPr>
          <a:xfrm>
            <a:off x="-215888" y="-216000"/>
            <a:ext cx="12622226"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992802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hf hdr="0"/>
  <p:txStyles>
    <p:titleStyle>
      <a:lvl1pPr algn="l" rtl="0" eaLnBrk="1" fontAlgn="base" hangingPunct="1">
        <a:spcBef>
          <a:spcPct val="0"/>
        </a:spcBef>
        <a:spcAft>
          <a:spcPct val="0"/>
        </a:spcAft>
        <a:defRPr sz="2199" b="1">
          <a:solidFill>
            <a:srgbClr val="00646E"/>
          </a:solidFill>
          <a:latin typeface="Arial" pitchFamily="34" charset="0"/>
          <a:ea typeface="+mj-ea"/>
          <a:cs typeface="Arial" pitchFamily="34" charset="0"/>
        </a:defRPr>
      </a:lvl1pPr>
      <a:lvl2pPr algn="l" rtl="0" eaLnBrk="1" fontAlgn="base" hangingPunct="1">
        <a:spcBef>
          <a:spcPct val="0"/>
        </a:spcBef>
        <a:spcAft>
          <a:spcPct val="0"/>
        </a:spcAft>
        <a:defRPr sz="1999" b="1">
          <a:solidFill>
            <a:schemeClr val="tx1"/>
          </a:solidFill>
          <a:latin typeface="Arial" charset="0"/>
          <a:ea typeface="ＭＳ Ｐゴシック" charset="-128"/>
        </a:defRPr>
      </a:lvl2pPr>
      <a:lvl3pPr algn="l" rtl="0" eaLnBrk="1" fontAlgn="base" hangingPunct="1">
        <a:spcBef>
          <a:spcPct val="0"/>
        </a:spcBef>
        <a:spcAft>
          <a:spcPct val="0"/>
        </a:spcAft>
        <a:defRPr sz="1999" b="1">
          <a:solidFill>
            <a:schemeClr val="tx1"/>
          </a:solidFill>
          <a:latin typeface="Arial" charset="0"/>
          <a:ea typeface="ＭＳ Ｐゴシック" charset="-128"/>
        </a:defRPr>
      </a:lvl3pPr>
      <a:lvl4pPr algn="l" rtl="0" eaLnBrk="1" fontAlgn="base" hangingPunct="1">
        <a:spcBef>
          <a:spcPct val="0"/>
        </a:spcBef>
        <a:spcAft>
          <a:spcPct val="0"/>
        </a:spcAft>
        <a:defRPr sz="1999" b="1">
          <a:solidFill>
            <a:schemeClr val="tx1"/>
          </a:solidFill>
          <a:latin typeface="Arial" charset="0"/>
          <a:ea typeface="ＭＳ Ｐゴシック" charset="-128"/>
        </a:defRPr>
      </a:lvl4pPr>
      <a:lvl5pPr algn="l" rtl="0" eaLnBrk="1" fontAlgn="base" hangingPunct="1">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hyperlink" Target="https://developer.mindsphere.io/api/index.html?url=/api/specs/agentmanagement-v3.yaml#/operations/DataSourceConfiguration/put_agents__id__dataSourceConfiguration" TargetMode="External"/><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9.xml"/><Relationship Id="rId5" Type="http://schemas.openxmlformats.org/officeDocument/2006/relationships/image" Target="../media/image71.png"/><Relationship Id="rId4" Type="http://schemas.microsoft.com/office/2007/relationships/hdphoto" Target="../media/hdphoto4.wdp"/></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hyperlink" Target="https://developer.mindsphere.io/apis/api-connectivity-mindconnect/index.html" TargetMode="Externa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hyperlink" Target="https://developer.mindsphere.io/apis/api-connectivity-mindconnect/index.html"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5.xml"/><Relationship Id="rId7" Type="http://schemas.openxmlformats.org/officeDocument/2006/relationships/image" Target="../media/image10.jpeg"/><Relationship Id="rId2" Type="http://schemas.openxmlformats.org/officeDocument/2006/relationships/slideLayout" Target="../slideLayouts/slideLayout9.xml"/><Relationship Id="rId1" Type="http://schemas.openxmlformats.org/officeDocument/2006/relationships/tags" Target="../tags/tag9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9.xml"/><Relationship Id="rId5" Type="http://schemas.openxmlformats.org/officeDocument/2006/relationships/image" Target="../media/image72.png"/><Relationship Id="rId4" Type="http://schemas.microsoft.com/office/2007/relationships/hdphoto" Target="../media/hdphoto4.wdp"/></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5.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01.xml"/><Relationship Id="rId7" Type="http://schemas.openxmlformats.org/officeDocument/2006/relationships/image" Target="../media/image13.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notesSlide" Target="../notesSlides/notesSlide6.xml"/><Relationship Id="rId11" Type="http://schemas.openxmlformats.org/officeDocument/2006/relationships/image" Target="../media/image16.png"/><Relationship Id="rId5" Type="http://schemas.openxmlformats.org/officeDocument/2006/relationships/slideLayout" Target="../slideLayouts/slideLayout9.xml"/><Relationship Id="rId10" Type="http://schemas.openxmlformats.org/officeDocument/2006/relationships/image" Target="../media/image15.emf"/><Relationship Id="rId4" Type="http://schemas.openxmlformats.org/officeDocument/2006/relationships/tags" Target="../tags/tag102.xml"/><Relationship Id="rId9" Type="http://schemas.microsoft.com/office/2007/relationships/hdphoto" Target="../media/hdphoto1.wdp"/></Relationships>
</file>

<file path=ppt/slides/_rels/slide1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6.xml"/><Relationship Id="rId1" Type="http://schemas.openxmlformats.org/officeDocument/2006/relationships/tags" Target="../tags/tag165.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46.png"/></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05.xml"/><Relationship Id="rId7" Type="http://schemas.openxmlformats.org/officeDocument/2006/relationships/image" Target="../media/image17.jpe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notesSlide" Target="../notesSlides/notesSlide7.xml"/><Relationship Id="rId11" Type="http://schemas.openxmlformats.org/officeDocument/2006/relationships/image" Target="../media/image15.emf"/><Relationship Id="rId5" Type="http://schemas.openxmlformats.org/officeDocument/2006/relationships/slideLayout" Target="../slideLayouts/slideLayout9.xml"/><Relationship Id="rId10" Type="http://schemas.microsoft.com/office/2007/relationships/hdphoto" Target="../media/hdphoto1.wdp"/><Relationship Id="rId4" Type="http://schemas.openxmlformats.org/officeDocument/2006/relationships/tags" Target="../tags/tag106.xml"/><Relationship Id="rId9"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3.png"/><Relationship Id="rId5" Type="http://schemas.openxmlformats.org/officeDocument/2006/relationships/image" Target="../media/image18.jpg"/><Relationship Id="rId4" Type="http://schemas.openxmlformats.org/officeDocument/2006/relationships/notesSlide" Target="../notesSlides/notesSlide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2.xml"/></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2.xml"/></Relationships>
</file>

<file path=ppt/slides/_rels/slide1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14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jpeg"/><Relationship Id="rId2" Type="http://schemas.openxmlformats.org/officeDocument/2006/relationships/hyperlink" Target="https://angular.io/" TargetMode="External"/><Relationship Id="rId1" Type="http://schemas.openxmlformats.org/officeDocument/2006/relationships/slideLayout" Target="../slideLayouts/slideLayout15.xml"/><Relationship Id="rId6" Type="http://schemas.openxmlformats.org/officeDocument/2006/relationships/image" Target="../media/image77.png"/><Relationship Id="rId5" Type="http://schemas.openxmlformats.org/officeDocument/2006/relationships/image" Target="../media/image88.pn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11.xml"/><Relationship Id="rId7" Type="http://schemas.openxmlformats.org/officeDocument/2006/relationships/image" Target="../media/image13.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8.jpg"/><Relationship Id="rId5" Type="http://schemas.openxmlformats.org/officeDocument/2006/relationships/notesSlide" Target="../notesSlides/notesSlide9.xml"/><Relationship Id="rId10" Type="http://schemas.openxmlformats.org/officeDocument/2006/relationships/image" Target="../media/image15.emf"/><Relationship Id="rId4" Type="http://schemas.openxmlformats.org/officeDocument/2006/relationships/slideLayout" Target="../slideLayouts/slideLayout9.xml"/><Relationship Id="rId9" Type="http://schemas.microsoft.com/office/2007/relationships/hdphoto" Target="../media/hdphoto1.wdp"/></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9.xml"/><Relationship Id="rId1" Type="http://schemas.openxmlformats.org/officeDocument/2006/relationships/tags" Target="../tags/tag16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14.xml"/><Relationship Id="rId7" Type="http://schemas.openxmlformats.org/officeDocument/2006/relationships/image" Target="../media/image14.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3.png"/><Relationship Id="rId5" Type="http://schemas.openxmlformats.org/officeDocument/2006/relationships/notesSlide" Target="../notesSlides/notesSlide10.xml"/><Relationship Id="rId4" Type="http://schemas.openxmlformats.org/officeDocument/2006/relationships/slideLayout" Target="../slideLayouts/slideLayout9.xml"/><Relationship Id="rId9"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2.xml"/></Relationships>
</file>

<file path=ppt/slides/_rels/slide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33.xml"/><Relationship Id="rId4" Type="http://schemas.openxmlformats.org/officeDocument/2006/relationships/image" Target="../media/image3.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17.xml"/><Relationship Id="rId7" Type="http://schemas.openxmlformats.org/officeDocument/2006/relationships/image" Target="../media/image14.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3.png"/><Relationship Id="rId5" Type="http://schemas.openxmlformats.org/officeDocument/2006/relationships/notesSlide" Target="../notesSlides/notesSlide11.xml"/><Relationship Id="rId4" Type="http://schemas.openxmlformats.org/officeDocument/2006/relationships/slideLayout" Target="../slideLayouts/slideLayout9.xml"/><Relationship Id="rId9" Type="http://schemas.openxmlformats.org/officeDocument/2006/relationships/image" Target="../media/image12.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3" Type="http://schemas.openxmlformats.org/officeDocument/2006/relationships/tags" Target="../tags/tag120.xml"/><Relationship Id="rId7" Type="http://schemas.openxmlformats.org/officeDocument/2006/relationships/notesSlide" Target="../notesSlides/notesSlide12.xml"/><Relationship Id="rId12" Type="http://schemas.openxmlformats.org/officeDocument/2006/relationships/hyperlink" Target="https://mall.industry.siemens.com/mall/en/WW/Catalog/Product/6AT8007-1AA10-0AA0" TargetMode="Externa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9.xml"/><Relationship Id="rId11" Type="http://schemas.openxmlformats.org/officeDocument/2006/relationships/image" Target="../media/image20.png"/><Relationship Id="rId5" Type="http://schemas.openxmlformats.org/officeDocument/2006/relationships/tags" Target="../tags/tag122.xml"/><Relationship Id="rId10" Type="http://schemas.openxmlformats.org/officeDocument/2006/relationships/image" Target="../media/image19.png"/><Relationship Id="rId4" Type="http://schemas.openxmlformats.org/officeDocument/2006/relationships/tags" Target="../tags/tag121.xml"/><Relationship Id="rId9" Type="http://schemas.openxmlformats.org/officeDocument/2006/relationships/image" Target="../media/image15.emf"/><Relationship Id="rId14" Type="http://schemas.microsoft.com/office/2007/relationships/hdphoto" Target="../media/hdphoto1.wdp"/></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2.xml"/></Relationships>
</file>

<file path=ppt/slides/_rels/slide1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24.xml"/><Relationship Id="rId7" Type="http://schemas.openxmlformats.org/officeDocument/2006/relationships/image" Target="../media/image21.emf"/><Relationship Id="rId2" Type="http://schemas.openxmlformats.org/officeDocument/2006/relationships/tags" Target="../tags/tag12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3.xml"/><Relationship Id="rId4"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5.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26.xml"/><Relationship Id="rId7" Type="http://schemas.openxmlformats.org/officeDocument/2006/relationships/image" Target="../media/image21.emf"/><Relationship Id="rId2" Type="http://schemas.openxmlformats.org/officeDocument/2006/relationships/tags" Target="../tags/tag12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4.xml"/><Relationship Id="rId4"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2.xml"/></Relationships>
</file>

<file path=ppt/slides/_rels/slide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7.xml"/><Relationship Id="rId4" Type="http://schemas.openxmlformats.org/officeDocument/2006/relationships/image" Target="../media/image24.png"/></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9.xml"/><Relationship Id="rId1" Type="http://schemas.openxmlformats.org/officeDocument/2006/relationships/tags" Target="../tags/tag168.xml"/></Relationships>
</file>

<file path=ppt/slides/_rels/slide2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9.xml"/><Relationship Id="rId1" Type="http://schemas.openxmlformats.org/officeDocument/2006/relationships/tags" Target="../tags/tag169.xml"/></Relationships>
</file>

<file path=ppt/slides/_rels/slide222.xml.rels><?xml version="1.0" encoding="UTF-8" standalone="yes"?>
<Relationships xmlns="http://schemas.openxmlformats.org/package/2006/relationships"><Relationship Id="rId2" Type="http://schemas.openxmlformats.org/officeDocument/2006/relationships/hyperlink" Target="https://oauth.net/2/" TargetMode="Externa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9.xml"/><Relationship Id="rId4" Type="http://schemas.openxmlformats.org/officeDocument/2006/relationships/image" Target="../media/image103.png"/></Relationships>
</file>

<file path=ppt/slides/_rels/slide2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2.xml"/></Relationships>
</file>

<file path=ppt/slides/_rels/slide229.xml.rels><?xml version="1.0" encoding="UTF-8" standalone="yes"?>
<Relationships xmlns="http://schemas.openxmlformats.org/package/2006/relationships"><Relationship Id="rId3" Type="http://schemas.openxmlformats.org/officeDocument/2006/relationships/hyperlink" Target="http://www.mindsphere.io/developer" TargetMode="External"/><Relationship Id="rId7" Type="http://schemas.openxmlformats.org/officeDocument/2006/relationships/image" Target="../media/image107.png"/><Relationship Id="rId2" Type="http://schemas.openxmlformats.org/officeDocument/2006/relationships/notesSlide" Target="../notesSlides/notesSlide122.xml"/><Relationship Id="rId1" Type="http://schemas.openxmlformats.org/officeDocument/2006/relationships/slideLayout" Target="../slideLayouts/slideLayout9.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www.mindsphere.io/documentati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8" Type="http://schemas.openxmlformats.org/officeDocument/2006/relationships/hyperlink" Target="mailto:training@mindsphere.io" TargetMode="External"/><Relationship Id="rId3" Type="http://schemas.openxmlformats.org/officeDocument/2006/relationships/hyperlink" Target="http://www.mindsphere.io/" TargetMode="External"/><Relationship Id="rId7" Type="http://schemas.openxmlformats.org/officeDocument/2006/relationships/hyperlink" Target="http://www.siemens.com/automation/support-request" TargetMode="External"/><Relationship Id="rId2" Type="http://schemas.openxmlformats.org/officeDocument/2006/relationships/notesSlide" Target="../notesSlides/notesSlide123.xml"/><Relationship Id="rId1" Type="http://schemas.openxmlformats.org/officeDocument/2006/relationships/slideLayout" Target="../slideLayouts/slideLayout16.xml"/><Relationship Id="rId6" Type="http://schemas.openxmlformats.org/officeDocument/2006/relationships/hyperlink" Target="http://www.siemens.com/automation/service&amp;support" TargetMode="External"/><Relationship Id="rId5" Type="http://schemas.openxmlformats.org/officeDocument/2006/relationships/hyperlink" Target="mailto:contact@mindsphere.io" TargetMode="External"/><Relationship Id="rId4" Type="http://schemas.openxmlformats.org/officeDocument/2006/relationships/hyperlink" Target="https://community.plm.automation.siemens.com/t5/MindSphere/ct-p/MindSphere" TargetMode="External"/><Relationship Id="rId9" Type="http://schemas.openxmlformats.org/officeDocument/2006/relationships/hyperlink" Target="http://status.mindsphere.io/"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12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7.png"/><Relationship Id="rId3" Type="http://schemas.openxmlformats.org/officeDocument/2006/relationships/tags" Target="../tags/tag131.xml"/><Relationship Id="rId21" Type="http://schemas.openxmlformats.org/officeDocument/2006/relationships/image" Target="../media/image33.jpeg"/><Relationship Id="rId7" Type="http://schemas.openxmlformats.org/officeDocument/2006/relationships/tags" Target="../tags/tag135.xml"/><Relationship Id="rId12" Type="http://schemas.openxmlformats.org/officeDocument/2006/relationships/notesSlide" Target="../notesSlides/notesSlide18.xml"/><Relationship Id="rId17" Type="http://schemas.openxmlformats.org/officeDocument/2006/relationships/image" Target="../media/image29.png"/><Relationship Id="rId25" Type="http://schemas.openxmlformats.org/officeDocument/2006/relationships/image" Target="../media/image36.png"/><Relationship Id="rId2" Type="http://schemas.openxmlformats.org/officeDocument/2006/relationships/tags" Target="../tags/tag130.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slideLayout" Target="../slideLayouts/slideLayout9.xml"/><Relationship Id="rId24" Type="http://schemas.openxmlformats.org/officeDocument/2006/relationships/image" Target="../media/image35.png"/><Relationship Id="rId5" Type="http://schemas.openxmlformats.org/officeDocument/2006/relationships/tags" Target="../tags/tag133.xml"/><Relationship Id="rId15" Type="http://schemas.openxmlformats.org/officeDocument/2006/relationships/image" Target="../media/image27.png"/><Relationship Id="rId23" Type="http://schemas.microsoft.com/office/2007/relationships/hdphoto" Target="../media/hdphoto3.wdp"/><Relationship Id="rId28" Type="http://schemas.openxmlformats.org/officeDocument/2006/relationships/image" Target="../media/image39.png"/><Relationship Id="rId10" Type="http://schemas.openxmlformats.org/officeDocument/2006/relationships/tags" Target="../tags/tag138.xml"/><Relationship Id="rId19" Type="http://schemas.openxmlformats.org/officeDocument/2006/relationships/image" Target="../media/image31.png"/><Relationship Id="rId4" Type="http://schemas.openxmlformats.org/officeDocument/2006/relationships/tags" Target="../tags/tag132.xml"/><Relationship Id="rId9" Type="http://schemas.openxmlformats.org/officeDocument/2006/relationships/tags" Target="../tags/tag137.xml"/><Relationship Id="rId14" Type="http://schemas.microsoft.com/office/2007/relationships/hdphoto" Target="../media/hdphoto2.wdp"/><Relationship Id="rId22" Type="http://schemas.openxmlformats.org/officeDocument/2006/relationships/image" Target="../media/image34.png"/><Relationship Id="rId27"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7.png"/><Relationship Id="rId3" Type="http://schemas.openxmlformats.org/officeDocument/2006/relationships/tags" Target="../tags/tag141.xml"/><Relationship Id="rId21" Type="http://schemas.openxmlformats.org/officeDocument/2006/relationships/image" Target="../media/image33.jpeg"/><Relationship Id="rId7" Type="http://schemas.openxmlformats.org/officeDocument/2006/relationships/tags" Target="../tags/tag145.xml"/><Relationship Id="rId12" Type="http://schemas.openxmlformats.org/officeDocument/2006/relationships/notesSlide" Target="../notesSlides/notesSlide19.xml"/><Relationship Id="rId17" Type="http://schemas.openxmlformats.org/officeDocument/2006/relationships/image" Target="../media/image29.png"/><Relationship Id="rId25" Type="http://schemas.openxmlformats.org/officeDocument/2006/relationships/image" Target="../media/image36.png"/><Relationship Id="rId2" Type="http://schemas.openxmlformats.org/officeDocument/2006/relationships/tags" Target="../tags/tag140.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slideLayout" Target="../slideLayouts/slideLayout9.xml"/><Relationship Id="rId24" Type="http://schemas.openxmlformats.org/officeDocument/2006/relationships/image" Target="../media/image35.png"/><Relationship Id="rId5" Type="http://schemas.openxmlformats.org/officeDocument/2006/relationships/tags" Target="../tags/tag143.xml"/><Relationship Id="rId15" Type="http://schemas.openxmlformats.org/officeDocument/2006/relationships/image" Target="../media/image27.png"/><Relationship Id="rId23" Type="http://schemas.microsoft.com/office/2007/relationships/hdphoto" Target="../media/hdphoto3.wdp"/><Relationship Id="rId28" Type="http://schemas.openxmlformats.org/officeDocument/2006/relationships/image" Target="../media/image39.png"/><Relationship Id="rId10" Type="http://schemas.openxmlformats.org/officeDocument/2006/relationships/tags" Target="../tags/tag148.xml"/><Relationship Id="rId19" Type="http://schemas.openxmlformats.org/officeDocument/2006/relationships/image" Target="../media/image31.png"/><Relationship Id="rId4" Type="http://schemas.openxmlformats.org/officeDocument/2006/relationships/tags" Target="../tags/tag142.xml"/><Relationship Id="rId9" Type="http://schemas.openxmlformats.org/officeDocument/2006/relationships/tags" Target="../tags/tag147.xml"/><Relationship Id="rId14" Type="http://schemas.microsoft.com/office/2007/relationships/hdphoto" Target="../media/hdphoto2.wdp"/><Relationship Id="rId22" Type="http://schemas.openxmlformats.org/officeDocument/2006/relationships/image" Target="../media/image34.png"/><Relationship Id="rId27"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49.xml"/><Relationship Id="rId1" Type="http://schemas.openxmlformats.org/officeDocument/2006/relationships/vmlDrawing" Target="../drawings/vmlDrawing5.vml"/><Relationship Id="rId6" Type="http://schemas.openxmlformats.org/officeDocument/2006/relationships/image" Target="../media/image40.emf"/><Relationship Id="rId5" Type="http://schemas.openxmlformats.org/officeDocument/2006/relationships/oleObject" Target="../embeddings/oleObject5.bin"/><Relationship Id="rId4"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siemens.mindsphere.io/content/dam/mindsphere/pdf/MindAccess_DevOpsPlan_ProductSheet_v1.2.pdf"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siemens.mindsphere.io/content/dam/mindsphere/pdf/MindAccess_DevOpsPlan_ProductSheet_v1.2.pdf"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150.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154.xml"/><Relationship Id="rId7" Type="http://schemas.openxmlformats.org/officeDocument/2006/relationships/oleObject" Target="../embeddings/oleObject6.bin"/><Relationship Id="rId2" Type="http://schemas.openxmlformats.org/officeDocument/2006/relationships/tags" Target="../tags/tag153.xml"/><Relationship Id="rId1" Type="http://schemas.openxmlformats.org/officeDocument/2006/relationships/vmlDrawing" Target="../drawings/vmlDrawing6.vml"/><Relationship Id="rId6" Type="http://schemas.openxmlformats.org/officeDocument/2006/relationships/notesSlide" Target="../notesSlides/notesSlide30.xml"/><Relationship Id="rId5" Type="http://schemas.openxmlformats.org/officeDocument/2006/relationships/slideLayout" Target="../slideLayouts/slideLayout9.xml"/><Relationship Id="rId10" Type="http://schemas.openxmlformats.org/officeDocument/2006/relationships/image" Target="../media/image44.png"/><Relationship Id="rId4" Type="http://schemas.openxmlformats.org/officeDocument/2006/relationships/tags" Target="../tags/tag155.xml"/><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6.png"/><Relationship Id="rId2" Type="http://schemas.openxmlformats.org/officeDocument/2006/relationships/tags" Target="../tags/tag159.xml"/><Relationship Id="rId1" Type="http://schemas.openxmlformats.org/officeDocument/2006/relationships/tags" Target="../tags/tag158.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1.xml"/><Relationship Id="rId1" Type="http://schemas.openxmlformats.org/officeDocument/2006/relationships/tags" Target="../tags/tag160.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3.xml"/><Relationship Id="rId1" Type="http://schemas.openxmlformats.org/officeDocument/2006/relationships/tags" Target="../tags/tag162.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9.xml"/><Relationship Id="rId1" Type="http://schemas.openxmlformats.org/officeDocument/2006/relationships/tags" Target="../tags/tag164.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3.xml"/><Relationship Id="rId5" Type="http://schemas.openxmlformats.org/officeDocument/2006/relationships/image" Target="../media/image57.emf"/><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microsoft.com/office/2007/relationships/hdphoto" Target="../media/hdphoto4.wdp"/></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microsoft.com/office/2007/relationships/hdphoto" Target="../media/hdphoto4.wdp"/></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hyperlink" Target="https://developer.mindsphere.io/howto/howto-agent-onboard.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68.png"/><Relationship Id="rId4" Type="http://schemas.microsoft.com/office/2007/relationships/hdphoto" Target="../media/hdphoto4.wdp"/></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hyperlink" Target="https://developer.mindsphere.io/apis/api-connectivity-agentmanagement/index.html"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69.png"/><Relationship Id="rId4" Type="http://schemas.microsoft.com/office/2007/relationships/hdphoto" Target="../media/hdphoto4.wdp"/></Relationships>
</file>

<file path=ppt/slides/_rels/slide9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3174" y="992"/>
            <a:ext cx="12185653"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3431" y="994"/>
            <a:ext cx="7445396" cy="6856017"/>
          </a:xfrm>
          <a:prstGeom prst="rect">
            <a:avLst/>
          </a:prstGeom>
        </p:spPr>
      </p:pic>
      <p:sp>
        <p:nvSpPr>
          <p:cNvPr id="9" name="Titel 6"/>
          <p:cNvSpPr txBox="1">
            <a:spLocks/>
          </p:cNvSpPr>
          <p:nvPr/>
        </p:nvSpPr>
        <p:spPr bwMode="gray">
          <a:xfrm>
            <a:off x="629910" y="4419624"/>
            <a:ext cx="929314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a:solidFill>
                  <a:schemeClr val="tx1"/>
                </a:solidFill>
              </a:rPr>
              <a:t>Development training</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757942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MindSphere </a:t>
            </a:r>
            <a:br>
              <a:rPr lang="en-US" dirty="0"/>
            </a:br>
            <a:r>
              <a:rPr lang="en-US" sz="1799" dirty="0">
                <a:solidFill>
                  <a:srgbClr val="4BB9B9"/>
                </a:solidFill>
              </a:rPr>
              <a:t>Siemens’ cloud-based, open IoT operating system</a:t>
            </a:r>
          </a:p>
        </p:txBody>
      </p:sp>
      <p:sp>
        <p:nvSpPr>
          <p:cNvPr id="376" name="Rectangle 20"/>
          <p:cNvSpPr/>
          <p:nvPr/>
        </p:nvSpPr>
        <p:spPr bwMode="auto">
          <a:xfrm>
            <a:off x="7578177" y="1451450"/>
            <a:ext cx="4613824" cy="4749931"/>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w="9525">
            <a:noFill/>
            <a:miter lim="800000"/>
            <a:headEnd/>
            <a:tailEnd/>
          </a:ln>
          <a:extLst/>
        </p:spPr>
        <p:txBody>
          <a:bodyPr vert="horz" wrap="square" lIns="638841" tIns="215581" rIns="182525" bIns="0" numCol="1" anchor="t" anchorCtr="0" compatLnSpc="1">
            <a:prstTxWarp prst="textNoShape">
              <a:avLst/>
            </a:prstTxWarp>
            <a:noAutofit/>
          </a:bodyPr>
          <a:lstStyle/>
          <a:p>
            <a:endParaRPr lang="en-US" sz="3196" b="1" dirty="0">
              <a:solidFill>
                <a:srgbClr val="FFFFFF"/>
              </a:solidFill>
              <a:latin typeface="Arial"/>
            </a:endParaRPr>
          </a:p>
        </p:txBody>
      </p:sp>
      <p:grpSp>
        <p:nvGrpSpPr>
          <p:cNvPr id="7" name="Group 6">
            <a:extLst>
              <a:ext uri="{FF2B5EF4-FFF2-40B4-BE49-F238E27FC236}">
                <a16:creationId xmlns:a16="http://schemas.microsoft.com/office/drawing/2014/main" id="{1043BBD3-776D-43BD-BDAE-44A0674CD2C3}"/>
              </a:ext>
            </a:extLst>
          </p:cNvPr>
          <p:cNvGrpSpPr/>
          <p:nvPr/>
        </p:nvGrpSpPr>
        <p:grpSpPr>
          <a:xfrm>
            <a:off x="7728951" y="1585287"/>
            <a:ext cx="4007625" cy="1209856"/>
            <a:chOff x="7732977" y="1584327"/>
            <a:chExt cx="4009712" cy="1210486"/>
          </a:xfrm>
        </p:grpSpPr>
        <p:sp>
          <p:nvSpPr>
            <p:cNvPr id="377" name="Rechteck 376"/>
            <p:cNvSpPr/>
            <p:nvPr/>
          </p:nvSpPr>
          <p:spPr>
            <a:xfrm>
              <a:off x="7732977" y="1584327"/>
              <a:ext cx="3142452" cy="437236"/>
            </a:xfrm>
            <a:prstGeom prst="rect">
              <a:avLst/>
            </a:prstGeom>
          </p:spPr>
          <p:txBody>
            <a:bodyPr wrap="square" lIns="0" tIns="0" rIns="0" bIns="0">
              <a:spAutoFit/>
            </a:bodyPr>
            <a:lstStyle/>
            <a:p>
              <a:pPr>
                <a:lnSpc>
                  <a:spcPct val="110000"/>
                </a:lnSpc>
              </a:pPr>
              <a:r>
                <a:rPr lang="en-US" sz="2799" b="1" dirty="0">
                  <a:solidFill>
                    <a:srgbClr val="FFFFFF"/>
                  </a:solidFill>
                  <a:latin typeface="Arial"/>
                </a:rPr>
                <a:t>Applications</a:t>
              </a:r>
              <a:endParaRPr lang="en-US" sz="1099" dirty="0">
                <a:solidFill>
                  <a:srgbClr val="FFFFFF"/>
                </a:solidFill>
                <a:latin typeface="Arial"/>
              </a:endParaRPr>
            </a:p>
          </p:txBody>
        </p:sp>
        <p:sp>
          <p:nvSpPr>
            <p:cNvPr id="378" name="Rechteck 377"/>
            <p:cNvSpPr/>
            <p:nvPr/>
          </p:nvSpPr>
          <p:spPr>
            <a:xfrm>
              <a:off x="7732977" y="2152008"/>
              <a:ext cx="4009712" cy="642805"/>
            </a:xfrm>
            <a:prstGeom prst="rect">
              <a:avLst/>
            </a:prstGeom>
          </p:spPr>
          <p:txBody>
            <a:bodyPr wrap="square" lIns="0" tIns="0" rIns="0" bIns="0">
              <a:spAutoFit/>
            </a:bodyPr>
            <a:lstStyle/>
            <a:p>
              <a:pPr>
                <a:lnSpc>
                  <a:spcPct val="110000"/>
                </a:lnSpc>
              </a:pPr>
              <a:r>
                <a:rPr lang="en-US" sz="1298" dirty="0" err="1">
                  <a:solidFill>
                    <a:srgbClr val="FFFFFF"/>
                  </a:solidFill>
                  <a:latin typeface="Arial"/>
                </a:rPr>
                <a:t>MindSphere</a:t>
              </a:r>
              <a:r>
                <a:rPr lang="en-US" sz="1298" dirty="0">
                  <a:solidFill>
                    <a:srgbClr val="FFFFFF"/>
                  </a:solidFill>
                  <a:latin typeface="Arial"/>
                </a:rPr>
                <a:t> applications provide asset transparency and analytical insights into machines, plants, fleets and systems</a:t>
              </a:r>
            </a:p>
          </p:txBody>
        </p:sp>
      </p:grpSp>
      <p:grpSp>
        <p:nvGrpSpPr>
          <p:cNvPr id="6" name="Group 5">
            <a:extLst>
              <a:ext uri="{FF2B5EF4-FFF2-40B4-BE49-F238E27FC236}">
                <a16:creationId xmlns:a16="http://schemas.microsoft.com/office/drawing/2014/main" id="{F49C36ED-EF87-4283-9CB3-046D764FF4CB}"/>
              </a:ext>
            </a:extLst>
          </p:cNvPr>
          <p:cNvGrpSpPr/>
          <p:nvPr/>
        </p:nvGrpSpPr>
        <p:grpSpPr>
          <a:xfrm>
            <a:off x="7724447" y="3139703"/>
            <a:ext cx="4129354" cy="1152967"/>
            <a:chOff x="7728470" y="3143320"/>
            <a:chExt cx="4131505" cy="1153568"/>
          </a:xfrm>
        </p:grpSpPr>
        <p:sp>
          <p:nvSpPr>
            <p:cNvPr id="379" name="Rechteck 378"/>
            <p:cNvSpPr/>
            <p:nvPr/>
          </p:nvSpPr>
          <p:spPr>
            <a:xfrm>
              <a:off x="7728470" y="3143320"/>
              <a:ext cx="3142452" cy="437236"/>
            </a:xfrm>
            <a:prstGeom prst="rect">
              <a:avLst/>
            </a:prstGeom>
          </p:spPr>
          <p:txBody>
            <a:bodyPr wrap="square" lIns="0" tIns="0" rIns="0" bIns="0">
              <a:spAutoFit/>
            </a:bodyPr>
            <a:lstStyle/>
            <a:p>
              <a:pPr>
                <a:lnSpc>
                  <a:spcPct val="110000"/>
                </a:lnSpc>
              </a:pPr>
              <a:r>
                <a:rPr lang="en-US" sz="2799" b="1" dirty="0">
                  <a:solidFill>
                    <a:srgbClr val="FFFFFF"/>
                  </a:solidFill>
                  <a:latin typeface="Arial"/>
                </a:rPr>
                <a:t>Open PaaS</a:t>
              </a:r>
              <a:endParaRPr lang="en-US" sz="1099" dirty="0">
                <a:solidFill>
                  <a:srgbClr val="FFFFFF"/>
                </a:solidFill>
                <a:latin typeface="Arial"/>
              </a:endParaRPr>
            </a:p>
          </p:txBody>
        </p:sp>
        <p:sp>
          <p:nvSpPr>
            <p:cNvPr id="380" name="Rechteck 379"/>
            <p:cNvSpPr/>
            <p:nvPr/>
          </p:nvSpPr>
          <p:spPr>
            <a:xfrm>
              <a:off x="7728470" y="3654083"/>
              <a:ext cx="4131505" cy="642805"/>
            </a:xfrm>
            <a:prstGeom prst="rect">
              <a:avLst/>
            </a:prstGeom>
          </p:spPr>
          <p:txBody>
            <a:bodyPr wrap="square" lIns="0" tIns="0" rIns="0" bIns="0">
              <a:spAutoFit/>
            </a:bodyPr>
            <a:lstStyle/>
            <a:p>
              <a:pPr>
                <a:lnSpc>
                  <a:spcPct val="110000"/>
                </a:lnSpc>
              </a:pPr>
              <a:r>
                <a:rPr lang="en-US" sz="1298" dirty="0" err="1">
                  <a:solidFill>
                    <a:srgbClr val="FFFFFF"/>
                  </a:solidFill>
                  <a:latin typeface="Arial"/>
                </a:rPr>
                <a:t>MindSphere</a:t>
              </a:r>
              <a:r>
                <a:rPr lang="en-US" sz="1298" dirty="0">
                  <a:solidFill>
                    <a:srgbClr val="FFFFFF"/>
                  </a:solidFill>
                  <a:latin typeface="Arial"/>
                </a:rPr>
                <a:t>, the open PaaS, gives you scalable, global IoT connectivity and application development with native cloud accessibility</a:t>
              </a:r>
            </a:p>
          </p:txBody>
        </p:sp>
      </p:grpSp>
      <p:grpSp>
        <p:nvGrpSpPr>
          <p:cNvPr id="8" name="Group 7">
            <a:extLst>
              <a:ext uri="{FF2B5EF4-FFF2-40B4-BE49-F238E27FC236}">
                <a16:creationId xmlns:a16="http://schemas.microsoft.com/office/drawing/2014/main" id="{F8747521-1BFB-4FFA-BD52-C249B142D32C}"/>
              </a:ext>
            </a:extLst>
          </p:cNvPr>
          <p:cNvGrpSpPr/>
          <p:nvPr/>
        </p:nvGrpSpPr>
        <p:grpSpPr>
          <a:xfrm>
            <a:off x="7728924" y="4503415"/>
            <a:ext cx="4008356" cy="1275655"/>
            <a:chOff x="7732949" y="4503974"/>
            <a:chExt cx="4010444" cy="1276319"/>
          </a:xfrm>
        </p:grpSpPr>
        <p:sp>
          <p:nvSpPr>
            <p:cNvPr id="384" name="Rechteck 383"/>
            <p:cNvSpPr/>
            <p:nvPr/>
          </p:nvSpPr>
          <p:spPr>
            <a:xfrm>
              <a:off x="7732949" y="4503974"/>
              <a:ext cx="3485754" cy="437236"/>
            </a:xfrm>
            <a:prstGeom prst="rect">
              <a:avLst/>
            </a:prstGeom>
          </p:spPr>
          <p:txBody>
            <a:bodyPr wrap="square" lIns="0" tIns="0" rIns="0" bIns="0">
              <a:spAutoFit/>
            </a:bodyPr>
            <a:lstStyle/>
            <a:p>
              <a:pPr>
                <a:lnSpc>
                  <a:spcPct val="110000"/>
                </a:lnSpc>
              </a:pPr>
              <a:r>
                <a:rPr lang="en-US" sz="2799" b="1" dirty="0">
                  <a:solidFill>
                    <a:srgbClr val="FFFFFF"/>
                  </a:solidFill>
                  <a:latin typeface="Arial"/>
                </a:rPr>
                <a:t>Connectivity</a:t>
              </a:r>
              <a:endParaRPr lang="en-US" sz="1099" dirty="0">
                <a:solidFill>
                  <a:srgbClr val="FFFFFF"/>
                </a:solidFill>
                <a:latin typeface="Arial"/>
              </a:endParaRPr>
            </a:p>
          </p:txBody>
        </p:sp>
        <p:sp>
          <p:nvSpPr>
            <p:cNvPr id="385" name="Rechteck 384"/>
            <p:cNvSpPr/>
            <p:nvPr/>
          </p:nvSpPr>
          <p:spPr>
            <a:xfrm>
              <a:off x="7732949" y="4980074"/>
              <a:ext cx="4010444" cy="800219"/>
            </a:xfrm>
            <a:prstGeom prst="rect">
              <a:avLst/>
            </a:prstGeom>
          </p:spPr>
          <p:txBody>
            <a:bodyPr wrap="square" lIns="0" tIns="0" rIns="0" bIns="0">
              <a:spAutoFit/>
            </a:bodyPr>
            <a:lstStyle/>
            <a:p>
              <a:r>
                <a:rPr lang="en-US" sz="1299" dirty="0">
                  <a:solidFill>
                    <a:schemeClr val="bg1"/>
                  </a:solidFill>
                  <a:latin typeface="Arial"/>
                </a:rPr>
                <a:t>MindConnect connects products, plants, systems, machines, enterprise applications and legacy databases with a </a:t>
              </a:r>
              <a:r>
                <a:rPr lang="en-US" sz="1299" dirty="0">
                  <a:solidFill>
                    <a:schemeClr val="bg1"/>
                  </a:solidFill>
                </a:rPr>
                <a:t>secured plug-and-play collection of Siemens and third-party products and equipment</a:t>
              </a:r>
            </a:p>
          </p:txBody>
        </p:sp>
      </p:grpSp>
      <p:pic>
        <p:nvPicPr>
          <p:cNvPr id="4" name="Picture 3">
            <a:extLst>
              <a:ext uri="{FF2B5EF4-FFF2-40B4-BE49-F238E27FC236}">
                <a16:creationId xmlns:a16="http://schemas.microsoft.com/office/drawing/2014/main" id="{E66E3A60-BCEB-48BB-89B8-6AAF49880DD5}"/>
              </a:ext>
            </a:extLst>
          </p:cNvPr>
          <p:cNvPicPr>
            <a:picLocks noChangeAspect="1"/>
          </p:cNvPicPr>
          <p:nvPr/>
        </p:nvPicPr>
        <p:blipFill>
          <a:blip r:embed="rId3"/>
          <a:stretch>
            <a:fillRect/>
          </a:stretch>
        </p:blipFill>
        <p:spPr>
          <a:xfrm>
            <a:off x="570043" y="1585288"/>
            <a:ext cx="6206976" cy="4342567"/>
          </a:xfrm>
          <a:prstGeom prst="rect">
            <a:avLst/>
          </a:prstGeom>
        </p:spPr>
      </p:pic>
    </p:spTree>
    <p:extLst>
      <p:ext uri="{BB962C8B-B14F-4D97-AF65-F5344CB8AC3E}">
        <p14:creationId xmlns:p14="http://schemas.microsoft.com/office/powerpoint/2010/main" val="3945793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de-DE" b="0" dirty="0"/>
              <a:t>Create</a:t>
            </a:r>
            <a:r>
              <a:rPr lang="de-DE" dirty="0"/>
              <a:t> </a:t>
            </a:r>
            <a:r>
              <a:rPr lang="en-US" b="0" dirty="0"/>
              <a:t>Data Source Configuration</a:t>
            </a:r>
            <a:endParaRPr lang="de-DE" dirty="0"/>
          </a:p>
        </p:txBody>
      </p:sp>
      <p:sp>
        <p:nvSpPr>
          <p:cNvPr id="3" name="Pentagon 2"/>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Create Data Point Mapping</a:t>
            </a: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Acquiring</a:t>
            </a:r>
            <a:r>
              <a:rPr lang="de-DE" sz="1600" dirty="0">
                <a:ea typeface="Arial Unicode MS" panose="020B0604020202020204" pitchFamily="34" charset="-128"/>
                <a:cs typeface="Arial Unicode MS" panose="020B0604020202020204" pitchFamily="34" charset="-128"/>
              </a:rPr>
              <a:t> an Access Token</a:t>
            </a: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434863" y="1314766"/>
            <a:ext cx="9078333" cy="861774"/>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de-DE" sz="1600" dirty="0" err="1"/>
              <a:t>Mindsphere</a:t>
            </a:r>
            <a:r>
              <a:rPr lang="de-DE" sz="1600" dirty="0"/>
              <a:t> </a:t>
            </a:r>
            <a:r>
              <a:rPr lang="de-DE" sz="1600" dirty="0" err="1"/>
              <a:t>provides</a:t>
            </a:r>
            <a:r>
              <a:rPr lang="de-DE" sz="1600" dirty="0"/>
              <a:t> </a:t>
            </a:r>
            <a:r>
              <a:rPr lang="de-DE" sz="1600" b="1" dirty="0" err="1"/>
              <a:t>dataSourceConfiguration</a:t>
            </a:r>
            <a:r>
              <a:rPr lang="de-DE" sz="1600" b="1" dirty="0"/>
              <a:t> </a:t>
            </a:r>
            <a:r>
              <a:rPr lang="de-DE" sz="1600" dirty="0" err="1"/>
              <a:t>endpoi</a:t>
            </a:r>
            <a:r>
              <a:rPr lang="en-US" sz="1600" dirty="0" err="1"/>
              <a:t>nt</a:t>
            </a:r>
            <a:r>
              <a:rPr lang="en-US" sz="1600" dirty="0"/>
              <a:t> to create </a:t>
            </a:r>
            <a:r>
              <a:rPr lang="en-US" sz="1600" dirty="0" err="1"/>
              <a:t>DataPoints</a:t>
            </a:r>
            <a:r>
              <a:rPr lang="en-US" sz="1600" dirty="0"/>
              <a:t> and the </a:t>
            </a:r>
            <a:r>
              <a:rPr lang="en-US" sz="1600" dirty="0" err="1"/>
              <a:t>DataSource</a:t>
            </a:r>
            <a:r>
              <a:rPr lang="en-US" sz="1600" dirty="0"/>
              <a:t> they are grouped into.</a:t>
            </a:r>
            <a:r>
              <a:rPr lang="en-US" sz="1600" b="1" dirty="0">
                <a:solidFill>
                  <a:srgbClr val="FF475D"/>
                </a:solidFill>
                <a:latin typeface="Arial" panose="020B0604020202020204" pitchFamily="34" charset="0"/>
              </a:rPr>
              <a:t> </a:t>
            </a:r>
          </a:p>
          <a:p>
            <a:r>
              <a:rPr lang="en-US" sz="1600" b="1" dirty="0">
                <a:solidFill>
                  <a:srgbClr val="505050"/>
                </a:solidFill>
                <a:latin typeface="Arial" panose="020B0604020202020204" pitchFamily="34" charset="0"/>
              </a:rPr>
              <a:t>PUT </a:t>
            </a:r>
            <a:r>
              <a:rPr lang="en-US" sz="1600" b="1" u="sng" dirty="0">
                <a:solidFill>
                  <a:srgbClr val="EB780A"/>
                </a:solidFill>
                <a:latin typeface="Source Code Pro"/>
              </a:rPr>
              <a:t>/</a:t>
            </a:r>
            <a:r>
              <a:rPr lang="en-US" sz="1600" b="1" u="sng" dirty="0" err="1">
                <a:solidFill>
                  <a:srgbClr val="EB780A"/>
                </a:solidFill>
                <a:latin typeface="Source Code Pro"/>
              </a:rPr>
              <a:t>api</a:t>
            </a:r>
            <a:r>
              <a:rPr lang="en-US" sz="1600" b="1" u="sng" dirty="0">
                <a:solidFill>
                  <a:srgbClr val="EB780A"/>
                </a:solidFill>
                <a:latin typeface="Source Code Pro"/>
              </a:rPr>
              <a:t>/</a:t>
            </a:r>
            <a:r>
              <a:rPr lang="en-US" sz="1600" b="1" u="sng" dirty="0" err="1">
                <a:solidFill>
                  <a:srgbClr val="EB780A"/>
                </a:solidFill>
                <a:latin typeface="Source Code Pro"/>
              </a:rPr>
              <a:t>agentmanagement</a:t>
            </a:r>
            <a:r>
              <a:rPr lang="en-US" sz="1600" b="1" u="sng" dirty="0">
                <a:solidFill>
                  <a:srgbClr val="EB780A"/>
                </a:solidFill>
                <a:latin typeface="Source Code Pro"/>
              </a:rPr>
              <a:t>/v3/agents/</a:t>
            </a:r>
            <a:r>
              <a:rPr lang="de-DE" sz="1600" b="1" u="sng" dirty="0">
                <a:solidFill>
                  <a:srgbClr val="EB780A"/>
                </a:solidFill>
                <a:latin typeface="Source Code Pro"/>
                <a:hlinkClick r:id="rId3"/>
              </a:rPr>
              <a:t>{</a:t>
            </a:r>
            <a:r>
              <a:rPr lang="de-DE" sz="1600" b="1" u="sng" dirty="0" err="1">
                <a:solidFill>
                  <a:srgbClr val="EB780A"/>
                </a:solidFill>
                <a:latin typeface="Source Code Pro"/>
                <a:hlinkClick r:id="rId3"/>
              </a:rPr>
              <a:t>id</a:t>
            </a:r>
            <a:r>
              <a:rPr lang="de-DE" sz="1600" b="1" u="sng" dirty="0">
                <a:solidFill>
                  <a:srgbClr val="EB780A"/>
                </a:solidFill>
                <a:latin typeface="Source Code Pro"/>
                <a:hlinkClick r:id="rId3"/>
              </a:rPr>
              <a:t>}/</a:t>
            </a:r>
            <a:r>
              <a:rPr lang="de-DE" sz="1600" b="1" u="sng" dirty="0" err="1">
                <a:solidFill>
                  <a:srgbClr val="EB780A"/>
                </a:solidFill>
                <a:latin typeface="Source Code Pro"/>
                <a:hlinkClick r:id="rId3"/>
              </a:rPr>
              <a:t>dataSourceConfiguration</a:t>
            </a:r>
            <a:endParaRPr lang="en-US" sz="1600" b="1" u="sng" dirty="0">
              <a:solidFill>
                <a:srgbClr val="EB780A"/>
              </a:solidFill>
              <a:latin typeface="Source Code Pro"/>
            </a:endParaRPr>
          </a:p>
        </p:txBody>
      </p:sp>
      <p:sp>
        <p:nvSpPr>
          <p:cNvPr id="18" name="Rectangle 17"/>
          <p:cNvSpPr/>
          <p:nvPr/>
        </p:nvSpPr>
        <p:spPr>
          <a:xfrm>
            <a:off x="3046345" y="2294894"/>
            <a:ext cx="7612130" cy="4154984"/>
          </a:xfrm>
          <a:prstGeom prst="rect">
            <a:avLst/>
          </a:prstGeom>
          <a:ln>
            <a:solidFill>
              <a:schemeClr val="tx1"/>
            </a:solidFill>
            <a:prstDash val="lgDash"/>
          </a:ln>
        </p:spPr>
        <p:txBody>
          <a:bodyPr wrap="square">
            <a:spAutoFit/>
          </a:bodyPr>
          <a:lstStyle/>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HTTP/</a:t>
            </a:r>
            <a:r>
              <a:rPr lang="de-DE" sz="11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PUT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/v3/</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agents</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id</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dataSourceConfiguration</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If</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-Match: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etag</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eyx</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dataSources</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dataPoints</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id</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int</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unit</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1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a:p>
            <a:pPr>
              <a:spcAft>
                <a:spcPts val="0"/>
              </a:spcAft>
            </a:pPr>
            <a:r>
              <a:rPr lang="de-DE" sz="11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2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40173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en-US" b="0" dirty="0"/>
              <a:t>Data Source Configuration Response</a:t>
            </a:r>
            <a:endParaRPr lang="de-DE" dirty="0"/>
          </a:p>
        </p:txBody>
      </p:sp>
      <p:sp>
        <p:nvSpPr>
          <p:cNvPr id="3" name="Pentagon 2"/>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Create Data Point Mapping</a:t>
            </a: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527775" y="1343307"/>
            <a:ext cx="9078333" cy="830997"/>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latin typeface="Arial" panose="020B0604020202020204" pitchFamily="34" charset="0"/>
              </a:rPr>
              <a:t>If successful, MindSphere will respond with HTTP 200 OK with JSON body that holds the created </a:t>
            </a:r>
            <a:r>
              <a:rPr lang="en-US" sz="1600" dirty="0" err="1">
                <a:latin typeface="Arial" panose="020B0604020202020204" pitchFamily="34" charset="0"/>
              </a:rPr>
              <a:t>DataSource</a:t>
            </a:r>
            <a:r>
              <a:rPr lang="en-US" sz="1600" dirty="0">
                <a:latin typeface="Arial" panose="020B0604020202020204" pitchFamily="34" charset="0"/>
              </a:rPr>
              <a:t> Configuration. "</a:t>
            </a:r>
            <a:r>
              <a:rPr lang="en-US" sz="1600" b="1" dirty="0" err="1">
                <a:latin typeface="Arial" panose="020B0604020202020204" pitchFamily="34" charset="0"/>
              </a:rPr>
              <a:t>configurationId</a:t>
            </a:r>
            <a:r>
              <a:rPr lang="en-US" sz="1600" dirty="0">
                <a:latin typeface="Arial" panose="020B0604020202020204" pitchFamily="34" charset="0"/>
              </a:rPr>
              <a:t>" must be taken note since, during consuming exchange services this parameter needs to be provided back to MindSphere.</a:t>
            </a:r>
            <a:endParaRPr lang="en-US" sz="1600" dirty="0"/>
          </a:p>
        </p:txBody>
      </p:sp>
      <p:sp>
        <p:nvSpPr>
          <p:cNvPr id="12" name="Rectangle 11"/>
          <p:cNvSpPr/>
          <p:nvPr/>
        </p:nvSpPr>
        <p:spPr>
          <a:xfrm>
            <a:off x="3209925" y="2419283"/>
            <a:ext cx="7343775" cy="3847207"/>
          </a:xfrm>
          <a:prstGeom prst="rect">
            <a:avLst/>
          </a:prstGeom>
          <a:ln>
            <a:solidFill>
              <a:schemeClr val="tx1"/>
            </a:solidFill>
            <a:prstDash val="lgDash"/>
          </a:ln>
        </p:spPr>
        <p:txBody>
          <a:bodyPr wrap="square">
            <a:spAutoFit/>
          </a:bodyPr>
          <a:lstStyle/>
          <a:p>
            <a:pPr>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eTag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dataSources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name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description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int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unit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string</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customData</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51564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de-DE" b="0" dirty="0"/>
              <a:t>Demonstration</a:t>
            </a:r>
            <a:endParaRPr lang="en-US" b="0"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161" y="2923434"/>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281"/>
          <p:cNvSpPr>
            <a:spLocks/>
          </p:cNvSpPr>
          <p:nvPr/>
        </p:nvSpPr>
        <p:spPr bwMode="gray">
          <a:xfrm>
            <a:off x="2605176" y="1384800"/>
            <a:ext cx="8283709" cy="417874"/>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Configure and upload Data Source</a:t>
            </a:r>
          </a:p>
        </p:txBody>
      </p:sp>
      <p:sp>
        <p:nvSpPr>
          <p:cNvPr id="5" name="Pentagon 4"/>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59742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928138" y="2947658"/>
            <a:ext cx="5976664" cy="2232248"/>
            <a:chOff x="3888878" y="2354141"/>
            <a:chExt cx="5976664" cy="2232248"/>
          </a:xfrm>
          <a:solidFill>
            <a:srgbClr val="2387AA"/>
          </a:solidFill>
        </p:grpSpPr>
        <p:sp>
          <p:nvSpPr>
            <p:cNvPr id="40" name="Abgerundetes Rechteck 2"/>
            <p:cNvSpPr/>
            <p:nvPr/>
          </p:nvSpPr>
          <p:spPr bwMode="auto">
            <a:xfrm>
              <a:off x="3888878" y="2354141"/>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a:solidFill>
                    <a:schemeClr val="bg1"/>
                  </a:solidFill>
                </a:rPr>
                <a:t>Hands-on</a:t>
              </a: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9276" y="2781203"/>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br>
              <a:rPr lang="de-DE" dirty="0"/>
            </a:br>
            <a:r>
              <a:rPr lang="en-US" b="0" i="1" u="sng" dirty="0"/>
              <a:t>Hands-On Exercise: Configure and </a:t>
            </a:r>
            <a:r>
              <a:rPr lang="sk-SK" b="0" i="1" u="sng" dirty="0"/>
              <a:t>U</a:t>
            </a:r>
            <a:r>
              <a:rPr lang="en-US" b="0" i="1" u="sng" dirty="0" err="1"/>
              <a:t>pload</a:t>
            </a:r>
            <a:r>
              <a:rPr lang="en-US" b="0" i="1" u="sng" dirty="0"/>
              <a:t> </a:t>
            </a:r>
            <a:r>
              <a:rPr lang="sk-SK" b="0" i="1" u="sng" dirty="0"/>
              <a:t>D</a:t>
            </a:r>
            <a:r>
              <a:rPr lang="en-US" b="0" i="1" u="sng" dirty="0" err="1"/>
              <a:t>ata</a:t>
            </a:r>
            <a:r>
              <a:rPr lang="en-US" b="0" i="1" u="sng" dirty="0"/>
              <a:t> </a:t>
            </a:r>
            <a:r>
              <a:rPr lang="sk-SK" b="0" i="1" u="sng" dirty="0"/>
              <a:t>S</a:t>
            </a:r>
            <a:r>
              <a:rPr lang="en-US" b="0" i="1" u="sng" dirty="0" err="1"/>
              <a:t>ource</a:t>
            </a:r>
            <a:endParaRPr lang="en-US" b="0" i="1" u="sng" dirty="0"/>
          </a:p>
        </p:txBody>
      </p:sp>
      <p:sp>
        <p:nvSpPr>
          <p:cNvPr id="282" name="Rechteck 281"/>
          <p:cNvSpPr>
            <a:spLocks/>
          </p:cNvSpPr>
          <p:nvPr/>
        </p:nvSpPr>
        <p:spPr bwMode="gray">
          <a:xfrm>
            <a:off x="2407943" y="1384800"/>
            <a:ext cx="8480942"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a:solidFill>
                  <a:schemeClr val="bg1"/>
                </a:solidFill>
              </a:rPr>
              <a:t>Task 1: Configure and upload Data Source</a:t>
            </a: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4997" y="2824799"/>
            <a:ext cx="2480759" cy="2482051"/>
          </a:xfrm>
          <a:prstGeom prst="rect">
            <a:avLst/>
          </a:prstGeom>
        </p:spPr>
      </p:pic>
      <p:sp>
        <p:nvSpPr>
          <p:cNvPr id="9" name="Pentagon 8"/>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6" name="Down Arrow 15"/>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14571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p>
        </p:txBody>
      </p:sp>
      <p:sp>
        <p:nvSpPr>
          <p:cNvPr id="3" name="Pentagon 2"/>
          <p:cNvSpPr/>
          <p:nvPr/>
        </p:nvSpPr>
        <p:spPr bwMode="auto">
          <a:xfrm>
            <a:off x="479182" y="475851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Create Data Point Mapping</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434863" y="1314766"/>
            <a:ext cx="9078333" cy="2308324"/>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t>At this step we have a Data Source (Grouping Object for the Data Points) and a Property Set (Grouping object for the Properties) already defined in the system, a Mapping needs to be defined so that MindSphere can interpret data flowing through agent to MindSphere. Data Source configuration holds meta data about Agent side where as Property Set holds Meta data about </a:t>
            </a:r>
            <a:r>
              <a:rPr lang="en-US" sz="1600" b="1" dirty="0"/>
              <a:t>IOT </a:t>
            </a:r>
            <a:r>
              <a:rPr lang="en-US" sz="1600" dirty="0"/>
              <a:t>side. MindSphere needs additional configuration to map from Data Point meta to Property meta, This information is called a mapping. This mapping is done one by one, for each data point to property. In other words, we need to map Data Points to Properties. </a:t>
            </a:r>
          </a:p>
          <a:p>
            <a:r>
              <a:rPr lang="en-US" sz="1600" dirty="0"/>
              <a:t>In order to create a mapping </a:t>
            </a:r>
            <a:r>
              <a:rPr lang="en-US" sz="1600" b="1" dirty="0" err="1"/>
              <a:t>dataPointMappings</a:t>
            </a:r>
            <a:r>
              <a:rPr lang="en-US" sz="1600" b="1" dirty="0"/>
              <a:t> </a:t>
            </a:r>
          </a:p>
          <a:p>
            <a:r>
              <a:rPr lang="en-US" sz="1600" b="1" dirty="0"/>
              <a:t>Endpoint: (&lt;&lt;_</a:t>
            </a:r>
            <a:r>
              <a:rPr lang="en-US" sz="1600" b="1" dirty="0" err="1"/>
              <a:t>gateway_url</a:t>
            </a:r>
            <a:r>
              <a:rPr lang="en-US" sz="1600" b="1" dirty="0"/>
              <a:t>&gt;&gt;/</a:t>
            </a:r>
            <a:r>
              <a:rPr lang="en-US" sz="1600" b="1" dirty="0" err="1"/>
              <a:t>api</a:t>
            </a:r>
            <a:r>
              <a:rPr lang="en-US" sz="1600" b="1" dirty="0"/>
              <a:t>/</a:t>
            </a:r>
            <a:r>
              <a:rPr lang="en-US" sz="1600" b="1" dirty="0" err="1"/>
              <a:t>mindconnect</a:t>
            </a:r>
            <a:r>
              <a:rPr lang="en-US" sz="1600" b="1" dirty="0"/>
              <a:t>/v3/</a:t>
            </a:r>
            <a:r>
              <a:rPr lang="en-US" sz="1600" b="1" dirty="0" err="1"/>
              <a:t>dataPointMappings</a:t>
            </a:r>
            <a:r>
              <a:rPr lang="en-US" sz="1600" b="1" dirty="0"/>
              <a:t>)</a:t>
            </a:r>
            <a:endParaRPr lang="en-US" sz="1600" b="1" u="sng" dirty="0">
              <a:solidFill>
                <a:srgbClr val="EB780A"/>
              </a:solidFill>
              <a:latin typeface="Source Code Pro"/>
            </a:endParaRPr>
          </a:p>
        </p:txBody>
      </p:sp>
      <p:sp>
        <p:nvSpPr>
          <p:cNvPr id="13" name="Rectangle 12"/>
          <p:cNvSpPr/>
          <p:nvPr/>
        </p:nvSpPr>
        <p:spPr>
          <a:xfrm>
            <a:off x="2434862" y="3778370"/>
            <a:ext cx="9078333" cy="2616101"/>
          </a:xfrm>
          <a:prstGeom prst="rect">
            <a:avLst/>
          </a:prstGeom>
          <a:ln>
            <a:solidFill>
              <a:schemeClr val="tx1"/>
            </a:solidFill>
            <a:prstDash val="lgDash"/>
          </a:ln>
        </p:spPr>
        <p:txBody>
          <a:bodyPr wrap="square">
            <a:spAutoFit/>
          </a:bodyPr>
          <a:lstStyle/>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HTTP/</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POST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eyc</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agentId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11961bc396cd4a87a9b26b723f5b7ba0</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DP0001</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entityId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83e78008eadf453bae4f5c7bef3db550</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propertySetName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ElectricalProperties</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propertyName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Voltage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04893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p>
        </p:txBody>
      </p:sp>
      <p:sp>
        <p:nvSpPr>
          <p:cNvPr id="3" name="Pentagon 2"/>
          <p:cNvSpPr/>
          <p:nvPr/>
        </p:nvSpPr>
        <p:spPr bwMode="auto">
          <a:xfrm>
            <a:off x="479182" y="475851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Create Data Point Mapping</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434863" y="1314766"/>
            <a:ext cx="9078333" cy="646331"/>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In order to create a mapping </a:t>
            </a:r>
            <a:r>
              <a:rPr lang="en-US" b="1" dirty="0" err="1"/>
              <a:t>dataPointMappings</a:t>
            </a:r>
            <a:r>
              <a:rPr lang="en-US" b="1" dirty="0"/>
              <a:t> </a:t>
            </a:r>
          </a:p>
          <a:p>
            <a:r>
              <a:rPr lang="en-US" b="1" dirty="0"/>
              <a:t>Endpoint: (&lt;&lt;_</a:t>
            </a:r>
            <a:r>
              <a:rPr lang="en-US" b="1" dirty="0" err="1"/>
              <a:t>gateway_url</a:t>
            </a:r>
            <a:r>
              <a:rPr lang="en-US" b="1" dirty="0"/>
              <a:t>&gt;&gt;/</a:t>
            </a:r>
            <a:r>
              <a:rPr lang="en-US" b="1" dirty="0" err="1"/>
              <a:t>api</a:t>
            </a:r>
            <a:r>
              <a:rPr lang="en-US" b="1" dirty="0"/>
              <a:t>/</a:t>
            </a:r>
            <a:r>
              <a:rPr lang="en-US" b="1" dirty="0" err="1"/>
              <a:t>mindconnect</a:t>
            </a:r>
            <a:r>
              <a:rPr lang="en-US" b="1" dirty="0"/>
              <a:t>/v3/</a:t>
            </a:r>
            <a:r>
              <a:rPr lang="en-US" b="1" dirty="0" err="1"/>
              <a:t>dataPointMappings</a:t>
            </a:r>
            <a:r>
              <a:rPr lang="en-US" b="1" dirty="0"/>
              <a:t>)</a:t>
            </a:r>
            <a:endParaRPr lang="en-US" b="1" u="sng" dirty="0">
              <a:solidFill>
                <a:srgbClr val="EB780A"/>
              </a:solidFill>
              <a:latin typeface="Source Code Pro"/>
            </a:endParaRPr>
          </a:p>
        </p:txBody>
      </p:sp>
      <p:graphicFrame>
        <p:nvGraphicFramePr>
          <p:cNvPr id="13" name="Tabelle 2"/>
          <p:cNvGraphicFramePr>
            <a:graphicFrameLocks noGrp="1"/>
          </p:cNvGraphicFramePr>
          <p:nvPr>
            <p:extLst/>
          </p:nvPr>
        </p:nvGraphicFramePr>
        <p:xfrm>
          <a:off x="2434863" y="2268708"/>
          <a:ext cx="9235603" cy="2006624"/>
        </p:xfrm>
        <a:graphic>
          <a:graphicData uri="http://schemas.openxmlformats.org/drawingml/2006/table">
            <a:tbl>
              <a:tblPr>
                <a:tableStyleId>{BC89EF96-8CEA-46FF-86C4-4CE0E7609802}</a:tableStyleId>
              </a:tblPr>
              <a:tblGrid>
                <a:gridCol w="2281544">
                  <a:extLst>
                    <a:ext uri="{9D8B030D-6E8A-4147-A177-3AD203B41FA5}">
                      <a16:colId xmlns:a16="http://schemas.microsoft.com/office/drawing/2014/main" val="20000"/>
                    </a:ext>
                  </a:extLst>
                </a:gridCol>
                <a:gridCol w="3224980">
                  <a:extLst>
                    <a:ext uri="{9D8B030D-6E8A-4147-A177-3AD203B41FA5}">
                      <a16:colId xmlns:a16="http://schemas.microsoft.com/office/drawing/2014/main" val="20001"/>
                    </a:ext>
                  </a:extLst>
                </a:gridCol>
                <a:gridCol w="3729079">
                  <a:extLst>
                    <a:ext uri="{9D8B030D-6E8A-4147-A177-3AD203B41FA5}">
                      <a16:colId xmlns:a16="http://schemas.microsoft.com/office/drawing/2014/main" val="20002"/>
                    </a:ext>
                  </a:extLst>
                </a:gridCol>
              </a:tblGrid>
              <a:tr h="0">
                <a:tc>
                  <a:txBody>
                    <a:bodyPr/>
                    <a:lstStyle/>
                    <a:p>
                      <a:pPr algn="l" fontAlgn="b"/>
                      <a:r>
                        <a:rPr lang="en-US" sz="1200" b="1" u="none" strike="noStrike" dirty="0">
                          <a:solidFill>
                            <a:schemeClr val="bg1"/>
                          </a:solidFill>
                          <a:effectLst/>
                        </a:rPr>
                        <a:t>Parameter</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a:solidFill>
                            <a:schemeClr val="bg1"/>
                          </a:solidFill>
                          <a:effectLst/>
                        </a:rPr>
                        <a:t>Description</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a:solidFill>
                            <a:schemeClr val="bg1"/>
                          </a:solidFill>
                          <a:effectLst/>
                        </a:rPr>
                        <a:t>Remarks</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extLst>
                  <a:ext uri="{0D108BD9-81ED-4DB2-BD59-A6C34878D82A}">
                    <a16:rowId xmlns:a16="http://schemas.microsoft.com/office/drawing/2014/main" val="10000"/>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agentId</a:t>
                      </a:r>
                      <a:endParaRPr lang="en-US" sz="1600"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b" latinLnBrk="0" hangingPunct="1"/>
                      <a:r>
                        <a:rPr lang="en-US" sz="1200" b="0" i="0" kern="1200" dirty="0">
                          <a:solidFill>
                            <a:schemeClr val="tx1"/>
                          </a:solidFill>
                          <a:latin typeface="+mn-lt"/>
                          <a:ea typeface="+mn-ea"/>
                          <a:cs typeface="Arial" panose="020B0604020202020204" pitchFamily="34" charset="0"/>
                        </a:rPr>
                        <a:t>Unique agent id</a:t>
                      </a: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l" defTabSz="914400" rtl="0" eaLnBrk="1" fontAlgn="b" latinLnBrk="0" hangingPunct="1"/>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185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endParaRPr lang="en-US" sz="1600"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err="1">
                          <a:latin typeface="Arial" panose="020B0604020202020204" pitchFamily="34" charset="0"/>
                          <a:cs typeface="Arial" panose="020B0604020202020204" pitchFamily="34" charset="0"/>
                        </a:rPr>
                        <a:t>DataSource</a:t>
                      </a:r>
                      <a:r>
                        <a:rPr lang="en-US" sz="1200" b="0" i="0" dirty="0">
                          <a:latin typeface="Arial" panose="020B0604020202020204" pitchFamily="34" charset="0"/>
                          <a:cs typeface="Arial" panose="020B0604020202020204" pitchFamily="34" charset="0"/>
                        </a:rPr>
                        <a:t> Configurations Data Point Id</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616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entityId</a:t>
                      </a:r>
                      <a:endParaRPr lang="en-US" sz="1600"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Entities Id, this Agent created from</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185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propertySetName</a:t>
                      </a:r>
                      <a:endParaRPr lang="en-US" sz="1600"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Property Set name created for this Agent.</a:t>
                      </a:r>
                    </a:p>
                    <a:p>
                      <a:pPr algn="l"/>
                      <a:r>
                        <a:rPr lang="en-US" sz="1200" b="0" i="0" dirty="0">
                          <a:latin typeface="Arial" panose="020B0604020202020204" pitchFamily="34" charset="0"/>
                          <a:cs typeface="Arial" panose="020B0604020202020204" pitchFamily="34" charset="0"/>
                        </a:rPr>
                        <a:t>(Entity </a:t>
                      </a:r>
                      <a:r>
                        <a:rPr lang="en-US" sz="1200" b="0" i="0" dirty="0" err="1">
                          <a:latin typeface="Arial" panose="020B0604020202020204" pitchFamily="34" charset="0"/>
                          <a:cs typeface="Arial" panose="020B0604020202020204" pitchFamily="34" charset="0"/>
                        </a:rPr>
                        <a:t>EntityType</a:t>
                      </a:r>
                      <a:r>
                        <a:rPr lang="en-US" sz="1200" b="0" i="0" dirty="0">
                          <a:latin typeface="Arial" panose="020B0604020202020204" pitchFamily="34" charset="0"/>
                          <a:cs typeface="Arial" panose="020B0604020202020204" pitchFamily="34" charset="0"/>
                        </a:rPr>
                        <a:t> </a:t>
                      </a:r>
                      <a:r>
                        <a:rPr lang="en-US" sz="1200" b="0" i="0" dirty="0" err="1">
                          <a:latin typeface="Arial" panose="020B0604020202020204" pitchFamily="34" charset="0"/>
                          <a:cs typeface="Arial" panose="020B0604020202020204" pitchFamily="34" charset="0"/>
                        </a:rPr>
                        <a:t>PropertySet</a:t>
                      </a:r>
                      <a:r>
                        <a:rPr lang="en-US" sz="1200" b="0" i="0" dirty="0">
                          <a:latin typeface="Arial" panose="020B0604020202020204" pitchFamily="34" charset="0"/>
                          <a:cs typeface="Arial" panose="020B0604020202020204" pitchFamily="34" charset="0"/>
                        </a:rPr>
                        <a:t>)</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Client needs to re-register with RAT if</a:t>
                      </a:r>
                    </a:p>
                    <a:p>
                      <a:pPr marL="0" marR="0" lvl="0" indent="0" algn="l" defTabSz="913943"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Arial" panose="020B0604020202020204" pitchFamily="34" charset="0"/>
                          <a:cs typeface="Arial" panose="020B0604020202020204" pitchFamily="34" charset="0"/>
                        </a:rPr>
                        <a:t>expiration occurs. Default value is 7 days</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1888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propertyName</a:t>
                      </a:r>
                      <a:endParaRPr lang="en-US" sz="1600"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Related property name within the property</a:t>
                      </a:r>
                    </a:p>
                    <a:p>
                      <a:pPr algn="l"/>
                      <a:r>
                        <a:rPr lang="en-US" sz="1200" b="0" i="0" dirty="0">
                          <a:latin typeface="Arial" panose="020B0604020202020204" pitchFamily="34" charset="0"/>
                          <a:cs typeface="Arial" panose="020B0604020202020204" pitchFamily="34" charset="0"/>
                        </a:rPr>
                        <a:t>set we are binding to data point</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08275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p>
        </p:txBody>
      </p:sp>
      <p:sp>
        <p:nvSpPr>
          <p:cNvPr id="3" name="Pentagon 2"/>
          <p:cNvSpPr/>
          <p:nvPr/>
        </p:nvSpPr>
        <p:spPr bwMode="auto">
          <a:xfrm>
            <a:off x="479182" y="475851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a:solidFill>
                  <a:schemeClr val="bg1"/>
                </a:solidFill>
                <a:ea typeface="Arial Unicode MS" panose="020B0604020202020204" pitchFamily="34" charset="-128"/>
                <a:cs typeface="Arial Unicode MS" panose="020B0604020202020204" pitchFamily="34" charset="-128"/>
              </a:rPr>
              <a:t>Create Data Point Mapping</a:t>
            </a: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the</a:t>
            </a:r>
            <a:r>
              <a:rPr lang="de-DE" sz="1600" dirty="0">
                <a:ea typeface="Arial Unicode MS" panose="020B0604020202020204" pitchFamily="34" charset="-128"/>
                <a:cs typeface="Arial Unicode MS" panose="020B0604020202020204" pitchFamily="34" charset="-128"/>
              </a:rPr>
              <a:t> Agent</a:t>
            </a:r>
          </a:p>
        </p:txBody>
      </p:sp>
      <p:sp>
        <p:nvSpPr>
          <p:cNvPr id="5" name="Rectangle 4"/>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DataSource</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Exchange Data</a:t>
            </a: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Acquiring</a:t>
            </a:r>
            <a:r>
              <a:rPr lang="de-DE" sz="1600" dirty="0">
                <a:ea typeface="Arial Unicode MS" panose="020B0604020202020204" pitchFamily="34" charset="-128"/>
                <a:cs typeface="Arial Unicode MS" panose="020B0604020202020204" pitchFamily="34" charset="-128"/>
              </a:rPr>
              <a:t> an Access Token</a:t>
            </a: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434863" y="1314766"/>
            <a:ext cx="9078333" cy="861774"/>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t>If successful, MindConnect responds with 201 Created with JSON body that holds created mapping configuration. This step only maps one data point to one property if more mapping is needed this step must be repeated.</a:t>
            </a:r>
            <a:endParaRPr lang="en-US" sz="1600" b="1" u="sng" dirty="0">
              <a:solidFill>
                <a:srgbClr val="EB780A"/>
              </a:solidFill>
              <a:latin typeface="Source Code Pro"/>
            </a:endParaRPr>
          </a:p>
        </p:txBody>
      </p:sp>
      <p:sp>
        <p:nvSpPr>
          <p:cNvPr id="12" name="Rectangle 11"/>
          <p:cNvSpPr/>
          <p:nvPr/>
        </p:nvSpPr>
        <p:spPr>
          <a:xfrm>
            <a:off x="2496233" y="2308057"/>
            <a:ext cx="6160657" cy="3293209"/>
          </a:xfrm>
          <a:prstGeom prst="rect">
            <a:avLst/>
          </a:prstGeom>
          <a:ln>
            <a:solidFill>
              <a:schemeClr val="tx1"/>
            </a:solidFill>
            <a:prstDash val="lgDash"/>
          </a:ln>
        </p:spPr>
        <p:txBody>
          <a:bodyPr wrap="square">
            <a:spAutoFit/>
          </a:bodyPr>
          <a:lstStyle/>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4fad6258-5def-4d84-a4c2-1481b209c116</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agentId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11961bc396cd4a87a9b26b723f5b7ba0</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DP0001</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dataPointUnit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dataPointType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INT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entityId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83e78008eadf453bae4f5c7bef3db550</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propertySetName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ElectricalProperties</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propertyName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Voltage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propertyUnit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propertyType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INT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qualityEnabled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true</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14004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MindConnect API</a:t>
            </a:r>
            <a:br>
              <a:rPr lang="en-US" noProof="0" dirty="0"/>
            </a:br>
            <a:r>
              <a:rPr lang="en-US" b="0" dirty="0"/>
              <a:t>Exchange Data</a:t>
            </a:r>
            <a:endParaRPr lang="en-US" b="0" noProof="0" dirty="0"/>
          </a:p>
        </p:txBody>
      </p:sp>
      <p:sp>
        <p:nvSpPr>
          <p:cNvPr id="5" name="Pentagon 4"/>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4" name="Rechteck 2"/>
          <p:cNvSpPr/>
          <p:nvPr/>
        </p:nvSpPr>
        <p:spPr>
          <a:xfrm>
            <a:off x="2434863" y="1314766"/>
            <a:ext cx="9078333" cy="1569660"/>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de-DE" altLang="de-DE" sz="1600" dirty="0">
                <a:solidFill>
                  <a:srgbClr val="555F69"/>
                </a:solidFill>
                <a:latin typeface="Arial" panose="020B0604020202020204" pitchFamily="34" charset="0"/>
                <a:ea typeface="Siemens Sans regular"/>
              </a:rPr>
              <a:t>The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 </a:t>
            </a:r>
            <a:r>
              <a:rPr lang="de-DE" altLang="de-DE" sz="1600" b="1" dirty="0" err="1">
                <a:solidFill>
                  <a:srgbClr val="37474F"/>
                </a:solidFill>
                <a:latin typeface="Courier New" panose="02070309020205020404" pitchFamily="49" charset="0"/>
                <a:ea typeface="Siemens Sans regular"/>
                <a:cs typeface="Courier New" panose="02070309020205020404" pitchFamily="49" charset="0"/>
              </a:rPr>
              <a:t>exchange</a:t>
            </a:r>
            <a:r>
              <a:rPr lang="de-DE" altLang="de-DE" sz="1600" dirty="0">
                <a:solidFill>
                  <a:srgbClr val="555F69"/>
                </a:solidFill>
                <a:ea typeface="Siemens Sans regular"/>
              </a:rPr>
              <a:t> </a:t>
            </a:r>
            <a:r>
              <a:rPr lang="de-DE" altLang="de-DE" sz="1600" dirty="0" err="1">
                <a:solidFill>
                  <a:srgbClr val="555F69"/>
                </a:solidFill>
                <a:latin typeface="Arial" panose="020B0604020202020204" pitchFamily="34" charset="0"/>
                <a:ea typeface="Siemens Sans regular"/>
              </a:rPr>
              <a:t>endpoint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009688"/>
                </a:solidFill>
                <a:latin typeface="Arial" panose="020B0604020202020204" pitchFamily="34" charset="0"/>
                <a:ea typeface="Siemens Sans regular"/>
                <a:hlinkClick r:id="rId2"/>
              </a:rPr>
              <a:t>MindConnect</a:t>
            </a:r>
            <a:r>
              <a:rPr lang="de-DE" altLang="de-DE" sz="1600" dirty="0">
                <a:solidFill>
                  <a:srgbClr val="009688"/>
                </a:solidFill>
                <a:latin typeface="Arial" panose="020B0604020202020204" pitchFamily="34" charset="0"/>
                <a:ea typeface="Siemens Sans regular"/>
                <a:hlinkClick r:id="rId2"/>
              </a:rPr>
              <a:t> API</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provides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agent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with</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capability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uploading</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its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data</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to</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 This </a:t>
            </a:r>
            <a:r>
              <a:rPr lang="de-DE" altLang="de-DE" sz="1600" dirty="0" err="1">
                <a:solidFill>
                  <a:srgbClr val="555F69"/>
                </a:solidFill>
                <a:latin typeface="Arial" panose="020B0604020202020204" pitchFamily="34" charset="0"/>
                <a:ea typeface="Siemens Sans regular"/>
              </a:rPr>
              <a:t>data</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can</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type:</a:t>
            </a:r>
            <a:endParaRPr lang="de-DE" altLang="de-DE" sz="10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de-DE" altLang="de-DE" sz="1600" dirty="0">
                <a:solidFill>
                  <a:srgbClr val="555F69"/>
                </a:solidFill>
                <a:latin typeface="Arial" panose="020B0604020202020204" pitchFamily="34" charset="0"/>
                <a:ea typeface="Siemens Sans regular"/>
              </a:rPr>
              <a:t>Time Series</a:t>
            </a:r>
          </a:p>
          <a:p>
            <a:pPr marL="285750" lvl="0" indent="-285750" eaLnBrk="0" fontAlgn="base" hangingPunct="0">
              <a:spcBef>
                <a:spcPct val="0"/>
              </a:spcBef>
              <a:spcAft>
                <a:spcPct val="0"/>
              </a:spcAft>
              <a:buFont typeface="Arial" panose="020B0604020202020204" pitchFamily="34" charset="0"/>
              <a:buChar char="•"/>
            </a:pPr>
            <a:r>
              <a:rPr lang="de-DE" altLang="de-DE" sz="1600" dirty="0">
                <a:solidFill>
                  <a:srgbClr val="555F69"/>
                </a:solidFill>
                <a:latin typeface="Arial" panose="020B0604020202020204" pitchFamily="34" charset="0"/>
                <a:ea typeface="Siemens Sans regular"/>
              </a:rPr>
              <a:t>File Upload</a:t>
            </a:r>
          </a:p>
          <a:p>
            <a:pPr lvl="0" eaLnBrk="0" fontAlgn="base" hangingPunct="0">
              <a:spcBef>
                <a:spcPct val="0"/>
              </a:spcBef>
              <a:spcAft>
                <a:spcPct val="0"/>
              </a:spcAft>
            </a:pPr>
            <a:r>
              <a:rPr lang="en-US" altLang="de-DE" sz="1600" dirty="0">
                <a:solidFill>
                  <a:srgbClr val="555F69"/>
                </a:solidFill>
                <a:latin typeface="Arial" panose="020B0604020202020204" pitchFamily="34" charset="0"/>
                <a:ea typeface="Siemens Sans regular"/>
              </a:rPr>
              <a:t>The format conforms to a subset of the HTTP multipart specification, but only permits nesting of 2 levels. Below is a sample exchange message content:</a:t>
            </a:r>
            <a:endParaRPr lang="de-DE" altLang="de-DE" sz="1600" dirty="0">
              <a:solidFill>
                <a:srgbClr val="555F69"/>
              </a:solidFill>
              <a:latin typeface="Arial" panose="020B0604020202020204" pitchFamily="34" charset="0"/>
              <a:ea typeface="Siemens Sans regular"/>
            </a:endParaRPr>
          </a:p>
        </p:txBody>
      </p:sp>
      <p:sp>
        <p:nvSpPr>
          <p:cNvPr id="15" name="Rectangle 14"/>
          <p:cNvSpPr/>
          <p:nvPr/>
        </p:nvSpPr>
        <p:spPr>
          <a:xfrm>
            <a:off x="2434864" y="3159279"/>
            <a:ext cx="5837466" cy="3144451"/>
          </a:xfrm>
          <a:prstGeom prst="rect">
            <a:avLst/>
          </a:prstGeom>
          <a:ln>
            <a:solidFill>
              <a:schemeClr val="tx1"/>
            </a:solidFill>
            <a:prstDash val="lgDash"/>
          </a:ln>
        </p:spPr>
        <p:txBody>
          <a:bodyPr wrap="square">
            <a:spAutoFit/>
          </a:bodyPr>
          <a:lstStyle/>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Ve</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5</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iPP</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ySppIcDSR</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Bak</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multipart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related;boundary</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vnd.siemens.mindsphere.meta+json</a:t>
            </a:r>
            <a:endPar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item</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payload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standardTimeSeries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details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configuration_id</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17" name="Rectangle 16"/>
          <p:cNvSpPr/>
          <p:nvPr/>
        </p:nvSpPr>
        <p:spPr>
          <a:xfrm>
            <a:off x="9285626" y="3495999"/>
            <a:ext cx="2179177" cy="1938992"/>
          </a:xfrm>
          <a:prstGeom prst="rect">
            <a:avLst/>
          </a:prstGeom>
          <a:ln>
            <a:solidFill>
              <a:schemeClr val="tx1"/>
            </a:solidFill>
            <a:prstDash val="lgDash"/>
          </a:ln>
        </p:spPr>
        <p:txBody>
          <a:bodyPr wrap="square">
            <a:spAutoFit/>
          </a:bodyPr>
          <a:lstStyle/>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r>
              <a:rPr lang="de-DE" altLang="de-DE" sz="1200" b="1" dirty="0" err="1">
                <a:solidFill>
                  <a:srgbClr val="A61717"/>
                </a:solidFill>
                <a:latin typeface="Courier New" panose="02070309020205020404" pitchFamily="49" charset="0"/>
                <a:cs typeface="Courier New" panose="02070309020205020404" pitchFamily="49" charset="0"/>
              </a:rPr>
              <a:t>Metadata</a:t>
            </a:r>
            <a:r>
              <a:rPr lang="de-DE" altLang="de-DE" sz="1200" b="1"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r>
              <a:rPr lang="de-DE" altLang="de-DE" sz="1200" b="1" dirty="0">
                <a:solidFill>
                  <a:srgbClr val="A61717"/>
                </a:solidFill>
                <a:latin typeface="Courier New" panose="02070309020205020404" pitchFamily="49" charset="0"/>
                <a:cs typeface="Courier New" panose="02070309020205020404" pitchFamily="49" charset="0"/>
              </a:rPr>
              <a:t>Payload</a:t>
            </a:r>
            <a:r>
              <a:rPr lang="de-DE" altLang="de-DE" sz="1200" b="1"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a:t>
            </a:r>
          </a:p>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A61717"/>
                </a:solidFill>
                <a:latin typeface="Courier New" panose="02070309020205020404" pitchFamily="49" charset="0"/>
                <a:cs typeface="Courier New" panose="02070309020205020404" pitchFamily="49" charset="0"/>
              </a:rPr>
              <a:t>--</a:t>
            </a:r>
            <a:r>
              <a:rPr lang="de-DE" altLang="de-DE" sz="1100" dirty="0"/>
              <a:t> </a:t>
            </a:r>
            <a:endParaRPr lang="de-DE" altLang="de-DE" sz="3200" dirty="0">
              <a:latin typeface="Arial" panose="020B0604020202020204" pitchFamily="34" charset="0"/>
            </a:endParaRPr>
          </a:p>
        </p:txBody>
      </p:sp>
      <p:sp>
        <p:nvSpPr>
          <p:cNvPr id="18" name="Right Arrow 17"/>
          <p:cNvSpPr/>
          <p:nvPr/>
        </p:nvSpPr>
        <p:spPr bwMode="auto">
          <a:xfrm rot="10800000">
            <a:off x="8422017" y="4036910"/>
            <a:ext cx="764711" cy="270170"/>
          </a:xfrm>
          <a:prstGeom prst="righ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9" name="Rectangle 18"/>
          <p:cNvSpPr/>
          <p:nvPr/>
        </p:nvSpPr>
        <p:spPr>
          <a:xfrm>
            <a:off x="9279589" y="3087354"/>
            <a:ext cx="2185214" cy="369332"/>
          </a:xfrm>
          <a:prstGeom prst="rect">
            <a:avLst/>
          </a:prstGeom>
        </p:spPr>
        <p:txBody>
          <a:bodyPr wrap="none">
            <a:spAutoFit/>
          </a:bodyPr>
          <a:lstStyle/>
          <a:p>
            <a:r>
              <a:rPr lang="de-DE" dirty="0" err="1">
                <a:solidFill>
                  <a:srgbClr val="555F69"/>
                </a:solidFill>
                <a:latin typeface="Siemens Sans regular"/>
              </a:rPr>
              <a:t>multipart</a:t>
            </a:r>
            <a:r>
              <a:rPr lang="de-DE" dirty="0">
                <a:solidFill>
                  <a:srgbClr val="555F69"/>
                </a:solidFill>
                <a:latin typeface="Siemens Sans regular"/>
              </a:rPr>
              <a:t> </a:t>
            </a:r>
            <a:r>
              <a:rPr lang="de-DE" dirty="0" err="1">
                <a:solidFill>
                  <a:srgbClr val="555F69"/>
                </a:solidFill>
                <a:latin typeface="Siemens Sans regular"/>
              </a:rPr>
              <a:t>messages</a:t>
            </a:r>
            <a:endParaRPr lang="de-DE" dirty="0"/>
          </a:p>
        </p:txBody>
      </p:sp>
    </p:spTree>
    <p:extLst>
      <p:ext uri="{BB962C8B-B14F-4D97-AF65-F5344CB8AC3E}">
        <p14:creationId xmlns:p14="http://schemas.microsoft.com/office/powerpoint/2010/main" val="31878742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MindConnect API</a:t>
            </a:r>
            <a:br>
              <a:rPr lang="en-US" noProof="0" dirty="0"/>
            </a:br>
            <a:r>
              <a:rPr lang="en-US" b="0" dirty="0"/>
              <a:t>Workflow details</a:t>
            </a:r>
            <a:endParaRPr lang="en-US" b="0" noProof="0" dirty="0"/>
          </a:p>
        </p:txBody>
      </p:sp>
      <p:sp>
        <p:nvSpPr>
          <p:cNvPr id="5" name="Pentagon 4"/>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5" name="Rectangle 14"/>
          <p:cNvSpPr/>
          <p:nvPr/>
        </p:nvSpPr>
        <p:spPr>
          <a:xfrm>
            <a:off x="2407944" y="1347597"/>
            <a:ext cx="5129448" cy="4221669"/>
          </a:xfrm>
          <a:prstGeom prst="rect">
            <a:avLst/>
          </a:prstGeom>
          <a:ln>
            <a:solidFill>
              <a:schemeClr val="tx1"/>
            </a:solidFill>
            <a:prstDash val="lgDash"/>
          </a:ln>
        </p:spPr>
        <p:txBody>
          <a:bodyPr wrap="square">
            <a:spAutoFit/>
          </a:bodyPr>
          <a:lstStyle/>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endPar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timestamp</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2017-02-01T08:30:03.780Z</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values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{{_datapoint_id_1}}</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value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9856</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qualityCode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dataPointId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{{_datapoint_id_2}}</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value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3766</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qualityCode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a:p>
            <a:pPr>
              <a:lnSpc>
                <a:spcPts val="1425"/>
              </a:lnSpc>
              <a:spcAft>
                <a:spcPts val="0"/>
              </a:spcAft>
            </a:pP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Ve</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5</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iPP</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ySppIcDSR</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Bak--</a:t>
            </a:r>
            <a:r>
              <a:rPr lang="de-DE" sz="1200" dirty="0"/>
              <a:t> </a:t>
            </a:r>
          </a:p>
        </p:txBody>
      </p:sp>
      <p:sp>
        <p:nvSpPr>
          <p:cNvPr id="13" name="Rectangle 12"/>
          <p:cNvSpPr/>
          <p:nvPr/>
        </p:nvSpPr>
        <p:spPr>
          <a:xfrm>
            <a:off x="8824555" y="1624970"/>
            <a:ext cx="2179177" cy="2123658"/>
          </a:xfrm>
          <a:prstGeom prst="rect">
            <a:avLst/>
          </a:prstGeom>
          <a:ln>
            <a:solidFill>
              <a:schemeClr val="tx1"/>
            </a:solidFill>
            <a:prstDash val="lgDash"/>
          </a:ln>
        </p:spPr>
        <p:txBody>
          <a:bodyPr wrap="square">
            <a:spAutoFit/>
          </a:bodyPr>
          <a:lstStyle/>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r>
              <a:rPr lang="de-DE" altLang="de-DE" sz="1200" b="1" dirty="0" err="1">
                <a:solidFill>
                  <a:srgbClr val="A61717"/>
                </a:solidFill>
                <a:latin typeface="Courier New" panose="02070309020205020404" pitchFamily="49" charset="0"/>
                <a:cs typeface="Courier New" panose="02070309020205020404" pitchFamily="49" charset="0"/>
              </a:rPr>
              <a:t>Metadata</a:t>
            </a:r>
            <a:r>
              <a:rPr lang="de-DE" altLang="de-DE" sz="1200" b="1"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r>
              <a:rPr lang="de-DE" altLang="de-DE" sz="1200" b="1" dirty="0">
                <a:solidFill>
                  <a:srgbClr val="A61717"/>
                </a:solidFill>
                <a:latin typeface="Courier New" panose="02070309020205020404" pitchFamily="49" charset="0"/>
                <a:cs typeface="Courier New" panose="02070309020205020404" pitchFamily="49" charset="0"/>
              </a:rPr>
              <a:t>Payload</a:t>
            </a:r>
            <a:r>
              <a:rPr lang="de-DE" altLang="de-DE" sz="1200" b="1"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--boundary1–</a:t>
            </a:r>
            <a:r>
              <a:rPr lang="de-DE" altLang="de-DE" sz="1200" dirty="0">
                <a:solidFill>
                  <a:srgbClr val="37474F"/>
                </a:solidFill>
                <a:latin typeface="Courier New" panose="02070309020205020404" pitchFamily="49" charset="0"/>
                <a:cs typeface="Courier New" panose="02070309020205020404" pitchFamily="49" charset="0"/>
              </a:rPr>
              <a:t> </a:t>
            </a:r>
          </a:p>
          <a:p>
            <a:pPr lvl="0" eaLnBrk="0" fontAlgn="t" hangingPunct="0">
              <a:spcBef>
                <a:spcPct val="0"/>
              </a:spcBef>
              <a:spcAft>
                <a:spcPct val="0"/>
              </a:spcAft>
            </a:pPr>
            <a:endParaRPr lang="de-DE" altLang="de-DE" sz="1200" dirty="0">
              <a:solidFill>
                <a:srgbClr val="37474F"/>
              </a:solidFill>
              <a:latin typeface="Courier New" panose="02070309020205020404" pitchFamily="49" charset="0"/>
              <a:cs typeface="Courier New" panose="02070309020205020404" pitchFamily="49" charset="0"/>
            </a:endParaRPr>
          </a:p>
          <a:p>
            <a:pPr lvl="0" eaLnBrk="0" fontAlgn="t" hangingPunct="0">
              <a:spcBef>
                <a:spcPct val="0"/>
              </a:spcBef>
              <a:spcAft>
                <a:spcPct val="0"/>
              </a:spcAft>
            </a:pPr>
            <a:r>
              <a:rPr lang="de-DE" altLang="de-DE" sz="1200" dirty="0">
                <a:solidFill>
                  <a:srgbClr val="A61717"/>
                </a:solidFill>
                <a:latin typeface="Courier New" panose="02070309020205020404" pitchFamily="49" charset="0"/>
                <a:cs typeface="Courier New" panose="02070309020205020404" pitchFamily="49" charset="0"/>
              </a:rPr>
              <a:t>--initial </a:t>
            </a:r>
            <a:r>
              <a:rPr lang="de-DE" altLang="de-DE" sz="1200" dirty="0" err="1">
                <a:solidFill>
                  <a:srgbClr val="A61717"/>
                </a:solidFill>
                <a:latin typeface="Courier New" panose="02070309020205020404" pitchFamily="49" charset="0"/>
                <a:cs typeface="Courier New" panose="02070309020205020404" pitchFamily="49" charset="0"/>
              </a:rPr>
              <a:t>boundary</a:t>
            </a:r>
            <a:r>
              <a:rPr lang="de-DE" altLang="de-DE" sz="1200" dirty="0">
                <a:solidFill>
                  <a:srgbClr val="A61717"/>
                </a:solidFill>
                <a:latin typeface="Courier New" panose="02070309020205020404" pitchFamily="49" charset="0"/>
                <a:cs typeface="Courier New" panose="02070309020205020404" pitchFamily="49" charset="0"/>
              </a:rPr>
              <a:t>--</a:t>
            </a:r>
            <a:r>
              <a:rPr lang="de-DE" altLang="de-DE" sz="1100" dirty="0"/>
              <a:t> </a:t>
            </a:r>
            <a:endParaRPr lang="de-DE" altLang="de-DE" sz="3200" dirty="0">
              <a:latin typeface="Arial" panose="020B0604020202020204" pitchFamily="34" charset="0"/>
            </a:endParaRPr>
          </a:p>
        </p:txBody>
      </p:sp>
      <p:sp>
        <p:nvSpPr>
          <p:cNvPr id="16" name="Right Arrow 15"/>
          <p:cNvSpPr/>
          <p:nvPr/>
        </p:nvSpPr>
        <p:spPr bwMode="auto">
          <a:xfrm rot="10800000">
            <a:off x="7730885" y="2713811"/>
            <a:ext cx="969134" cy="270170"/>
          </a:xfrm>
          <a:prstGeom prst="righ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7" name="Rectangle 16"/>
          <p:cNvSpPr/>
          <p:nvPr/>
        </p:nvSpPr>
        <p:spPr>
          <a:xfrm>
            <a:off x="8818518" y="1216325"/>
            <a:ext cx="2185214" cy="369332"/>
          </a:xfrm>
          <a:prstGeom prst="rect">
            <a:avLst/>
          </a:prstGeom>
        </p:spPr>
        <p:txBody>
          <a:bodyPr wrap="none">
            <a:spAutoFit/>
          </a:bodyPr>
          <a:lstStyle/>
          <a:p>
            <a:r>
              <a:rPr lang="de-DE" dirty="0" err="1">
                <a:solidFill>
                  <a:srgbClr val="555F69"/>
                </a:solidFill>
                <a:latin typeface="Siemens Sans regular"/>
              </a:rPr>
              <a:t>multipart</a:t>
            </a:r>
            <a:r>
              <a:rPr lang="de-DE" dirty="0">
                <a:solidFill>
                  <a:srgbClr val="555F69"/>
                </a:solidFill>
                <a:latin typeface="Siemens Sans regular"/>
              </a:rPr>
              <a:t> </a:t>
            </a:r>
            <a:r>
              <a:rPr lang="de-DE" dirty="0" err="1">
                <a:solidFill>
                  <a:srgbClr val="555F69"/>
                </a:solidFill>
                <a:latin typeface="Siemens Sans regular"/>
              </a:rPr>
              <a:t>messages</a:t>
            </a:r>
            <a:endParaRPr lang="de-DE" dirty="0"/>
          </a:p>
        </p:txBody>
      </p:sp>
    </p:spTree>
    <p:extLst>
      <p:ext uri="{BB962C8B-B14F-4D97-AF65-F5344CB8AC3E}">
        <p14:creationId xmlns:p14="http://schemas.microsoft.com/office/powerpoint/2010/main" val="30991528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MindConnect API</a:t>
            </a:r>
            <a:br>
              <a:rPr lang="en-US" noProof="0" dirty="0"/>
            </a:br>
            <a:r>
              <a:rPr lang="en-US" b="0" dirty="0"/>
              <a:t>Workflow details</a:t>
            </a:r>
            <a:endParaRPr lang="en-US" b="0" noProof="0" dirty="0"/>
          </a:p>
        </p:txBody>
      </p:sp>
      <p:sp>
        <p:nvSpPr>
          <p:cNvPr id="5" name="Pentagon 4"/>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4" name="Rechteck 2"/>
          <p:cNvSpPr/>
          <p:nvPr/>
        </p:nvSpPr>
        <p:spPr>
          <a:xfrm>
            <a:off x="2434863" y="1314766"/>
            <a:ext cx="9078333" cy="1569660"/>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de-DE" altLang="de-DE" sz="1600" dirty="0">
                <a:solidFill>
                  <a:srgbClr val="555F69"/>
                </a:solidFill>
                <a:latin typeface="Arial" panose="020B0604020202020204" pitchFamily="34" charset="0"/>
                <a:ea typeface="Siemens Sans regular"/>
              </a:rPr>
              <a:t>The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 </a:t>
            </a:r>
            <a:r>
              <a:rPr lang="de-DE" altLang="de-DE" sz="1600" b="1" dirty="0" err="1">
                <a:solidFill>
                  <a:srgbClr val="37474F"/>
                </a:solidFill>
                <a:latin typeface="Courier New" panose="02070309020205020404" pitchFamily="49" charset="0"/>
                <a:ea typeface="Siemens Sans regular"/>
                <a:cs typeface="Courier New" panose="02070309020205020404" pitchFamily="49" charset="0"/>
              </a:rPr>
              <a:t>exchange</a:t>
            </a:r>
            <a:r>
              <a:rPr lang="de-DE" altLang="de-DE" sz="1600" dirty="0">
                <a:solidFill>
                  <a:srgbClr val="555F69"/>
                </a:solidFill>
                <a:ea typeface="Siemens Sans regular"/>
              </a:rPr>
              <a:t> </a:t>
            </a:r>
            <a:r>
              <a:rPr lang="de-DE" altLang="de-DE" sz="1600" dirty="0" err="1">
                <a:solidFill>
                  <a:srgbClr val="555F69"/>
                </a:solidFill>
                <a:latin typeface="Arial" panose="020B0604020202020204" pitchFamily="34" charset="0"/>
                <a:ea typeface="Siemens Sans regular"/>
              </a:rPr>
              <a:t>endpoint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009688"/>
                </a:solidFill>
                <a:latin typeface="Arial" panose="020B0604020202020204" pitchFamily="34" charset="0"/>
                <a:ea typeface="Siemens Sans regular"/>
                <a:hlinkClick r:id="rId2"/>
              </a:rPr>
              <a:t>MindConnect</a:t>
            </a:r>
            <a:r>
              <a:rPr lang="de-DE" altLang="de-DE" sz="1600" dirty="0">
                <a:solidFill>
                  <a:srgbClr val="009688"/>
                </a:solidFill>
                <a:latin typeface="Arial" panose="020B0604020202020204" pitchFamily="34" charset="0"/>
                <a:ea typeface="Siemens Sans regular"/>
                <a:hlinkClick r:id="rId2"/>
              </a:rPr>
              <a:t> API</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provides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agent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with</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capability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uploading</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its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data</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to</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 This </a:t>
            </a:r>
            <a:r>
              <a:rPr lang="de-DE" altLang="de-DE" sz="1600" dirty="0" err="1">
                <a:solidFill>
                  <a:srgbClr val="555F69"/>
                </a:solidFill>
                <a:latin typeface="Arial" panose="020B0604020202020204" pitchFamily="34" charset="0"/>
                <a:ea typeface="Siemens Sans regular"/>
              </a:rPr>
              <a:t>data</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can</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type:</a:t>
            </a:r>
            <a:endParaRPr lang="de-DE" altLang="de-DE" sz="10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de-DE" altLang="de-DE" sz="1600" dirty="0">
                <a:solidFill>
                  <a:srgbClr val="555F69"/>
                </a:solidFill>
                <a:latin typeface="Arial" panose="020B0604020202020204" pitchFamily="34" charset="0"/>
                <a:ea typeface="Siemens Sans regular"/>
              </a:rPr>
              <a:t>Time Series</a:t>
            </a:r>
          </a:p>
          <a:p>
            <a:pPr marL="285750" lvl="0" indent="-285750" eaLnBrk="0" fontAlgn="base" hangingPunct="0">
              <a:spcBef>
                <a:spcPct val="0"/>
              </a:spcBef>
              <a:spcAft>
                <a:spcPct val="0"/>
              </a:spcAft>
              <a:buFont typeface="Arial" panose="020B0604020202020204" pitchFamily="34" charset="0"/>
              <a:buChar char="•"/>
            </a:pPr>
            <a:r>
              <a:rPr lang="de-DE" altLang="de-DE" sz="1600" dirty="0">
                <a:solidFill>
                  <a:srgbClr val="555F69"/>
                </a:solidFill>
                <a:latin typeface="Arial" panose="020B0604020202020204" pitchFamily="34" charset="0"/>
                <a:ea typeface="Siemens Sans regular"/>
              </a:rPr>
              <a:t>File Upload</a:t>
            </a:r>
          </a:p>
          <a:p>
            <a:pPr lvl="0" eaLnBrk="0" fontAlgn="base" hangingPunct="0">
              <a:spcBef>
                <a:spcPct val="0"/>
              </a:spcBef>
              <a:spcAft>
                <a:spcPct val="0"/>
              </a:spcAft>
            </a:pPr>
            <a:r>
              <a:rPr lang="en-US" altLang="de-DE" sz="1600" dirty="0">
                <a:solidFill>
                  <a:srgbClr val="555F69"/>
                </a:solidFill>
                <a:latin typeface="Arial" panose="020B0604020202020204" pitchFamily="34" charset="0"/>
                <a:ea typeface="Siemens Sans regular"/>
              </a:rPr>
              <a:t>The format conforms to a subset of the HTTP multipart specification, but only permits nesting of 2 levels. Below is a sample exchange message content:</a:t>
            </a:r>
            <a:endParaRPr lang="de-DE" altLang="de-DE" sz="1600" dirty="0">
              <a:solidFill>
                <a:srgbClr val="555F69"/>
              </a:solidFill>
              <a:latin typeface="Arial" panose="020B0604020202020204" pitchFamily="34" charset="0"/>
              <a:ea typeface="Siemens Sans regular"/>
            </a:endParaRPr>
          </a:p>
        </p:txBody>
      </p:sp>
      <p:sp>
        <p:nvSpPr>
          <p:cNvPr id="15" name="Rectangle 14"/>
          <p:cNvSpPr/>
          <p:nvPr/>
        </p:nvSpPr>
        <p:spPr>
          <a:xfrm>
            <a:off x="2407943" y="3069291"/>
            <a:ext cx="8831557" cy="2964914"/>
          </a:xfrm>
          <a:prstGeom prst="rect">
            <a:avLst/>
          </a:prstGeom>
          <a:ln>
            <a:solidFill>
              <a:schemeClr val="tx1"/>
            </a:solidFill>
            <a:prstDash val="lgDash"/>
          </a:ln>
        </p:spPr>
        <p:txBody>
          <a:bodyPr wrap="square">
            <a:spAutoFit/>
          </a:bodyPr>
          <a:lstStyle/>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0</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Ve</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5</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iPP</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ySppIcDSR</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Bak</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multipart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related;boundary</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--penFL</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6</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sBQHJJUN</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HA</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4</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ftqC</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vnd.siemens.mindsphere.meta+json</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item</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payload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type</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standardTimeSeries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version</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1.0</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details</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configurationId</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{{_</a:t>
            </a:r>
            <a:r>
              <a:rPr lang="de-DE" sz="12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configuration_id</a:t>
            </a:r>
            <a:r>
              <a:rPr lang="de-DE" sz="12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2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07147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ihandform 45"/>
          <p:cNvSpPr/>
          <p:nvPr/>
        </p:nvSpPr>
        <p:spPr bwMode="auto">
          <a:xfrm flipV="1">
            <a:off x="1550678" y="1790048"/>
            <a:ext cx="5590453" cy="674519"/>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w="19050" cap="flat" cmpd="sng" algn="ctr">
            <a:solidFill>
              <a:srgbClr val="00646E"/>
            </a:solidFill>
            <a:prstDash val="solid"/>
            <a:round/>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50000"/>
              </a:spcBef>
              <a:spcAft>
                <a:spcPct val="0"/>
              </a:spcAft>
            </a:pPr>
            <a:endParaRPr lang="en-US" dirty="0">
              <a:solidFill>
                <a:srgbClr val="000000"/>
              </a:solidFill>
            </a:endParaRPr>
          </a:p>
        </p:txBody>
      </p:sp>
      <p:sp>
        <p:nvSpPr>
          <p:cNvPr id="47" name="Freihandform 46"/>
          <p:cNvSpPr/>
          <p:nvPr/>
        </p:nvSpPr>
        <p:spPr bwMode="auto">
          <a:xfrm>
            <a:off x="1550679" y="4303407"/>
            <a:ext cx="5500362" cy="914306"/>
          </a:xfrm>
          <a:custGeom>
            <a:avLst/>
            <a:gdLst>
              <a:gd name="connsiteX0" fmla="*/ 0 w 2921000"/>
              <a:gd name="connsiteY0" fmla="*/ 0 h 717550"/>
              <a:gd name="connsiteX1" fmla="*/ 711200 w 2921000"/>
              <a:gd name="connsiteY1" fmla="*/ 717550 h 717550"/>
              <a:gd name="connsiteX2" fmla="*/ 2921000 w 2921000"/>
              <a:gd name="connsiteY2" fmla="*/ 717550 h 717550"/>
              <a:gd name="connsiteX0" fmla="*/ 0 w 2556387"/>
              <a:gd name="connsiteY0" fmla="*/ 0 h 702698"/>
              <a:gd name="connsiteX1" fmla="*/ 346587 w 2556387"/>
              <a:gd name="connsiteY1" fmla="*/ 702698 h 702698"/>
              <a:gd name="connsiteX2" fmla="*/ 2556387 w 2556387"/>
              <a:gd name="connsiteY2" fmla="*/ 702698 h 702698"/>
            </a:gdLst>
            <a:ahLst/>
            <a:cxnLst>
              <a:cxn ang="0">
                <a:pos x="connsiteX0" y="connsiteY0"/>
              </a:cxn>
              <a:cxn ang="0">
                <a:pos x="connsiteX1" y="connsiteY1"/>
              </a:cxn>
              <a:cxn ang="0">
                <a:pos x="connsiteX2" y="connsiteY2"/>
              </a:cxn>
            </a:cxnLst>
            <a:rect l="l" t="t" r="r" b="b"/>
            <a:pathLst>
              <a:path w="2556387" h="702698">
                <a:moveTo>
                  <a:pt x="0" y="0"/>
                </a:moveTo>
                <a:lnTo>
                  <a:pt x="346587" y="702698"/>
                </a:lnTo>
                <a:lnTo>
                  <a:pt x="2556387" y="702698"/>
                </a:lnTo>
              </a:path>
            </a:pathLst>
          </a:custGeom>
          <a:ln w="19050" cap="flat" cmpd="sng" algn="ctr">
            <a:solidFill>
              <a:srgbClr val="00646E"/>
            </a:solidFill>
            <a:prstDash val="solid"/>
            <a:round/>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50000"/>
              </a:spcBef>
              <a:spcAft>
                <a:spcPct val="0"/>
              </a:spcAft>
            </a:pPr>
            <a:endParaRPr lang="en-US" dirty="0">
              <a:solidFill>
                <a:srgbClr val="000000"/>
              </a:solidFill>
            </a:endParaRPr>
          </a:p>
        </p:txBody>
      </p:sp>
      <p:sp>
        <p:nvSpPr>
          <p:cNvPr id="23" name="Rectangle 22"/>
          <p:cNvSpPr/>
          <p:nvPr/>
        </p:nvSpPr>
        <p:spPr bwMode="auto">
          <a:xfrm>
            <a:off x="4883595" y="2234521"/>
            <a:ext cx="2232000" cy="1070348"/>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a:solidFill>
                  <a:schemeClr val="bg1"/>
                </a:solidFill>
                <a:ea typeface="Arial Unicode MS" panose="020B0604020202020204" pitchFamily="34" charset="-128"/>
                <a:cs typeface="Arial Unicode MS" panose="020B0604020202020204" pitchFamily="34" charset="-128"/>
              </a:rPr>
              <a:t>MindConnect</a:t>
            </a:r>
            <a:r>
              <a:rPr lang="de-DE" sz="1400" b="1" dirty="0">
                <a:solidFill>
                  <a:schemeClr val="bg1"/>
                </a:solidFill>
                <a:ea typeface="Arial Unicode MS" panose="020B0604020202020204" pitchFamily="34" charset="-128"/>
                <a:cs typeface="Arial Unicode MS" panose="020B0604020202020204" pitchFamily="34" charset="-128"/>
              </a:rPr>
              <a:t> IoT2040</a:t>
            </a:r>
          </a:p>
        </p:txBody>
      </p:sp>
      <p:sp>
        <p:nvSpPr>
          <p:cNvPr id="2" name="Rectangle 1"/>
          <p:cNvSpPr/>
          <p:nvPr/>
        </p:nvSpPr>
        <p:spPr bwMode="auto">
          <a:xfrm>
            <a:off x="2614864" y="2234521"/>
            <a:ext cx="2264400" cy="1070348"/>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a:solidFill>
                  <a:schemeClr val="bg1"/>
                </a:solidFill>
                <a:latin typeface="+mn-lt"/>
                <a:ea typeface="Arial Unicode MS" panose="020B0604020202020204" pitchFamily="34" charset="-128"/>
                <a:cs typeface="Arial Unicode MS" panose="020B0604020202020204" pitchFamily="34" charset="-128"/>
              </a:rPr>
              <a:t>MindConnect</a:t>
            </a:r>
            <a:r>
              <a:rPr lang="de-DE" sz="1400" b="1" dirty="0">
                <a:solidFill>
                  <a:schemeClr val="bg1"/>
                </a:solidFill>
                <a:latin typeface="+mn-lt"/>
                <a:ea typeface="Arial Unicode MS" panose="020B0604020202020204" pitchFamily="34" charset="-128"/>
                <a:cs typeface="Arial Unicode MS" panose="020B0604020202020204" pitchFamily="34" charset="-128"/>
              </a:rPr>
              <a:t> Nano</a:t>
            </a:r>
          </a:p>
        </p:txBody>
      </p:sp>
      <p:sp>
        <p:nvSpPr>
          <p:cNvPr id="130050" name="cdtRectangle 2 Id130050"/>
          <p:cNvSpPr>
            <a:spLocks noGrp="1" noChangeArrowheads="1"/>
          </p:cNvSpPr>
          <p:nvPr>
            <p:ph type="title"/>
          </p:nvPr>
        </p:nvSpPr>
        <p:spPr/>
        <p:txBody>
          <a:bodyPr/>
          <a:lstStyle/>
          <a:p>
            <a:pPr lvl="0">
              <a:defRPr/>
            </a:pPr>
            <a:r>
              <a:rPr lang="en-US" dirty="0"/>
              <a:t>Connecting Assets to MindSphere: MindConnect</a:t>
            </a:r>
            <a:br>
              <a:rPr lang="en-US" dirty="0"/>
            </a:br>
            <a:endParaRPr lang="en-US" dirty="0"/>
          </a:p>
        </p:txBody>
      </p:sp>
      <p:sp>
        <p:nvSpPr>
          <p:cNvPr id="48" name="TextBox 91"/>
          <p:cNvSpPr txBox="1"/>
          <p:nvPr/>
        </p:nvSpPr>
        <p:spPr>
          <a:xfrm flipH="1">
            <a:off x="3316193" y="4869265"/>
            <a:ext cx="3743656" cy="313350"/>
          </a:xfrm>
          <a:prstGeom prst="rect">
            <a:avLst/>
          </a:prstGeom>
          <a:noFill/>
        </p:spPr>
        <p:txBody>
          <a:bodyPr wrap="square" lIns="0" tIns="36000" rIns="144000" bIns="0" rtlCol="0" anchor="b">
            <a:spAutoFit/>
          </a:bodyPr>
          <a:lstStyle/>
          <a:p>
            <a:pPr algn="r" fontAlgn="base">
              <a:spcBef>
                <a:spcPct val="50000"/>
              </a:spcBef>
              <a:spcAft>
                <a:spcPct val="0"/>
              </a:spcAft>
            </a:pPr>
            <a:r>
              <a:rPr lang="en-US" b="1" dirty="0">
                <a:solidFill>
                  <a:srgbClr val="00646E"/>
                </a:solidFill>
                <a:ea typeface="ＭＳ Ｐゴシック" charset="-128"/>
              </a:rPr>
              <a:t>Software/Embedded Solutions</a:t>
            </a:r>
          </a:p>
        </p:txBody>
      </p:sp>
      <p:sp>
        <p:nvSpPr>
          <p:cNvPr id="49" name="TextBox 91"/>
          <p:cNvSpPr txBox="1"/>
          <p:nvPr/>
        </p:nvSpPr>
        <p:spPr>
          <a:xfrm flipH="1">
            <a:off x="3490877" y="1453947"/>
            <a:ext cx="3650254" cy="313350"/>
          </a:xfrm>
          <a:prstGeom prst="rect">
            <a:avLst/>
          </a:prstGeom>
          <a:noFill/>
        </p:spPr>
        <p:txBody>
          <a:bodyPr wrap="square" lIns="0" tIns="0" rIns="144000" bIns="36000" rtlCol="0" anchor="b">
            <a:spAutoFit/>
          </a:bodyPr>
          <a:lstStyle/>
          <a:p>
            <a:pPr algn="r" fontAlgn="base">
              <a:spcBef>
                <a:spcPct val="50000"/>
              </a:spcBef>
              <a:spcAft>
                <a:spcPct val="0"/>
              </a:spcAft>
            </a:pPr>
            <a:r>
              <a:rPr lang="en-US" b="1" dirty="0">
                <a:solidFill>
                  <a:srgbClr val="00646E"/>
                </a:solidFill>
                <a:ea typeface="ＭＳ Ｐゴシック" charset="-128"/>
              </a:rPr>
              <a:t>Hardware Solutions</a:t>
            </a:r>
          </a:p>
        </p:txBody>
      </p:sp>
      <p:sp>
        <p:nvSpPr>
          <p:cNvPr id="19" name="Ellipse 19"/>
          <p:cNvSpPr/>
          <p:nvPr/>
        </p:nvSpPr>
        <p:spPr bwMode="auto">
          <a:xfrm>
            <a:off x="552621" y="2466662"/>
            <a:ext cx="1907007" cy="1908000"/>
          </a:xfrm>
          <a:prstGeom prst="ellipse">
            <a:avLst/>
          </a:prstGeom>
          <a:solidFill>
            <a:srgbClr val="00646E">
              <a:alpha val="85000"/>
            </a:srgbClr>
          </a:solidFill>
          <a:ln w="120650" cap="flat" cmpd="sng" algn="ctr">
            <a:noFill/>
            <a:prstDash val="solid"/>
            <a:miter lim="800000"/>
            <a:headEnd type="none" w="med" len="med"/>
            <a:tailEnd type="none" w="med" len="med"/>
          </a:ln>
          <a:effectLst/>
          <a:extLst/>
        </p:spPr>
        <p:txBody>
          <a:bodyPr wrap="square" lIns="0" tIns="54000" rIns="0" bIns="54000" numCol="1" spcCol="72000" rtlCol="0" anchor="ctr">
            <a:noAutofit/>
          </a:bodyPr>
          <a:lstStyle/>
          <a:p>
            <a:pPr algn="ctr" fontAlgn="base">
              <a:lnSpc>
                <a:spcPct val="110000"/>
              </a:lnSpc>
              <a:spcBef>
                <a:spcPct val="0"/>
              </a:spcBef>
              <a:spcAft>
                <a:spcPct val="0"/>
              </a:spcAft>
              <a:buFont typeface="Wingdings" charset="0"/>
              <a:buNone/>
            </a:pPr>
            <a:endParaRPr lang="en-US" sz="1600" b="1" dirty="0">
              <a:solidFill>
                <a:srgbClr val="FFFFFF"/>
              </a:solidFill>
              <a:ea typeface="ＭＳ Ｐゴシック" charset="-128"/>
              <a:cs typeface="Arial" panose="020B0604020202020204" pitchFamily="34" charset="0"/>
            </a:endParaRPr>
          </a:p>
          <a:p>
            <a:pPr algn="ctr" fontAlgn="base">
              <a:lnSpc>
                <a:spcPct val="110000"/>
              </a:lnSpc>
              <a:spcBef>
                <a:spcPct val="0"/>
              </a:spcBef>
              <a:spcAft>
                <a:spcPct val="0"/>
              </a:spcAft>
              <a:buFont typeface="Wingdings" charset="0"/>
              <a:buNone/>
            </a:pPr>
            <a:endParaRPr lang="en-US" sz="1600" b="1" dirty="0">
              <a:solidFill>
                <a:srgbClr val="FFFFFF"/>
              </a:solidFill>
              <a:ea typeface="ＭＳ Ｐゴシック" charset="-128"/>
              <a:cs typeface="Arial" panose="020B0604020202020204" pitchFamily="34" charset="0"/>
            </a:endParaRPr>
          </a:p>
          <a:p>
            <a:pPr algn="ctr" fontAlgn="base">
              <a:lnSpc>
                <a:spcPct val="110000"/>
              </a:lnSpc>
              <a:spcBef>
                <a:spcPct val="0"/>
              </a:spcBef>
              <a:spcAft>
                <a:spcPct val="0"/>
              </a:spcAft>
              <a:buFont typeface="Wingdings" charset="0"/>
              <a:buNone/>
            </a:pPr>
            <a:r>
              <a:rPr lang="en-US" sz="1600" b="1" dirty="0">
                <a:solidFill>
                  <a:srgbClr val="FFFFFF"/>
                </a:solidFill>
                <a:ea typeface="ＭＳ Ｐゴシック" charset="-128"/>
                <a:cs typeface="Arial" panose="020B0604020202020204" pitchFamily="34" charset="0"/>
              </a:rPr>
              <a:t>MindConnect</a:t>
            </a:r>
          </a:p>
        </p:txBody>
      </p:sp>
      <p:cxnSp>
        <p:nvCxnSpPr>
          <p:cNvPr id="4" name="Gerade Verbindung 3"/>
          <p:cNvCxnSpPr/>
          <p:nvPr/>
        </p:nvCxnSpPr>
        <p:spPr bwMode="auto">
          <a:xfrm flipH="1">
            <a:off x="7140407" y="2372244"/>
            <a:ext cx="0" cy="2736000"/>
          </a:xfrm>
          <a:prstGeom prst="line">
            <a:avLst/>
          </a:prstGeom>
          <a:solidFill>
            <a:schemeClr val="tx2"/>
          </a:solidFill>
          <a:ln w="571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240" y="2824483"/>
            <a:ext cx="702368" cy="70236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bwMode="auto">
          <a:xfrm>
            <a:off x="9405531" y="3622173"/>
            <a:ext cx="2273121" cy="1070348"/>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a:solidFill>
                  <a:schemeClr val="bg1"/>
                </a:solidFill>
                <a:ea typeface="Arial Unicode MS" panose="020B0604020202020204" pitchFamily="34" charset="-128"/>
                <a:cs typeface="Arial Unicode MS" panose="020B0604020202020204" pitchFamily="34" charset="-128"/>
              </a:rPr>
              <a:t>MindConnect Integration </a:t>
            </a:r>
            <a:r>
              <a:rPr lang="de-DE" sz="1200" b="1" dirty="0">
                <a:solidFill>
                  <a:schemeClr val="bg1"/>
                </a:solidFill>
                <a:ea typeface="Arial Unicode MS" panose="020B0604020202020204" pitchFamily="34" charset="-128"/>
                <a:cs typeface="Arial Unicode MS" panose="020B0604020202020204" pitchFamily="34" charset="-128"/>
              </a:rPr>
              <a:t>(On-premise)</a:t>
            </a:r>
          </a:p>
        </p:txBody>
      </p:sp>
      <p:sp>
        <p:nvSpPr>
          <p:cNvPr id="45" name="Rectangle 44"/>
          <p:cNvSpPr/>
          <p:nvPr/>
        </p:nvSpPr>
        <p:spPr bwMode="auto">
          <a:xfrm>
            <a:off x="7146719" y="3619633"/>
            <a:ext cx="2264400" cy="1069200"/>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a:solidFill>
                  <a:schemeClr val="bg1"/>
                </a:solidFill>
                <a:ea typeface="Arial Unicode MS" panose="020B0604020202020204" pitchFamily="34" charset="-128"/>
                <a:cs typeface="Arial Unicode MS" panose="020B0604020202020204" pitchFamily="34" charset="-128"/>
              </a:rPr>
              <a:t>MindConnect</a:t>
            </a:r>
            <a:r>
              <a:rPr lang="de-DE" sz="1400" b="1" dirty="0">
                <a:solidFill>
                  <a:schemeClr val="bg1"/>
                </a:solidFill>
                <a:ea typeface="Arial Unicode MS" panose="020B0604020202020204" pitchFamily="34" charset="-128"/>
                <a:cs typeface="Arial Unicode MS" panose="020B0604020202020204" pitchFamily="34" charset="-128"/>
              </a:rPr>
              <a:t> Integration </a:t>
            </a:r>
            <a:r>
              <a:rPr lang="de-DE" sz="1200" b="1" dirty="0">
                <a:solidFill>
                  <a:schemeClr val="bg1"/>
                </a:solidFill>
                <a:ea typeface="Arial Unicode MS" panose="020B0604020202020204" pitchFamily="34" charset="-128"/>
                <a:cs typeface="Arial Unicode MS" panose="020B0604020202020204" pitchFamily="34" charset="-128"/>
              </a:rPr>
              <a:t>(Cloud)</a:t>
            </a:r>
          </a:p>
        </p:txBody>
      </p:sp>
      <p:sp>
        <p:nvSpPr>
          <p:cNvPr id="50" name="Rectangle 49"/>
          <p:cNvSpPr/>
          <p:nvPr/>
        </p:nvSpPr>
        <p:spPr bwMode="auto">
          <a:xfrm>
            <a:off x="4875113" y="3619506"/>
            <a:ext cx="2273121" cy="1069200"/>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a:solidFill>
                  <a:schemeClr val="bg1"/>
                </a:solidFill>
                <a:ea typeface="Arial Unicode MS" panose="020B0604020202020204" pitchFamily="34" charset="-128"/>
                <a:cs typeface="Arial Unicode MS" panose="020B0604020202020204" pitchFamily="34" charset="-128"/>
              </a:rPr>
              <a:t>MindConnect</a:t>
            </a:r>
            <a:r>
              <a:rPr lang="de-DE" sz="1400" b="1" dirty="0">
                <a:solidFill>
                  <a:schemeClr val="bg1"/>
                </a:solidFill>
                <a:ea typeface="Arial Unicode MS" panose="020B0604020202020204" pitchFamily="34" charset="-128"/>
                <a:cs typeface="Arial Unicode MS" panose="020B0604020202020204" pitchFamily="34" charset="-128"/>
              </a:rPr>
              <a:t> </a:t>
            </a:r>
            <a:r>
              <a:rPr lang="de-DE" sz="1400" b="1" dirty="0" err="1">
                <a:solidFill>
                  <a:schemeClr val="bg1"/>
                </a:solidFill>
                <a:ea typeface="Arial Unicode MS" panose="020B0604020202020204" pitchFamily="34" charset="-128"/>
                <a:cs typeface="Arial Unicode MS" panose="020B0604020202020204" pitchFamily="34" charset="-128"/>
              </a:rPr>
              <a:t>IoT</a:t>
            </a:r>
            <a:r>
              <a:rPr lang="de-DE" sz="1400" b="1" dirty="0">
                <a:solidFill>
                  <a:schemeClr val="bg1"/>
                </a:solidFill>
                <a:ea typeface="Arial Unicode MS" panose="020B0604020202020204" pitchFamily="34" charset="-128"/>
                <a:cs typeface="Arial Unicode MS" panose="020B0604020202020204" pitchFamily="34" charset="-128"/>
              </a:rPr>
              <a:t> Extension</a:t>
            </a:r>
          </a:p>
        </p:txBody>
      </p:sp>
      <p:sp>
        <p:nvSpPr>
          <p:cNvPr id="51" name="Rectangle 50"/>
          <p:cNvSpPr/>
          <p:nvPr/>
        </p:nvSpPr>
        <p:spPr bwMode="auto">
          <a:xfrm>
            <a:off x="2609635" y="3621563"/>
            <a:ext cx="2273121" cy="1069200"/>
          </a:xfrm>
          <a:prstGeom prst="rect">
            <a:avLst/>
          </a:prstGeom>
          <a:solidFill>
            <a:srgbClr val="41AAAA"/>
          </a:solidFill>
          <a:ln>
            <a:solidFill>
              <a:srgbClr val="FFFFFF"/>
            </a:solidFill>
          </a:ln>
          <a:effectLst/>
          <a:extLst/>
        </p:spPr>
        <p:txBody>
          <a:bodyPr wrap="square" lIns="108000" tIns="54000" rIns="108000" bIns="54000" numCol="1" spcCol="72000" rtlCol="0" anchor="b">
            <a:noAutofit/>
          </a:bodyPr>
          <a:lstStyle/>
          <a:p>
            <a:pPr algn="ctr">
              <a:lnSpc>
                <a:spcPct val="110000"/>
              </a:lnSpc>
              <a:spcBef>
                <a:spcPct val="0"/>
              </a:spcBef>
              <a:buFont typeface="Wingdings" charset="0"/>
              <a:buNone/>
            </a:pPr>
            <a:r>
              <a:rPr lang="de-DE" sz="1400" b="1" dirty="0" err="1">
                <a:solidFill>
                  <a:schemeClr val="bg1"/>
                </a:solidFill>
                <a:latin typeface="+mn-lt"/>
                <a:ea typeface="Arial Unicode MS" panose="020B0604020202020204" pitchFamily="34" charset="-128"/>
                <a:cs typeface="Arial Unicode MS" panose="020B0604020202020204" pitchFamily="34" charset="-128"/>
              </a:rPr>
              <a:t>MindConnect</a:t>
            </a:r>
            <a:r>
              <a:rPr lang="de-DE" sz="1400" b="1" dirty="0">
                <a:solidFill>
                  <a:schemeClr val="bg1"/>
                </a:solidFill>
                <a:latin typeface="+mn-lt"/>
                <a:ea typeface="Arial Unicode MS" panose="020B0604020202020204" pitchFamily="34" charset="-128"/>
                <a:cs typeface="Arial Unicode MS" panose="020B0604020202020204" pitchFamily="34" charset="-128"/>
              </a:rPr>
              <a:t> API / LIB</a:t>
            </a:r>
          </a:p>
          <a:p>
            <a:pPr algn="ctr">
              <a:lnSpc>
                <a:spcPct val="110000"/>
              </a:lnSpc>
              <a:spcBef>
                <a:spcPct val="0"/>
              </a:spcBef>
              <a:buFont typeface="Wingdings" charset="0"/>
              <a:buNone/>
            </a:pPr>
            <a:endParaRPr lang="de-DE" sz="1400" b="1" dirty="0">
              <a:solidFill>
                <a:schemeClr val="bg1"/>
              </a:solidFill>
              <a:latin typeface="+mn-lt"/>
              <a:ea typeface="Arial Unicode MS" panose="020B0604020202020204" pitchFamily="34" charset="-128"/>
              <a:cs typeface="Arial Unicode MS" panose="020B0604020202020204" pitchFamily="34" charset="-128"/>
            </a:endParaRPr>
          </a:p>
        </p:txBody>
      </p:sp>
      <p:pic>
        <p:nvPicPr>
          <p:cNvPr id="22" name="Grafik 14"/>
          <p:cNvPicPr>
            <a:picLocks noChangeAspect="1"/>
          </p:cNvPicPr>
          <p:nvPr/>
        </p:nvPicPr>
        <p:blipFill rotWithShape="1">
          <a:blip r:embed="rId5" cstate="print">
            <a:extLst>
              <a:ext uri="{28A0092B-C50C-407E-A947-70E740481C1C}">
                <a14:useLocalDpi xmlns:a14="http://schemas.microsoft.com/office/drawing/2010/main" val="0"/>
              </a:ext>
            </a:extLst>
          </a:blip>
          <a:srcRect l="9387" r="7063"/>
          <a:stretch/>
        </p:blipFill>
        <p:spPr>
          <a:xfrm>
            <a:off x="3113807" y="2265822"/>
            <a:ext cx="1195339" cy="806753"/>
          </a:xfrm>
          <a:prstGeom prst="rect">
            <a:avLst/>
          </a:prstGeom>
        </p:spPr>
      </p:pic>
      <p:pic>
        <p:nvPicPr>
          <p:cNvPr id="26" name="Grafik 15"/>
          <p:cNvPicPr>
            <a:picLocks noChangeAspect="1"/>
          </p:cNvPicPr>
          <p:nvPr/>
        </p:nvPicPr>
        <p:blipFill rotWithShape="1">
          <a:blip r:embed="rId6" cstate="print">
            <a:extLst>
              <a:ext uri="{28A0092B-C50C-407E-A947-70E740481C1C}">
                <a14:useLocalDpi xmlns:a14="http://schemas.microsoft.com/office/drawing/2010/main" val="0"/>
              </a:ext>
            </a:extLst>
          </a:blip>
          <a:srcRect l="10181" r="10172"/>
          <a:stretch/>
        </p:blipFill>
        <p:spPr>
          <a:xfrm>
            <a:off x="5482225" y="2293073"/>
            <a:ext cx="1052472" cy="745134"/>
          </a:xfrm>
          <a:prstGeom prst="rect">
            <a:avLst/>
          </a:prstGeom>
        </p:spPr>
      </p:pic>
      <p:pic>
        <p:nvPicPr>
          <p:cNvPr id="54" name="Grafik 59"/>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56" r="20456"/>
          <a:stretch/>
        </p:blipFill>
        <p:spPr>
          <a:xfrm>
            <a:off x="3348135" y="3634610"/>
            <a:ext cx="640974" cy="611681"/>
          </a:xfrm>
          <a:prstGeom prst="rect">
            <a:avLst/>
          </a:prstGeom>
        </p:spPr>
      </p:pic>
      <p:pic>
        <p:nvPicPr>
          <p:cNvPr id="56" name="Picture 2" descr="U:\CS_VS\DS_TS\22_Marketing\01______OBD\01_CREATIVE\02_UI\Icons\01_Icons\01_In Verwendung\MindConnect_Extension\Extension StoreStyle-128.png"/>
          <p:cNvPicPr>
            <a:picLocks noChangeAspect="1" noChangeArrowheads="1"/>
          </p:cNvPicPr>
          <p:nvPr/>
        </p:nvPicPr>
        <p:blipFill rotWithShape="1">
          <a:blip r:embed="rId8">
            <a:extLst>
              <a:ext uri="{28A0092B-C50C-407E-A947-70E740481C1C}">
                <a14:useLocalDpi xmlns:a14="http://schemas.microsoft.com/office/drawing/2010/main" val="0"/>
              </a:ext>
            </a:extLst>
          </a:blip>
          <a:srcRect t="10189" b="13724"/>
          <a:stretch/>
        </p:blipFill>
        <p:spPr bwMode="auto">
          <a:xfrm>
            <a:off x="5736304" y="3666360"/>
            <a:ext cx="611681" cy="46541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U:\CS_VS\DS_TS\22_Marketing\01______OBD\01_CREATIVE\02_UI\Icons\01_Icons\01_In Verwendung\MindConnect_Integration\Integration StoreStyle-12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3836" y="3615560"/>
            <a:ext cx="611681" cy="6116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U:\CS_VS\DS_TS\22_Marketing\01______OBD\01_CREATIVE\02_UI\Icons\01_Icons\01_In Verwendung\MindConnect_Integration\Integration StoreStyle-12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39045" y="3615560"/>
            <a:ext cx="611681" cy="61168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67430342"/>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de-DE" b="0" dirty="0"/>
              <a:t>Demonstration: Exchange Data</a:t>
            </a:r>
            <a:endParaRPr lang="en-US" b="0"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180" y="2944018"/>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5" name="Pentagon 4"/>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7" name="Rechteck 281"/>
          <p:cNvSpPr>
            <a:spLocks/>
          </p:cNvSpPr>
          <p:nvPr/>
        </p:nvSpPr>
        <p:spPr bwMode="gray">
          <a:xfrm>
            <a:off x="2517261" y="1384800"/>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a:solidFill>
                  <a:schemeClr val="bg1"/>
                </a:solidFill>
              </a:rPr>
              <a:t>Create data mapping</a:t>
            </a:r>
          </a:p>
        </p:txBody>
      </p:sp>
      <p:sp>
        <p:nvSpPr>
          <p:cNvPr id="18" name="Rechteck 281"/>
          <p:cNvSpPr>
            <a:spLocks/>
          </p:cNvSpPr>
          <p:nvPr/>
        </p:nvSpPr>
        <p:spPr bwMode="gray">
          <a:xfrm>
            <a:off x="2517261" y="1919999"/>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a:solidFill>
                  <a:schemeClr val="bg1"/>
                </a:solidFill>
              </a:rPr>
              <a:t>Prepare the time series to be uploaded </a:t>
            </a:r>
          </a:p>
        </p:txBody>
      </p:sp>
      <p:sp>
        <p:nvSpPr>
          <p:cNvPr id="19" name="Rechteck 281"/>
          <p:cNvSpPr>
            <a:spLocks/>
          </p:cNvSpPr>
          <p:nvPr/>
        </p:nvSpPr>
        <p:spPr bwMode="gray">
          <a:xfrm>
            <a:off x="2517261" y="2470095"/>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a:solidFill>
                  <a:schemeClr val="bg1"/>
                </a:solidFill>
              </a:rPr>
              <a:t>Exchange Data</a:t>
            </a:r>
          </a:p>
        </p:txBody>
      </p:sp>
    </p:spTree>
    <p:extLst>
      <p:ext uri="{BB962C8B-B14F-4D97-AF65-F5344CB8AC3E}">
        <p14:creationId xmlns:p14="http://schemas.microsoft.com/office/powerpoint/2010/main" val="38428342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710753" y="3249599"/>
            <a:ext cx="5976664" cy="2232248"/>
            <a:chOff x="3671493" y="2656082"/>
            <a:chExt cx="5976664" cy="2232248"/>
          </a:xfrm>
          <a:solidFill>
            <a:srgbClr val="2387AA"/>
          </a:solidFill>
        </p:grpSpPr>
        <p:sp>
          <p:nvSpPr>
            <p:cNvPr id="40" name="Abgerundetes Rechteck 2"/>
            <p:cNvSpPr/>
            <p:nvPr/>
          </p:nvSpPr>
          <p:spPr bwMode="auto">
            <a:xfrm>
              <a:off x="3671493" y="2656082"/>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a:solidFill>
                    <a:schemeClr val="bg1"/>
                  </a:solidFill>
                </a:rPr>
                <a:t>Hands-on</a:t>
              </a: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125966" y="3083144"/>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br>
              <a:rPr lang="de-DE" dirty="0"/>
            </a:br>
            <a:r>
              <a:rPr lang="en-US" b="0" i="1" u="sng" dirty="0"/>
              <a:t>Hands-On Exercise 7: Exchange Data</a:t>
            </a:r>
          </a:p>
        </p:txBody>
      </p:sp>
      <p:sp>
        <p:nvSpPr>
          <p:cNvPr id="282" name="Rechteck 281"/>
          <p:cNvSpPr>
            <a:spLocks/>
          </p:cNvSpPr>
          <p:nvPr/>
        </p:nvSpPr>
        <p:spPr bwMode="gray">
          <a:xfrm>
            <a:off x="2517261" y="1384800"/>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a:solidFill>
                  <a:schemeClr val="bg1"/>
                </a:solidFill>
              </a:rPr>
              <a:t>Task 1: Create data mapping</a:t>
            </a: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5441" y="3333757"/>
            <a:ext cx="2323960" cy="2325171"/>
          </a:xfrm>
          <a:prstGeom prst="rect">
            <a:avLst/>
          </a:prstGeom>
        </p:spPr>
      </p:pic>
      <p:sp>
        <p:nvSpPr>
          <p:cNvPr id="9" name="Rechteck 281"/>
          <p:cNvSpPr>
            <a:spLocks/>
          </p:cNvSpPr>
          <p:nvPr/>
        </p:nvSpPr>
        <p:spPr bwMode="gray">
          <a:xfrm>
            <a:off x="2517261" y="1919999"/>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a:solidFill>
                  <a:schemeClr val="bg1"/>
                </a:solidFill>
              </a:rPr>
              <a:t>Task 2: Prepare the time series to be uploaded </a:t>
            </a:r>
          </a:p>
        </p:txBody>
      </p:sp>
      <p:sp>
        <p:nvSpPr>
          <p:cNvPr id="10" name="Rechteck 281"/>
          <p:cNvSpPr>
            <a:spLocks/>
          </p:cNvSpPr>
          <p:nvPr/>
        </p:nvSpPr>
        <p:spPr bwMode="gray">
          <a:xfrm>
            <a:off x="2517261" y="2470095"/>
            <a:ext cx="8371624"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a:solidFill>
                  <a:schemeClr val="bg1"/>
                </a:solidFill>
              </a:rPr>
              <a:t>Task 3: Exchange Data</a:t>
            </a:r>
          </a:p>
        </p:txBody>
      </p:sp>
      <p:sp>
        <p:nvSpPr>
          <p:cNvPr id="11" name="Pentagon 10"/>
          <p:cNvSpPr/>
          <p:nvPr/>
        </p:nvSpPr>
        <p:spPr bwMode="auto">
          <a:xfrm>
            <a:off x="540822" y="5453243"/>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Exchange Data</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40822" y="4083527"/>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51336" y="4768385"/>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8" name="Down Arrow 17"/>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865701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sp>
        <p:nvSpPr>
          <p:cNvPr id="9" name="Titel 6"/>
          <p:cNvSpPr txBox="1">
            <a:spLocks/>
          </p:cNvSpPr>
          <p:nvPr/>
        </p:nvSpPr>
        <p:spPr bwMode="gray">
          <a:xfrm>
            <a:off x="627063" y="4419624"/>
            <a:ext cx="929798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a:solidFill>
                  <a:schemeClr val="tx1"/>
                </a:solidFill>
              </a:rPr>
              <a:t>Cloud Foundry Essentials</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2336761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Cloud </a:t>
            </a:r>
            <a:r>
              <a:rPr lang="de-DE" dirty="0" err="1">
                <a:solidFill>
                  <a:srgbClr val="00646E"/>
                </a:solidFill>
              </a:rPr>
              <a:t>Foundry</a:t>
            </a:r>
            <a:r>
              <a:rPr lang="de-DE" dirty="0">
                <a:solidFill>
                  <a:srgbClr val="00646E"/>
                </a:solidFill>
              </a:rPr>
              <a:t> Essentials</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2679966"/>
            <a:ext cx="8324758"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a:t>Cloud Foundry</a:t>
            </a:r>
          </a:p>
          <a:p>
            <a:pPr marL="324000" indent="-285750">
              <a:buFont typeface="Arial" panose="020B0604020202020204" pitchFamily="34" charset="0"/>
              <a:buChar char="•"/>
            </a:pPr>
            <a:r>
              <a:rPr lang="de-DE" sz="2000" b="0" dirty="0"/>
              <a:t>Cloud </a:t>
            </a:r>
            <a:r>
              <a:rPr lang="de-DE" sz="2000" b="0" dirty="0" err="1"/>
              <a:t>Foundry</a:t>
            </a:r>
            <a:r>
              <a:rPr lang="de-DE" sz="2000" b="0" dirty="0"/>
              <a:t> </a:t>
            </a:r>
            <a:r>
              <a:rPr lang="de-DE" sz="2000" b="0" dirty="0" err="1"/>
              <a:t>Foundation</a:t>
            </a:r>
            <a:endParaRPr lang="de-DE" sz="2000" b="0" dirty="0"/>
          </a:p>
          <a:p>
            <a:pPr marL="324000" indent="-285750">
              <a:buFont typeface="Arial" panose="020B0604020202020204" pitchFamily="34" charset="0"/>
              <a:buChar char="•"/>
            </a:pPr>
            <a:r>
              <a:rPr lang="de-DE" sz="2000" b="0" dirty="0" err="1"/>
              <a:t>Build</a:t>
            </a:r>
            <a:r>
              <a:rPr lang="de-DE" sz="2000" b="0" dirty="0"/>
              <a:t> </a:t>
            </a:r>
            <a:r>
              <a:rPr lang="de-DE" sz="2000" b="0" dirty="0" err="1"/>
              <a:t>packs</a:t>
            </a:r>
            <a:endParaRPr lang="de-DE" sz="2000" b="0" dirty="0"/>
          </a:p>
          <a:p>
            <a:pPr marL="324000" indent="-285750">
              <a:buFont typeface="Arial" panose="020B0604020202020204" pitchFamily="34" charset="0"/>
              <a:buChar char="•"/>
            </a:pPr>
            <a:endParaRPr lang="en-US" sz="2000" b="0" dirty="0"/>
          </a:p>
          <a:p>
            <a:pPr marL="324000" indent="-285750">
              <a:buFont typeface="Arial" panose="020B0604020202020204" pitchFamily="34" charset="0"/>
              <a:buChar char="•"/>
            </a:pPr>
            <a:endParaRPr lang="en-US" sz="2000" b="0" dirty="0"/>
          </a:p>
          <a:p>
            <a:pPr marL="324000"/>
            <a:endParaRPr lang="fr-FR" sz="2000" b="0" kern="0" dirty="0"/>
          </a:p>
        </p:txBody>
      </p:sp>
      <p:sp>
        <p:nvSpPr>
          <p:cNvPr id="5" name="Line Callout 2 4"/>
          <p:cNvSpPr/>
          <p:nvPr/>
        </p:nvSpPr>
        <p:spPr bwMode="auto">
          <a:xfrm flipH="1">
            <a:off x="626737" y="1680634"/>
            <a:ext cx="3391810" cy="1110696"/>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What</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is</a:t>
            </a:r>
            <a:r>
              <a:rPr lang="de-DE" b="1" dirty="0">
                <a:solidFill>
                  <a:srgbClr val="FFFFFF"/>
                </a:solidFill>
                <a:ea typeface="Arial Unicode MS" panose="020B0604020202020204" pitchFamily="34" charset="-128"/>
                <a:cs typeface="Arial Unicode MS" panose="020B0604020202020204" pitchFamily="34" charset="-128"/>
              </a:rPr>
              <a:t> Cloud </a:t>
            </a:r>
            <a:r>
              <a:rPr lang="de-DE" b="1" dirty="0" err="1">
                <a:solidFill>
                  <a:srgbClr val="FFFFFF"/>
                </a:solidFill>
                <a:ea typeface="Arial Unicode MS" panose="020B0604020202020204" pitchFamily="34" charset="-128"/>
                <a:cs typeface="Arial Unicode MS" panose="020B0604020202020204" pitchFamily="34" charset="-128"/>
              </a:rPr>
              <a:t>Foundry</a:t>
            </a:r>
            <a:endParaRPr lang="de-DE" b="1"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rgbClr val="FFFFFF"/>
                </a:solidFill>
                <a:ea typeface="Arial Unicode MS" panose="020B0604020202020204" pitchFamily="34" charset="-128"/>
                <a:cs typeface="Arial Unicode MS" panose="020B0604020202020204" pitchFamily="34" charset="-128"/>
              </a:rPr>
              <a:t>&amp;</a:t>
            </a:r>
          </a:p>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what</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is</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its</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advantage</a:t>
            </a:r>
            <a:r>
              <a:rPr lang="de-DE" b="1" dirty="0">
                <a:solidFill>
                  <a:srgbClr val="FFFFFF"/>
                </a:solidFill>
                <a:ea typeface="Arial Unicode MS" panose="020B0604020202020204" pitchFamily="34" charset="-128"/>
                <a:cs typeface="Arial Unicode MS" panose="020B0604020202020204" pitchFamily="34" charset="-128"/>
              </a:rPr>
              <a:t>?</a:t>
            </a:r>
          </a:p>
        </p:txBody>
      </p:sp>
    </p:spTree>
    <p:extLst>
      <p:ext uri="{BB962C8B-B14F-4D97-AF65-F5344CB8AC3E}">
        <p14:creationId xmlns:p14="http://schemas.microsoft.com/office/powerpoint/2010/main" val="33813166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Cloud </a:t>
            </a:r>
            <a:r>
              <a:rPr lang="de-DE" dirty="0" err="1"/>
              <a:t>Foundry</a:t>
            </a:r>
            <a:br>
              <a:rPr lang="de-DE" dirty="0"/>
            </a:br>
            <a:r>
              <a:rPr lang="de-DE" b="0" dirty="0"/>
              <a:t>General</a:t>
            </a:r>
          </a:p>
        </p:txBody>
      </p:sp>
      <p:sp>
        <p:nvSpPr>
          <p:cNvPr id="3" name="Content Placeholder 2"/>
          <p:cNvSpPr>
            <a:spLocks noGrp="1"/>
          </p:cNvSpPr>
          <p:nvPr>
            <p:ph idx="1"/>
          </p:nvPr>
        </p:nvSpPr>
        <p:spPr>
          <a:xfrm>
            <a:off x="626736" y="1440000"/>
            <a:ext cx="5059689" cy="4752000"/>
          </a:xfrm>
        </p:spPr>
        <p:txBody>
          <a:bodyPr/>
          <a:lstStyle/>
          <a:p>
            <a:pPr marL="285750" indent="-285750">
              <a:buFont typeface="Arial" panose="020B0604020202020204" pitchFamily="34" charset="0"/>
              <a:buChar char="•"/>
            </a:pPr>
            <a:r>
              <a:rPr lang="de-DE" sz="2400" dirty="0"/>
              <a:t>Multi </a:t>
            </a:r>
            <a:r>
              <a:rPr lang="de-DE" sz="2400" dirty="0" err="1"/>
              <a:t>cloud</a:t>
            </a:r>
            <a:r>
              <a:rPr lang="de-DE" sz="2400" dirty="0"/>
              <a:t> </a:t>
            </a:r>
            <a:r>
              <a:rPr lang="de-DE" sz="2400" dirty="0" err="1"/>
              <a:t>application</a:t>
            </a:r>
            <a:r>
              <a:rPr lang="de-DE" sz="2400" dirty="0"/>
              <a:t> </a:t>
            </a:r>
            <a:r>
              <a:rPr lang="de-DE" sz="2400" dirty="0" err="1"/>
              <a:t>platform</a:t>
            </a:r>
            <a:r>
              <a:rPr lang="de-DE" sz="2400" dirty="0"/>
              <a:t> </a:t>
            </a:r>
            <a:r>
              <a:rPr lang="de-DE" sz="2400" dirty="0" err="1"/>
              <a:t>as</a:t>
            </a:r>
            <a:r>
              <a:rPr lang="de-DE" sz="2400" dirty="0"/>
              <a:t> a </a:t>
            </a:r>
            <a:r>
              <a:rPr lang="de-DE" sz="2400" dirty="0" err="1"/>
              <a:t>service</a:t>
            </a:r>
            <a:r>
              <a:rPr lang="de-DE" sz="2400" dirty="0"/>
              <a:t> (</a:t>
            </a:r>
            <a:r>
              <a:rPr lang="de-DE" sz="2400" dirty="0" err="1"/>
              <a:t>PaaS</a:t>
            </a:r>
            <a:r>
              <a:rPr lang="de-DE" sz="2400" dirty="0"/>
              <a:t>)</a:t>
            </a:r>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r>
              <a:rPr lang="de-DE" sz="2400" dirty="0" err="1"/>
              <a:t>SpringSource</a:t>
            </a:r>
            <a:r>
              <a:rPr lang="de-DE" sz="2400" dirty="0"/>
              <a:t>, </a:t>
            </a:r>
            <a:r>
              <a:rPr lang="de-DE" sz="2400" dirty="0" err="1"/>
              <a:t>VMWare</a:t>
            </a:r>
            <a:r>
              <a:rPr lang="de-DE" sz="2400" dirty="0"/>
              <a:t>, EMC, </a:t>
            </a:r>
            <a:r>
              <a:rPr lang="de-DE" sz="2400" dirty="0" err="1"/>
              <a:t>Pivotal</a:t>
            </a:r>
            <a:endParaRPr lang="de-DE" sz="2400" dirty="0"/>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r>
              <a:rPr lang="de-DE" sz="2400" dirty="0"/>
              <a:t>Development started in 2009</a:t>
            </a:r>
          </a:p>
          <a:p>
            <a:pPr marL="285750" indent="-285750">
              <a:buFont typeface="Arial" panose="020B0604020202020204" pitchFamily="34" charset="0"/>
              <a:buChar char="•"/>
            </a:pPr>
            <a:r>
              <a:rPr lang="de-DE" sz="2400" dirty="0"/>
              <a:t>First </a:t>
            </a:r>
            <a:r>
              <a:rPr lang="de-DE" sz="2400" dirty="0" err="1"/>
              <a:t>version</a:t>
            </a:r>
            <a:r>
              <a:rPr lang="de-DE" sz="2400" dirty="0"/>
              <a:t> in 2012</a:t>
            </a:r>
          </a:p>
          <a:p>
            <a:pPr marL="285750" indent="-285750">
              <a:buFont typeface="Arial" panose="020B0604020202020204" pitchFamily="34" charset="0"/>
              <a:buChar char="•"/>
            </a:pPr>
            <a:endParaRPr lang="de-DE"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247" y="1440000"/>
            <a:ext cx="5934903" cy="3753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825246" y="5326723"/>
            <a:ext cx="5934903" cy="378752"/>
          </a:xfrm>
          <a:prstGeom prst="rect">
            <a:avLst/>
          </a:prstGeom>
          <a:noFill/>
        </p:spPr>
        <p:txBody>
          <a:bodyPr wrap="none" lIns="0" tIns="0" rIns="0" bIns="0" rtlCol="0">
            <a:noAutofit/>
          </a:bodyPr>
          <a:lstStyle/>
          <a:p>
            <a:pPr>
              <a:lnSpc>
                <a:spcPct val="110000"/>
              </a:lnSpc>
              <a:spcBef>
                <a:spcPts val="0"/>
              </a:spcBef>
            </a:pPr>
            <a:r>
              <a:rPr lang="de-DE" sz="1600" dirty="0" err="1"/>
              <a:t>Onsi</a:t>
            </a:r>
            <a:r>
              <a:rPr lang="de-DE" sz="1600" dirty="0"/>
              <a:t> </a:t>
            </a:r>
            <a:r>
              <a:rPr lang="de-DE" sz="1600" dirty="0" err="1"/>
              <a:t>Fakhouri</a:t>
            </a:r>
            <a:r>
              <a:rPr lang="de-DE" sz="1600" dirty="0"/>
              <a:t>, VP Cloud R&amp;D, </a:t>
            </a:r>
            <a:r>
              <a:rPr lang="de-DE" sz="1600" dirty="0" err="1"/>
              <a:t>Pivotal</a:t>
            </a:r>
            <a:endParaRPr lang="de-DE" sz="1600" dirty="0">
              <a:solidFill>
                <a:schemeClr val="tx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9859510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Cloud </a:t>
            </a:r>
            <a:r>
              <a:rPr lang="de-DE" dirty="0" err="1"/>
              <a:t>Foundry</a:t>
            </a:r>
            <a:br>
              <a:rPr lang="de-DE" dirty="0"/>
            </a:br>
            <a:r>
              <a:rPr lang="de-DE" b="0" dirty="0"/>
              <a:t>Cloud </a:t>
            </a:r>
            <a:r>
              <a:rPr lang="de-DE" b="0" dirty="0" err="1"/>
              <a:t>Foundry</a:t>
            </a:r>
            <a:r>
              <a:rPr lang="de-DE" b="0" dirty="0"/>
              <a:t> </a:t>
            </a:r>
            <a:r>
              <a:rPr lang="de-DE" b="0" dirty="0" err="1"/>
              <a:t>Foundation</a:t>
            </a:r>
            <a:endParaRPr lang="de-DE" b="0" dirty="0"/>
          </a:p>
        </p:txBody>
      </p:sp>
      <p:sp>
        <p:nvSpPr>
          <p:cNvPr id="3" name="Content Placeholder 2"/>
          <p:cNvSpPr>
            <a:spLocks noGrp="1"/>
          </p:cNvSpPr>
          <p:nvPr>
            <p:ph idx="1"/>
          </p:nvPr>
        </p:nvSpPr>
        <p:spPr/>
        <p:txBody>
          <a:bodyPr/>
          <a:lstStyle/>
          <a:p>
            <a:endParaRPr lang="de-DE" sz="2000" dirty="0"/>
          </a:p>
          <a:p>
            <a:r>
              <a:rPr lang="en-US" sz="2000" dirty="0"/>
              <a:t>Cloud Foundry Foundation is a 501(c)(6) </a:t>
            </a:r>
            <a:r>
              <a:rPr lang="en-US" sz="2000" b="1" dirty="0"/>
              <a:t>nonprofit</a:t>
            </a:r>
            <a:r>
              <a:rPr lang="en-US" sz="2000" dirty="0"/>
              <a:t>, </a:t>
            </a:r>
            <a:r>
              <a:rPr lang="en-US" sz="2000" b="1" dirty="0"/>
              <a:t>open source </a:t>
            </a:r>
            <a:r>
              <a:rPr lang="en-US" sz="2000" dirty="0"/>
              <a:t>project.</a:t>
            </a:r>
          </a:p>
          <a:p>
            <a:endParaRPr lang="de-DE" sz="2000" dirty="0"/>
          </a:p>
          <a:p>
            <a:r>
              <a:rPr lang="en-US" sz="2000" b="1" dirty="0"/>
              <a:t>"Our purpose is to make Cloud Foundry the leading application platform for cloud computing worldwide."</a:t>
            </a:r>
          </a:p>
          <a:p>
            <a:endParaRPr lang="en-US" sz="2000" dirty="0"/>
          </a:p>
          <a:p>
            <a:r>
              <a:rPr lang="en-US" sz="2000" dirty="0"/>
              <a:t>Members (extract):</a:t>
            </a:r>
          </a:p>
          <a:p>
            <a:pPr marL="285750" indent="-285750">
              <a:buFont typeface="Arial" panose="020B0604020202020204" pitchFamily="34" charset="0"/>
              <a:buChar char="•"/>
            </a:pPr>
            <a:r>
              <a:rPr lang="en-US" sz="2000" dirty="0"/>
              <a:t>Cisco</a:t>
            </a:r>
          </a:p>
          <a:p>
            <a:pPr marL="285750" indent="-285750">
              <a:buFont typeface="Arial" panose="020B0604020202020204" pitchFamily="34" charset="0"/>
              <a:buChar char="•"/>
            </a:pPr>
            <a:r>
              <a:rPr lang="en-US" sz="2000" dirty="0"/>
              <a:t>IBM</a:t>
            </a:r>
          </a:p>
          <a:p>
            <a:pPr marL="285750" indent="-285750">
              <a:buFont typeface="Arial" panose="020B0604020202020204" pitchFamily="34" charset="0"/>
              <a:buChar char="•"/>
            </a:pPr>
            <a:r>
              <a:rPr lang="en-US" sz="2000" dirty="0"/>
              <a:t>Pivotal</a:t>
            </a:r>
          </a:p>
          <a:p>
            <a:pPr marL="285750" indent="-285750">
              <a:buFont typeface="Arial" panose="020B0604020202020204" pitchFamily="34" charset="0"/>
              <a:buChar char="•"/>
            </a:pPr>
            <a:r>
              <a:rPr lang="en-US" sz="2000" dirty="0"/>
              <a:t>SAP</a:t>
            </a:r>
          </a:p>
          <a:p>
            <a:pPr marL="285750" indent="-285750">
              <a:buFont typeface="Arial" panose="020B0604020202020204" pitchFamily="34" charset="0"/>
              <a:buChar char="•"/>
            </a:pPr>
            <a:r>
              <a:rPr lang="en-US" sz="2000" dirty="0"/>
              <a:t>SUSE</a:t>
            </a:r>
          </a:p>
          <a:p>
            <a:pPr marL="285750" indent="-285750">
              <a:buFont typeface="Arial" panose="020B0604020202020204" pitchFamily="34" charset="0"/>
              <a:buChar char="•"/>
            </a:pPr>
            <a:r>
              <a:rPr lang="en-US" sz="2000" dirty="0"/>
              <a:t>VMware</a:t>
            </a:r>
            <a:endParaRPr lang="de-DE" sz="2000" dirty="0"/>
          </a:p>
        </p:txBody>
      </p:sp>
    </p:spTree>
    <p:extLst>
      <p:ext uri="{BB962C8B-B14F-4D97-AF65-F5344CB8AC3E}">
        <p14:creationId xmlns:p14="http://schemas.microsoft.com/office/powerpoint/2010/main" val="17354821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Cloud </a:t>
            </a:r>
            <a:r>
              <a:rPr lang="de-DE" dirty="0" err="1"/>
              <a:t>Foundry</a:t>
            </a:r>
            <a:br>
              <a:rPr lang="de-DE" dirty="0"/>
            </a:br>
            <a:r>
              <a:rPr lang="en-US" b="0" dirty="0"/>
              <a:t>Overview</a:t>
            </a:r>
            <a:endParaRPr lang="en-US" dirty="0"/>
          </a:p>
        </p:txBody>
      </p:sp>
      <p:sp>
        <p:nvSpPr>
          <p:cNvPr id="14" name="Textfeld 13"/>
          <p:cNvSpPr txBox="1"/>
          <p:nvPr/>
        </p:nvSpPr>
        <p:spPr>
          <a:xfrm>
            <a:off x="8459300" y="5846567"/>
            <a:ext cx="914400" cy="914400"/>
          </a:xfrm>
          <a:prstGeom prst="rect">
            <a:avLst/>
          </a:prstGeom>
          <a:noFill/>
        </p:spPr>
        <p:txBody>
          <a:bodyPr wrap="none" lIns="0" tIns="0" rIns="0" bIns="0" rtlCol="0">
            <a:noAutofit/>
          </a:bodyPr>
          <a:lstStyle/>
          <a:p>
            <a:pPr>
              <a:lnSpc>
                <a:spcPct val="110000"/>
              </a:lnSpc>
              <a:spcBef>
                <a:spcPts val="0"/>
              </a:spcBef>
            </a:pPr>
            <a:endParaRPr lang="en-US" sz="14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 name="Cloud 3"/>
          <p:cNvSpPr/>
          <p:nvPr/>
        </p:nvSpPr>
        <p:spPr bwMode="auto">
          <a:xfrm>
            <a:off x="1685178" y="1635987"/>
            <a:ext cx="6142042" cy="3549246"/>
          </a:xfrm>
          <a:prstGeom prst="cloud">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rgbClr val="FFFFFF"/>
              </a:solidFill>
              <a:latin typeface="+mn-lt"/>
              <a:ea typeface="Arial Unicode MS" panose="020B0604020202020204" pitchFamily="34" charset="-128"/>
              <a:cs typeface="Arial Unicode MS" panose="020B0604020202020204" pitchFamily="34" charset="-128"/>
            </a:endParaRPr>
          </a:p>
        </p:txBody>
      </p:sp>
      <p:grpSp>
        <p:nvGrpSpPr>
          <p:cNvPr id="3" name="Group 2"/>
          <p:cNvGrpSpPr/>
          <p:nvPr/>
        </p:nvGrpSpPr>
        <p:grpSpPr>
          <a:xfrm flipH="1">
            <a:off x="3152054" y="3599272"/>
            <a:ext cx="848810" cy="917448"/>
            <a:chOff x="2830009" y="3660869"/>
            <a:chExt cx="848810" cy="917448"/>
          </a:xfrm>
        </p:grpSpPr>
        <p:sp>
          <p:nvSpPr>
            <p:cNvPr id="8" name="Flowchart: Magnetic Disk 7"/>
            <p:cNvSpPr/>
            <p:nvPr/>
          </p:nvSpPr>
          <p:spPr bwMode="auto">
            <a:xfrm>
              <a:off x="2830009" y="3660869"/>
              <a:ext cx="544010" cy="612648"/>
            </a:xfrm>
            <a:prstGeom prst="flowChartMagneticDisk">
              <a:avLst/>
            </a:prstGeom>
            <a:solidFill>
              <a:srgbClr val="AAB414"/>
            </a:solidFill>
            <a:ln>
              <a:solidFill>
                <a:srgbClr val="000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Flowchart: Magnetic Disk 9"/>
            <p:cNvSpPr/>
            <p:nvPr/>
          </p:nvSpPr>
          <p:spPr bwMode="auto">
            <a:xfrm>
              <a:off x="2982409" y="3813269"/>
              <a:ext cx="544010" cy="612648"/>
            </a:xfrm>
            <a:prstGeom prst="flowChartMagneticDisk">
              <a:avLst/>
            </a:prstGeom>
            <a:solidFill>
              <a:srgbClr val="AAB414"/>
            </a:solidFill>
            <a:ln>
              <a:solidFill>
                <a:srgbClr val="000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Flowchart: Magnetic Disk 10"/>
            <p:cNvSpPr/>
            <p:nvPr/>
          </p:nvSpPr>
          <p:spPr bwMode="auto">
            <a:xfrm>
              <a:off x="3134809" y="3965669"/>
              <a:ext cx="544010" cy="612648"/>
            </a:xfrm>
            <a:prstGeom prst="flowChartMagneticDisk">
              <a:avLst/>
            </a:prstGeom>
            <a:solidFill>
              <a:srgbClr val="AAB414"/>
            </a:solidFill>
            <a:ln>
              <a:solidFill>
                <a:srgbClr val="000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grpSp>
      <p:sp>
        <p:nvSpPr>
          <p:cNvPr id="19" name="Flowchart: Multidocument 18"/>
          <p:cNvSpPr/>
          <p:nvPr/>
        </p:nvSpPr>
        <p:spPr bwMode="auto">
          <a:xfrm>
            <a:off x="1005068" y="1391855"/>
            <a:ext cx="1645535" cy="891251"/>
          </a:xfrm>
          <a:prstGeom prst="flowChartMultidocumen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800" dirty="0">
                <a:solidFill>
                  <a:schemeClr val="tx1"/>
                </a:solidFill>
                <a:latin typeface="+mn-lt"/>
                <a:ea typeface="Arial Unicode MS" panose="020B0604020202020204" pitchFamily="34" charset="-128"/>
                <a:cs typeface="Arial Unicode MS" panose="020B0604020202020204" pitchFamily="34" charset="-128"/>
              </a:rPr>
              <a:t>Clients</a:t>
            </a:r>
          </a:p>
        </p:txBody>
      </p:sp>
      <p:sp>
        <p:nvSpPr>
          <p:cNvPr id="21" name="Flowchart: Document 20"/>
          <p:cNvSpPr/>
          <p:nvPr/>
        </p:nvSpPr>
        <p:spPr bwMode="auto">
          <a:xfrm>
            <a:off x="8931571" y="5642612"/>
            <a:ext cx="914400" cy="612648"/>
          </a:xfrm>
          <a:prstGeom prst="flowChartDocumen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800" dirty="0">
                <a:solidFill>
                  <a:schemeClr val="tx1"/>
                </a:solidFill>
                <a:latin typeface="+mn-lt"/>
                <a:ea typeface="Arial Unicode MS" panose="020B0604020202020204" pitchFamily="34" charset="-128"/>
                <a:cs typeface="Arial Unicode MS" panose="020B0604020202020204" pitchFamily="34" charset="-128"/>
              </a:rPr>
              <a:t>CLI</a:t>
            </a:r>
          </a:p>
        </p:txBody>
      </p:sp>
      <p:sp>
        <p:nvSpPr>
          <p:cNvPr id="23" name="TextBox 22"/>
          <p:cNvSpPr txBox="1"/>
          <p:nvPr/>
        </p:nvSpPr>
        <p:spPr>
          <a:xfrm>
            <a:off x="9489706" y="3809521"/>
            <a:ext cx="914400" cy="248475"/>
          </a:xfrm>
          <a:prstGeom prst="rect">
            <a:avLst/>
          </a:prstGeom>
          <a:noFill/>
        </p:spPr>
        <p:txBody>
          <a:bodyPr wrap="none" lIns="0" tIns="0" rIns="0" bIns="0" rtlCol="0">
            <a:noAutofit/>
          </a:bodyPr>
          <a:lstStyle/>
          <a:p>
            <a:pPr>
              <a:lnSpc>
                <a:spcPct val="110000"/>
              </a:lnSpc>
              <a:spcBef>
                <a:spcPts val="0"/>
              </a:spcBef>
            </a:pPr>
            <a:r>
              <a:rPr lang="en-US" dirty="0">
                <a:ea typeface="Arial Unicode MS" panose="020B0604020202020204" pitchFamily="34" charset="-128"/>
                <a:cs typeface="Arial Unicode MS" panose="020B0604020202020204" pitchFamily="34" charset="-128"/>
              </a:rPr>
              <a:t>Build packs</a:t>
            </a:r>
            <a:endParaRPr lang="en-US" dirty="0">
              <a:solidFill>
                <a:schemeClr val="tx1"/>
              </a:solidFill>
              <a:ea typeface="Arial Unicode MS" panose="020B0604020202020204" pitchFamily="34" charset="-128"/>
              <a:cs typeface="Arial Unicode MS" panose="020B0604020202020204" pitchFamily="34" charset="-128"/>
            </a:endParaRPr>
          </a:p>
        </p:txBody>
      </p:sp>
      <p:cxnSp>
        <p:nvCxnSpPr>
          <p:cNvPr id="31" name="Straight Arrow Connector 30"/>
          <p:cNvCxnSpPr>
            <a:cxnSpLocks/>
          </p:cNvCxnSpPr>
          <p:nvPr/>
        </p:nvCxnSpPr>
        <p:spPr bwMode="auto">
          <a:xfrm flipH="1" flipV="1">
            <a:off x="6355347" y="4451072"/>
            <a:ext cx="2648713" cy="1181884"/>
          </a:xfrm>
          <a:prstGeom prst="straightConnector1">
            <a:avLst/>
          </a:prstGeom>
          <a:solidFill>
            <a:schemeClr val="tx2"/>
          </a:solidFill>
          <a:ln w="73025" cap="flat" cmpd="sng" algn="ctr">
            <a:solidFill>
              <a:srgbClr val="FFB9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Straight Arrow Connector 36"/>
          <p:cNvCxnSpPr>
            <a:cxnSpLocks/>
          </p:cNvCxnSpPr>
          <p:nvPr/>
        </p:nvCxnSpPr>
        <p:spPr bwMode="auto">
          <a:xfrm flipH="1" flipV="1">
            <a:off x="9275910" y="4940950"/>
            <a:ext cx="594303" cy="1"/>
          </a:xfrm>
          <a:prstGeom prst="straightConnector1">
            <a:avLst/>
          </a:prstGeom>
          <a:solidFill>
            <a:schemeClr val="tx2"/>
          </a:solidFill>
          <a:ln w="73025" cap="flat" cmpd="sng" algn="ctr">
            <a:solidFill>
              <a:srgbClr val="FFB9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Straight Arrow Connector 39"/>
          <p:cNvCxnSpPr/>
          <p:nvPr/>
        </p:nvCxnSpPr>
        <p:spPr bwMode="auto">
          <a:xfrm flipH="1">
            <a:off x="3916297" y="4127570"/>
            <a:ext cx="1328435" cy="192086"/>
          </a:xfrm>
          <a:prstGeom prst="straightConnector1">
            <a:avLst/>
          </a:prstGeom>
          <a:solidFill>
            <a:schemeClr val="tx2"/>
          </a:solidFill>
          <a:ln w="73025" cap="flat" cmpd="sng" algn="ctr">
            <a:solidFill>
              <a:srgbClr val="FFB9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Straight Arrow Connector 42"/>
          <p:cNvCxnSpPr/>
          <p:nvPr/>
        </p:nvCxnSpPr>
        <p:spPr bwMode="auto">
          <a:xfrm flipH="1" flipV="1">
            <a:off x="4104099" y="3827114"/>
            <a:ext cx="1173445" cy="93565"/>
          </a:xfrm>
          <a:prstGeom prst="straightConnector1">
            <a:avLst/>
          </a:prstGeom>
          <a:solidFill>
            <a:schemeClr val="tx2"/>
          </a:solidFill>
          <a:ln w="73025" cap="flat" cmpd="sng" algn="ctr">
            <a:solidFill>
              <a:srgbClr val="FFB9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Straight Arrow Connector 44"/>
          <p:cNvCxnSpPr/>
          <p:nvPr/>
        </p:nvCxnSpPr>
        <p:spPr bwMode="auto">
          <a:xfrm>
            <a:off x="2083981" y="2283106"/>
            <a:ext cx="3062496" cy="882654"/>
          </a:xfrm>
          <a:prstGeom prst="straightConnector1">
            <a:avLst/>
          </a:prstGeom>
          <a:solidFill>
            <a:schemeClr val="tx2"/>
          </a:solidFill>
          <a:ln w="73025" cap="flat" cmpd="sng" algn="ctr">
            <a:solidFill>
              <a:srgbClr val="FFB9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 name="Explosion 1 11"/>
          <p:cNvSpPr/>
          <p:nvPr/>
        </p:nvSpPr>
        <p:spPr bwMode="auto">
          <a:xfrm>
            <a:off x="5291592" y="3047265"/>
            <a:ext cx="914400" cy="914400"/>
          </a:xfrm>
          <a:prstGeom prst="irregularSeal1">
            <a:avLst/>
          </a:prstGeom>
          <a:solidFill>
            <a:srgbClr val="AAB414"/>
          </a:solidFill>
          <a:ln>
            <a:solidFill>
              <a:srgbClr val="000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6" name="Explosion 1 15"/>
          <p:cNvSpPr/>
          <p:nvPr/>
        </p:nvSpPr>
        <p:spPr bwMode="auto">
          <a:xfrm>
            <a:off x="5358550" y="3511517"/>
            <a:ext cx="914400" cy="914400"/>
          </a:xfrm>
          <a:prstGeom prst="irregularSeal1">
            <a:avLst/>
          </a:prstGeom>
          <a:solidFill>
            <a:srgbClr val="AAB414"/>
          </a:solidFill>
          <a:ln>
            <a:solidFill>
              <a:srgbClr val="000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7" name="Explosion 1 16"/>
          <p:cNvSpPr/>
          <p:nvPr/>
        </p:nvSpPr>
        <p:spPr bwMode="auto">
          <a:xfrm>
            <a:off x="5784206" y="2967117"/>
            <a:ext cx="914400" cy="914400"/>
          </a:xfrm>
          <a:prstGeom prst="irregularSeal1">
            <a:avLst/>
          </a:prstGeom>
          <a:solidFill>
            <a:srgbClr val="AAB414"/>
          </a:solidFill>
          <a:ln>
            <a:solidFill>
              <a:srgbClr val="000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8" name="TextBox 17"/>
          <p:cNvSpPr txBox="1"/>
          <p:nvPr/>
        </p:nvSpPr>
        <p:spPr>
          <a:xfrm rot="774794">
            <a:off x="5567554" y="2728477"/>
            <a:ext cx="1909976" cy="342712"/>
          </a:xfrm>
          <a:prstGeom prst="rect">
            <a:avLst/>
          </a:prstGeom>
          <a:noFill/>
        </p:spPr>
        <p:txBody>
          <a:bodyPr wrap="square" lIns="0" tIns="0" rIns="0" bIns="0" rtlCol="0">
            <a:noAutofit/>
          </a:bodyPr>
          <a:lstStyle/>
          <a:p>
            <a:pPr algn="ctr">
              <a:lnSpc>
                <a:spcPct val="110000"/>
              </a:lnSpc>
              <a:spcBef>
                <a:spcPct val="0"/>
              </a:spcBef>
              <a:buFont typeface="Wingdings" charset="0"/>
              <a:buNone/>
            </a:pPr>
            <a:r>
              <a:rPr lang="en-US" dirty="0">
                <a:solidFill>
                  <a:srgbClr val="FFFFFF"/>
                </a:solidFill>
                <a:ea typeface="Arial Unicode MS" panose="020B0604020202020204" pitchFamily="34" charset="-128"/>
                <a:cs typeface="Arial Unicode MS" panose="020B0604020202020204" pitchFamily="34" charset="-128"/>
              </a:rPr>
              <a:t>My Services</a:t>
            </a:r>
          </a:p>
        </p:txBody>
      </p:sp>
      <p:sp>
        <p:nvSpPr>
          <p:cNvPr id="9" name="TextBox 8"/>
          <p:cNvSpPr txBox="1"/>
          <p:nvPr/>
        </p:nvSpPr>
        <p:spPr>
          <a:xfrm rot="19963563">
            <a:off x="2374661" y="3456594"/>
            <a:ext cx="1909976" cy="342712"/>
          </a:xfrm>
          <a:prstGeom prst="rect">
            <a:avLst/>
          </a:prstGeom>
          <a:noFill/>
        </p:spPr>
        <p:txBody>
          <a:bodyPr wrap="square" lIns="0" tIns="0" rIns="0" bIns="0" rtlCol="0">
            <a:noAutofit/>
          </a:bodyPr>
          <a:lstStyle/>
          <a:p>
            <a:pPr algn="ctr">
              <a:lnSpc>
                <a:spcPct val="110000"/>
              </a:lnSpc>
              <a:spcBef>
                <a:spcPct val="0"/>
              </a:spcBef>
              <a:buFont typeface="Wingdings" charset="0"/>
              <a:buNone/>
            </a:pPr>
            <a:r>
              <a:rPr lang="en-US" dirty="0">
                <a:solidFill>
                  <a:srgbClr val="FFFFFF"/>
                </a:solidFill>
                <a:ea typeface="Arial Unicode MS" panose="020B0604020202020204" pitchFamily="34" charset="-128"/>
                <a:cs typeface="Arial Unicode MS" panose="020B0604020202020204" pitchFamily="34" charset="-128"/>
              </a:rPr>
              <a:t>Backing services</a:t>
            </a:r>
          </a:p>
        </p:txBody>
      </p:sp>
      <p:sp>
        <p:nvSpPr>
          <p:cNvPr id="51216" name="TextBox 51215"/>
          <p:cNvSpPr txBox="1"/>
          <p:nvPr/>
        </p:nvSpPr>
        <p:spPr>
          <a:xfrm rot="1004264">
            <a:off x="2560999" y="2325691"/>
            <a:ext cx="2499028" cy="431299"/>
          </a:xfrm>
          <a:prstGeom prst="rect">
            <a:avLst/>
          </a:prstGeom>
          <a:noFill/>
        </p:spPr>
        <p:txBody>
          <a:bodyPr wrap="square" lIns="0" tIns="0" rIns="0" bIns="0" rtlCol="0">
            <a:noAutofit/>
          </a:bodyPr>
          <a:lstStyle/>
          <a:p>
            <a:pPr algn="r">
              <a:lnSpc>
                <a:spcPct val="110000"/>
              </a:lnSpc>
              <a:spcBef>
                <a:spcPts val="0"/>
              </a:spcBef>
            </a:pPr>
            <a:r>
              <a:rPr lang="en-US" dirty="0">
                <a:solidFill>
                  <a:schemeClr val="bg1"/>
                </a:solidFill>
                <a:ea typeface="Arial Unicode MS" panose="020B0604020202020204" pitchFamily="34" charset="-128"/>
                <a:cs typeface="Arial Unicode MS" panose="020B0604020202020204" pitchFamily="34" charset="-128"/>
              </a:rPr>
              <a:t>my-pub-cloud-service.io</a:t>
            </a:r>
          </a:p>
        </p:txBody>
      </p:sp>
      <p:sp>
        <p:nvSpPr>
          <p:cNvPr id="54" name="TextBox 53"/>
          <p:cNvSpPr txBox="1"/>
          <p:nvPr/>
        </p:nvSpPr>
        <p:spPr>
          <a:xfrm rot="1636808">
            <a:off x="6977442" y="4490001"/>
            <a:ext cx="995500" cy="391022"/>
          </a:xfrm>
          <a:prstGeom prst="rect">
            <a:avLst/>
          </a:prstGeom>
          <a:noFill/>
        </p:spPr>
        <p:txBody>
          <a:bodyPr wrap="square" lIns="0" tIns="0" rIns="0" bIns="0" rtlCol="0">
            <a:noAutofit/>
          </a:bodyPr>
          <a:lstStyle/>
          <a:p>
            <a:pPr>
              <a:lnSpc>
                <a:spcPct val="110000"/>
              </a:lnSpc>
              <a:spcBef>
                <a:spcPts val="0"/>
              </a:spcBef>
            </a:pPr>
            <a:r>
              <a:rPr lang="en-US" dirty="0">
                <a:ea typeface="Arial Unicode MS" panose="020B0604020202020204" pitchFamily="34" charset="-128"/>
                <a:cs typeface="Arial Unicode MS" panose="020B0604020202020204" pitchFamily="34" charset="-128"/>
              </a:rPr>
              <a:t>deploy</a:t>
            </a:r>
            <a:endParaRPr lang="en-US" dirty="0">
              <a:solidFill>
                <a:schemeClr val="tx1"/>
              </a:solidFill>
              <a:ea typeface="Arial Unicode MS" panose="020B0604020202020204" pitchFamily="34" charset="-128"/>
              <a:cs typeface="Arial Unicode MS" panose="020B0604020202020204" pitchFamily="34" charset="-128"/>
            </a:endParaRPr>
          </a:p>
        </p:txBody>
      </p:sp>
      <p:sp>
        <p:nvSpPr>
          <p:cNvPr id="36" name="Flowchart: Document 35"/>
          <p:cNvSpPr/>
          <p:nvPr/>
        </p:nvSpPr>
        <p:spPr bwMode="auto">
          <a:xfrm>
            <a:off x="9892023" y="4560017"/>
            <a:ext cx="1622489" cy="922169"/>
          </a:xfrm>
          <a:prstGeom prst="flowChartDocumen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800" dirty="0">
                <a:solidFill>
                  <a:schemeClr val="tx1"/>
                </a:solidFill>
                <a:latin typeface="+mn-lt"/>
                <a:ea typeface="Arial Unicode MS" panose="020B0604020202020204" pitchFamily="34" charset="-128"/>
                <a:cs typeface="Arial Unicode MS" panose="020B0604020202020204" pitchFamily="34" charset="-128"/>
              </a:rPr>
              <a:t>Config File</a:t>
            </a:r>
            <a:br>
              <a:rPr lang="en-US" sz="1800" dirty="0">
                <a:solidFill>
                  <a:schemeClr val="tx1"/>
                </a:solidFill>
                <a:latin typeface="+mn-lt"/>
                <a:ea typeface="Arial Unicode MS" panose="020B0604020202020204" pitchFamily="34" charset="-128"/>
                <a:cs typeface="Arial Unicode MS" panose="020B0604020202020204" pitchFamily="34" charset="-128"/>
              </a:rPr>
            </a:br>
            <a:r>
              <a:rPr lang="en-US" sz="1400" dirty="0" err="1">
                <a:solidFill>
                  <a:schemeClr val="tx1"/>
                </a:solidFill>
                <a:latin typeface="+mn-lt"/>
                <a:ea typeface="Arial Unicode MS" panose="020B0604020202020204" pitchFamily="34" charset="-128"/>
                <a:cs typeface="Arial Unicode MS" panose="020B0604020202020204" pitchFamily="34" charset="-128"/>
              </a:rPr>
              <a:t>manifest.yml</a:t>
            </a: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graphicFrame>
        <p:nvGraphicFramePr>
          <p:cNvPr id="13" name="Diagram 12">
            <a:extLst>
              <a:ext uri="{FF2B5EF4-FFF2-40B4-BE49-F238E27FC236}">
                <a16:creationId xmlns:a16="http://schemas.microsoft.com/office/drawing/2014/main" id="{B72BA259-C9A1-49EB-83E8-16386636AED3}"/>
              </a:ext>
            </a:extLst>
          </p:cNvPr>
          <p:cNvGraphicFramePr/>
          <p:nvPr>
            <p:extLst/>
          </p:nvPr>
        </p:nvGraphicFramePr>
        <p:xfrm>
          <a:off x="7841268" y="1525616"/>
          <a:ext cx="3712549" cy="217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a:extLst>
              <a:ext uri="{FF2B5EF4-FFF2-40B4-BE49-F238E27FC236}">
                <a16:creationId xmlns:a16="http://schemas.microsoft.com/office/drawing/2014/main" id="{98A7EC6D-8EF1-49A1-BD61-9B645ED68DDF}"/>
              </a:ext>
            </a:extLst>
          </p:cNvPr>
          <p:cNvSpPr/>
          <p:nvPr/>
        </p:nvSpPr>
        <p:spPr bwMode="auto">
          <a:xfrm>
            <a:off x="7985198" y="4575900"/>
            <a:ext cx="1295565" cy="80381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a:solidFill>
                  <a:schemeClr val="tx1"/>
                </a:solidFill>
                <a:latin typeface="+mn-lt"/>
                <a:ea typeface="Arial Unicode MS" panose="020B0604020202020204" pitchFamily="34" charset="-128"/>
                <a:cs typeface="Arial Unicode MS" panose="020B0604020202020204" pitchFamily="34" charset="-128"/>
              </a:rPr>
              <a:t>App</a:t>
            </a:r>
          </a:p>
        </p:txBody>
      </p:sp>
      <p:cxnSp>
        <p:nvCxnSpPr>
          <p:cNvPr id="49" name="Straight Arrow Connector 48">
            <a:extLst>
              <a:ext uri="{FF2B5EF4-FFF2-40B4-BE49-F238E27FC236}">
                <a16:creationId xmlns:a16="http://schemas.microsoft.com/office/drawing/2014/main" id="{EF8C69A0-A6B6-479A-89F7-C6513633FBA5}"/>
              </a:ext>
            </a:extLst>
          </p:cNvPr>
          <p:cNvCxnSpPr>
            <a:cxnSpLocks/>
          </p:cNvCxnSpPr>
          <p:nvPr/>
        </p:nvCxnSpPr>
        <p:spPr bwMode="auto">
          <a:xfrm flipH="1">
            <a:off x="7537093" y="3945366"/>
            <a:ext cx="1851679" cy="990756"/>
          </a:xfrm>
          <a:prstGeom prst="straightConnector1">
            <a:avLst/>
          </a:prstGeom>
          <a:solidFill>
            <a:schemeClr val="tx2"/>
          </a:solidFill>
          <a:ln w="73025" cap="flat" cmpd="sng" algn="ctr">
            <a:solidFill>
              <a:srgbClr val="FFB9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110467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Cloud </a:t>
            </a:r>
            <a:r>
              <a:rPr lang="de-DE" dirty="0" err="1"/>
              <a:t>Foundry</a:t>
            </a:r>
            <a:br>
              <a:rPr lang="de-DE" dirty="0"/>
            </a:br>
            <a:r>
              <a:rPr lang="en-US" b="0" dirty="0"/>
              <a:t>Org-Space concept</a:t>
            </a:r>
            <a:endParaRPr lang="en-US" dirty="0"/>
          </a:p>
        </p:txBody>
      </p:sp>
      <p:sp>
        <p:nvSpPr>
          <p:cNvPr id="14" name="Textfeld 13"/>
          <p:cNvSpPr txBox="1"/>
          <p:nvPr/>
        </p:nvSpPr>
        <p:spPr>
          <a:xfrm>
            <a:off x="6637881" y="4922510"/>
            <a:ext cx="1348183" cy="914400"/>
          </a:xfrm>
          <a:prstGeom prst="rect">
            <a:avLst/>
          </a:prstGeom>
          <a:noFill/>
        </p:spPr>
        <p:txBody>
          <a:bodyPr wrap="none" lIns="0" tIns="0" rIns="0" bIns="0" rtlCol="0">
            <a:noAutofit/>
          </a:bodyPr>
          <a:lstStyle/>
          <a:p>
            <a:pPr>
              <a:lnSpc>
                <a:spcPct val="110000"/>
              </a:lnSpc>
              <a:spcBef>
                <a:spcPts val="0"/>
              </a:spcBef>
            </a:pPr>
            <a:endParaRPr lang="en-US" sz="14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 name="Rechteck 110"/>
          <p:cNvSpPr/>
          <p:nvPr/>
        </p:nvSpPr>
        <p:spPr bwMode="auto">
          <a:xfrm>
            <a:off x="1122427" y="2622984"/>
            <a:ext cx="5461586" cy="1775576"/>
          </a:xfrm>
          <a:prstGeom prst="rect">
            <a:avLst/>
          </a:prstGeom>
          <a:solidFill>
            <a:srgbClr val="E1E1D7"/>
          </a:solidFill>
          <a:ln>
            <a:solidFill>
              <a:schemeClr val="accent1"/>
            </a:solidFill>
          </a:ln>
          <a:effectLst/>
          <a:extLst/>
        </p:spPr>
        <p:txBody>
          <a:bodyPr rot="0" spcFirstLastPara="0" vertOverflow="overflow" horzOverflow="overflow" vert="vert270" wrap="square" lIns="0" tIns="54000" rIns="108000" bIns="54000" numCol="1" spcCol="72000" rtlCol="0" fromWordArt="0" anchor="t" anchorCtr="0" forceAA="0" compatLnSpc="1">
            <a:prstTxWarp prst="textNoShape">
              <a:avLst/>
            </a:prstTxWarp>
            <a:noAutofit/>
          </a:bodyPr>
          <a:lstStyle/>
          <a:p>
            <a:pPr>
              <a:lnSpc>
                <a:spcPct val="110000"/>
              </a:lnSpc>
              <a:spcBef>
                <a:spcPct val="0"/>
              </a:spcBef>
              <a:buFont typeface="Wingdings" charset="0"/>
              <a:buNone/>
            </a:pPr>
            <a:r>
              <a:rPr lang="en-US" sz="1400" b="1" dirty="0">
                <a:solidFill>
                  <a:srgbClr val="00646E"/>
                </a:solidFill>
              </a:rPr>
              <a:t>Third Party 1 Org</a:t>
            </a:r>
            <a:endParaRPr lang="en-US" sz="800" b="1" dirty="0">
              <a:solidFill>
                <a:srgbClr val="00646E"/>
              </a:solidFill>
            </a:endParaRPr>
          </a:p>
        </p:txBody>
      </p:sp>
      <p:sp>
        <p:nvSpPr>
          <p:cNvPr id="15" name="Rechteck 88"/>
          <p:cNvSpPr/>
          <p:nvPr/>
        </p:nvSpPr>
        <p:spPr bwMode="auto">
          <a:xfrm>
            <a:off x="1594608" y="2704843"/>
            <a:ext cx="2199537" cy="1171933"/>
          </a:xfrm>
          <a:prstGeom prst="rect">
            <a:avLst/>
          </a:prstGeom>
          <a:solidFill>
            <a:srgbClr val="A5E1E1"/>
          </a:solidFill>
          <a:ln>
            <a:solidFill>
              <a:schemeClr val="accent1"/>
            </a:solidFill>
          </a:ln>
          <a:effectLst/>
          <a:extLst/>
        </p:spPr>
        <p:txBody>
          <a:bodyPr rot="0" spcFirstLastPara="0" vertOverflow="overflow" horzOverflow="overflow" vert="vert270" wrap="square" lIns="0" tIns="54000" rIns="108000" bIns="54000" numCol="1" spcCol="72000" rtlCol="0" fromWordArt="0" anchor="t" anchorCtr="0" forceAA="0" compatLnSpc="1">
            <a:prstTxWarp prst="textNoShape">
              <a:avLst/>
            </a:prstTxWarp>
            <a:noAutofit/>
          </a:bodyPr>
          <a:lstStyle/>
          <a:p>
            <a:pPr>
              <a:lnSpc>
                <a:spcPct val="110000"/>
              </a:lnSpc>
              <a:spcBef>
                <a:spcPct val="0"/>
              </a:spcBef>
              <a:buFont typeface="Wingdings" charset="0"/>
              <a:buNone/>
            </a:pPr>
            <a:r>
              <a:rPr lang="en-US" sz="1400" b="1" dirty="0">
                <a:solidFill>
                  <a:srgbClr val="0F8287"/>
                </a:solidFill>
              </a:rPr>
              <a:t>App Space 1</a:t>
            </a:r>
            <a:endParaRPr lang="en-US" sz="800" b="1" dirty="0">
              <a:solidFill>
                <a:srgbClr val="0F8287"/>
              </a:solidFill>
            </a:endParaRPr>
          </a:p>
        </p:txBody>
      </p:sp>
      <p:sp>
        <p:nvSpPr>
          <p:cNvPr id="16" name="Rechteck 91"/>
          <p:cNvSpPr/>
          <p:nvPr/>
        </p:nvSpPr>
        <p:spPr bwMode="auto">
          <a:xfrm>
            <a:off x="1738770" y="4560961"/>
            <a:ext cx="1916568" cy="1136003"/>
          </a:xfrm>
          <a:prstGeom prst="rect">
            <a:avLst/>
          </a:prstGeom>
          <a:solidFill>
            <a:srgbClr val="00646E"/>
          </a:solidFill>
          <a:ln>
            <a:solidFill>
              <a:schemeClr val="accent1"/>
            </a:solidFill>
          </a:ln>
          <a:effectLst/>
          <a:extLst/>
        </p:spPr>
        <p:txBody>
          <a:bodyPr wrap="square" lIns="108000" tIns="54000" rIns="108000" bIns="54000" numCol="1" spcCol="72000" rtlCol="0" anchor="t" anchorCtr="0">
            <a:noAutofit/>
          </a:bodyPr>
          <a:lstStyle/>
          <a:p>
            <a:pPr>
              <a:lnSpc>
                <a:spcPct val="110000"/>
              </a:lnSpc>
              <a:spcBef>
                <a:spcPct val="0"/>
              </a:spcBef>
              <a:buFont typeface="Wingdings" charset="0"/>
              <a:buNone/>
            </a:pPr>
            <a:r>
              <a:rPr lang="en-US" sz="1400" b="1" dirty="0">
                <a:solidFill>
                  <a:schemeClr val="bg1"/>
                </a:solidFill>
              </a:rPr>
              <a:t>Backing  Services</a:t>
            </a:r>
            <a:br>
              <a:rPr lang="en-US" sz="1400" b="1" dirty="0">
                <a:solidFill>
                  <a:schemeClr val="bg1"/>
                </a:solidFill>
              </a:rPr>
            </a:br>
            <a:br>
              <a:rPr lang="en-US" sz="1400" b="1" dirty="0">
                <a:solidFill>
                  <a:schemeClr val="bg1"/>
                </a:solidFill>
              </a:rPr>
            </a:br>
            <a:r>
              <a:rPr lang="en-US" sz="1400" b="1" dirty="0">
                <a:solidFill>
                  <a:schemeClr val="bg1"/>
                </a:solidFill>
              </a:rPr>
              <a:t>Third Party 1 </a:t>
            </a:r>
            <a:br>
              <a:rPr lang="en-US" sz="1400" b="1" dirty="0">
                <a:solidFill>
                  <a:schemeClr val="bg1"/>
                </a:solidFill>
              </a:rPr>
            </a:br>
            <a:r>
              <a:rPr lang="en-US" sz="1400" b="1" dirty="0">
                <a:solidFill>
                  <a:schemeClr val="bg1"/>
                </a:solidFill>
              </a:rPr>
              <a:t>Space 1</a:t>
            </a:r>
          </a:p>
        </p:txBody>
      </p:sp>
      <p:sp>
        <p:nvSpPr>
          <p:cNvPr id="21" name="Rectangle 12"/>
          <p:cNvSpPr>
            <a:spLocks noChangeArrowheads="1"/>
          </p:cNvSpPr>
          <p:nvPr/>
        </p:nvSpPr>
        <p:spPr bwMode="auto">
          <a:xfrm>
            <a:off x="1122426" y="2254091"/>
            <a:ext cx="8641080" cy="209247"/>
          </a:xfrm>
          <a:prstGeom prst="rect">
            <a:avLst/>
          </a:prstGeom>
          <a:solidFill>
            <a:srgbClr val="E7F9FF"/>
          </a:solidFill>
          <a:ln>
            <a:solidFill>
              <a:schemeClr val="accent1"/>
            </a:solidFill>
          </a:ln>
          <a:extLst/>
        </p:spPr>
        <p:txBody>
          <a:bodyPr wrap="none" lIns="365760" tIns="0" rIns="0" bIns="0" anchor="ctr" anchorCtr="0">
            <a:noAutofit/>
          </a:bodyPr>
          <a:lstStyle/>
          <a:p>
            <a:pPr lvl="0" defTabSz="762000" eaLnBrk="0" hangingPunct="0">
              <a:spcBef>
                <a:spcPts val="400"/>
              </a:spcBef>
            </a:pPr>
            <a:r>
              <a:rPr lang="en-US" sz="800" b="1" dirty="0"/>
              <a:t>Internet </a:t>
            </a:r>
            <a:r>
              <a:rPr lang="en-US" sz="800" dirty="0"/>
              <a:t>https</a:t>
            </a:r>
          </a:p>
        </p:txBody>
      </p:sp>
      <p:pic>
        <p:nvPicPr>
          <p:cNvPr id="22"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6444" y="2280618"/>
            <a:ext cx="166888" cy="165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hteck 139"/>
          <p:cNvSpPr/>
          <p:nvPr/>
        </p:nvSpPr>
        <p:spPr bwMode="auto">
          <a:xfrm>
            <a:off x="1122426" y="1486982"/>
            <a:ext cx="8641080" cy="768024"/>
          </a:xfrm>
          <a:prstGeom prst="rect">
            <a:avLst/>
          </a:prstGeom>
          <a:solidFill>
            <a:schemeClr val="bg1">
              <a:lumMod val="95000"/>
            </a:schemeClr>
          </a:solidFill>
          <a:ln>
            <a:solidFill>
              <a:schemeClr val="accent1"/>
            </a:solidFill>
          </a:ln>
          <a:effectLst/>
          <a:extLst/>
        </p:spPr>
        <p:txBody>
          <a:bodyPr wrap="square" lIns="108013" tIns="54006" rIns="108013" bIns="54006" numCol="1" spcCol="72000" rtlCol="0" anchor="t" anchorCtr="0">
            <a:noAutofit/>
          </a:bodyPr>
          <a:lstStyle/>
          <a:p>
            <a:pPr fontAlgn="auto">
              <a:spcBef>
                <a:spcPct val="0"/>
              </a:spcBef>
              <a:spcAft>
                <a:spcPts val="0"/>
              </a:spcAft>
              <a:buClr>
                <a:srgbClr val="879BAA"/>
              </a:buClr>
            </a:pPr>
            <a:r>
              <a:rPr lang="en-US" sz="1100" b="1" kern="0" dirty="0">
                <a:solidFill>
                  <a:srgbClr val="000000"/>
                </a:solidFill>
              </a:rPr>
              <a:t>Customer</a:t>
            </a:r>
          </a:p>
        </p:txBody>
      </p:sp>
      <p:sp>
        <p:nvSpPr>
          <p:cNvPr id="28" name="Rechteck 143"/>
          <p:cNvSpPr/>
          <p:nvPr/>
        </p:nvSpPr>
        <p:spPr bwMode="auto">
          <a:xfrm>
            <a:off x="1968555" y="2789312"/>
            <a:ext cx="1025783" cy="448140"/>
          </a:xfrm>
          <a:prstGeom prst="rect">
            <a:avLst/>
          </a:prstGeom>
          <a:solidFill>
            <a:srgbClr val="32A0A0"/>
          </a:solidFill>
          <a:ln>
            <a:solidFill>
              <a:schemeClr val="accent1"/>
            </a:solidFill>
          </a:ln>
          <a:effectLst/>
          <a:extLst/>
        </p:spPr>
        <p:txBody>
          <a:bodyPr rot="0" spcFirstLastPara="0" vertOverflow="overflow" horzOverflow="overflow" vert="horz" wrap="square" lIns="108000" tIns="54000" rIns="108000" bIns="5400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bg1"/>
                </a:solidFill>
              </a:rPr>
              <a:t>Third Party 1 App 1</a:t>
            </a:r>
          </a:p>
        </p:txBody>
      </p:sp>
      <p:sp>
        <p:nvSpPr>
          <p:cNvPr id="31" name="Rechteck 163"/>
          <p:cNvSpPr/>
          <p:nvPr/>
        </p:nvSpPr>
        <p:spPr bwMode="auto">
          <a:xfrm>
            <a:off x="2536263" y="1520128"/>
            <a:ext cx="1265664" cy="702518"/>
          </a:xfrm>
          <a:prstGeom prst="rect">
            <a:avLst/>
          </a:prstGeom>
          <a:solidFill>
            <a:srgbClr val="32A0A0"/>
          </a:solidFill>
          <a:ln>
            <a:solidFill>
              <a:schemeClr val="accent1"/>
            </a:solidFill>
          </a:ln>
          <a:effectLs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bg1"/>
                </a:solidFill>
              </a:rPr>
              <a:t>Third Party 1 UI/Application 1</a:t>
            </a:r>
          </a:p>
        </p:txBody>
      </p:sp>
      <p:cxnSp>
        <p:nvCxnSpPr>
          <p:cNvPr id="36" name="Gerade Verbindung mit Pfeil 82"/>
          <p:cNvCxnSpPr>
            <a:stCxn id="31" idx="2"/>
            <a:endCxn id="28" idx="0"/>
          </p:cNvCxnSpPr>
          <p:nvPr/>
        </p:nvCxnSpPr>
        <p:spPr bwMode="auto">
          <a:xfrm flipH="1">
            <a:off x="2481447" y="2222646"/>
            <a:ext cx="687648" cy="566666"/>
          </a:xfrm>
          <a:prstGeom prst="straightConnector1">
            <a:avLst/>
          </a:prstGeom>
          <a:solidFill>
            <a:schemeClr val="tx2"/>
          </a:solidFill>
          <a:ln w="158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7" name="Rechteck 106"/>
          <p:cNvSpPr/>
          <p:nvPr/>
        </p:nvSpPr>
        <p:spPr bwMode="auto">
          <a:xfrm>
            <a:off x="2577368" y="3292909"/>
            <a:ext cx="1031578" cy="450000"/>
          </a:xfrm>
          <a:prstGeom prst="rect">
            <a:avLst/>
          </a:prstGeom>
          <a:solidFill>
            <a:srgbClr val="32A0A0"/>
          </a:solidFill>
          <a:ln>
            <a:solidFill>
              <a:schemeClr val="accent1"/>
            </a:solidFill>
          </a:ln>
          <a:effectLst/>
          <a:extLst/>
        </p:spPr>
        <p:txBody>
          <a:bodyPr rot="0" spcFirstLastPara="0" vertOverflow="overflow" horzOverflow="overflow" vert="horz" wrap="square" lIns="108000" tIns="54000" rIns="108000" bIns="5400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bg1"/>
                </a:solidFill>
              </a:rPr>
              <a:t>Third Party 1 App 2</a:t>
            </a:r>
          </a:p>
        </p:txBody>
      </p:sp>
      <p:cxnSp>
        <p:nvCxnSpPr>
          <p:cNvPr id="38" name="Gerade Verbindung mit Pfeil 129"/>
          <p:cNvCxnSpPr>
            <a:stCxn id="15" idx="2"/>
            <a:endCxn id="16" idx="0"/>
          </p:cNvCxnSpPr>
          <p:nvPr/>
        </p:nvCxnSpPr>
        <p:spPr bwMode="auto">
          <a:xfrm>
            <a:off x="2694377" y="3876776"/>
            <a:ext cx="2677" cy="684185"/>
          </a:xfrm>
          <a:prstGeom prst="straightConnector1">
            <a:avLst/>
          </a:prstGeom>
          <a:solidFill>
            <a:schemeClr val="tx2"/>
          </a:solidFill>
          <a:ln w="158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Rechteck 146"/>
          <p:cNvSpPr/>
          <p:nvPr/>
        </p:nvSpPr>
        <p:spPr bwMode="auto">
          <a:xfrm>
            <a:off x="4289676" y="2703113"/>
            <a:ext cx="2134273" cy="1173663"/>
          </a:xfrm>
          <a:prstGeom prst="rect">
            <a:avLst/>
          </a:prstGeom>
          <a:solidFill>
            <a:srgbClr val="A5E1E1"/>
          </a:solidFill>
          <a:ln>
            <a:solidFill>
              <a:schemeClr val="accent1"/>
            </a:solidFill>
          </a:ln>
          <a:effectLst/>
          <a:extLst/>
        </p:spPr>
        <p:txBody>
          <a:bodyPr rot="0" spcFirstLastPara="0" vertOverflow="overflow" horzOverflow="overflow" vert="vert270" wrap="square" lIns="0" tIns="54000" rIns="108000" bIns="54000" numCol="1" spcCol="72000" rtlCol="0" fromWordArt="0" anchor="t" anchorCtr="0" forceAA="0" compatLnSpc="1">
            <a:prstTxWarp prst="textNoShape">
              <a:avLst/>
            </a:prstTxWarp>
            <a:noAutofit/>
          </a:bodyPr>
          <a:lstStyle/>
          <a:p>
            <a:pPr>
              <a:lnSpc>
                <a:spcPct val="110000"/>
              </a:lnSpc>
              <a:spcBef>
                <a:spcPct val="0"/>
              </a:spcBef>
              <a:buFont typeface="Wingdings" charset="0"/>
              <a:buNone/>
            </a:pPr>
            <a:r>
              <a:rPr lang="en-US" sz="1400" b="1" dirty="0">
                <a:solidFill>
                  <a:srgbClr val="0F8287"/>
                </a:solidFill>
              </a:rPr>
              <a:t>App Space 2</a:t>
            </a:r>
            <a:endParaRPr lang="en-US" sz="800" b="1" dirty="0">
              <a:solidFill>
                <a:srgbClr val="0F8287"/>
              </a:solidFill>
            </a:endParaRPr>
          </a:p>
        </p:txBody>
      </p:sp>
      <p:sp>
        <p:nvSpPr>
          <p:cNvPr id="41" name="Rechteck 148"/>
          <p:cNvSpPr/>
          <p:nvPr/>
        </p:nvSpPr>
        <p:spPr bwMode="auto">
          <a:xfrm>
            <a:off x="4618839" y="2791780"/>
            <a:ext cx="1033200" cy="450000"/>
          </a:xfrm>
          <a:prstGeom prst="rect">
            <a:avLst/>
          </a:prstGeom>
          <a:solidFill>
            <a:srgbClr val="32A0A0"/>
          </a:solidFill>
          <a:ln>
            <a:solidFill>
              <a:schemeClr val="accent1"/>
            </a:solidFill>
          </a:ln>
          <a:effectLst/>
          <a:extLst/>
        </p:spPr>
        <p:txBody>
          <a:bodyPr rot="0" spcFirstLastPara="0" vertOverflow="overflow" horzOverflow="overflow" vert="horz" wrap="square" lIns="108000" tIns="54000" rIns="108000" bIns="5400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bg1"/>
                </a:solidFill>
              </a:rPr>
              <a:t>Third Party 1 App 3</a:t>
            </a:r>
          </a:p>
        </p:txBody>
      </p:sp>
      <p:sp>
        <p:nvSpPr>
          <p:cNvPr id="42" name="Rechteck 152"/>
          <p:cNvSpPr/>
          <p:nvPr/>
        </p:nvSpPr>
        <p:spPr bwMode="auto">
          <a:xfrm>
            <a:off x="5164067" y="3289943"/>
            <a:ext cx="1033200" cy="450000"/>
          </a:xfrm>
          <a:prstGeom prst="rect">
            <a:avLst/>
          </a:prstGeom>
          <a:solidFill>
            <a:srgbClr val="32A0A0"/>
          </a:solidFill>
          <a:ln>
            <a:solidFill>
              <a:schemeClr val="accent1"/>
            </a:solidFill>
          </a:ln>
          <a:effectLst/>
          <a:extLst/>
        </p:spPr>
        <p:txBody>
          <a:bodyPr rot="0" spcFirstLastPara="0" vertOverflow="overflow" horzOverflow="overflow" vert="horz" wrap="square" lIns="108000" tIns="54000" rIns="108000" bIns="5400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bg1"/>
                </a:solidFill>
              </a:rPr>
              <a:t>Third Party 1 App 4</a:t>
            </a:r>
          </a:p>
        </p:txBody>
      </p:sp>
      <p:sp>
        <p:nvSpPr>
          <p:cNvPr id="43" name="Rechteck 153"/>
          <p:cNvSpPr/>
          <p:nvPr/>
        </p:nvSpPr>
        <p:spPr bwMode="auto">
          <a:xfrm>
            <a:off x="4780647" y="1520128"/>
            <a:ext cx="1265664" cy="703090"/>
          </a:xfrm>
          <a:prstGeom prst="rect">
            <a:avLst/>
          </a:prstGeom>
          <a:solidFill>
            <a:srgbClr val="32A0A0"/>
          </a:solidFill>
          <a:ln>
            <a:solidFill>
              <a:schemeClr val="accent1"/>
            </a:solidFill>
          </a:ln>
          <a:effectLs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bg1"/>
                </a:solidFill>
              </a:rPr>
              <a:t>Third Party 1 UI/Application 2</a:t>
            </a:r>
          </a:p>
        </p:txBody>
      </p:sp>
      <p:cxnSp>
        <p:nvCxnSpPr>
          <p:cNvPr id="44" name="Gerade Verbindung mit Pfeil 82"/>
          <p:cNvCxnSpPr>
            <a:stCxn id="43" idx="2"/>
            <a:endCxn id="41" idx="0"/>
          </p:cNvCxnSpPr>
          <p:nvPr/>
        </p:nvCxnSpPr>
        <p:spPr bwMode="auto">
          <a:xfrm flipH="1">
            <a:off x="5135439" y="2223218"/>
            <a:ext cx="278040" cy="568562"/>
          </a:xfrm>
          <a:prstGeom prst="straightConnector1">
            <a:avLst/>
          </a:prstGeom>
          <a:solidFill>
            <a:schemeClr val="tx2"/>
          </a:solidFill>
          <a:ln w="158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5" name="Rechteck 156"/>
          <p:cNvSpPr/>
          <p:nvPr/>
        </p:nvSpPr>
        <p:spPr bwMode="auto">
          <a:xfrm>
            <a:off x="4426977" y="4560961"/>
            <a:ext cx="1894972" cy="1136003"/>
          </a:xfrm>
          <a:prstGeom prst="rect">
            <a:avLst/>
          </a:prstGeom>
          <a:solidFill>
            <a:srgbClr val="00646E"/>
          </a:solidFill>
          <a:ln>
            <a:solidFill>
              <a:schemeClr val="accent1"/>
            </a:solidFill>
          </a:ln>
          <a:effectLst/>
          <a:extLst/>
        </p:spPr>
        <p:txBody>
          <a:bodyPr wrap="square" lIns="108000" tIns="54000" rIns="108000" bIns="54000" numCol="1" spcCol="72000" rtlCol="0" anchor="t" anchorCtr="0">
            <a:noAutofit/>
          </a:bodyPr>
          <a:lstStyle/>
          <a:p>
            <a:pPr>
              <a:lnSpc>
                <a:spcPct val="110000"/>
              </a:lnSpc>
              <a:spcBef>
                <a:spcPct val="0"/>
              </a:spcBef>
              <a:buFont typeface="Wingdings" charset="0"/>
              <a:buNone/>
            </a:pPr>
            <a:r>
              <a:rPr lang="en-US" sz="1400" b="1" dirty="0">
                <a:solidFill>
                  <a:schemeClr val="bg1"/>
                </a:solidFill>
              </a:rPr>
              <a:t>Backing  Services</a:t>
            </a:r>
          </a:p>
          <a:p>
            <a:pPr>
              <a:lnSpc>
                <a:spcPct val="110000"/>
              </a:lnSpc>
              <a:spcBef>
                <a:spcPct val="0"/>
              </a:spcBef>
              <a:buFont typeface="Wingdings" charset="0"/>
              <a:buNone/>
            </a:pPr>
            <a:br>
              <a:rPr lang="en-US" sz="1400" b="1" dirty="0">
                <a:solidFill>
                  <a:schemeClr val="bg1"/>
                </a:solidFill>
              </a:rPr>
            </a:br>
            <a:r>
              <a:rPr lang="en-US" sz="1400" b="1" dirty="0">
                <a:solidFill>
                  <a:schemeClr val="bg1"/>
                </a:solidFill>
              </a:rPr>
              <a:t>Third Party 1 </a:t>
            </a:r>
            <a:br>
              <a:rPr lang="en-US" sz="1400" b="1" dirty="0">
                <a:solidFill>
                  <a:schemeClr val="bg1"/>
                </a:solidFill>
              </a:rPr>
            </a:br>
            <a:r>
              <a:rPr lang="en-US" sz="1400" b="1" dirty="0">
                <a:solidFill>
                  <a:schemeClr val="bg1"/>
                </a:solidFill>
              </a:rPr>
              <a:t>Space 2</a:t>
            </a:r>
          </a:p>
        </p:txBody>
      </p:sp>
      <p:cxnSp>
        <p:nvCxnSpPr>
          <p:cNvPr id="51" name="Gerade Verbindung mit Pfeil 176"/>
          <p:cNvCxnSpPr>
            <a:stCxn id="40" idx="2"/>
            <a:endCxn id="45" idx="0"/>
          </p:cNvCxnSpPr>
          <p:nvPr/>
        </p:nvCxnSpPr>
        <p:spPr bwMode="auto">
          <a:xfrm>
            <a:off x="5356813" y="3876776"/>
            <a:ext cx="17650" cy="684185"/>
          </a:xfrm>
          <a:prstGeom prst="straightConnector1">
            <a:avLst/>
          </a:prstGeom>
          <a:solidFill>
            <a:schemeClr val="tx2"/>
          </a:solidFill>
          <a:ln w="158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2" name="Rechteck 177"/>
          <p:cNvSpPr/>
          <p:nvPr/>
        </p:nvSpPr>
        <p:spPr bwMode="auto">
          <a:xfrm>
            <a:off x="6759783" y="2622984"/>
            <a:ext cx="2981752" cy="1775576"/>
          </a:xfrm>
          <a:prstGeom prst="rect">
            <a:avLst/>
          </a:prstGeom>
          <a:solidFill>
            <a:srgbClr val="E1E1D7"/>
          </a:solidFill>
          <a:ln>
            <a:solidFill>
              <a:schemeClr val="accent1"/>
            </a:solidFill>
          </a:ln>
          <a:effectLst/>
          <a:extLst/>
        </p:spPr>
        <p:txBody>
          <a:bodyPr rot="0" spcFirstLastPara="0" vertOverflow="overflow" horzOverflow="overflow" vert="vert270" wrap="square" lIns="0" tIns="54000" rIns="108000" bIns="54000" numCol="1" spcCol="72000" rtlCol="0" fromWordArt="0" anchor="t" anchorCtr="0" forceAA="0" compatLnSpc="1">
            <a:prstTxWarp prst="textNoShape">
              <a:avLst/>
            </a:prstTxWarp>
            <a:noAutofit/>
          </a:bodyPr>
          <a:lstStyle/>
          <a:p>
            <a:pPr>
              <a:lnSpc>
                <a:spcPct val="110000"/>
              </a:lnSpc>
              <a:spcBef>
                <a:spcPct val="0"/>
              </a:spcBef>
              <a:buFont typeface="Wingdings" charset="0"/>
              <a:buNone/>
            </a:pPr>
            <a:r>
              <a:rPr lang="en-US" sz="1400" b="1" dirty="0">
                <a:solidFill>
                  <a:srgbClr val="00646E"/>
                </a:solidFill>
              </a:rPr>
              <a:t>Third Party 2 Org</a:t>
            </a:r>
            <a:endParaRPr lang="en-US" sz="800" b="1" dirty="0">
              <a:solidFill>
                <a:srgbClr val="00646E"/>
              </a:solidFill>
            </a:endParaRPr>
          </a:p>
        </p:txBody>
      </p:sp>
      <p:sp>
        <p:nvSpPr>
          <p:cNvPr id="53" name="Rechteck 178"/>
          <p:cNvSpPr/>
          <p:nvPr/>
        </p:nvSpPr>
        <p:spPr bwMode="auto">
          <a:xfrm>
            <a:off x="7414082" y="2703113"/>
            <a:ext cx="1972985" cy="1173663"/>
          </a:xfrm>
          <a:prstGeom prst="rect">
            <a:avLst/>
          </a:prstGeom>
          <a:solidFill>
            <a:srgbClr val="A5E1E1"/>
          </a:solidFill>
          <a:ln>
            <a:solidFill>
              <a:schemeClr val="accent1"/>
            </a:solidFill>
          </a:ln>
          <a:effectLst/>
          <a:extLst/>
        </p:spPr>
        <p:txBody>
          <a:bodyPr rot="0" spcFirstLastPara="0" vertOverflow="overflow" horzOverflow="overflow" vert="vert270" wrap="square" lIns="0" tIns="54000" rIns="108000" bIns="54000" numCol="1" spcCol="72000" rtlCol="0" fromWordArt="0" anchor="t" anchorCtr="0" forceAA="0" compatLnSpc="1">
            <a:prstTxWarp prst="textNoShape">
              <a:avLst/>
            </a:prstTxWarp>
            <a:noAutofit/>
          </a:bodyPr>
          <a:lstStyle/>
          <a:p>
            <a:pPr>
              <a:lnSpc>
                <a:spcPct val="110000"/>
              </a:lnSpc>
              <a:spcBef>
                <a:spcPct val="0"/>
              </a:spcBef>
              <a:buFont typeface="Wingdings" charset="0"/>
              <a:buNone/>
            </a:pPr>
            <a:r>
              <a:rPr lang="en-US" sz="1400" b="1" dirty="0">
                <a:solidFill>
                  <a:srgbClr val="0F8287"/>
                </a:solidFill>
              </a:rPr>
              <a:t>App Space 1</a:t>
            </a:r>
            <a:endParaRPr lang="en-US" sz="800" b="1" dirty="0">
              <a:solidFill>
                <a:srgbClr val="0F8287"/>
              </a:solidFill>
            </a:endParaRPr>
          </a:p>
        </p:txBody>
      </p:sp>
      <p:sp>
        <p:nvSpPr>
          <p:cNvPr id="54" name="Rechteck 179"/>
          <p:cNvSpPr/>
          <p:nvPr/>
        </p:nvSpPr>
        <p:spPr bwMode="auto">
          <a:xfrm>
            <a:off x="7883974" y="3060772"/>
            <a:ext cx="1033200" cy="450000"/>
          </a:xfrm>
          <a:prstGeom prst="rect">
            <a:avLst/>
          </a:prstGeom>
          <a:solidFill>
            <a:srgbClr val="32A0A0"/>
          </a:solidFill>
          <a:ln>
            <a:solidFill>
              <a:schemeClr val="accent1"/>
            </a:solidFill>
          </a:ln>
          <a:effectLst/>
          <a:extLst/>
        </p:spPr>
        <p:txBody>
          <a:bodyPr rot="0" spcFirstLastPara="0" vertOverflow="overflow" horzOverflow="overflow" vert="horz" wrap="square" lIns="108000" tIns="54000" rIns="108000" bIns="5400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bg1"/>
                </a:solidFill>
              </a:rPr>
              <a:t>Third Party 2 App 1</a:t>
            </a:r>
          </a:p>
        </p:txBody>
      </p:sp>
      <p:sp>
        <p:nvSpPr>
          <p:cNvPr id="55" name="Rechteck 181"/>
          <p:cNvSpPr/>
          <p:nvPr/>
        </p:nvSpPr>
        <p:spPr bwMode="auto">
          <a:xfrm>
            <a:off x="7338341" y="4560958"/>
            <a:ext cx="1898248" cy="1136003"/>
          </a:xfrm>
          <a:prstGeom prst="rect">
            <a:avLst/>
          </a:prstGeom>
          <a:solidFill>
            <a:srgbClr val="00646E"/>
          </a:solidFill>
          <a:ln>
            <a:solidFill>
              <a:schemeClr val="accent1"/>
            </a:solidFill>
          </a:ln>
          <a:effectLst/>
          <a:extLst/>
        </p:spPr>
        <p:txBody>
          <a:bodyPr wrap="square" lIns="108000" tIns="54000" rIns="108000" bIns="54000" numCol="1" spcCol="72000" rtlCol="0" anchor="t" anchorCtr="0">
            <a:noAutofit/>
          </a:bodyPr>
          <a:lstStyle/>
          <a:p>
            <a:pPr>
              <a:lnSpc>
                <a:spcPct val="110000"/>
              </a:lnSpc>
              <a:spcBef>
                <a:spcPct val="0"/>
              </a:spcBef>
              <a:buFont typeface="Wingdings" charset="0"/>
              <a:buNone/>
            </a:pPr>
            <a:r>
              <a:rPr lang="en-US" sz="1400" b="1" dirty="0">
                <a:solidFill>
                  <a:schemeClr val="bg1"/>
                </a:solidFill>
              </a:rPr>
              <a:t>Backing  Services</a:t>
            </a:r>
          </a:p>
          <a:p>
            <a:pPr>
              <a:lnSpc>
                <a:spcPct val="110000"/>
              </a:lnSpc>
              <a:spcBef>
                <a:spcPct val="0"/>
              </a:spcBef>
              <a:buFont typeface="Wingdings" charset="0"/>
              <a:buNone/>
            </a:pPr>
            <a:br>
              <a:rPr lang="en-US" sz="1400" b="1" dirty="0">
                <a:solidFill>
                  <a:schemeClr val="bg1"/>
                </a:solidFill>
              </a:rPr>
            </a:br>
            <a:r>
              <a:rPr lang="en-US" sz="1400" b="1" dirty="0">
                <a:solidFill>
                  <a:schemeClr val="bg1"/>
                </a:solidFill>
              </a:rPr>
              <a:t>Third Party 2</a:t>
            </a:r>
            <a:br>
              <a:rPr lang="en-US" sz="1400" b="1" dirty="0">
                <a:solidFill>
                  <a:schemeClr val="bg1"/>
                </a:solidFill>
              </a:rPr>
            </a:br>
            <a:r>
              <a:rPr lang="en-US" sz="1400" b="1" dirty="0">
                <a:solidFill>
                  <a:schemeClr val="bg1"/>
                </a:solidFill>
              </a:rPr>
              <a:t>Space 1</a:t>
            </a:r>
          </a:p>
        </p:txBody>
      </p:sp>
      <p:cxnSp>
        <p:nvCxnSpPr>
          <p:cNvPr id="61" name="Gerade Verbindung mit Pfeil 187"/>
          <p:cNvCxnSpPr>
            <a:stCxn id="53" idx="2"/>
            <a:endCxn id="55" idx="0"/>
          </p:cNvCxnSpPr>
          <p:nvPr/>
        </p:nvCxnSpPr>
        <p:spPr bwMode="auto">
          <a:xfrm flipH="1">
            <a:off x="8287465" y="3876776"/>
            <a:ext cx="113110" cy="684182"/>
          </a:xfrm>
          <a:prstGeom prst="straightConnector1">
            <a:avLst/>
          </a:prstGeom>
          <a:solidFill>
            <a:schemeClr val="tx2"/>
          </a:solidFill>
          <a:ln w="158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2" name="Rechteck 188"/>
          <p:cNvSpPr/>
          <p:nvPr/>
        </p:nvSpPr>
        <p:spPr bwMode="auto">
          <a:xfrm>
            <a:off x="7299748" y="1520128"/>
            <a:ext cx="1265664" cy="698848"/>
          </a:xfrm>
          <a:prstGeom prst="rect">
            <a:avLst/>
          </a:prstGeom>
          <a:solidFill>
            <a:srgbClr val="32A0A0"/>
          </a:solidFill>
          <a:ln>
            <a:solidFill>
              <a:schemeClr val="accent1"/>
            </a:solidFill>
          </a:ln>
          <a:effectLs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bg1"/>
                </a:solidFill>
              </a:rPr>
              <a:t>Third Party 2 UI/Application 1</a:t>
            </a:r>
          </a:p>
        </p:txBody>
      </p:sp>
      <p:cxnSp>
        <p:nvCxnSpPr>
          <p:cNvPr id="63" name="Gerade Verbindung mit Pfeil 82"/>
          <p:cNvCxnSpPr>
            <a:stCxn id="62" idx="2"/>
            <a:endCxn id="54" idx="0"/>
          </p:cNvCxnSpPr>
          <p:nvPr/>
        </p:nvCxnSpPr>
        <p:spPr bwMode="auto">
          <a:xfrm>
            <a:off x="7932580" y="2218976"/>
            <a:ext cx="467994" cy="841796"/>
          </a:xfrm>
          <a:prstGeom prst="straightConnector1">
            <a:avLst/>
          </a:prstGeom>
          <a:solidFill>
            <a:schemeClr val="tx2"/>
          </a:solidFill>
          <a:ln w="158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1" name="Flowchart: Magnetic Disk 90"/>
          <p:cNvSpPr/>
          <p:nvPr/>
        </p:nvSpPr>
        <p:spPr bwMode="auto">
          <a:xfrm>
            <a:off x="3136003" y="5105813"/>
            <a:ext cx="356099" cy="438464"/>
          </a:xfrm>
          <a:prstGeom prst="flowChartMagneticDisk">
            <a:avLst/>
          </a:prstGeom>
          <a:solidFill>
            <a:srgbClr val="FFFFFF"/>
          </a:solidFill>
          <a:ln w="9525">
            <a:solidFill>
              <a:schemeClr val="tx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2" name="Flowchart: Magnetic Disk 91"/>
          <p:cNvSpPr/>
          <p:nvPr/>
        </p:nvSpPr>
        <p:spPr bwMode="auto">
          <a:xfrm>
            <a:off x="5801047" y="5105813"/>
            <a:ext cx="356099" cy="438464"/>
          </a:xfrm>
          <a:prstGeom prst="flowChartMagneticDisk">
            <a:avLst/>
          </a:prstGeom>
          <a:solidFill>
            <a:srgbClr val="FFFFFF"/>
          </a:solidFill>
          <a:ln w="9525">
            <a:solidFill>
              <a:schemeClr val="tx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3" name="Flowchart: Magnetic Disk 92"/>
          <p:cNvSpPr/>
          <p:nvPr/>
        </p:nvSpPr>
        <p:spPr bwMode="auto">
          <a:xfrm>
            <a:off x="8686524" y="5105813"/>
            <a:ext cx="356099" cy="438464"/>
          </a:xfrm>
          <a:prstGeom prst="flowChartMagneticDisk">
            <a:avLst/>
          </a:prstGeom>
          <a:solidFill>
            <a:srgbClr val="FFFFFF"/>
          </a:solidFill>
          <a:ln w="9525">
            <a:solidFill>
              <a:schemeClr val="tx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53624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Cloud </a:t>
            </a:r>
            <a:r>
              <a:rPr lang="de-DE" dirty="0" err="1"/>
              <a:t>Foundry</a:t>
            </a:r>
            <a:br>
              <a:rPr lang="de-DE" dirty="0"/>
            </a:br>
            <a:r>
              <a:rPr lang="de-DE" b="0" dirty="0"/>
              <a:t>Security </a:t>
            </a:r>
            <a:r>
              <a:rPr lang="de-DE" b="0" dirty="0" err="1"/>
              <a:t>by</a:t>
            </a:r>
            <a:r>
              <a:rPr lang="de-DE" b="0" dirty="0"/>
              <a:t> MindSphere</a:t>
            </a:r>
          </a:p>
        </p:txBody>
      </p:sp>
      <p:sp>
        <p:nvSpPr>
          <p:cNvPr id="3" name="Content Placeholder 2"/>
          <p:cNvSpPr>
            <a:spLocks noGrp="1"/>
          </p:cNvSpPr>
          <p:nvPr>
            <p:ph idx="1"/>
          </p:nvPr>
        </p:nvSpPr>
        <p:spPr/>
        <p:txBody>
          <a:bodyPr/>
          <a:lstStyle/>
          <a:p>
            <a:endParaRPr lang="en-US" sz="2000" dirty="0"/>
          </a:p>
          <a:p>
            <a:pPr marL="285750" indent="-285750">
              <a:spcBef>
                <a:spcPts val="600"/>
              </a:spcBef>
              <a:buFont typeface="Arial" panose="020B0604020202020204" pitchFamily="34" charset="0"/>
              <a:buChar char="•"/>
            </a:pPr>
            <a:r>
              <a:rPr lang="en-US" sz="2000" dirty="0"/>
              <a:t>Industrially hardened </a:t>
            </a:r>
            <a:r>
              <a:rPr lang="en-US" sz="2000" dirty="0" err="1"/>
              <a:t>Stemcells</a:t>
            </a:r>
            <a:endParaRPr lang="en-US" sz="2000" dirty="0"/>
          </a:p>
          <a:p>
            <a:pPr marL="285750" indent="-285750">
              <a:spcBef>
                <a:spcPts val="600"/>
              </a:spcBef>
              <a:buFont typeface="Arial" panose="020B0604020202020204" pitchFamily="34" charset="0"/>
              <a:buChar char="•"/>
            </a:pPr>
            <a:r>
              <a:rPr lang="en-US" sz="2000" dirty="0"/>
              <a:t>Managed </a:t>
            </a:r>
            <a:r>
              <a:rPr lang="en-US" sz="2000" dirty="0" err="1"/>
              <a:t>Buildpacks</a:t>
            </a:r>
            <a:r>
              <a:rPr lang="en-US" sz="2000" dirty="0"/>
              <a:t> with a high level of security standard (e.g. CVE scanning)</a:t>
            </a:r>
          </a:p>
          <a:p>
            <a:pPr marL="285750" indent="-285750">
              <a:spcBef>
                <a:spcPts val="600"/>
              </a:spcBef>
              <a:buFont typeface="Arial" panose="020B0604020202020204" pitchFamily="34" charset="0"/>
              <a:buChar char="•"/>
            </a:pPr>
            <a:r>
              <a:rPr lang="en-US" sz="2000" dirty="0"/>
              <a:t>Managed Backing Services with automated backup capabilities (plan medium or higher)</a:t>
            </a:r>
          </a:p>
          <a:p>
            <a:pPr marL="285750" indent="-285750">
              <a:spcBef>
                <a:spcPts val="600"/>
              </a:spcBef>
              <a:buFont typeface="Arial" panose="020B0604020202020204" pitchFamily="34" charset="0"/>
              <a:buChar char="•"/>
            </a:pPr>
            <a:r>
              <a:rPr lang="en-US" sz="2000" dirty="0"/>
              <a:t>Separation of Concerns - clear separation of development and production environments)</a:t>
            </a:r>
          </a:p>
          <a:p>
            <a:pPr marL="285750" indent="-285750">
              <a:spcBef>
                <a:spcPts val="600"/>
              </a:spcBef>
              <a:buFont typeface="Arial" panose="020B0604020202020204" pitchFamily="34" charset="0"/>
              <a:buChar char="•"/>
            </a:pPr>
            <a:r>
              <a:rPr lang="en-US" sz="2000" dirty="0"/>
              <a:t>Positive Security Concept for Applications and APIs</a:t>
            </a:r>
          </a:p>
        </p:txBody>
      </p:sp>
    </p:spTree>
    <p:extLst>
      <p:ext uri="{BB962C8B-B14F-4D97-AF65-F5344CB8AC3E}">
        <p14:creationId xmlns:p14="http://schemas.microsoft.com/office/powerpoint/2010/main" val="14217242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Cloud </a:t>
            </a:r>
            <a:r>
              <a:rPr lang="de-DE" dirty="0" err="1"/>
              <a:t>Foundry</a:t>
            </a:r>
            <a:br>
              <a:rPr lang="de-DE" dirty="0"/>
            </a:br>
            <a:r>
              <a:rPr lang="de-DE" b="0" dirty="0" err="1"/>
              <a:t>manifest.yml</a:t>
            </a:r>
            <a:br>
              <a:rPr lang="de-DE" dirty="0"/>
            </a:br>
            <a:endParaRPr lang="de-DE" dirty="0"/>
          </a:p>
        </p:txBody>
      </p:sp>
      <p:pic>
        <p:nvPicPr>
          <p:cNvPr id="3" name="Picture 2">
            <a:extLst>
              <a:ext uri="{FF2B5EF4-FFF2-40B4-BE49-F238E27FC236}">
                <a16:creationId xmlns:a16="http://schemas.microsoft.com/office/drawing/2014/main" id="{7E171E6E-3021-4DE9-AE3E-BC3623C6AE1D}"/>
              </a:ext>
            </a:extLst>
          </p:cNvPr>
          <p:cNvPicPr>
            <a:picLocks noChangeAspect="1"/>
          </p:cNvPicPr>
          <p:nvPr/>
        </p:nvPicPr>
        <p:blipFill>
          <a:blip r:embed="rId2"/>
          <a:stretch>
            <a:fillRect/>
          </a:stretch>
        </p:blipFill>
        <p:spPr>
          <a:xfrm>
            <a:off x="3595338" y="1995287"/>
            <a:ext cx="5001323" cy="2867425"/>
          </a:xfrm>
          <a:prstGeom prst="rect">
            <a:avLst/>
          </a:prstGeom>
        </p:spPr>
      </p:pic>
    </p:spTree>
    <p:extLst>
      <p:ext uri="{BB962C8B-B14F-4D97-AF65-F5344CB8AC3E}">
        <p14:creationId xmlns:p14="http://schemas.microsoft.com/office/powerpoint/2010/main" val="414850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186258" y="1701708"/>
            <a:ext cx="11731194" cy="719705"/>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110000"/>
              </a:lnSpc>
              <a:spcBef>
                <a:spcPct val="0"/>
              </a:spcBef>
            </a:pPr>
            <a:r>
              <a:rPr lang="en-US" sz="1199" dirty="0"/>
              <a:t>MindConnect Nano is a device for collecting data using different protocols and transferring the data to MindSphere. The device supports transmission of data through a secure internet connection, to enable cloud-based applications and services. MindConnect Nano can only be used, according to the specific terms included in the datasheet, with MindSphere.</a:t>
            </a:r>
            <a:endParaRPr lang="de-DE" sz="1799" b="1" dirty="0"/>
          </a:p>
        </p:txBody>
      </p:sp>
      <p:sp>
        <p:nvSpPr>
          <p:cNvPr id="2" name="Titel 1"/>
          <p:cNvSpPr>
            <a:spLocks noGrp="1"/>
          </p:cNvSpPr>
          <p:nvPr>
            <p:ph type="title"/>
          </p:nvPr>
        </p:nvSpPr>
        <p:spPr/>
        <p:txBody>
          <a:bodyPr/>
          <a:lstStyle/>
          <a:p>
            <a:r>
              <a:rPr lang="en-US" dirty="0">
                <a:solidFill>
                  <a:srgbClr val="00646E"/>
                </a:solidFill>
              </a:rPr>
              <a:t>Connectivity @ MindSphere </a:t>
            </a:r>
            <a:br>
              <a:rPr lang="en-US" dirty="0">
                <a:solidFill>
                  <a:srgbClr val="00646E"/>
                </a:solidFill>
              </a:rPr>
            </a:br>
            <a:r>
              <a:rPr lang="en-US" sz="2000" dirty="0" err="1">
                <a:solidFill>
                  <a:srgbClr val="4BB9B9"/>
                </a:solidFill>
              </a:rPr>
              <a:t>MindConnect</a:t>
            </a:r>
            <a:r>
              <a:rPr lang="en-US" sz="2000" dirty="0">
                <a:solidFill>
                  <a:srgbClr val="4BB9B9"/>
                </a:solidFill>
              </a:rPr>
              <a:t> Nano</a:t>
            </a:r>
          </a:p>
        </p:txBody>
      </p:sp>
      <p:sp>
        <p:nvSpPr>
          <p:cNvPr id="10" name="Rechteck 9"/>
          <p:cNvSpPr/>
          <p:nvPr>
            <p:custDataLst>
              <p:tags r:id="rId1"/>
            </p:custDataLst>
          </p:nvPr>
        </p:nvSpPr>
        <p:spPr bwMode="auto">
          <a:xfrm>
            <a:off x="182830" y="2590155"/>
            <a:ext cx="11731194" cy="1414305"/>
          </a:xfrm>
          <a:prstGeom prst="rect">
            <a:avLst/>
          </a:prstGeom>
          <a:solidFill>
            <a:srgbClr val="E1E1D7"/>
          </a:solidFill>
          <a:ln>
            <a:noFill/>
          </a:ln>
          <a:effectLst/>
          <a:extLst/>
        </p:spPr>
        <p:txBody>
          <a:bodyPr wrap="square" lIns="1907007" tIns="53972" rIns="107944" bIns="53972" numCol="1" spcCol="72000" rtlCol="0" anchor="ctr">
            <a:noAutofit/>
          </a:bodyPr>
          <a:lstStyle/>
          <a:p>
            <a:pPr marL="93616" lvl="1" indent="-92029">
              <a:lnSpc>
                <a:spcPct val="110000"/>
              </a:lnSpc>
              <a:buClr>
                <a:schemeClr val="accent1"/>
              </a:buClr>
              <a:buFont typeface="Arial" panose="020B0604020202020204" pitchFamily="34" charset="0"/>
              <a:buChar char="•"/>
            </a:pPr>
            <a:r>
              <a:rPr lang="en-US" sz="1199" dirty="0"/>
              <a:t>Fast and easy connectivity of industrial machines and automation systems to MindSphere</a:t>
            </a:r>
          </a:p>
          <a:p>
            <a:pPr marL="93616" lvl="1" indent="-92029">
              <a:lnSpc>
                <a:spcPct val="110000"/>
              </a:lnSpc>
              <a:buClr>
                <a:schemeClr val="accent1"/>
              </a:buClr>
              <a:buFont typeface="Arial" panose="020B0604020202020204" pitchFamily="34" charset="0"/>
              <a:buChar char="•"/>
            </a:pPr>
            <a:r>
              <a:rPr lang="en-US" sz="1199" dirty="0"/>
              <a:t>Data collection via standard industrial protocols </a:t>
            </a:r>
          </a:p>
          <a:p>
            <a:pPr marL="93616" lvl="1" indent="-92029">
              <a:lnSpc>
                <a:spcPct val="110000"/>
              </a:lnSpc>
              <a:buClr>
                <a:schemeClr val="accent1"/>
              </a:buClr>
              <a:buFont typeface="Arial" panose="020B0604020202020204" pitchFamily="34" charset="0"/>
              <a:buChar char="•"/>
            </a:pPr>
            <a:r>
              <a:rPr lang="en-US" sz="1199" dirty="0"/>
              <a:t>Software Update Management – Always up to date</a:t>
            </a:r>
          </a:p>
          <a:p>
            <a:pPr marL="93616" lvl="1" indent="-92029">
              <a:lnSpc>
                <a:spcPct val="110000"/>
              </a:lnSpc>
              <a:buClr>
                <a:schemeClr val="accent1"/>
              </a:buClr>
              <a:buFont typeface="Arial" panose="020B0604020202020204" pitchFamily="34" charset="0"/>
              <a:buChar char="•"/>
            </a:pPr>
            <a:r>
              <a:rPr lang="en-US" sz="1199" dirty="0"/>
              <a:t>Rugged design for maintenance-free, continuous operation</a:t>
            </a:r>
          </a:p>
          <a:p>
            <a:pPr marL="93616" lvl="1" indent="-92029">
              <a:lnSpc>
                <a:spcPct val="110000"/>
              </a:lnSpc>
              <a:buClr>
                <a:schemeClr val="accent1"/>
              </a:buClr>
              <a:buFont typeface="Arial" panose="020B0604020202020204" pitchFamily="34" charset="0"/>
              <a:buChar char="•"/>
            </a:pPr>
            <a:r>
              <a:rPr lang="en-US" sz="1199" dirty="0"/>
              <a:t>Comprehensive security concept in accordance with applicable industry standards</a:t>
            </a:r>
          </a:p>
          <a:p>
            <a:pPr marL="93616" lvl="1" indent="-92029">
              <a:lnSpc>
                <a:spcPct val="110000"/>
              </a:lnSpc>
              <a:buClr>
                <a:schemeClr val="accent1"/>
              </a:buClr>
              <a:buFont typeface="Arial" panose="020B0604020202020204" pitchFamily="34" charset="0"/>
              <a:buChar char="•"/>
            </a:pPr>
            <a:r>
              <a:rPr lang="de-DE" sz="1199" dirty="0" err="1"/>
              <a:t>Up</a:t>
            </a:r>
            <a:r>
              <a:rPr lang="de-DE" sz="1199" dirty="0"/>
              <a:t> </a:t>
            </a:r>
            <a:r>
              <a:rPr lang="de-DE" sz="1199" dirty="0" err="1"/>
              <a:t>to</a:t>
            </a:r>
            <a:r>
              <a:rPr lang="de-DE" sz="1199" dirty="0"/>
              <a:t> 500MB </a:t>
            </a:r>
            <a:r>
              <a:rPr lang="de-DE" sz="1199" dirty="0" err="1"/>
              <a:t>local</a:t>
            </a:r>
            <a:r>
              <a:rPr lang="de-DE" sz="1199" dirty="0"/>
              <a:t> </a:t>
            </a:r>
            <a:r>
              <a:rPr lang="de-DE" sz="1199" dirty="0" err="1"/>
              <a:t>data</a:t>
            </a:r>
            <a:r>
              <a:rPr lang="de-DE" sz="1199" dirty="0"/>
              <a:t> </a:t>
            </a:r>
            <a:r>
              <a:rPr lang="de-DE" sz="1199" dirty="0" err="1"/>
              <a:t>buffer</a:t>
            </a:r>
            <a:endParaRPr lang="de-DE" sz="1199" dirty="0"/>
          </a:p>
        </p:txBody>
      </p:sp>
      <p:sp>
        <p:nvSpPr>
          <p:cNvPr id="14" name="Rechteck 13"/>
          <p:cNvSpPr/>
          <p:nvPr>
            <p:custDataLst>
              <p:tags r:id="rId2"/>
            </p:custDataLst>
          </p:nvPr>
        </p:nvSpPr>
        <p:spPr bwMode="auto">
          <a:xfrm>
            <a:off x="182830" y="4121132"/>
            <a:ext cx="11731194" cy="935617"/>
          </a:xfrm>
          <a:prstGeom prst="rect">
            <a:avLst/>
          </a:prstGeom>
          <a:solidFill>
            <a:srgbClr val="E1E1D7"/>
          </a:solidFill>
          <a:ln>
            <a:noFill/>
          </a:ln>
          <a:effectLst/>
          <a:extLst/>
        </p:spPr>
        <p:txBody>
          <a:bodyPr wrap="square" lIns="1907007" tIns="53972" rIns="107944" bIns="53972" numCol="1" spcCol="72000" rtlCol="0" anchor="ctr">
            <a:noAutofit/>
          </a:bodyPr>
          <a:lstStyle/>
          <a:p>
            <a:pPr marL="93616" lvl="1" indent="-92029">
              <a:lnSpc>
                <a:spcPct val="110000"/>
              </a:lnSpc>
              <a:buClr>
                <a:schemeClr val="accent1"/>
              </a:buClr>
              <a:buFont typeface="Arial" panose="020B0604020202020204" pitchFamily="34" charset="0"/>
              <a:buChar char="•"/>
            </a:pPr>
            <a:r>
              <a:rPr lang="en-US" sz="1199" dirty="0"/>
              <a:t>Siemens S7 (for collecting data from S7-3xx  / S7-4xx / ET-200s  PLCs); </a:t>
            </a:r>
          </a:p>
          <a:p>
            <a:pPr marL="93616" lvl="1" indent="-92029">
              <a:lnSpc>
                <a:spcPct val="110000"/>
              </a:lnSpc>
              <a:buClr>
                <a:schemeClr val="accent1"/>
              </a:buClr>
              <a:buFont typeface="Arial" panose="020B0604020202020204" pitchFamily="34" charset="0"/>
              <a:buChar char="•"/>
            </a:pPr>
            <a:r>
              <a:rPr lang="en-US" sz="1199" dirty="0"/>
              <a:t>OPC UA (for collecting data from all data sources which can provide data via an OPC UA server); the MindSphere Nano supports data collection with Part 8 of the OPC UA specification (Data Access).</a:t>
            </a:r>
          </a:p>
          <a:p>
            <a:pPr marL="93616" lvl="1" indent="-92029">
              <a:lnSpc>
                <a:spcPct val="110000"/>
              </a:lnSpc>
              <a:buClr>
                <a:schemeClr val="accent1"/>
              </a:buClr>
              <a:buFont typeface="Arial" panose="020B0604020202020204" pitchFamily="34" charset="0"/>
              <a:buChar char="•"/>
            </a:pPr>
            <a:r>
              <a:rPr lang="en-US" sz="1199" dirty="0"/>
              <a:t>Modbus (TCP and RTU)</a:t>
            </a:r>
            <a:endParaRPr lang="de-DE" sz="1799" b="1" dirty="0"/>
          </a:p>
        </p:txBody>
      </p:sp>
      <p:sp>
        <p:nvSpPr>
          <p:cNvPr id="19" name="Rechteck 18"/>
          <p:cNvSpPr/>
          <p:nvPr/>
        </p:nvSpPr>
        <p:spPr bwMode="auto">
          <a:xfrm>
            <a:off x="182830" y="5219438"/>
            <a:ext cx="11731194" cy="575764"/>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110000"/>
              </a:lnSpc>
              <a:spcBef>
                <a:spcPct val="0"/>
              </a:spcBef>
            </a:pPr>
            <a:r>
              <a:rPr lang="en-US" sz="1199" dirty="0"/>
              <a:t> Data reading cycle: Up to 250 data points / second</a:t>
            </a:r>
          </a:p>
          <a:p>
            <a:pPr>
              <a:lnSpc>
                <a:spcPct val="110000"/>
              </a:lnSpc>
              <a:spcBef>
                <a:spcPct val="0"/>
              </a:spcBef>
            </a:pPr>
            <a:r>
              <a:rPr lang="en-US" sz="1199" dirty="0"/>
              <a:t> Data transfer cycle: Every 10 seconds</a:t>
            </a:r>
          </a:p>
        </p:txBody>
      </p:sp>
      <p:grpSp>
        <p:nvGrpSpPr>
          <p:cNvPr id="11" name="Gruppieren 10"/>
          <p:cNvGrpSpPr/>
          <p:nvPr/>
        </p:nvGrpSpPr>
        <p:grpSpPr>
          <a:xfrm>
            <a:off x="331948" y="1845673"/>
            <a:ext cx="1913348" cy="431775"/>
            <a:chOff x="332120" y="1844848"/>
            <a:chExt cx="1914345" cy="432000"/>
          </a:xfrm>
        </p:grpSpPr>
        <p:pic>
          <p:nvPicPr>
            <p:cNvPr id="38" name="general-information.png"/>
            <p:cNvPicPr>
              <a:picLocks noChangeAspect="1"/>
            </p:cNvPicPr>
            <p:nvPr>
              <p:custDataLst>
                <p:tags r:id="rId4"/>
              </p:custDataLst>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2120" y="1844848"/>
              <a:ext cx="432000" cy="432000"/>
            </a:xfrm>
            <a:prstGeom prst="rect">
              <a:avLst/>
            </a:prstGeom>
          </p:spPr>
        </p:pic>
        <p:sp>
          <p:nvSpPr>
            <p:cNvPr id="8" name="Textfeld 7"/>
            <p:cNvSpPr txBox="1"/>
            <p:nvPr/>
          </p:nvSpPr>
          <p:spPr>
            <a:xfrm>
              <a:off x="986465" y="1959282"/>
              <a:ext cx="1260000" cy="187295"/>
            </a:xfrm>
            <a:prstGeom prst="rect">
              <a:avLst/>
            </a:prstGeom>
            <a:noFill/>
          </p:spPr>
          <p:txBody>
            <a:bodyPr wrap="square" lIns="0" tIns="0" rIns="0" bIns="0" rtlCol="0">
              <a:spAutoFit/>
            </a:bodyPr>
            <a:lstStyle/>
            <a:p>
              <a:pPr>
                <a:lnSpc>
                  <a:spcPct val="110000"/>
                </a:lnSpc>
              </a:pPr>
              <a:r>
                <a:rPr lang="en-US" sz="1199" b="1" dirty="0"/>
                <a:t>Description</a:t>
              </a:r>
            </a:p>
          </p:txBody>
        </p:sp>
      </p:grpSp>
      <p:grpSp>
        <p:nvGrpSpPr>
          <p:cNvPr id="7" name="Gruppieren 6"/>
          <p:cNvGrpSpPr/>
          <p:nvPr/>
        </p:nvGrpSpPr>
        <p:grpSpPr>
          <a:xfrm>
            <a:off x="295966" y="2990159"/>
            <a:ext cx="1949330" cy="512937"/>
            <a:chOff x="296120" y="2968198"/>
            <a:chExt cx="1950345" cy="513204"/>
          </a:xfrm>
        </p:grpSpPr>
        <p:grpSp>
          <p:nvGrpSpPr>
            <p:cNvPr id="32" name="Gruppieren 31"/>
            <p:cNvGrpSpPr>
              <a:grpSpLocks noChangeAspect="1"/>
            </p:cNvGrpSpPr>
            <p:nvPr/>
          </p:nvGrpSpPr>
          <p:grpSpPr bwMode="gray">
            <a:xfrm>
              <a:off x="296120" y="2968198"/>
              <a:ext cx="504000" cy="513204"/>
              <a:chOff x="7046915" y="7470774"/>
              <a:chExt cx="1182688" cy="1195388"/>
            </a:xfrm>
            <a:solidFill>
              <a:schemeClr val="accent1"/>
            </a:solidFill>
          </p:grpSpPr>
          <p:sp>
            <p:nvSpPr>
              <p:cNvPr id="33" name="Freeform 20"/>
              <p:cNvSpPr>
                <a:spLocks/>
              </p:cNvSpPr>
              <p:nvPr/>
            </p:nvSpPr>
            <p:spPr bwMode="gray">
              <a:xfrm>
                <a:off x="7407278" y="7470774"/>
                <a:ext cx="822325" cy="1195388"/>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34" name="Freeform 21"/>
              <p:cNvSpPr>
                <a:spLocks/>
              </p:cNvSpPr>
              <p:nvPr/>
            </p:nvSpPr>
            <p:spPr bwMode="gray">
              <a:xfrm>
                <a:off x="7046915" y="8021637"/>
                <a:ext cx="288925" cy="581025"/>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sp>
          <p:nvSpPr>
            <p:cNvPr id="31" name="Textfeld 30"/>
            <p:cNvSpPr txBox="1"/>
            <p:nvPr/>
          </p:nvSpPr>
          <p:spPr>
            <a:xfrm>
              <a:off x="986465" y="3181859"/>
              <a:ext cx="1260000" cy="187295"/>
            </a:xfrm>
            <a:prstGeom prst="rect">
              <a:avLst/>
            </a:prstGeom>
            <a:noFill/>
          </p:spPr>
          <p:txBody>
            <a:bodyPr wrap="square" lIns="0" tIns="0" rIns="0" bIns="0" rtlCol="0">
              <a:spAutoFit/>
            </a:bodyPr>
            <a:lstStyle/>
            <a:p>
              <a:pPr>
                <a:lnSpc>
                  <a:spcPct val="110000"/>
                </a:lnSpc>
              </a:pPr>
              <a:r>
                <a:rPr lang="en-US" sz="1199" b="1" dirty="0"/>
                <a:t>Benefits</a:t>
              </a:r>
            </a:p>
          </p:txBody>
        </p:sp>
      </p:grpSp>
      <p:grpSp>
        <p:nvGrpSpPr>
          <p:cNvPr id="12" name="Gruppieren 11"/>
          <p:cNvGrpSpPr/>
          <p:nvPr/>
        </p:nvGrpSpPr>
        <p:grpSpPr>
          <a:xfrm>
            <a:off x="227444" y="4294802"/>
            <a:ext cx="1985311" cy="575700"/>
            <a:chOff x="260120" y="4304014"/>
            <a:chExt cx="1986345" cy="576000"/>
          </a:xfrm>
        </p:grpSpPr>
        <p:pic>
          <p:nvPicPr>
            <p:cNvPr id="39" name="general_communication.png"/>
            <p:cNvPicPr>
              <a:picLocks noChangeAspect="1"/>
            </p:cNvPicPr>
            <p:nvPr>
              <p:custDataLst>
                <p:tags r:id="rId3"/>
              </p:custDataLst>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0120" y="4304014"/>
              <a:ext cx="576000" cy="576000"/>
            </a:xfrm>
            <a:prstGeom prst="rect">
              <a:avLst/>
            </a:prstGeom>
          </p:spPr>
        </p:pic>
        <p:sp>
          <p:nvSpPr>
            <p:cNvPr id="35" name="Textfeld 34"/>
            <p:cNvSpPr txBox="1"/>
            <p:nvPr/>
          </p:nvSpPr>
          <p:spPr>
            <a:xfrm>
              <a:off x="986465" y="4393503"/>
              <a:ext cx="1260000" cy="390300"/>
            </a:xfrm>
            <a:prstGeom prst="rect">
              <a:avLst/>
            </a:prstGeom>
            <a:noFill/>
          </p:spPr>
          <p:txBody>
            <a:bodyPr wrap="square" lIns="0" tIns="0" rIns="0" bIns="0" rtlCol="0">
              <a:spAutoFit/>
            </a:bodyPr>
            <a:lstStyle/>
            <a:p>
              <a:pPr>
                <a:lnSpc>
                  <a:spcPct val="110000"/>
                </a:lnSpc>
              </a:pPr>
              <a:r>
                <a:rPr lang="en-US" sz="1199" b="1" dirty="0"/>
                <a:t>Supporting Protocols</a:t>
              </a:r>
            </a:p>
          </p:txBody>
        </p:sp>
      </p:grpSp>
      <p:grpSp>
        <p:nvGrpSpPr>
          <p:cNvPr id="13" name="Gruppieren 12"/>
          <p:cNvGrpSpPr/>
          <p:nvPr/>
        </p:nvGrpSpPr>
        <p:grpSpPr>
          <a:xfrm>
            <a:off x="277976" y="5248880"/>
            <a:ext cx="1967320" cy="513176"/>
            <a:chOff x="278120" y="5249827"/>
            <a:chExt cx="1968345" cy="513443"/>
          </a:xfrm>
        </p:grpSpPr>
        <p:pic>
          <p:nvPicPr>
            <p:cNvPr id="21" name="Bild 42"/>
            <p:cNvPicPr>
              <a:picLocks noChangeAspect="1"/>
            </p:cNvPicPr>
            <p:nvPr/>
          </p:nvPicPr>
          <p:blipFill>
            <a:blip r:embed="rId10"/>
            <a:stretch>
              <a:fillRect/>
            </a:stretch>
          </p:blipFill>
          <p:spPr>
            <a:xfrm>
              <a:off x="278120" y="5249827"/>
              <a:ext cx="540000" cy="513443"/>
            </a:xfrm>
            <a:prstGeom prst="rect">
              <a:avLst/>
            </a:prstGeom>
          </p:spPr>
        </p:pic>
        <p:sp>
          <p:nvSpPr>
            <p:cNvPr id="36" name="Textfeld 35"/>
            <p:cNvSpPr txBox="1"/>
            <p:nvPr/>
          </p:nvSpPr>
          <p:spPr>
            <a:xfrm>
              <a:off x="986465" y="5407840"/>
              <a:ext cx="1260000" cy="187424"/>
            </a:xfrm>
            <a:prstGeom prst="rect">
              <a:avLst/>
            </a:prstGeom>
            <a:noFill/>
          </p:spPr>
          <p:txBody>
            <a:bodyPr wrap="square" lIns="0" tIns="0" rIns="0" bIns="0" rtlCol="0">
              <a:spAutoFit/>
            </a:bodyPr>
            <a:lstStyle/>
            <a:p>
              <a:pPr>
                <a:lnSpc>
                  <a:spcPct val="110000"/>
                </a:lnSpc>
              </a:pPr>
              <a:r>
                <a:rPr lang="en-US" sz="1199" b="1" dirty="0"/>
                <a:t>Performance</a:t>
              </a:r>
              <a:r>
                <a:rPr lang="en-US" sz="1199" b="1" baseline="30000" dirty="0"/>
                <a:t>1</a:t>
              </a:r>
            </a:p>
          </p:txBody>
        </p:sp>
      </p:grpSp>
      <p:pic>
        <p:nvPicPr>
          <p:cNvPr id="24" name="Grafik 2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988365" y="2670072"/>
            <a:ext cx="1732897" cy="1259344"/>
          </a:xfrm>
          <a:prstGeom prst="rect">
            <a:avLst/>
          </a:prstGeom>
        </p:spPr>
      </p:pic>
      <p:sp>
        <p:nvSpPr>
          <p:cNvPr id="6" name="Textfeld 5"/>
          <p:cNvSpPr txBox="1"/>
          <p:nvPr/>
        </p:nvSpPr>
        <p:spPr>
          <a:xfrm>
            <a:off x="9190732" y="6235850"/>
            <a:ext cx="2518968" cy="359853"/>
          </a:xfrm>
          <a:prstGeom prst="rect">
            <a:avLst/>
          </a:prstGeom>
          <a:noFill/>
        </p:spPr>
        <p:txBody>
          <a:bodyPr vert="horz" wrap="square" lIns="0" tIns="0" rIns="0" bIns="0" rtlCol="0">
            <a:noAutofit/>
          </a:bodyPr>
          <a:lstStyle/>
          <a:p>
            <a:pPr algn="r" fontAlgn="base">
              <a:lnSpc>
                <a:spcPct val="110000"/>
              </a:lnSpc>
              <a:spcAft>
                <a:spcPct val="0"/>
              </a:spcAft>
            </a:pPr>
            <a:r>
              <a:rPr lang="en-US" sz="1199" dirty="0">
                <a:solidFill>
                  <a:srgbClr val="000000"/>
                </a:solidFill>
                <a:latin typeface="Arial"/>
                <a:ea typeface="Arial Unicode MS" panose="020B0604020202020204" pitchFamily="34" charset="-128"/>
                <a:cs typeface="Arial Unicode MS" panose="020B0604020202020204" pitchFamily="34" charset="-128"/>
              </a:rPr>
              <a:t>1) Performance upgrades follow</a:t>
            </a:r>
          </a:p>
        </p:txBody>
      </p:sp>
    </p:spTree>
    <p:extLst>
      <p:ext uri="{BB962C8B-B14F-4D97-AF65-F5344CB8AC3E}">
        <p14:creationId xmlns:p14="http://schemas.microsoft.com/office/powerpoint/2010/main" val="649030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BD19-6567-4549-BDEC-EA1361564794}"/>
              </a:ext>
            </a:extLst>
          </p:cNvPr>
          <p:cNvSpPr>
            <a:spLocks noGrp="1"/>
          </p:cNvSpPr>
          <p:nvPr>
            <p:ph type="title"/>
          </p:nvPr>
        </p:nvSpPr>
        <p:spPr/>
        <p:txBody>
          <a:bodyPr/>
          <a:lstStyle/>
          <a:p>
            <a:r>
              <a:rPr lang="de-DE" dirty="0"/>
              <a:t>Cloud Foundry</a:t>
            </a:r>
            <a:br>
              <a:rPr lang="de-DE" dirty="0"/>
            </a:br>
            <a:r>
              <a:rPr lang="de-DE" b="0" dirty="0"/>
              <a:t>Demo</a:t>
            </a:r>
            <a:br>
              <a:rPr lang="de-DE" dirty="0"/>
            </a:br>
            <a:endParaRPr lang="de-DE" dirty="0"/>
          </a:p>
        </p:txBody>
      </p:sp>
      <p:sp>
        <p:nvSpPr>
          <p:cNvPr id="3" name="Content Placeholder 2">
            <a:extLst>
              <a:ext uri="{FF2B5EF4-FFF2-40B4-BE49-F238E27FC236}">
                <a16:creationId xmlns:a16="http://schemas.microsoft.com/office/drawing/2014/main" id="{D311FBE1-8DB5-48C6-B622-F6992E5BA013}"/>
              </a:ext>
            </a:extLst>
          </p:cNvPr>
          <p:cNvSpPr>
            <a:spLocks noGrp="1"/>
          </p:cNvSpPr>
          <p:nvPr>
            <p:ph idx="1"/>
          </p:nvPr>
        </p:nvSpPr>
        <p:spPr/>
        <p:txBody>
          <a:bodyPr/>
          <a:lstStyle/>
          <a:p>
            <a:pPr marL="285750" indent="-285750">
              <a:buFont typeface="Arial" panose="020B0604020202020204" pitchFamily="34" charset="0"/>
              <a:buChar char="•"/>
            </a:pPr>
            <a:r>
              <a:rPr lang="de-DE" sz="2400" dirty="0"/>
              <a:t>Login to CloudFoundry</a:t>
            </a:r>
          </a:p>
          <a:p>
            <a:pPr marL="285750" indent="-285750">
              <a:buFont typeface="Arial" panose="020B0604020202020204" pitchFamily="34" charset="0"/>
              <a:buChar char="•"/>
            </a:pPr>
            <a:r>
              <a:rPr lang="de-DE" sz="2400" dirty="0"/>
              <a:t>Show Proxy-Settings</a:t>
            </a:r>
          </a:p>
          <a:p>
            <a:pPr marL="285750" indent="-285750">
              <a:buFont typeface="Arial" panose="020B0604020202020204" pitchFamily="34" charset="0"/>
              <a:buChar char="•"/>
            </a:pPr>
            <a:r>
              <a:rPr lang="de-DE" sz="2400" dirty="0"/>
              <a:t>Demo CloudFoundry CLI command</a:t>
            </a:r>
          </a:p>
        </p:txBody>
      </p:sp>
      <p:pic>
        <p:nvPicPr>
          <p:cNvPr id="4" name="Picture 3">
            <a:extLst>
              <a:ext uri="{FF2B5EF4-FFF2-40B4-BE49-F238E27FC236}">
                <a16:creationId xmlns:a16="http://schemas.microsoft.com/office/drawing/2014/main" id="{6DC73860-010C-42FB-B2D8-DE5AB0C9389C}"/>
              </a:ext>
            </a:extLst>
          </p:cNvPr>
          <p:cNvPicPr>
            <a:picLocks noChangeAspect="1"/>
          </p:cNvPicPr>
          <p:nvPr/>
        </p:nvPicPr>
        <p:blipFill>
          <a:blip r:embed="rId2"/>
          <a:stretch>
            <a:fillRect/>
          </a:stretch>
        </p:blipFill>
        <p:spPr>
          <a:xfrm>
            <a:off x="2819815" y="3167454"/>
            <a:ext cx="6552369" cy="2250546"/>
          </a:xfrm>
          <a:prstGeom prst="rect">
            <a:avLst/>
          </a:prstGeom>
        </p:spPr>
      </p:pic>
    </p:spTree>
    <p:extLst>
      <p:ext uri="{BB962C8B-B14F-4D97-AF65-F5344CB8AC3E}">
        <p14:creationId xmlns:p14="http://schemas.microsoft.com/office/powerpoint/2010/main" val="6872824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Cloud Foundry</a:t>
            </a:r>
            <a:br>
              <a:rPr lang="de-DE" dirty="0"/>
            </a:br>
            <a:endParaRPr lang="de-DE" b="0" dirty="0"/>
          </a:p>
        </p:txBody>
      </p:sp>
      <p:sp>
        <p:nvSpPr>
          <p:cNvPr id="8" name="cdtContent Placeholder 9 Id10">
            <a:extLst>
              <a:ext uri="{FF2B5EF4-FFF2-40B4-BE49-F238E27FC236}">
                <a16:creationId xmlns:a16="http://schemas.microsoft.com/office/drawing/2014/main" id="{1E10B8DA-AE9C-48D0-8F47-CE9B840431DF}"/>
              </a:ext>
            </a:extLst>
          </p:cNvPr>
          <p:cNvSpPr>
            <a:spLocks noGrp="1"/>
          </p:cNvSpPr>
          <p:nvPr>
            <p:ph idx="1"/>
          </p:nvPr>
        </p:nvSpPr>
        <p:spPr>
          <a:xfrm>
            <a:off x="626736" y="1440000"/>
            <a:ext cx="11081329" cy="4752000"/>
          </a:xfrm>
        </p:spPr>
        <p:txBody>
          <a:bodyPr/>
          <a:lstStyle/>
          <a:p>
            <a:endParaRPr lang="de-DE" sz="2000" b="1" noProof="0" dirty="0"/>
          </a:p>
          <a:p>
            <a:r>
              <a:rPr lang="de-DE" sz="2000" b="1" dirty="0" err="1"/>
              <a:t>Exercise</a:t>
            </a:r>
            <a:endParaRPr lang="en-US" sz="2000" b="1" dirty="0"/>
          </a:p>
          <a:p>
            <a:endParaRPr lang="en-US" sz="2000" b="1" dirty="0"/>
          </a:p>
        </p:txBody>
      </p:sp>
      <p:grpSp>
        <p:nvGrpSpPr>
          <p:cNvPr id="12" name="Gruppieren 11">
            <a:extLst>
              <a:ext uri="{FF2B5EF4-FFF2-40B4-BE49-F238E27FC236}">
                <a16:creationId xmlns:a16="http://schemas.microsoft.com/office/drawing/2014/main" id="{8E5EB9FE-F843-491E-921D-885F8134EC40}"/>
              </a:ext>
            </a:extLst>
          </p:cNvPr>
          <p:cNvGrpSpPr/>
          <p:nvPr/>
        </p:nvGrpSpPr>
        <p:grpSpPr>
          <a:xfrm>
            <a:off x="571500" y="2771775"/>
            <a:ext cx="5380058" cy="2453610"/>
            <a:chOff x="571500" y="2771775"/>
            <a:chExt cx="5380058" cy="2453610"/>
          </a:xfrm>
        </p:grpSpPr>
        <p:sp>
          <p:nvSpPr>
            <p:cNvPr id="9" name="Rechteck 12">
              <a:extLst>
                <a:ext uri="{FF2B5EF4-FFF2-40B4-BE49-F238E27FC236}">
                  <a16:creationId xmlns:a16="http://schemas.microsoft.com/office/drawing/2014/main" id="{CECCED80-243C-4454-BF87-3CF24C896F63}"/>
                </a:ext>
              </a:extLst>
            </p:cNvPr>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Box 10">
              <a:extLst>
                <a:ext uri="{FF2B5EF4-FFF2-40B4-BE49-F238E27FC236}">
                  <a16:creationId xmlns:a16="http://schemas.microsoft.com/office/drawing/2014/main" id="{EB52EE30-1241-4DE5-85C6-14808B0EFAA3}"/>
                </a:ext>
              </a:extLst>
            </p:cNvPr>
            <p:cNvSpPr txBox="1"/>
            <p:nvPr/>
          </p:nvSpPr>
          <p:spPr>
            <a:xfrm>
              <a:off x="814137" y="3465095"/>
              <a:ext cx="4706987" cy="1760290"/>
            </a:xfrm>
            <a:prstGeom prst="rect">
              <a:avLst/>
            </a:prstGeom>
            <a:noFill/>
          </p:spPr>
          <p:txBody>
            <a:bodyPr wrap="square" lIns="0" tIns="0" rIns="0" bIns="0" rtlCol="0">
              <a:noAutofit/>
            </a:bodyPr>
            <a:lstStyle/>
            <a:p>
              <a:pPr marL="342900" indent="-342900">
                <a:lnSpc>
                  <a:spcPct val="110000"/>
                </a:lnSpc>
                <a:buClr>
                  <a:srgbClr val="879BAA"/>
                </a:buClr>
                <a:buFont typeface="Arial" panose="020B0604020202020204" pitchFamily="34" charset="0"/>
                <a:buChar char="•"/>
              </a:pPr>
              <a:r>
                <a:rPr lang="en-US" sz="2000" dirty="0">
                  <a:solidFill>
                    <a:schemeClr val="bg1"/>
                  </a:solidFill>
                  <a:latin typeface="Arial" pitchFamily="34" charset="0"/>
                  <a:cs typeface="Arial" pitchFamily="34" charset="0"/>
                </a:rPr>
                <a:t>Step-by-step Login </a:t>
              </a:r>
            </a:p>
            <a:p>
              <a:pPr marL="342900" indent="-342900">
                <a:lnSpc>
                  <a:spcPct val="110000"/>
                </a:lnSpc>
                <a:spcBef>
                  <a:spcPts val="0"/>
                </a:spcBef>
                <a:buClr>
                  <a:srgbClr val="879BAA"/>
                </a:buClr>
                <a:buFont typeface="Arial" panose="020B0604020202020204" pitchFamily="34" charset="0"/>
                <a:buChar char="•"/>
              </a:pPr>
              <a:endParaRPr lang="en-US" sz="2000" dirty="0">
                <a:solidFill>
                  <a:schemeClr val="bg1"/>
                </a:solidFill>
                <a:ea typeface="Arial Unicode MS" panose="020B0604020202020204" pitchFamily="34" charset="-128"/>
                <a:cs typeface="Arial Unicode MS" panose="020B0604020202020204" pitchFamily="34" charset="-128"/>
              </a:endParaRPr>
            </a:p>
          </p:txBody>
        </p:sp>
        <p:sp>
          <p:nvSpPr>
            <p:cNvPr id="11" name="Gleichschenkliges Dreieck 16">
              <a:extLst>
                <a:ext uri="{FF2B5EF4-FFF2-40B4-BE49-F238E27FC236}">
                  <a16:creationId xmlns:a16="http://schemas.microsoft.com/office/drawing/2014/main" id="{A68B5A73-8A95-4A5D-8010-6F83963009F3}"/>
                </a:ext>
              </a:extLst>
            </p:cNvPr>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grpSp>
      <p:pic>
        <p:nvPicPr>
          <p:cNvPr id="13" name="Picture 8" descr="https://www.cloudfoundry.org/wp-content/uploads/2017/01/CFF_Logo_vertical_RGB.png">
            <a:extLst>
              <a:ext uri="{FF2B5EF4-FFF2-40B4-BE49-F238E27FC236}">
                <a16:creationId xmlns:a16="http://schemas.microsoft.com/office/drawing/2014/main" id="{42978CD7-B5E1-4BB9-941D-E170FBBCDC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4527" y="2899612"/>
            <a:ext cx="2973170" cy="183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1212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Cloud Foundry</a:t>
            </a:r>
            <a:br>
              <a:rPr lang="de-DE" dirty="0"/>
            </a:br>
            <a:r>
              <a:rPr lang="de-DE" dirty="0"/>
              <a:t>Exercise: </a:t>
            </a:r>
            <a:r>
              <a:rPr lang="de-DE" b="0" dirty="0"/>
              <a:t>Step-by-step Login</a:t>
            </a:r>
          </a:p>
        </p:txBody>
      </p:sp>
      <p:sp>
        <p:nvSpPr>
          <p:cNvPr id="3" name="Content Placeholder 2"/>
          <p:cNvSpPr>
            <a:spLocks noGrp="1"/>
          </p:cNvSpPr>
          <p:nvPr>
            <p:ph idx="1"/>
          </p:nvPr>
        </p:nvSpPr>
        <p:spPr/>
        <p:txBody>
          <a:bodyPr/>
          <a:lstStyle/>
          <a:p>
            <a:pPr marL="342900" indent="-342900">
              <a:lnSpc>
                <a:spcPct val="150000"/>
              </a:lnSpc>
              <a:buFont typeface="+mj-lt"/>
              <a:buAutoNum type="arabicPeriod"/>
            </a:pPr>
            <a:r>
              <a:rPr lang="en-US" dirty="0"/>
              <a:t>Install </a:t>
            </a:r>
            <a:r>
              <a:rPr lang="en-US" dirty="0" err="1"/>
              <a:t>CloudFoundry</a:t>
            </a:r>
            <a:r>
              <a:rPr lang="en-US" dirty="0"/>
              <a:t> CLI (if not already prepared)</a:t>
            </a:r>
          </a:p>
          <a:p>
            <a:pPr marL="342900" indent="-342900">
              <a:lnSpc>
                <a:spcPct val="150000"/>
              </a:lnSpc>
              <a:buFont typeface="+mj-lt"/>
              <a:buAutoNum type="arabicPeriod"/>
            </a:pPr>
            <a:r>
              <a:rPr lang="en-US" dirty="0"/>
              <a:t>Optional: Set proxy configuration in CMD or bash</a:t>
            </a:r>
          </a:p>
          <a:p>
            <a:pPr marL="342900" indent="-342900">
              <a:lnSpc>
                <a:spcPct val="150000"/>
              </a:lnSpc>
              <a:buFont typeface="+mj-lt"/>
              <a:buAutoNum type="arabicPeriod"/>
            </a:pPr>
            <a:r>
              <a:rPr lang="en-US" dirty="0"/>
              <a:t>Define endpoint: </a:t>
            </a:r>
            <a:r>
              <a:rPr lang="en-US" dirty="0" err="1">
                <a:latin typeface="Courier New" panose="02070309020205020404" pitchFamily="49" charset="0"/>
                <a:cs typeface="Courier New" panose="02070309020205020404" pitchFamily="49" charset="0"/>
              </a:rPr>
              <a:t>cf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api</a:t>
            </a:r>
            <a:r>
              <a:rPr lang="en-US" dirty="0">
                <a:latin typeface="Courier New" panose="02070309020205020404" pitchFamily="49" charset="0"/>
                <a:cs typeface="Courier New" panose="02070309020205020404" pitchFamily="49" charset="0"/>
              </a:rPr>
              <a:t> https://api.cf.eu1.mindsphere.io</a:t>
            </a:r>
            <a:endParaRPr lang="en-US" dirty="0"/>
          </a:p>
          <a:p>
            <a:pPr marL="342900" indent="-342900">
              <a:lnSpc>
                <a:spcPct val="150000"/>
              </a:lnSpc>
              <a:buFont typeface="+mj-lt"/>
              <a:buAutoNum type="arabicPeriod"/>
            </a:pPr>
            <a:r>
              <a:rPr lang="en-US" dirty="0"/>
              <a:t>Login using the command: </a:t>
            </a:r>
            <a:r>
              <a:rPr lang="en-US" dirty="0" err="1">
                <a:latin typeface="Courier New" panose="02070309020205020404" pitchFamily="49" charset="0"/>
                <a:cs typeface="Courier New" panose="02070309020205020404" pitchFamily="49" charset="0"/>
              </a:rPr>
              <a:t>cf</a:t>
            </a:r>
            <a:r>
              <a:rPr lang="en-US" dirty="0">
                <a:latin typeface="Courier New" panose="02070309020205020404" pitchFamily="49" charset="0"/>
                <a:cs typeface="Courier New" panose="02070309020205020404" pitchFamily="49" charset="0"/>
              </a:rPr>
              <a:t> login -</a:t>
            </a:r>
            <a:r>
              <a:rPr lang="en-US" dirty="0" err="1">
                <a:latin typeface="Courier New" panose="02070309020205020404" pitchFamily="49" charset="0"/>
                <a:cs typeface="Courier New" panose="02070309020205020404" pitchFamily="49" charset="0"/>
              </a:rPr>
              <a:t>sso</a:t>
            </a:r>
            <a:endParaRPr lang="en-US" dirty="0">
              <a:latin typeface="Courier New" panose="02070309020205020404" pitchFamily="49" charset="0"/>
              <a:cs typeface="Courier New" panose="02070309020205020404" pitchFamily="49" charset="0"/>
            </a:endParaRPr>
          </a:p>
          <a:p>
            <a:pPr marL="342900" indent="-342900">
              <a:lnSpc>
                <a:spcPct val="150000"/>
              </a:lnSpc>
              <a:buFont typeface="+mj-lt"/>
              <a:buAutoNum type="arabicPeriod"/>
            </a:pPr>
            <a:r>
              <a:rPr lang="en-US" dirty="0"/>
              <a:t>Visit </a:t>
            </a:r>
            <a:r>
              <a:rPr lang="en-US" dirty="0">
                <a:latin typeface="Courier New" panose="02070309020205020404" pitchFamily="49" charset="0"/>
                <a:cs typeface="Courier New" panose="02070309020205020404" pitchFamily="49" charset="0"/>
              </a:rPr>
              <a:t>https://login.cf.eu1.mindsphere.io/passcode</a:t>
            </a:r>
            <a:r>
              <a:rPr lang="en-US" dirty="0"/>
              <a:t> </a:t>
            </a:r>
            <a:br>
              <a:rPr lang="en-US" dirty="0"/>
            </a:br>
            <a:r>
              <a:rPr lang="en-US" dirty="0"/>
              <a:t>to get an One Time Code</a:t>
            </a:r>
          </a:p>
          <a:p>
            <a:pPr marL="342900" indent="-342900">
              <a:lnSpc>
                <a:spcPct val="150000"/>
              </a:lnSpc>
              <a:buFont typeface="+mj-lt"/>
              <a:buAutoNum type="arabicPeriod"/>
            </a:pPr>
            <a:r>
              <a:rPr lang="en-US" dirty="0"/>
              <a:t>Login using the </a:t>
            </a:r>
            <a:r>
              <a:rPr lang="en-US" dirty="0" err="1"/>
              <a:t>WebKey</a:t>
            </a:r>
            <a:r>
              <a:rPr lang="en-US" dirty="0"/>
              <a:t> Login Form</a:t>
            </a:r>
          </a:p>
          <a:p>
            <a:pPr marL="342900" indent="-342900">
              <a:lnSpc>
                <a:spcPct val="150000"/>
              </a:lnSpc>
              <a:buFont typeface="+mj-lt"/>
              <a:buAutoNum type="arabicPeriod"/>
            </a:pPr>
            <a:r>
              <a:rPr lang="en-US" dirty="0"/>
              <a:t>Type in your MindSphere Credentials</a:t>
            </a:r>
          </a:p>
          <a:p>
            <a:pPr marL="342900" indent="-342900">
              <a:lnSpc>
                <a:spcPct val="150000"/>
              </a:lnSpc>
              <a:buFont typeface="+mj-lt"/>
              <a:buAutoNum type="arabicPeriod"/>
            </a:pPr>
            <a:r>
              <a:rPr lang="en-US" dirty="0"/>
              <a:t>Copy the One Time Code and use in the CF CLI</a:t>
            </a:r>
          </a:p>
          <a:p>
            <a:pPr marL="342900" indent="-342900">
              <a:lnSpc>
                <a:spcPct val="150000"/>
              </a:lnSpc>
              <a:buFont typeface="+mj-lt"/>
              <a:buAutoNum type="arabicPeriod"/>
            </a:pPr>
            <a:r>
              <a:rPr lang="en-US" dirty="0"/>
              <a:t>Select your assigned Cloud Foundry ORG (if asked)</a:t>
            </a:r>
          </a:p>
          <a:p>
            <a:pPr marL="342900" indent="-342900">
              <a:lnSpc>
                <a:spcPct val="150000"/>
              </a:lnSpc>
              <a:buFont typeface="+mj-lt"/>
              <a:buAutoNum type="arabicPeriod"/>
            </a:pPr>
            <a:r>
              <a:rPr lang="en-US" dirty="0"/>
              <a:t>Select a Cloud Foundry Space (if asked)</a:t>
            </a:r>
            <a:endParaRPr lang="de-DE" dirty="0"/>
          </a:p>
          <a:p>
            <a:endParaRPr lang="de-DE" dirty="0"/>
          </a:p>
          <a:p>
            <a:endParaRPr lang="de-DE" dirty="0"/>
          </a:p>
        </p:txBody>
      </p:sp>
    </p:spTree>
    <p:extLst>
      <p:ext uri="{BB962C8B-B14F-4D97-AF65-F5344CB8AC3E}">
        <p14:creationId xmlns:p14="http://schemas.microsoft.com/office/powerpoint/2010/main" val="32555669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Cloud </a:t>
            </a:r>
            <a:r>
              <a:rPr lang="de-DE" dirty="0" err="1">
                <a:solidFill>
                  <a:srgbClr val="00646E"/>
                </a:solidFill>
              </a:rPr>
              <a:t>Foundry</a:t>
            </a:r>
            <a:r>
              <a:rPr lang="de-DE" dirty="0">
                <a:solidFill>
                  <a:srgbClr val="00646E"/>
                </a:solidFill>
              </a:rPr>
              <a:t> Essentials</a:t>
            </a:r>
            <a:br>
              <a:rPr lang="de-DE" dirty="0">
                <a:solidFill>
                  <a:srgbClr val="00646E"/>
                </a:solidFill>
              </a:rPr>
            </a:br>
            <a:r>
              <a:rPr lang="en-US" b="0" dirty="0">
                <a:solidFill>
                  <a:srgbClr val="00646E"/>
                </a:solidFill>
              </a:rPr>
              <a:t>Summary</a:t>
            </a:r>
            <a:endParaRPr lang="en-US" dirty="0">
              <a:solidFill>
                <a:srgbClr val="00646E"/>
              </a:solidFill>
            </a:endParaRPr>
          </a:p>
        </p:txBody>
      </p:sp>
      <p:sp>
        <p:nvSpPr>
          <p:cNvPr id="5" name="Line Callout 2 4"/>
          <p:cNvSpPr/>
          <p:nvPr/>
        </p:nvSpPr>
        <p:spPr bwMode="auto">
          <a:xfrm flipH="1">
            <a:off x="594987" y="1680633"/>
            <a:ext cx="3391810" cy="1976967"/>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dirty="0" err="1">
                <a:solidFill>
                  <a:srgbClr val="FFFFFF"/>
                </a:solidFill>
                <a:ea typeface="Arial Unicode MS" panose="020B0604020202020204" pitchFamily="34" charset="-128"/>
                <a:cs typeface="Arial Unicode MS" panose="020B0604020202020204" pitchFamily="34" charset="-128"/>
              </a:rPr>
              <a:t>What</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is</a:t>
            </a:r>
            <a:r>
              <a:rPr lang="de-DE" dirty="0">
                <a:solidFill>
                  <a:srgbClr val="FFFFFF"/>
                </a:solidFill>
                <a:ea typeface="Arial Unicode MS" panose="020B0604020202020204" pitchFamily="34" charset="-128"/>
                <a:cs typeface="Arial Unicode MS" panose="020B0604020202020204" pitchFamily="34" charset="-128"/>
              </a:rPr>
              <a:t> Cloud </a:t>
            </a:r>
            <a:r>
              <a:rPr lang="de-DE" dirty="0" err="1">
                <a:solidFill>
                  <a:srgbClr val="FFFFFF"/>
                </a:solidFill>
                <a:ea typeface="Arial Unicode MS" panose="020B0604020202020204" pitchFamily="34" charset="-128"/>
                <a:cs typeface="Arial Unicode MS" panose="020B0604020202020204" pitchFamily="34" charset="-128"/>
              </a:rPr>
              <a:t>Foundry</a:t>
            </a:r>
            <a:r>
              <a:rPr lang="de-DE" dirty="0">
                <a:solidFill>
                  <a:srgbClr val="FFFFFF"/>
                </a:solidFill>
                <a:ea typeface="Arial Unicode MS" panose="020B0604020202020204" pitchFamily="34" charset="-128"/>
                <a:cs typeface="Arial Unicode MS" panose="020B0604020202020204" pitchFamily="34" charset="-128"/>
              </a:rPr>
              <a:t>?</a:t>
            </a:r>
          </a:p>
          <a:p>
            <a:pPr algn="ctr">
              <a:lnSpc>
                <a:spcPct val="110000"/>
              </a:lnSpc>
              <a:spcBef>
                <a:spcPct val="0"/>
              </a:spcBef>
              <a:buFont typeface="Wingdings" charset="0"/>
              <a:buNone/>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pPr>
            <a:r>
              <a:rPr lang="de-DE" b="1" dirty="0">
                <a:solidFill>
                  <a:srgbClr val="FFFFFF"/>
                </a:solidFill>
                <a:ea typeface="Arial Unicode MS" panose="020B0604020202020204" pitchFamily="34" charset="-128"/>
                <a:cs typeface="Arial Unicode MS" panose="020B0604020202020204" pitchFamily="34" charset="-128"/>
              </a:rPr>
              <a:t>Cloud </a:t>
            </a:r>
            <a:r>
              <a:rPr lang="de-DE" b="1" dirty="0" err="1">
                <a:solidFill>
                  <a:srgbClr val="FFFFFF"/>
                </a:solidFill>
                <a:ea typeface="Arial Unicode MS" panose="020B0604020202020204" pitchFamily="34" charset="-128"/>
                <a:cs typeface="Arial Unicode MS" panose="020B0604020202020204" pitchFamily="34" charset="-128"/>
              </a:rPr>
              <a:t>Foundry</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is</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the</a:t>
            </a:r>
            <a:r>
              <a:rPr lang="de-DE" b="1" dirty="0">
                <a:solidFill>
                  <a:srgbClr val="FFFFFF"/>
                </a:solidFill>
                <a:ea typeface="Arial Unicode MS" panose="020B0604020202020204" pitchFamily="34" charset="-128"/>
                <a:cs typeface="Arial Unicode MS" panose="020B0604020202020204" pitchFamily="34" charset="-128"/>
              </a:rPr>
              <a:t> </a:t>
            </a:r>
            <a:r>
              <a:rPr lang="en-US" b="1" dirty="0">
                <a:solidFill>
                  <a:srgbClr val="FFFFFF"/>
                </a:solidFill>
                <a:ea typeface="Arial Unicode MS" panose="020B0604020202020204" pitchFamily="34" charset="-128"/>
                <a:cs typeface="Arial Unicode MS" panose="020B0604020202020204" pitchFamily="34" charset="-128"/>
              </a:rPr>
              <a:t>leading application platform for cloud computing worldwide.</a:t>
            </a:r>
          </a:p>
          <a:p>
            <a:pPr algn="ctr">
              <a:lnSpc>
                <a:spcPct val="110000"/>
              </a:lnSpc>
              <a:spcBef>
                <a:spcPct val="0"/>
              </a:spcBef>
              <a:buFont typeface="Wingdings" charset="0"/>
              <a:buNone/>
            </a:pPr>
            <a:endParaRPr lang="en-US" b="1" dirty="0">
              <a:solidFill>
                <a:srgbClr val="FFFFFF"/>
              </a:solidFill>
              <a:ea typeface="Arial Unicode MS" panose="020B0604020202020204" pitchFamily="34" charset="-128"/>
              <a:cs typeface="Arial Unicode MS" panose="020B0604020202020204" pitchFamily="34" charset="-128"/>
            </a:endParaRPr>
          </a:p>
        </p:txBody>
      </p:sp>
      <p:sp>
        <p:nvSpPr>
          <p:cNvPr id="6" name="Line Callout 2 5"/>
          <p:cNvSpPr/>
          <p:nvPr/>
        </p:nvSpPr>
        <p:spPr bwMode="auto">
          <a:xfrm flipH="1">
            <a:off x="1370644" y="4158034"/>
            <a:ext cx="3391810" cy="2458666"/>
          </a:xfrm>
          <a:prstGeom prst="borderCallout2">
            <a:avLst>
              <a:gd name="adj1" fmla="val 51247"/>
              <a:gd name="adj2" fmla="val 181"/>
              <a:gd name="adj3" fmla="val 51248"/>
              <a:gd name="adj4" fmla="val -17022"/>
              <a:gd name="adj5" fmla="val 85133"/>
              <a:gd name="adj6" fmla="val -4305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err="1">
                <a:solidFill>
                  <a:srgbClr val="FFFFFF"/>
                </a:solidFill>
                <a:ea typeface="Arial Unicode MS" panose="020B0604020202020204" pitchFamily="34" charset="-128"/>
                <a:cs typeface="Arial Unicode MS" panose="020B0604020202020204" pitchFamily="34" charset="-128"/>
              </a:rPr>
              <a:t>What</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is</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its</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advantage</a:t>
            </a:r>
            <a:r>
              <a:rPr lang="de-DE" dirty="0">
                <a:solidFill>
                  <a:srgbClr val="FFFFFF"/>
                </a:solidFill>
                <a:ea typeface="Arial Unicode MS" panose="020B0604020202020204" pitchFamily="34" charset="-128"/>
                <a:cs typeface="Arial Unicode MS" panose="020B0604020202020204" pitchFamily="34" charset="-128"/>
              </a:rPr>
              <a:t>?</a:t>
            </a:r>
          </a:p>
          <a:p>
            <a:pPr algn="ctr">
              <a:lnSpc>
                <a:spcPct val="110000"/>
              </a:lnSpc>
              <a:spcBef>
                <a:spcPct val="0"/>
              </a:spcBef>
              <a:buFont typeface="Wingdings" charset="0"/>
              <a:buNone/>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de-DE" b="1" dirty="0" err="1">
                <a:solidFill>
                  <a:srgbClr val="FFFFFF"/>
                </a:solidFill>
                <a:ea typeface="Arial Unicode MS" panose="020B0604020202020204" pitchFamily="34" charset="-128"/>
                <a:cs typeface="Arial Unicode MS" panose="020B0604020202020204" pitchFamily="34" charset="-128"/>
              </a:rPr>
              <a:t>With</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CloudFoundry</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you</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have</a:t>
            </a:r>
            <a:r>
              <a:rPr lang="de-DE" b="1" dirty="0">
                <a:solidFill>
                  <a:srgbClr val="FFFFFF"/>
                </a:solidFill>
                <a:ea typeface="Arial Unicode MS" panose="020B0604020202020204" pitchFamily="34" charset="-128"/>
                <a:cs typeface="Arial Unicode MS" panose="020B0604020202020204" pitchFamily="34" charset="-128"/>
              </a:rPr>
              <a:t> an easy </a:t>
            </a:r>
            <a:r>
              <a:rPr lang="de-DE" b="1" dirty="0" err="1">
                <a:solidFill>
                  <a:srgbClr val="FFFFFF"/>
                </a:solidFill>
                <a:ea typeface="Arial Unicode MS" panose="020B0604020202020204" pitchFamily="34" charset="-128"/>
                <a:cs typeface="Arial Unicode MS" panose="020B0604020202020204" pitchFamily="34" charset="-128"/>
              </a:rPr>
              <a:t>way</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to</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run</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your</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application</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inside</a:t>
            </a:r>
            <a:r>
              <a:rPr lang="de-DE" b="1" dirty="0">
                <a:solidFill>
                  <a:srgbClr val="FFFFFF"/>
                </a:solidFill>
                <a:ea typeface="Arial Unicode MS" panose="020B0604020202020204" pitchFamily="34" charset="-128"/>
                <a:cs typeface="Arial Unicode MS" panose="020B0604020202020204" pitchFamily="34" charset="-128"/>
              </a:rPr>
              <a:t> MindSphere</a:t>
            </a:r>
            <a:endParaRPr lang="en-US"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5937962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3174" y="992"/>
            <a:ext cx="12185653"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3431" y="994"/>
            <a:ext cx="7445396" cy="6856017"/>
          </a:xfrm>
          <a:prstGeom prst="rect">
            <a:avLst/>
          </a:prstGeom>
        </p:spPr>
      </p:pic>
      <p:sp>
        <p:nvSpPr>
          <p:cNvPr id="9" name="Titel 6"/>
          <p:cNvSpPr txBox="1">
            <a:spLocks/>
          </p:cNvSpPr>
          <p:nvPr/>
        </p:nvSpPr>
        <p:spPr bwMode="gray">
          <a:xfrm>
            <a:off x="629910" y="4419624"/>
            <a:ext cx="929314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a:solidFill>
                  <a:schemeClr val="tx1"/>
                </a:solidFill>
              </a:rPr>
              <a:t>Hello world app</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42726199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Hello world app</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322553"/>
            <a:ext cx="8324758" cy="2067594"/>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2000" b="0" dirty="0"/>
              <a:t>LaunchPad presentation</a:t>
            </a:r>
          </a:p>
          <a:p>
            <a:pPr marL="324000" indent="-285750">
              <a:buFont typeface="Arial" panose="020B0604020202020204" pitchFamily="34" charset="0"/>
              <a:buChar char="•"/>
            </a:pPr>
            <a:r>
              <a:rPr lang="de-DE" sz="2000" b="0" dirty="0"/>
              <a:t>Overall </a:t>
            </a:r>
            <a:r>
              <a:rPr lang="de-DE" sz="2000" b="0" dirty="0" err="1"/>
              <a:t>concept</a:t>
            </a:r>
            <a:r>
              <a:rPr lang="de-DE" sz="2000" b="0" dirty="0"/>
              <a:t> </a:t>
            </a:r>
            <a:r>
              <a:rPr lang="de-DE" sz="2000" b="0" dirty="0" err="1"/>
              <a:t>of</a:t>
            </a:r>
            <a:r>
              <a:rPr lang="de-DE" sz="2000" b="0" dirty="0"/>
              <a:t> </a:t>
            </a:r>
            <a:r>
              <a:rPr lang="de-DE" sz="2000" b="0" dirty="0" err="1"/>
              <a:t>what</a:t>
            </a:r>
            <a:r>
              <a:rPr lang="de-DE" sz="2000" b="0" dirty="0"/>
              <a:t> </a:t>
            </a:r>
            <a:r>
              <a:rPr lang="de-DE" sz="2000" b="0" dirty="0" err="1"/>
              <a:t>we</a:t>
            </a:r>
            <a:r>
              <a:rPr lang="de-DE" sz="2000" b="0" dirty="0"/>
              <a:t> </a:t>
            </a:r>
            <a:r>
              <a:rPr lang="de-DE" sz="2000" b="0" dirty="0" err="1"/>
              <a:t>need</a:t>
            </a:r>
            <a:r>
              <a:rPr lang="de-DE" sz="2000" b="0" dirty="0"/>
              <a:t> </a:t>
            </a:r>
            <a:r>
              <a:rPr lang="de-DE" sz="2000" b="0" dirty="0" err="1"/>
              <a:t>to</a:t>
            </a:r>
            <a:r>
              <a:rPr lang="de-DE" sz="2000" b="0" dirty="0"/>
              <a:t> do</a:t>
            </a:r>
          </a:p>
          <a:p>
            <a:pPr marL="324000" indent="-285750">
              <a:buFont typeface="Arial" panose="020B0604020202020204" pitchFamily="34" charset="0"/>
              <a:buChar char="•"/>
            </a:pPr>
            <a:r>
              <a:rPr lang="de-DE" sz="2000" b="0" dirty="0"/>
              <a:t>Demo and exercise</a:t>
            </a:r>
          </a:p>
          <a:p>
            <a:pPr marL="324000" indent="-285750">
              <a:buFont typeface="Arial" panose="020B0604020202020204" pitchFamily="34" charset="0"/>
              <a:buChar char="•"/>
            </a:pPr>
            <a:endParaRPr lang="en-US" sz="2000" b="0" dirty="0"/>
          </a:p>
          <a:p>
            <a:pPr marL="324000" indent="-285750">
              <a:buFont typeface="Arial" panose="020B0604020202020204" pitchFamily="34" charset="0"/>
              <a:buChar char="•"/>
            </a:pPr>
            <a:endParaRPr lang="en-US" sz="2000" b="0" dirty="0"/>
          </a:p>
          <a:p>
            <a:pPr marL="324000"/>
            <a:endParaRPr lang="fr-FR" sz="2000" b="0" kern="0" dirty="0"/>
          </a:p>
        </p:txBody>
      </p:sp>
      <p:sp>
        <p:nvSpPr>
          <p:cNvPr id="5" name="Line Callout 2 4"/>
          <p:cNvSpPr/>
          <p:nvPr/>
        </p:nvSpPr>
        <p:spPr bwMode="auto">
          <a:xfrm flipH="1">
            <a:off x="626737" y="1680633"/>
            <a:ext cx="3391810" cy="1774543"/>
          </a:xfrm>
          <a:prstGeom prst="borderCallout2">
            <a:avLst>
              <a:gd name="adj1" fmla="val 51247"/>
              <a:gd name="adj2" fmla="val 181"/>
              <a:gd name="adj3" fmla="val 51248"/>
              <a:gd name="adj4" fmla="val -17022"/>
              <a:gd name="adj5" fmla="val 81194"/>
              <a:gd name="adj6" fmla="val -33854"/>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a:solidFill>
                  <a:srgbClr val="FFFFFF"/>
                </a:solidFill>
                <a:ea typeface="Arial Unicode MS" panose="020B0604020202020204" pitchFamily="34" charset="-128"/>
                <a:cs typeface="Arial Unicode MS" panose="020B0604020202020204" pitchFamily="34" charset="-128"/>
              </a:rPr>
              <a:t>Concept of developing and pushing </a:t>
            </a:r>
            <a:r>
              <a:rPr lang="en-US" dirty="0">
                <a:solidFill>
                  <a:schemeClr val="bg1"/>
                </a:solidFill>
                <a:latin typeface="Arial" panose="020B0604020202020204" pitchFamily="34" charset="0"/>
              </a:rPr>
              <a:t>"</a:t>
            </a:r>
            <a:r>
              <a:rPr lang="de-DE" b="1" dirty="0">
                <a:solidFill>
                  <a:srgbClr val="FFFFFF"/>
                </a:solidFill>
                <a:ea typeface="Arial Unicode MS" panose="020B0604020202020204" pitchFamily="34" charset="-128"/>
                <a:cs typeface="Arial Unicode MS" panose="020B0604020202020204" pitchFamily="34" charset="-128"/>
              </a:rPr>
              <a:t>Hello World</a:t>
            </a:r>
            <a:r>
              <a:rPr lang="en-US" dirty="0">
                <a:latin typeface="Arial" panose="020B0604020202020204" pitchFamily="34" charset="0"/>
              </a:rPr>
              <a:t>"</a:t>
            </a:r>
            <a:r>
              <a:rPr lang="de-DE" b="1" dirty="0">
                <a:solidFill>
                  <a:srgbClr val="FFFFFF"/>
                </a:solidFill>
                <a:ea typeface="Arial Unicode MS" panose="020B0604020202020204" pitchFamily="34" charset="-128"/>
                <a:cs typeface="Arial Unicode MS" panose="020B0604020202020204" pitchFamily="34" charset="-128"/>
              </a:rPr>
              <a:t> app</a:t>
            </a:r>
          </a:p>
        </p:txBody>
      </p:sp>
    </p:spTree>
    <p:extLst>
      <p:ext uri="{BB962C8B-B14F-4D97-AF65-F5344CB8AC3E}">
        <p14:creationId xmlns:p14="http://schemas.microsoft.com/office/powerpoint/2010/main" val="12554285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9FDFD-928F-4207-B43C-8C0198E2CA88}"/>
              </a:ext>
            </a:extLst>
          </p:cNvPr>
          <p:cNvSpPr>
            <a:spLocks noGrp="1"/>
          </p:cNvSpPr>
          <p:nvPr>
            <p:ph type="title"/>
          </p:nvPr>
        </p:nvSpPr>
        <p:spPr/>
        <p:txBody>
          <a:bodyPr/>
          <a:lstStyle/>
          <a:p>
            <a:r>
              <a:rPr lang="de-DE" dirty="0"/>
              <a:t>What do we want to do?</a:t>
            </a:r>
          </a:p>
        </p:txBody>
      </p:sp>
      <p:grpSp>
        <p:nvGrpSpPr>
          <p:cNvPr id="6" name="Group 5">
            <a:extLst>
              <a:ext uri="{FF2B5EF4-FFF2-40B4-BE49-F238E27FC236}">
                <a16:creationId xmlns:a16="http://schemas.microsoft.com/office/drawing/2014/main" id="{3C717F65-8817-4506-9544-8FCD51617AC5}"/>
              </a:ext>
            </a:extLst>
          </p:cNvPr>
          <p:cNvGrpSpPr/>
          <p:nvPr/>
        </p:nvGrpSpPr>
        <p:grpSpPr>
          <a:xfrm>
            <a:off x="453828" y="1277586"/>
            <a:ext cx="6330933" cy="2793482"/>
            <a:chOff x="1694231" y="1486749"/>
            <a:chExt cx="8803537" cy="3884502"/>
          </a:xfrm>
        </p:grpSpPr>
        <p:pic>
          <p:nvPicPr>
            <p:cNvPr id="3" name="Picture 2">
              <a:extLst>
                <a:ext uri="{FF2B5EF4-FFF2-40B4-BE49-F238E27FC236}">
                  <a16:creationId xmlns:a16="http://schemas.microsoft.com/office/drawing/2014/main" id="{AD612D2C-E5A3-4658-86B9-D19CFE1999FC}"/>
                </a:ext>
              </a:extLst>
            </p:cNvPr>
            <p:cNvPicPr>
              <a:picLocks noChangeAspect="1"/>
            </p:cNvPicPr>
            <p:nvPr/>
          </p:nvPicPr>
          <p:blipFill>
            <a:blip r:embed="rId2"/>
            <a:stretch>
              <a:fillRect/>
            </a:stretch>
          </p:blipFill>
          <p:spPr>
            <a:xfrm>
              <a:off x="1694231" y="1486749"/>
              <a:ext cx="8803537" cy="3884502"/>
            </a:xfrm>
            <a:prstGeom prst="rect">
              <a:avLst/>
            </a:prstGeom>
          </p:spPr>
        </p:pic>
        <p:sp>
          <p:nvSpPr>
            <p:cNvPr id="4" name="Rectangle 3">
              <a:extLst>
                <a:ext uri="{FF2B5EF4-FFF2-40B4-BE49-F238E27FC236}">
                  <a16:creationId xmlns:a16="http://schemas.microsoft.com/office/drawing/2014/main" id="{C69678F6-5999-4441-AAB7-D1AF545B126A}"/>
                </a:ext>
              </a:extLst>
            </p:cNvPr>
            <p:cNvSpPr/>
            <p:nvPr/>
          </p:nvSpPr>
          <p:spPr bwMode="auto">
            <a:xfrm>
              <a:off x="8658970" y="1868556"/>
              <a:ext cx="1582310" cy="1630017"/>
            </a:xfrm>
            <a:prstGeom prst="rect">
              <a:avLst/>
            </a:prstGeom>
            <a:noFill/>
            <a:ln w="28575" cap="flat" cmpd="sng" algn="ctr">
              <a:solidFill>
                <a:schemeClr val="accent3"/>
              </a:solidFill>
              <a:prstDash val="solid"/>
              <a:round/>
              <a:headEnd type="none" w="med" len="med"/>
              <a:tailEnd type="none" w="med" len="med"/>
            </a:ln>
            <a:effectLst>
              <a:glow rad="139700">
                <a:schemeClr val="accent3">
                  <a:satMod val="175000"/>
                  <a:alpha val="40000"/>
                </a:schemeClr>
              </a:glow>
            </a:effectLst>
            <a:extLst/>
          </p:spPr>
          <p:style>
            <a:lnRef idx="0">
              <a:scrgbClr r="0" g="0" b="0"/>
            </a:lnRef>
            <a:fillRef idx="0">
              <a:scrgbClr r="0" g="0" b="0"/>
            </a:fillRef>
            <a:effectRef idx="0">
              <a:scrgbClr r="0" g="0" b="0"/>
            </a:effectRef>
            <a:fontRef idx="minor">
              <a:schemeClr val="accent3"/>
            </a:fontRef>
          </p:style>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pic>
        <p:nvPicPr>
          <p:cNvPr id="5" name="Picture 4">
            <a:extLst>
              <a:ext uri="{FF2B5EF4-FFF2-40B4-BE49-F238E27FC236}">
                <a16:creationId xmlns:a16="http://schemas.microsoft.com/office/drawing/2014/main" id="{04F957C7-5CEB-449D-9096-0E19B2BFD296}"/>
              </a:ext>
            </a:extLst>
          </p:cNvPr>
          <p:cNvPicPr>
            <a:picLocks noChangeAspect="1"/>
          </p:cNvPicPr>
          <p:nvPr/>
        </p:nvPicPr>
        <p:blipFill>
          <a:blip r:embed="rId3"/>
          <a:stretch>
            <a:fillRect/>
          </a:stretch>
        </p:blipFill>
        <p:spPr>
          <a:xfrm>
            <a:off x="5763430" y="3159834"/>
            <a:ext cx="5013238" cy="2420580"/>
          </a:xfrm>
          <a:prstGeom prst="rect">
            <a:avLst/>
          </a:prstGeom>
          <a:effectLst>
            <a:outerShdw blurRad="50800" dist="38100" dir="2700000" algn="tl" rotWithShape="0">
              <a:prstClr val="black">
                <a:alpha val="40000"/>
              </a:prstClr>
            </a:outerShdw>
          </a:effectLst>
        </p:spPr>
      </p:pic>
      <p:cxnSp>
        <p:nvCxnSpPr>
          <p:cNvPr id="8" name="Connector: Elbow 7">
            <a:extLst>
              <a:ext uri="{FF2B5EF4-FFF2-40B4-BE49-F238E27FC236}">
                <a16:creationId xmlns:a16="http://schemas.microsoft.com/office/drawing/2014/main" id="{98EB89BA-2306-497C-8E0F-2B12770E5B00}"/>
              </a:ext>
            </a:extLst>
          </p:cNvPr>
          <p:cNvCxnSpPr>
            <a:stCxn id="4" idx="3"/>
            <a:endCxn id="5" idx="0"/>
          </p:cNvCxnSpPr>
          <p:nvPr/>
        </p:nvCxnSpPr>
        <p:spPr bwMode="auto">
          <a:xfrm>
            <a:off x="6600312" y="2138259"/>
            <a:ext cx="1669737" cy="1021575"/>
          </a:xfrm>
          <a:prstGeom prst="bentConnector2">
            <a:avLst/>
          </a:prstGeom>
          <a:ln>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2903381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9466E-F92C-41BF-ADBF-C9BCB8A135C0}"/>
              </a:ext>
            </a:extLst>
          </p:cNvPr>
          <p:cNvSpPr>
            <a:spLocks noGrp="1"/>
          </p:cNvSpPr>
          <p:nvPr>
            <p:ph type="title"/>
          </p:nvPr>
        </p:nvSpPr>
        <p:spPr/>
        <p:txBody>
          <a:bodyPr/>
          <a:lstStyle/>
          <a:p>
            <a:r>
              <a:rPr lang="de-DE" dirty="0"/>
              <a:t>What do we have to do?</a:t>
            </a:r>
          </a:p>
        </p:txBody>
      </p:sp>
      <p:sp>
        <p:nvSpPr>
          <p:cNvPr id="2" name="Textfeld 1">
            <a:extLst>
              <a:ext uri="{FF2B5EF4-FFF2-40B4-BE49-F238E27FC236}">
                <a16:creationId xmlns:a16="http://schemas.microsoft.com/office/drawing/2014/main" id="{C86EDFAF-07B5-48C2-8ABF-52DE5DA48D57}"/>
              </a:ext>
            </a:extLst>
          </p:cNvPr>
          <p:cNvSpPr txBox="1"/>
          <p:nvPr/>
        </p:nvSpPr>
        <p:spPr>
          <a:xfrm>
            <a:off x="752837" y="2168658"/>
            <a:ext cx="2647785" cy="604300"/>
          </a:xfrm>
          <a:prstGeom prst="rect">
            <a:avLst/>
          </a:prstGeom>
          <a:noFill/>
        </p:spPr>
        <p:txBody>
          <a:bodyPr wrap="square" lIns="0" tIns="0" rIns="0" bIns="0" rtlCol="0">
            <a:noAutofit/>
          </a:bodyPr>
          <a:lstStyle/>
          <a:p>
            <a:pPr algn="ctr">
              <a:lnSpc>
                <a:spcPct val="110000"/>
              </a:lnSpc>
              <a:spcBef>
                <a:spcPts val="0"/>
              </a:spcBef>
            </a:pPr>
            <a:r>
              <a:rPr lang="en-US" sz="2400" u="sng" dirty="0">
                <a:solidFill>
                  <a:schemeClr val="tx1"/>
                </a:solidFill>
                <a:latin typeface="+mn-lt"/>
                <a:ea typeface="Arial Unicode MS" panose="020B0604020202020204" pitchFamily="34" charset="-128"/>
                <a:cs typeface="Arial Unicode MS" panose="020B0604020202020204" pitchFamily="34" charset="-128"/>
              </a:rPr>
              <a:t>Developer</a:t>
            </a:r>
            <a:endParaRPr lang="de-DE" sz="2400" u="sng"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67" name="Gruppieren 66">
            <a:extLst>
              <a:ext uri="{FF2B5EF4-FFF2-40B4-BE49-F238E27FC236}">
                <a16:creationId xmlns:a16="http://schemas.microsoft.com/office/drawing/2014/main" id="{F469398A-E857-4DF7-9912-2BE429160C06}"/>
              </a:ext>
            </a:extLst>
          </p:cNvPr>
          <p:cNvGrpSpPr/>
          <p:nvPr/>
        </p:nvGrpSpPr>
        <p:grpSpPr>
          <a:xfrm>
            <a:off x="235101" y="2677291"/>
            <a:ext cx="3522927" cy="3524761"/>
            <a:chOff x="606841" y="1890077"/>
            <a:chExt cx="3522927" cy="3524761"/>
          </a:xfrm>
        </p:grpSpPr>
        <p:grpSp>
          <p:nvGrpSpPr>
            <p:cNvPr id="4" name="Gruppieren 3">
              <a:extLst>
                <a:ext uri="{FF2B5EF4-FFF2-40B4-BE49-F238E27FC236}">
                  <a16:creationId xmlns:a16="http://schemas.microsoft.com/office/drawing/2014/main" id="{F304DA90-70D6-4964-9792-85756883CDAA}"/>
                </a:ext>
              </a:extLst>
            </p:cNvPr>
            <p:cNvGrpSpPr/>
            <p:nvPr/>
          </p:nvGrpSpPr>
          <p:grpSpPr>
            <a:xfrm>
              <a:off x="606841" y="1890077"/>
              <a:ext cx="3522927" cy="3524761"/>
              <a:chOff x="4533794" y="804583"/>
              <a:chExt cx="2338782" cy="2340000"/>
            </a:xfrm>
          </p:grpSpPr>
          <p:pic>
            <p:nvPicPr>
              <p:cNvPr id="5" name="software_application.png">
                <a:extLst>
                  <a:ext uri="{FF2B5EF4-FFF2-40B4-BE49-F238E27FC236}">
                    <a16:creationId xmlns:a16="http://schemas.microsoft.com/office/drawing/2014/main" id="{A726C803-4AD9-48CA-A659-0B1994CF0398}"/>
                  </a:ext>
                </a:extLst>
              </p:cNvPr>
              <p:cNvPicPr>
                <a:picLocks noChangeAspect="1"/>
              </p:cNvPicPr>
              <p:nvPr>
                <p:custDataLst>
                  <p:tags r:id="rId2"/>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3794" y="804583"/>
                <a:ext cx="2338782" cy="2340000"/>
              </a:xfrm>
              <a:prstGeom prst="rect">
                <a:avLst/>
              </a:prstGeom>
            </p:spPr>
          </p:pic>
          <p:sp>
            <p:nvSpPr>
              <p:cNvPr id="6" name="Rechteck 5">
                <a:extLst>
                  <a:ext uri="{FF2B5EF4-FFF2-40B4-BE49-F238E27FC236}">
                    <a16:creationId xmlns:a16="http://schemas.microsoft.com/office/drawing/2014/main" id="{BE5D7467-C8B2-4DEC-B52A-D81EEFAC0FD7}"/>
                  </a:ext>
                </a:extLst>
              </p:cNvPr>
              <p:cNvSpPr/>
              <p:nvPr/>
            </p:nvSpPr>
            <p:spPr bwMode="auto">
              <a:xfrm>
                <a:off x="5184249" y="1380488"/>
                <a:ext cx="1073427" cy="766364"/>
              </a:xfrm>
              <a:prstGeom prst="rect">
                <a:avLst/>
              </a:prstGeom>
              <a:solidFill>
                <a:schemeClr val="bg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sp>
          <p:nvSpPr>
            <p:cNvPr id="7" name="Rechteck 6">
              <a:extLst>
                <a:ext uri="{FF2B5EF4-FFF2-40B4-BE49-F238E27FC236}">
                  <a16:creationId xmlns:a16="http://schemas.microsoft.com/office/drawing/2014/main" id="{7B95BBFD-7795-45AE-B4A8-B2D8E4F3458D}"/>
                </a:ext>
              </a:extLst>
            </p:cNvPr>
            <p:cNvSpPr/>
            <p:nvPr/>
          </p:nvSpPr>
          <p:spPr bwMode="auto">
            <a:xfrm>
              <a:off x="1455087" y="2991678"/>
              <a:ext cx="1789044" cy="87464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Textfeld 7">
              <a:extLst>
                <a:ext uri="{FF2B5EF4-FFF2-40B4-BE49-F238E27FC236}">
                  <a16:creationId xmlns:a16="http://schemas.microsoft.com/office/drawing/2014/main" id="{57AFF170-9725-42CA-BE88-AD93858F3245}"/>
                </a:ext>
              </a:extLst>
            </p:cNvPr>
            <p:cNvSpPr txBox="1"/>
            <p:nvPr/>
          </p:nvSpPr>
          <p:spPr>
            <a:xfrm>
              <a:off x="1025717" y="3032607"/>
              <a:ext cx="2647785" cy="604300"/>
            </a:xfrm>
            <a:prstGeom prst="rect">
              <a:avLst/>
            </a:prstGeom>
            <a:noFill/>
          </p:spPr>
          <p:txBody>
            <a:bodyPr wrap="square" lIns="0" tIns="0" rIns="0" bIns="0" rtlCol="0">
              <a:noAutofit/>
            </a:bodyPr>
            <a:lstStyle/>
            <a:p>
              <a:pPr algn="ctr">
                <a:lnSpc>
                  <a:spcPct val="110000"/>
                </a:lnSpc>
                <a:spcBef>
                  <a:spcPts val="0"/>
                </a:spcBef>
              </a:pPr>
              <a:r>
                <a:rPr lang="en-US" sz="2400" dirty="0" err="1">
                  <a:solidFill>
                    <a:schemeClr val="tx1"/>
                  </a:solidFill>
                  <a:latin typeface="+mn-lt"/>
                  <a:ea typeface="Arial Unicode MS" panose="020B0604020202020204" pitchFamily="34" charset="-128"/>
                  <a:cs typeface="Arial Unicode MS" panose="020B0604020202020204" pitchFamily="34" charset="-128"/>
                </a:rPr>
                <a:t>helloWorld</a:t>
              </a:r>
              <a:endParaRPr lang="en-US" sz="2400" dirty="0">
                <a:solidFill>
                  <a:schemeClr val="tx1"/>
                </a:solidFill>
                <a:latin typeface="+mn-lt"/>
                <a:ea typeface="Arial Unicode MS" panose="020B0604020202020204" pitchFamily="34" charset="-128"/>
                <a:cs typeface="Arial Unicode MS" panose="020B0604020202020204" pitchFamily="34" charset="-128"/>
              </a:endParaRPr>
            </a:p>
            <a:p>
              <a:pPr algn="ctr">
                <a:lnSpc>
                  <a:spcPct val="110000"/>
                </a:lnSpc>
                <a:spcBef>
                  <a:spcPts val="0"/>
                </a:spcBef>
              </a:pPr>
              <a:r>
                <a:rPr lang="en-US" sz="2400" dirty="0" err="1">
                  <a:ea typeface="Arial Unicode MS" panose="020B0604020202020204" pitchFamily="34" charset="-128"/>
                  <a:cs typeface="Arial Unicode MS" panose="020B0604020202020204" pitchFamily="34" charset="-128"/>
                </a:rPr>
                <a:t>hw</a:t>
              </a:r>
              <a:endParaRPr lang="de-DE" sz="2400" dirty="0">
                <a:solidFill>
                  <a:schemeClr val="tx1"/>
                </a:solidFill>
                <a:latin typeface="+mn-lt"/>
                <a:ea typeface="Arial Unicode MS" panose="020B0604020202020204" pitchFamily="34" charset="-128"/>
                <a:cs typeface="Arial Unicode MS" panose="020B0604020202020204" pitchFamily="34" charset="-128"/>
              </a:endParaRPr>
            </a:p>
          </p:txBody>
        </p:sp>
      </p:grpSp>
      <p:grpSp>
        <p:nvGrpSpPr>
          <p:cNvPr id="55" name="Gruppieren 54">
            <a:extLst>
              <a:ext uri="{FF2B5EF4-FFF2-40B4-BE49-F238E27FC236}">
                <a16:creationId xmlns:a16="http://schemas.microsoft.com/office/drawing/2014/main" id="{4DD38CEB-A1FF-44AC-A045-A2BBDA67B01F}"/>
              </a:ext>
            </a:extLst>
          </p:cNvPr>
          <p:cNvGrpSpPr/>
          <p:nvPr/>
        </p:nvGrpSpPr>
        <p:grpSpPr>
          <a:xfrm>
            <a:off x="5891966" y="2590299"/>
            <a:ext cx="1919123" cy="2717765"/>
            <a:chOff x="4734532" y="745663"/>
            <a:chExt cx="1919123" cy="2717765"/>
          </a:xfrm>
        </p:grpSpPr>
        <p:sp>
          <p:nvSpPr>
            <p:cNvPr id="13" name="Rechteck 12">
              <a:extLst>
                <a:ext uri="{FF2B5EF4-FFF2-40B4-BE49-F238E27FC236}">
                  <a16:creationId xmlns:a16="http://schemas.microsoft.com/office/drawing/2014/main" id="{59054E3C-34C0-469F-8971-B99469008206}"/>
                </a:ext>
              </a:extLst>
            </p:cNvPr>
            <p:cNvSpPr/>
            <p:nvPr/>
          </p:nvSpPr>
          <p:spPr bwMode="auto">
            <a:xfrm rot="5400000">
              <a:off x="4335211" y="1144984"/>
              <a:ext cx="2717765" cy="1919123"/>
            </a:xfrm>
            <a:prstGeom prst="rect">
              <a:avLst/>
            </a:prstGeom>
            <a:solidFill>
              <a:schemeClr val="accent2">
                <a:lumMod val="75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accent2">
                    <a:lumMod val="50000"/>
                  </a:schemeClr>
                </a:solidFill>
                <a:latin typeface="+mn-lt"/>
                <a:ea typeface="Arial Unicode MS" panose="020B0604020202020204" pitchFamily="34" charset="-128"/>
                <a:cs typeface="Arial Unicode MS" panose="020B0604020202020204" pitchFamily="34" charset="-128"/>
              </a:endParaRPr>
            </a:p>
          </p:txBody>
        </p:sp>
        <p:sp>
          <p:nvSpPr>
            <p:cNvPr id="18" name="Rechteck 17">
              <a:extLst>
                <a:ext uri="{FF2B5EF4-FFF2-40B4-BE49-F238E27FC236}">
                  <a16:creationId xmlns:a16="http://schemas.microsoft.com/office/drawing/2014/main" id="{BCF2BF2C-C6AD-4528-A09B-D02E92B8F1ED}"/>
                </a:ext>
              </a:extLst>
            </p:cNvPr>
            <p:cNvSpPr/>
            <p:nvPr/>
          </p:nvSpPr>
          <p:spPr bwMode="auto">
            <a:xfrm rot="5400000">
              <a:off x="4720400" y="1443815"/>
              <a:ext cx="1963440" cy="1650639"/>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9" name="Rechteck 18">
              <a:extLst>
                <a:ext uri="{FF2B5EF4-FFF2-40B4-BE49-F238E27FC236}">
                  <a16:creationId xmlns:a16="http://schemas.microsoft.com/office/drawing/2014/main" id="{30ED2DC1-ACFD-4F87-A3F8-8E1AE63DCE97}"/>
                </a:ext>
              </a:extLst>
            </p:cNvPr>
            <p:cNvSpPr/>
            <p:nvPr/>
          </p:nvSpPr>
          <p:spPr bwMode="auto">
            <a:xfrm rot="5400000">
              <a:off x="5013504" y="1766639"/>
              <a:ext cx="1387752" cy="1432559"/>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2" name="Textfeld 21">
              <a:extLst>
                <a:ext uri="{FF2B5EF4-FFF2-40B4-BE49-F238E27FC236}">
                  <a16:creationId xmlns:a16="http://schemas.microsoft.com/office/drawing/2014/main" id="{A1D881A7-5373-4BD2-B220-E3CAE303F998}"/>
                </a:ext>
              </a:extLst>
            </p:cNvPr>
            <p:cNvSpPr txBox="1"/>
            <p:nvPr/>
          </p:nvSpPr>
          <p:spPr>
            <a:xfrm>
              <a:off x="4734532" y="811215"/>
              <a:ext cx="1919123" cy="242207"/>
            </a:xfrm>
            <a:prstGeom prst="rect">
              <a:avLst/>
            </a:prstGeom>
            <a:noFill/>
          </p:spPr>
          <p:txBody>
            <a:bodyPr wrap="square" lIns="0" tIns="0" rIns="0" bIns="0" rtlCol="0">
              <a:noAutofit/>
            </a:bodyPr>
            <a:lstStyle/>
            <a:p>
              <a:pPr algn="ctr">
                <a:lnSpc>
                  <a:spcPct val="110000"/>
                </a:lnSpc>
                <a:spcBef>
                  <a:spcPts val="0"/>
                </a:spcBef>
              </a:pPr>
              <a:r>
                <a:rPr lang="de-DE" sz="1600" b="1" dirty="0" err="1">
                  <a:solidFill>
                    <a:schemeClr val="bg1"/>
                  </a:solidFill>
                  <a:ea typeface="Arial Unicode MS" panose="020B0604020202020204" pitchFamily="34" charset="-128"/>
                  <a:cs typeface="Arial Unicode MS" panose="020B0604020202020204" pitchFamily="34" charset="-128"/>
                </a:rPr>
                <a:t>CloudFoundry</a:t>
              </a:r>
              <a:endParaRPr lang="de-DE" sz="1100" b="1" dirty="0">
                <a:solidFill>
                  <a:schemeClr val="bg1"/>
                </a:solidFill>
                <a:ea typeface="Arial Unicode MS" panose="020B0604020202020204" pitchFamily="34" charset="-128"/>
                <a:cs typeface="Arial Unicode MS" panose="020B0604020202020204" pitchFamily="34" charset="-128"/>
              </a:endParaRPr>
            </a:p>
          </p:txBody>
        </p:sp>
        <p:sp>
          <p:nvSpPr>
            <p:cNvPr id="24" name="Textfeld 23">
              <a:extLst>
                <a:ext uri="{FF2B5EF4-FFF2-40B4-BE49-F238E27FC236}">
                  <a16:creationId xmlns:a16="http://schemas.microsoft.com/office/drawing/2014/main" id="{135663D8-F36E-4DA6-924C-3C1ABDBF404E}"/>
                </a:ext>
              </a:extLst>
            </p:cNvPr>
            <p:cNvSpPr txBox="1"/>
            <p:nvPr/>
          </p:nvSpPr>
          <p:spPr>
            <a:xfrm>
              <a:off x="5131992" y="1878937"/>
              <a:ext cx="1192608" cy="369167"/>
            </a:xfrm>
            <a:prstGeom prst="rect">
              <a:avLst/>
            </a:prstGeom>
            <a:noFill/>
          </p:spPr>
          <p:txBody>
            <a:bodyPr wrap="square" lIns="0" tIns="0" rIns="0" bIns="0" rtlCol="0">
              <a:noAutofit/>
            </a:bodyPr>
            <a:lstStyle/>
            <a:p>
              <a:pPr algn="ctr">
                <a:lnSpc>
                  <a:spcPct val="110000"/>
                </a:lnSpc>
                <a:spcBef>
                  <a:spcPts val="0"/>
                </a:spcBef>
              </a:pPr>
              <a:r>
                <a:rPr lang="de-DE" sz="1200" dirty="0">
                  <a:solidFill>
                    <a:srgbClr val="FFFFFF"/>
                  </a:solidFill>
                  <a:latin typeface="+mn-lt"/>
                  <a:ea typeface="Arial Unicode MS" panose="020B0604020202020204" pitchFamily="34" charset="-128"/>
                  <a:cs typeface="Arial Unicode MS" panose="020B0604020202020204" pitchFamily="34" charset="-128"/>
                </a:rPr>
                <a:t>Space: </a:t>
              </a:r>
              <a:r>
                <a:rPr lang="de-DE" sz="1200" dirty="0" err="1">
                  <a:solidFill>
                    <a:srgbClr val="FFFFFF"/>
                  </a:solidFill>
                  <a:latin typeface="+mn-lt"/>
                  <a:ea typeface="Arial Unicode MS" panose="020B0604020202020204" pitchFamily="34" charset="-128"/>
                  <a:cs typeface="Arial Unicode MS" panose="020B0604020202020204" pitchFamily="34" charset="-128"/>
                </a:rPr>
                <a:t>dev</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nvGrpSpPr>
            <p:cNvPr id="9" name="Gruppieren 8">
              <a:extLst>
                <a:ext uri="{FF2B5EF4-FFF2-40B4-BE49-F238E27FC236}">
                  <a16:creationId xmlns:a16="http://schemas.microsoft.com/office/drawing/2014/main" id="{E700492F-0BF8-44A9-A42E-77FC39E94F58}"/>
                </a:ext>
              </a:extLst>
            </p:cNvPr>
            <p:cNvGrpSpPr/>
            <p:nvPr/>
          </p:nvGrpSpPr>
          <p:grpSpPr>
            <a:xfrm>
              <a:off x="5254889" y="2269399"/>
              <a:ext cx="894462" cy="659267"/>
              <a:chOff x="6215605" y="2376158"/>
              <a:chExt cx="527910" cy="424388"/>
            </a:xfrm>
          </p:grpSpPr>
          <p:sp>
            <p:nvSpPr>
              <p:cNvPr id="26" name="Rechteck 25">
                <a:extLst>
                  <a:ext uri="{FF2B5EF4-FFF2-40B4-BE49-F238E27FC236}">
                    <a16:creationId xmlns:a16="http://schemas.microsoft.com/office/drawing/2014/main" id="{CE3DB5F3-FD2E-4E37-9CA3-25A94A74A30C}"/>
                  </a:ext>
                </a:extLst>
              </p:cNvPr>
              <p:cNvSpPr/>
              <p:nvPr/>
            </p:nvSpPr>
            <p:spPr bwMode="auto">
              <a:xfrm>
                <a:off x="6215605" y="2376158"/>
                <a:ext cx="527910" cy="42438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7" name="Textfeld 26">
                <a:extLst>
                  <a:ext uri="{FF2B5EF4-FFF2-40B4-BE49-F238E27FC236}">
                    <a16:creationId xmlns:a16="http://schemas.microsoft.com/office/drawing/2014/main" id="{AE61B84B-3B5A-454C-AAAD-31B1B9528C9B}"/>
                  </a:ext>
                </a:extLst>
              </p:cNvPr>
              <p:cNvSpPr txBox="1"/>
              <p:nvPr/>
            </p:nvSpPr>
            <p:spPr>
              <a:xfrm>
                <a:off x="6223042" y="2403768"/>
                <a:ext cx="479433" cy="369167"/>
              </a:xfrm>
              <a:prstGeom prst="rect">
                <a:avLst/>
              </a:prstGeom>
              <a:noFill/>
            </p:spPr>
            <p:txBody>
              <a:bodyPr wrap="square" lIns="0" tIns="0" rIns="0" bIns="0" rtlCol="0">
                <a:noAutofit/>
              </a:bodyPr>
              <a:lstStyle/>
              <a:p>
                <a:pPr algn="ctr">
                  <a:lnSpc>
                    <a:spcPct val="110000"/>
                  </a:lnSpc>
                  <a:spcBef>
                    <a:spcPts val="0"/>
                  </a:spcBef>
                </a:pPr>
                <a:r>
                  <a:rPr lang="de-DE" sz="1600" dirty="0">
                    <a:latin typeface="+mn-lt"/>
                    <a:ea typeface="Arial Unicode MS" panose="020B0604020202020204" pitchFamily="34" charset="-128"/>
                    <a:cs typeface="Arial Unicode MS" panose="020B0604020202020204" pitchFamily="34" charset="-128"/>
                  </a:rPr>
                  <a:t>App</a:t>
                </a:r>
              </a:p>
              <a:p>
                <a:pPr algn="ctr">
                  <a:lnSpc>
                    <a:spcPct val="110000"/>
                  </a:lnSpc>
                  <a:spcBef>
                    <a:spcPts val="0"/>
                  </a:spcBef>
                </a:pPr>
                <a:r>
                  <a:rPr lang="de-DE" sz="1600" dirty="0" err="1">
                    <a:ea typeface="Arial Unicode MS" panose="020B0604020202020204" pitchFamily="34" charset="-128"/>
                    <a:cs typeface="Arial Unicode MS" panose="020B0604020202020204" pitchFamily="34" charset="-128"/>
                  </a:rPr>
                  <a:t>hw</a:t>
                </a:r>
                <a:endParaRPr lang="de-DE" sz="1600" dirty="0">
                  <a:latin typeface="+mn-lt"/>
                  <a:ea typeface="Arial Unicode MS" panose="020B0604020202020204" pitchFamily="34" charset="-128"/>
                  <a:cs typeface="Arial Unicode MS" panose="020B0604020202020204" pitchFamily="34" charset="-128"/>
                </a:endParaRPr>
              </a:p>
            </p:txBody>
          </p:sp>
        </p:grpSp>
        <p:sp>
          <p:nvSpPr>
            <p:cNvPr id="54" name="Textfeld 53">
              <a:extLst>
                <a:ext uri="{FF2B5EF4-FFF2-40B4-BE49-F238E27FC236}">
                  <a16:creationId xmlns:a16="http://schemas.microsoft.com/office/drawing/2014/main" id="{4D2008E7-C868-4080-9B60-CC26C81A6EB0}"/>
                </a:ext>
              </a:extLst>
            </p:cNvPr>
            <p:cNvSpPr txBox="1"/>
            <p:nvPr/>
          </p:nvSpPr>
          <p:spPr>
            <a:xfrm>
              <a:off x="4827329" y="1372314"/>
              <a:ext cx="1650638" cy="242207"/>
            </a:xfrm>
            <a:prstGeom prst="rect">
              <a:avLst/>
            </a:prstGeom>
            <a:noFill/>
          </p:spPr>
          <p:txBody>
            <a:bodyPr wrap="square" lIns="0" tIns="0" rIns="0" bIns="0" rtlCol="0">
              <a:noAutofit/>
            </a:bodyPr>
            <a:lstStyle/>
            <a:p>
              <a:pPr algn="ctr">
                <a:lnSpc>
                  <a:spcPct val="110000"/>
                </a:lnSpc>
                <a:spcBef>
                  <a:spcPts val="0"/>
                </a:spcBef>
              </a:pPr>
              <a:r>
                <a:rPr lang="en-US" sz="1400" b="1" dirty="0">
                  <a:solidFill>
                    <a:srgbClr val="FFFFFF"/>
                  </a:solidFill>
                  <a:ea typeface="Arial Unicode MS" panose="020B0604020202020204" pitchFamily="34" charset="-128"/>
                  <a:cs typeface="Arial Unicode MS" panose="020B0604020202020204" pitchFamily="34" charset="-128"/>
                </a:rPr>
                <a:t>O</a:t>
              </a:r>
              <a:r>
                <a:rPr lang="de-DE" sz="1400" b="1" dirty="0" err="1">
                  <a:solidFill>
                    <a:srgbClr val="FFFFFF"/>
                  </a:solidFill>
                  <a:ea typeface="Arial Unicode MS" panose="020B0604020202020204" pitchFamily="34" charset="-128"/>
                  <a:cs typeface="Arial Unicode MS" panose="020B0604020202020204" pitchFamily="34" charset="-128"/>
                </a:rPr>
                <a:t>rg</a:t>
              </a:r>
              <a:r>
                <a:rPr lang="de-DE" sz="1400" b="1" dirty="0">
                  <a:solidFill>
                    <a:srgbClr val="FFFFFF"/>
                  </a:solidFill>
                  <a:ea typeface="Arial Unicode MS" panose="020B0604020202020204" pitchFamily="34" charset="-128"/>
                  <a:cs typeface="Arial Unicode MS" panose="020B0604020202020204" pitchFamily="34" charset="-128"/>
                </a:rPr>
                <a:t>: academy2</a:t>
              </a:r>
              <a:endParaRPr lang="de-DE" sz="1050" b="1" dirty="0">
                <a:solidFill>
                  <a:srgbClr val="FFFFFF"/>
                </a:solidFill>
                <a:ea typeface="Arial Unicode MS" panose="020B0604020202020204" pitchFamily="34" charset="-128"/>
                <a:cs typeface="Arial Unicode MS" panose="020B0604020202020204" pitchFamily="34" charset="-128"/>
              </a:endParaRPr>
            </a:p>
          </p:txBody>
        </p:sp>
      </p:grpSp>
      <p:grpSp>
        <p:nvGrpSpPr>
          <p:cNvPr id="66" name="Gruppieren 65">
            <a:extLst>
              <a:ext uri="{FF2B5EF4-FFF2-40B4-BE49-F238E27FC236}">
                <a16:creationId xmlns:a16="http://schemas.microsoft.com/office/drawing/2014/main" id="{B3FA0739-F5C6-4AD2-94BB-35F2CD77ECC2}"/>
              </a:ext>
            </a:extLst>
          </p:cNvPr>
          <p:cNvGrpSpPr/>
          <p:nvPr/>
        </p:nvGrpSpPr>
        <p:grpSpPr>
          <a:xfrm>
            <a:off x="8473111" y="2542948"/>
            <a:ext cx="1919123" cy="2717765"/>
            <a:chOff x="7206950" y="748312"/>
            <a:chExt cx="1919123" cy="2717765"/>
          </a:xfrm>
        </p:grpSpPr>
        <p:sp>
          <p:nvSpPr>
            <p:cNvPr id="57" name="Rechteck 56">
              <a:extLst>
                <a:ext uri="{FF2B5EF4-FFF2-40B4-BE49-F238E27FC236}">
                  <a16:creationId xmlns:a16="http://schemas.microsoft.com/office/drawing/2014/main" id="{5A970A9C-B058-48B9-A98A-11BBAF56434D}"/>
                </a:ext>
              </a:extLst>
            </p:cNvPr>
            <p:cNvSpPr/>
            <p:nvPr/>
          </p:nvSpPr>
          <p:spPr bwMode="auto">
            <a:xfrm rot="5400000">
              <a:off x="6807629" y="1147633"/>
              <a:ext cx="2717765" cy="1919123"/>
            </a:xfrm>
            <a:prstGeom prst="rect">
              <a:avLst/>
            </a:prstGeom>
            <a:solidFill>
              <a:srgbClr val="005F8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8" name="Rechteck 57">
              <a:extLst>
                <a:ext uri="{FF2B5EF4-FFF2-40B4-BE49-F238E27FC236}">
                  <a16:creationId xmlns:a16="http://schemas.microsoft.com/office/drawing/2014/main" id="{E134D3ED-7911-4EF5-97BF-627BFE52247D}"/>
                </a:ext>
              </a:extLst>
            </p:cNvPr>
            <p:cNvSpPr/>
            <p:nvPr/>
          </p:nvSpPr>
          <p:spPr bwMode="auto">
            <a:xfrm rot="5400000">
              <a:off x="7192818" y="1446464"/>
              <a:ext cx="1963440" cy="1650639"/>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9" name="Rechteck 58">
              <a:extLst>
                <a:ext uri="{FF2B5EF4-FFF2-40B4-BE49-F238E27FC236}">
                  <a16:creationId xmlns:a16="http://schemas.microsoft.com/office/drawing/2014/main" id="{210843DA-ABDC-4A8E-9C17-26EE45512627}"/>
                </a:ext>
              </a:extLst>
            </p:cNvPr>
            <p:cNvSpPr/>
            <p:nvPr/>
          </p:nvSpPr>
          <p:spPr bwMode="auto">
            <a:xfrm rot="5400000">
              <a:off x="7485922" y="1769288"/>
              <a:ext cx="1387752" cy="1432559"/>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0" name="Textfeld 59">
              <a:extLst>
                <a:ext uri="{FF2B5EF4-FFF2-40B4-BE49-F238E27FC236}">
                  <a16:creationId xmlns:a16="http://schemas.microsoft.com/office/drawing/2014/main" id="{46B8FD5A-1605-40F5-853E-D02CBCED4D25}"/>
                </a:ext>
              </a:extLst>
            </p:cNvPr>
            <p:cNvSpPr txBox="1"/>
            <p:nvPr/>
          </p:nvSpPr>
          <p:spPr>
            <a:xfrm>
              <a:off x="7206950" y="813864"/>
              <a:ext cx="1919123" cy="242207"/>
            </a:xfrm>
            <a:prstGeom prst="rect">
              <a:avLst/>
            </a:prstGeom>
            <a:noFill/>
          </p:spPr>
          <p:txBody>
            <a:bodyPr wrap="square" lIns="0" tIns="0" rIns="0" bIns="0" rtlCol="0">
              <a:noAutofit/>
            </a:bodyPr>
            <a:lstStyle/>
            <a:p>
              <a:pPr algn="ctr">
                <a:lnSpc>
                  <a:spcPct val="110000"/>
                </a:lnSpc>
                <a:spcBef>
                  <a:spcPts val="0"/>
                </a:spcBef>
              </a:pPr>
              <a:r>
                <a:rPr lang="de-DE" sz="1600" b="1" dirty="0" err="1">
                  <a:solidFill>
                    <a:schemeClr val="bg1"/>
                  </a:solidFill>
                  <a:ea typeface="Arial Unicode MS" panose="020B0604020202020204" pitchFamily="34" charset="-128"/>
                  <a:cs typeface="Arial Unicode MS" panose="020B0604020202020204" pitchFamily="34" charset="-128"/>
                </a:rPr>
                <a:t>Tenant</a:t>
              </a:r>
              <a:endParaRPr lang="de-DE" sz="1100" b="1" dirty="0">
                <a:solidFill>
                  <a:schemeClr val="bg1"/>
                </a:solidFill>
                <a:ea typeface="Arial Unicode MS" panose="020B0604020202020204" pitchFamily="34" charset="-128"/>
                <a:cs typeface="Arial Unicode MS" panose="020B0604020202020204" pitchFamily="34" charset="-128"/>
              </a:endParaRPr>
            </a:p>
          </p:txBody>
        </p:sp>
        <p:sp>
          <p:nvSpPr>
            <p:cNvPr id="61" name="Textfeld 60">
              <a:extLst>
                <a:ext uri="{FF2B5EF4-FFF2-40B4-BE49-F238E27FC236}">
                  <a16:creationId xmlns:a16="http://schemas.microsoft.com/office/drawing/2014/main" id="{62FEFEDA-F89D-49C0-9020-C78DD2145570}"/>
                </a:ext>
              </a:extLst>
            </p:cNvPr>
            <p:cNvSpPr txBox="1"/>
            <p:nvPr/>
          </p:nvSpPr>
          <p:spPr>
            <a:xfrm>
              <a:off x="7483536" y="1881586"/>
              <a:ext cx="1380764" cy="369167"/>
            </a:xfrm>
            <a:prstGeom prst="rect">
              <a:avLst/>
            </a:prstGeom>
            <a:noFill/>
          </p:spPr>
          <p:txBody>
            <a:bodyPr wrap="square" lIns="0" tIns="0" rIns="0" bIns="0" rtlCol="0">
              <a:noAutofit/>
            </a:bodyPr>
            <a:lstStyle/>
            <a:p>
              <a:pPr algn="ctr">
                <a:lnSpc>
                  <a:spcPct val="110000"/>
                </a:lnSpc>
                <a:spcBef>
                  <a:spcPts val="0"/>
                </a:spcBef>
              </a:pPr>
              <a:r>
                <a:rPr lang="de-DE" sz="1200" dirty="0" err="1">
                  <a:solidFill>
                    <a:srgbClr val="FFFFFF"/>
                  </a:solidFill>
                  <a:latin typeface="+mn-lt"/>
                  <a:ea typeface="Arial Unicode MS" panose="020B0604020202020204" pitchFamily="34" charset="-128"/>
                  <a:cs typeface="Arial Unicode MS" panose="020B0604020202020204" pitchFamily="34" charset="-128"/>
                </a:rPr>
                <a:t>LaunchPad</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nvGrpSpPr>
            <p:cNvPr id="62" name="Gruppieren 61">
              <a:extLst>
                <a:ext uri="{FF2B5EF4-FFF2-40B4-BE49-F238E27FC236}">
                  <a16:creationId xmlns:a16="http://schemas.microsoft.com/office/drawing/2014/main" id="{AB4DF5FD-F350-4D5E-BD65-CE9082C9A65C}"/>
                </a:ext>
              </a:extLst>
            </p:cNvPr>
            <p:cNvGrpSpPr/>
            <p:nvPr/>
          </p:nvGrpSpPr>
          <p:grpSpPr>
            <a:xfrm>
              <a:off x="7727307" y="2272048"/>
              <a:ext cx="894462" cy="659267"/>
              <a:chOff x="6215605" y="2376158"/>
              <a:chExt cx="527910" cy="424388"/>
            </a:xfrm>
          </p:grpSpPr>
          <p:sp>
            <p:nvSpPr>
              <p:cNvPr id="64" name="Rechteck 63">
                <a:extLst>
                  <a:ext uri="{FF2B5EF4-FFF2-40B4-BE49-F238E27FC236}">
                    <a16:creationId xmlns:a16="http://schemas.microsoft.com/office/drawing/2014/main" id="{F9E0B21F-421F-4A0C-AC27-8AF71B7317B5}"/>
                  </a:ext>
                </a:extLst>
              </p:cNvPr>
              <p:cNvSpPr/>
              <p:nvPr/>
            </p:nvSpPr>
            <p:spPr bwMode="auto">
              <a:xfrm>
                <a:off x="6215605" y="2376158"/>
                <a:ext cx="527910" cy="42438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5" name="Textfeld 64">
                <a:extLst>
                  <a:ext uri="{FF2B5EF4-FFF2-40B4-BE49-F238E27FC236}">
                    <a16:creationId xmlns:a16="http://schemas.microsoft.com/office/drawing/2014/main" id="{DED6CD94-36E8-4E1E-A955-62451F5A43E4}"/>
                  </a:ext>
                </a:extLst>
              </p:cNvPr>
              <p:cNvSpPr txBox="1"/>
              <p:nvPr/>
            </p:nvSpPr>
            <p:spPr>
              <a:xfrm>
                <a:off x="6223042" y="2403768"/>
                <a:ext cx="479433" cy="369167"/>
              </a:xfrm>
              <a:prstGeom prst="rect">
                <a:avLst/>
              </a:prstGeom>
              <a:noFill/>
            </p:spPr>
            <p:txBody>
              <a:bodyPr wrap="square" lIns="0" tIns="0" rIns="0" bIns="0" rtlCol="0">
                <a:noAutofit/>
              </a:bodyPr>
              <a:lstStyle/>
              <a:p>
                <a:pPr algn="ctr">
                  <a:lnSpc>
                    <a:spcPct val="110000"/>
                  </a:lnSpc>
                  <a:spcBef>
                    <a:spcPts val="0"/>
                  </a:spcBef>
                </a:pPr>
                <a:r>
                  <a:rPr lang="de-DE" sz="1600" dirty="0">
                    <a:latin typeface="+mn-lt"/>
                    <a:ea typeface="Arial Unicode MS" panose="020B0604020202020204" pitchFamily="34" charset="-128"/>
                    <a:cs typeface="Arial Unicode MS" panose="020B0604020202020204" pitchFamily="34" charset="-128"/>
                  </a:rPr>
                  <a:t>App</a:t>
                </a:r>
              </a:p>
              <a:p>
                <a:pPr algn="ctr">
                  <a:lnSpc>
                    <a:spcPct val="110000"/>
                  </a:lnSpc>
                  <a:spcBef>
                    <a:spcPts val="0"/>
                  </a:spcBef>
                </a:pPr>
                <a:r>
                  <a:rPr lang="de-DE" sz="1600" dirty="0" err="1">
                    <a:ea typeface="Arial Unicode MS" panose="020B0604020202020204" pitchFamily="34" charset="-128"/>
                    <a:cs typeface="Arial Unicode MS" panose="020B0604020202020204" pitchFamily="34" charset="-128"/>
                  </a:rPr>
                  <a:t>hw</a:t>
                </a:r>
                <a:endParaRPr lang="de-DE" sz="1600" dirty="0">
                  <a:latin typeface="+mn-lt"/>
                  <a:ea typeface="Arial Unicode MS" panose="020B0604020202020204" pitchFamily="34" charset="-128"/>
                  <a:cs typeface="Arial Unicode MS" panose="020B0604020202020204" pitchFamily="34" charset="-128"/>
                </a:endParaRPr>
              </a:p>
            </p:txBody>
          </p:sp>
        </p:grpSp>
        <p:sp>
          <p:nvSpPr>
            <p:cNvPr id="63" name="Textfeld 62">
              <a:extLst>
                <a:ext uri="{FF2B5EF4-FFF2-40B4-BE49-F238E27FC236}">
                  <a16:creationId xmlns:a16="http://schemas.microsoft.com/office/drawing/2014/main" id="{5C57A5F3-026A-476A-8B26-9619F5A16AE8}"/>
                </a:ext>
              </a:extLst>
            </p:cNvPr>
            <p:cNvSpPr txBox="1"/>
            <p:nvPr/>
          </p:nvSpPr>
          <p:spPr>
            <a:xfrm>
              <a:off x="7299747" y="1374963"/>
              <a:ext cx="1650638" cy="242207"/>
            </a:xfrm>
            <a:prstGeom prst="rect">
              <a:avLst/>
            </a:prstGeom>
            <a:noFill/>
          </p:spPr>
          <p:txBody>
            <a:bodyPr wrap="square" lIns="0" tIns="0" rIns="0" bIns="0" rtlCol="0">
              <a:noAutofit/>
            </a:bodyPr>
            <a:lstStyle/>
            <a:p>
              <a:pPr algn="ctr">
                <a:lnSpc>
                  <a:spcPct val="110000"/>
                </a:lnSpc>
                <a:spcBef>
                  <a:spcPts val="0"/>
                </a:spcBef>
              </a:pPr>
              <a:r>
                <a:rPr lang="de-DE" sz="1400" b="1" dirty="0">
                  <a:solidFill>
                    <a:srgbClr val="FFFFFF"/>
                  </a:solidFill>
                  <a:ea typeface="Arial Unicode MS" panose="020B0604020202020204" pitchFamily="34" charset="-128"/>
                  <a:cs typeface="Arial Unicode MS" panose="020B0604020202020204" pitchFamily="34" charset="-128"/>
                </a:rPr>
                <a:t>academy2</a:t>
              </a:r>
              <a:endParaRPr lang="de-DE" sz="1050" b="1" dirty="0">
                <a:solidFill>
                  <a:srgbClr val="FFFFFF"/>
                </a:solidFill>
                <a:ea typeface="Arial Unicode MS" panose="020B0604020202020204" pitchFamily="34" charset="-128"/>
                <a:cs typeface="Arial Unicode MS" panose="020B0604020202020204" pitchFamily="34" charset="-128"/>
              </a:endParaRPr>
            </a:p>
          </p:txBody>
        </p:sp>
      </p:grpSp>
      <p:sp>
        <p:nvSpPr>
          <p:cNvPr id="70" name="Textfeld 69">
            <a:extLst>
              <a:ext uri="{FF2B5EF4-FFF2-40B4-BE49-F238E27FC236}">
                <a16:creationId xmlns:a16="http://schemas.microsoft.com/office/drawing/2014/main" id="{19463514-0BBD-4412-8253-B66336BEF8AD}"/>
              </a:ext>
            </a:extLst>
          </p:cNvPr>
          <p:cNvSpPr txBox="1"/>
          <p:nvPr/>
        </p:nvSpPr>
        <p:spPr>
          <a:xfrm>
            <a:off x="3900430" y="4168480"/>
            <a:ext cx="1392363" cy="271191"/>
          </a:xfrm>
          <a:prstGeom prst="rect">
            <a:avLst/>
          </a:prstGeom>
          <a:noFill/>
        </p:spPr>
        <p:txBody>
          <a:bodyPr wrap="square" lIns="0" tIns="0" rIns="0" bIns="0" rtlCol="0">
            <a:noAutofit/>
          </a:bodyPr>
          <a:lstStyle/>
          <a:p>
            <a:pPr>
              <a:lnSpc>
                <a:spcPct val="110000"/>
              </a:lnSpc>
              <a:spcBef>
                <a:spcPts val="0"/>
              </a:spcBef>
            </a:pPr>
            <a:r>
              <a:rPr lang="en-US" sz="1400" b="1" dirty="0" err="1">
                <a:solidFill>
                  <a:schemeClr val="tx1"/>
                </a:solidFill>
                <a:latin typeface="+mn-lt"/>
                <a:ea typeface="Arial Unicode MS" panose="020B0604020202020204" pitchFamily="34" charset="-128"/>
                <a:cs typeface="Arial Unicode MS" panose="020B0604020202020204" pitchFamily="34" charset="-128"/>
              </a:rPr>
              <a:t>cf</a:t>
            </a:r>
            <a:r>
              <a:rPr lang="en-US" sz="1400" b="1" dirty="0">
                <a:solidFill>
                  <a:schemeClr val="tx1"/>
                </a:solidFill>
                <a:latin typeface="+mn-lt"/>
                <a:ea typeface="Arial Unicode MS" panose="020B0604020202020204" pitchFamily="34" charset="-128"/>
                <a:cs typeface="Arial Unicode MS" panose="020B0604020202020204" pitchFamily="34" charset="-128"/>
              </a:rPr>
              <a:t> push</a:t>
            </a:r>
            <a:endParaRPr lang="de-DE"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71" name="Ellipse 70">
            <a:extLst>
              <a:ext uri="{FF2B5EF4-FFF2-40B4-BE49-F238E27FC236}">
                <a16:creationId xmlns:a16="http://schemas.microsoft.com/office/drawing/2014/main" id="{D45F1D3F-66D7-4DC4-8E16-AD8487244634}"/>
              </a:ext>
            </a:extLst>
          </p:cNvPr>
          <p:cNvSpPr/>
          <p:nvPr/>
        </p:nvSpPr>
        <p:spPr bwMode="auto">
          <a:xfrm>
            <a:off x="3843195" y="3701344"/>
            <a:ext cx="436427" cy="4364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800" dirty="0">
                <a:solidFill>
                  <a:schemeClr val="tx1"/>
                </a:solidFill>
                <a:latin typeface="+mn-lt"/>
                <a:ea typeface="Arial Unicode MS" panose="020B0604020202020204" pitchFamily="34" charset="-128"/>
                <a:cs typeface="Arial Unicode MS" panose="020B0604020202020204" pitchFamily="34" charset="-128"/>
              </a:rPr>
              <a:t>1</a:t>
            </a: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2" name="Pfeil: nach links und rechts 71">
            <a:extLst>
              <a:ext uri="{FF2B5EF4-FFF2-40B4-BE49-F238E27FC236}">
                <a16:creationId xmlns:a16="http://schemas.microsoft.com/office/drawing/2014/main" id="{E86062DD-E663-46CB-9282-63C3AA1B0730}"/>
              </a:ext>
            </a:extLst>
          </p:cNvPr>
          <p:cNvSpPr/>
          <p:nvPr/>
        </p:nvSpPr>
        <p:spPr bwMode="auto">
          <a:xfrm>
            <a:off x="7326133" y="4168480"/>
            <a:ext cx="1602538" cy="346274"/>
          </a:xfrm>
          <a:prstGeom prst="leftRightArrow">
            <a:avLst>
              <a:gd name="adj1" fmla="val 50000"/>
              <a:gd name="adj2" fmla="val 102814"/>
            </a:avLst>
          </a:prstGeom>
          <a:solidFill>
            <a:schemeClr val="bg2">
              <a:lumMod val="50000"/>
            </a:schemeClr>
          </a:solidFill>
          <a:ln w="38100">
            <a:solidFill>
              <a:schemeClr val="bg1"/>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4" name="Textfeld 73">
            <a:extLst>
              <a:ext uri="{FF2B5EF4-FFF2-40B4-BE49-F238E27FC236}">
                <a16:creationId xmlns:a16="http://schemas.microsoft.com/office/drawing/2014/main" id="{C8B99169-E8C5-49B1-86DE-444A42251048}"/>
              </a:ext>
            </a:extLst>
          </p:cNvPr>
          <p:cNvSpPr txBox="1"/>
          <p:nvPr/>
        </p:nvSpPr>
        <p:spPr>
          <a:xfrm>
            <a:off x="7823243" y="3982546"/>
            <a:ext cx="1392363" cy="271191"/>
          </a:xfrm>
          <a:prstGeom prst="rect">
            <a:avLst/>
          </a:prstGeom>
          <a:noFill/>
        </p:spPr>
        <p:txBody>
          <a:bodyPr wrap="square" lIns="0" tIns="0" rIns="0" bIns="0" rtlCol="0">
            <a:noAutofit/>
          </a:bodyPr>
          <a:lstStyle/>
          <a:p>
            <a:pPr>
              <a:lnSpc>
                <a:spcPct val="110000"/>
              </a:lnSpc>
              <a:spcBef>
                <a:spcPts val="0"/>
              </a:spcBef>
            </a:pPr>
            <a:r>
              <a:rPr lang="en-US" sz="1400" b="1" dirty="0">
                <a:solidFill>
                  <a:schemeClr val="tx1"/>
                </a:solidFill>
                <a:latin typeface="+mn-lt"/>
                <a:ea typeface="Arial Unicode MS" panose="020B0604020202020204" pitchFamily="34" charset="-128"/>
                <a:cs typeface="Arial Unicode MS" panose="020B0604020202020204" pitchFamily="34" charset="-128"/>
              </a:rPr>
              <a:t>register</a:t>
            </a:r>
            <a:endParaRPr lang="de-DE" sz="14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75" name="Ellipse 74">
            <a:extLst>
              <a:ext uri="{FF2B5EF4-FFF2-40B4-BE49-F238E27FC236}">
                <a16:creationId xmlns:a16="http://schemas.microsoft.com/office/drawing/2014/main" id="{CA78F470-6479-4A44-AFFF-15DF9D5DDBB8}"/>
              </a:ext>
            </a:extLst>
          </p:cNvPr>
          <p:cNvSpPr/>
          <p:nvPr/>
        </p:nvSpPr>
        <p:spPr bwMode="auto">
          <a:xfrm>
            <a:off x="7919436" y="3429000"/>
            <a:ext cx="436427" cy="4364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ea typeface="Arial Unicode MS" panose="020B0604020202020204" pitchFamily="34" charset="-128"/>
                <a:cs typeface="Arial Unicode MS" panose="020B0604020202020204" pitchFamily="34" charset="-128"/>
              </a:rPr>
              <a:t>2</a:t>
            </a: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69" name="Gerade Verbindung mit Pfeil 68">
            <a:extLst>
              <a:ext uri="{FF2B5EF4-FFF2-40B4-BE49-F238E27FC236}">
                <a16:creationId xmlns:a16="http://schemas.microsoft.com/office/drawing/2014/main" id="{A0DDABB5-4072-4C30-8F84-A45DF8929A07}"/>
              </a:ext>
            </a:extLst>
          </p:cNvPr>
          <p:cNvCxnSpPr>
            <a:stCxn id="5" idx="3"/>
            <a:endCxn id="27" idx="1"/>
          </p:cNvCxnSpPr>
          <p:nvPr/>
        </p:nvCxnSpPr>
        <p:spPr bwMode="auto">
          <a:xfrm>
            <a:off x="3758028" y="4439672"/>
            <a:ext cx="2666896" cy="3996"/>
          </a:xfrm>
          <a:prstGeom prst="straightConnector1">
            <a:avLst/>
          </a:prstGeom>
          <a:solidFill>
            <a:schemeClr val="tx2"/>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30" name="Grafik 29">
            <a:extLst>
              <a:ext uri="{FF2B5EF4-FFF2-40B4-BE49-F238E27FC236}">
                <a16:creationId xmlns:a16="http://schemas.microsoft.com/office/drawing/2014/main" id="{C1C43409-49F8-40EE-9084-014BE2A8B757}"/>
              </a:ext>
            </a:extLst>
          </p:cNvPr>
          <p:cNvPicPr>
            <a:picLocks noChangeAspect="1"/>
          </p:cNvPicPr>
          <p:nvPr>
            <p:custDataLst>
              <p:tags r:id="rId1"/>
            </p:custDataLst>
          </p:nvPr>
        </p:nvPicPr>
        <p:blipFill rotWithShape="1">
          <a:blip r:embed="rId5" cstate="screen">
            <a:clrChange>
              <a:clrFrom>
                <a:srgbClr val="000000">
                  <a:alpha val="0"/>
                </a:srgbClr>
              </a:clrFrom>
              <a:clrTo>
                <a:srgbClr val="000000">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4606274" y="970705"/>
            <a:ext cx="7232146" cy="4492490"/>
          </a:xfrm>
          <a:prstGeom prst="rect">
            <a:avLst/>
          </a:prstGeom>
        </p:spPr>
      </p:pic>
    </p:spTree>
    <p:extLst>
      <p:ext uri="{BB962C8B-B14F-4D97-AF65-F5344CB8AC3E}">
        <p14:creationId xmlns:p14="http://schemas.microsoft.com/office/powerpoint/2010/main" val="14239679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5BA5-1035-4CC3-8F8B-86A7AE77A783}"/>
              </a:ext>
            </a:extLst>
          </p:cNvPr>
          <p:cNvSpPr>
            <a:spLocks noGrp="1"/>
          </p:cNvSpPr>
          <p:nvPr>
            <p:ph type="title"/>
          </p:nvPr>
        </p:nvSpPr>
        <p:spPr/>
        <p:txBody>
          <a:bodyPr/>
          <a:lstStyle/>
          <a:p>
            <a:r>
              <a:rPr lang="de-DE" dirty="0"/>
              <a:t>Demo: Push and register an application</a:t>
            </a:r>
          </a:p>
        </p:txBody>
      </p:sp>
      <p:pic>
        <p:nvPicPr>
          <p:cNvPr id="3" name="Picture 2">
            <a:extLst>
              <a:ext uri="{FF2B5EF4-FFF2-40B4-BE49-F238E27FC236}">
                <a16:creationId xmlns:a16="http://schemas.microsoft.com/office/drawing/2014/main" id="{6ED0F999-38DD-41C4-9386-91DCD11F88C1}"/>
              </a:ext>
            </a:extLst>
          </p:cNvPr>
          <p:cNvPicPr>
            <a:picLocks noChangeAspect="1"/>
          </p:cNvPicPr>
          <p:nvPr/>
        </p:nvPicPr>
        <p:blipFill>
          <a:blip r:embed="rId2"/>
          <a:stretch>
            <a:fillRect/>
          </a:stretch>
        </p:blipFill>
        <p:spPr>
          <a:xfrm>
            <a:off x="5176350" y="2714920"/>
            <a:ext cx="6286840" cy="3112241"/>
          </a:xfrm>
          <a:prstGeom prst="rect">
            <a:avLst/>
          </a:prstGeom>
        </p:spPr>
      </p:pic>
      <p:pic>
        <p:nvPicPr>
          <p:cNvPr id="4" name="Picture 3">
            <a:extLst>
              <a:ext uri="{FF2B5EF4-FFF2-40B4-BE49-F238E27FC236}">
                <a16:creationId xmlns:a16="http://schemas.microsoft.com/office/drawing/2014/main" id="{D8D27F56-40C6-47C8-9D28-BAB8F58D896E}"/>
              </a:ext>
            </a:extLst>
          </p:cNvPr>
          <p:cNvPicPr>
            <a:picLocks noChangeAspect="1"/>
          </p:cNvPicPr>
          <p:nvPr/>
        </p:nvPicPr>
        <p:blipFill>
          <a:blip r:embed="rId3"/>
          <a:stretch>
            <a:fillRect/>
          </a:stretch>
        </p:blipFill>
        <p:spPr>
          <a:xfrm>
            <a:off x="1360332" y="1813247"/>
            <a:ext cx="2457793" cy="2457793"/>
          </a:xfrm>
          <a:prstGeom prst="rect">
            <a:avLst/>
          </a:prstGeom>
        </p:spPr>
      </p:pic>
    </p:spTree>
    <p:extLst>
      <p:ext uri="{BB962C8B-B14F-4D97-AF65-F5344CB8AC3E}">
        <p14:creationId xmlns:p14="http://schemas.microsoft.com/office/powerpoint/2010/main" val="5058397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0CA8-6E88-49C5-A7A2-ECAFC78EDE45}"/>
              </a:ext>
            </a:extLst>
          </p:cNvPr>
          <p:cNvSpPr>
            <a:spLocks noGrp="1"/>
          </p:cNvSpPr>
          <p:nvPr>
            <p:ph type="title"/>
          </p:nvPr>
        </p:nvSpPr>
        <p:spPr/>
        <p:txBody>
          <a:bodyPr/>
          <a:lstStyle/>
          <a:p>
            <a:r>
              <a:rPr lang="de-DE" dirty="0"/>
              <a:t>Hello World app</a:t>
            </a:r>
          </a:p>
        </p:txBody>
      </p:sp>
      <p:grpSp>
        <p:nvGrpSpPr>
          <p:cNvPr id="9" name="Gruppieren 8">
            <a:extLst>
              <a:ext uri="{FF2B5EF4-FFF2-40B4-BE49-F238E27FC236}">
                <a16:creationId xmlns:a16="http://schemas.microsoft.com/office/drawing/2014/main" id="{CDDA6436-4AEE-4B14-B4CE-D31A80E1F235}"/>
              </a:ext>
            </a:extLst>
          </p:cNvPr>
          <p:cNvGrpSpPr/>
          <p:nvPr/>
        </p:nvGrpSpPr>
        <p:grpSpPr>
          <a:xfrm>
            <a:off x="571500" y="2771775"/>
            <a:ext cx="5380058" cy="2453610"/>
            <a:chOff x="571500" y="2771775"/>
            <a:chExt cx="5380058" cy="2453610"/>
          </a:xfrm>
        </p:grpSpPr>
        <p:sp>
          <p:nvSpPr>
            <p:cNvPr id="12" name="Gleichschenkliges Dreieck 16">
              <a:extLst>
                <a:ext uri="{FF2B5EF4-FFF2-40B4-BE49-F238E27FC236}">
                  <a16:creationId xmlns:a16="http://schemas.microsoft.com/office/drawing/2014/main" id="{093615C0-2791-489D-B298-585D18FFD36D}"/>
                </a:ext>
              </a:extLst>
            </p:cNvPr>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Rechteck 12">
              <a:extLst>
                <a:ext uri="{FF2B5EF4-FFF2-40B4-BE49-F238E27FC236}">
                  <a16:creationId xmlns:a16="http://schemas.microsoft.com/office/drawing/2014/main" id="{7C8AC271-5B6B-4772-966B-58EAA6C6A6B6}"/>
                </a:ext>
              </a:extLst>
            </p:cNvPr>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Box 10">
              <a:extLst>
                <a:ext uri="{FF2B5EF4-FFF2-40B4-BE49-F238E27FC236}">
                  <a16:creationId xmlns:a16="http://schemas.microsoft.com/office/drawing/2014/main" id="{E72FFAE9-10C9-4164-B0DF-2049D0EE67F9}"/>
                </a:ext>
              </a:extLst>
            </p:cNvPr>
            <p:cNvSpPr txBox="1"/>
            <p:nvPr/>
          </p:nvSpPr>
          <p:spPr>
            <a:xfrm>
              <a:off x="814137" y="3465095"/>
              <a:ext cx="4823338" cy="1760290"/>
            </a:xfrm>
            <a:prstGeom prst="rect">
              <a:avLst/>
            </a:prstGeom>
            <a:noFill/>
          </p:spPr>
          <p:txBody>
            <a:bodyPr wrap="square" lIns="0" tIns="0" rIns="0" bIns="0" rtlCol="0">
              <a:noAutofit/>
            </a:bodyPr>
            <a:lstStyle/>
            <a:p>
              <a:pPr marL="342900" indent="-342900">
                <a:lnSpc>
                  <a:spcPct val="110000"/>
                </a:lnSpc>
                <a:buClr>
                  <a:srgbClr val="879BAA"/>
                </a:buClr>
                <a:buFont typeface="Arial" panose="020B0604020202020204" pitchFamily="34" charset="0"/>
                <a:buChar char="•"/>
              </a:pPr>
              <a:r>
                <a:rPr lang="en-US" sz="2000" dirty="0">
                  <a:solidFill>
                    <a:schemeClr val="bg1"/>
                  </a:solidFill>
                  <a:latin typeface="Arial" pitchFamily="34" charset="0"/>
                  <a:cs typeface="Arial" pitchFamily="34" charset="0"/>
                </a:rPr>
                <a:t>Create and register a hello world app</a:t>
              </a:r>
            </a:p>
            <a:p>
              <a:pPr marL="342900" indent="-342900">
                <a:lnSpc>
                  <a:spcPct val="110000"/>
                </a:lnSpc>
                <a:spcBef>
                  <a:spcPts val="0"/>
                </a:spcBef>
                <a:buClr>
                  <a:srgbClr val="879BAA"/>
                </a:buClr>
                <a:buFont typeface="Arial" panose="020B0604020202020204" pitchFamily="34" charset="0"/>
                <a:buChar char="•"/>
              </a:pPr>
              <a:endParaRPr lang="en-US" sz="2000" dirty="0">
                <a:solidFill>
                  <a:schemeClr val="bg1"/>
                </a:solidFill>
                <a:ea typeface="Arial Unicode MS" panose="020B0604020202020204" pitchFamily="34" charset="-128"/>
                <a:cs typeface="Arial Unicode MS" panose="020B0604020202020204" pitchFamily="34" charset="-128"/>
              </a:endParaRPr>
            </a:p>
          </p:txBody>
        </p:sp>
      </p:grpSp>
      <p:sp>
        <p:nvSpPr>
          <p:cNvPr id="13" name="cdtContent Placeholder 9 Id10">
            <a:extLst>
              <a:ext uri="{FF2B5EF4-FFF2-40B4-BE49-F238E27FC236}">
                <a16:creationId xmlns:a16="http://schemas.microsoft.com/office/drawing/2014/main" id="{40F4231E-AFA8-45D2-9F61-666A4CC2C3A7}"/>
              </a:ext>
            </a:extLst>
          </p:cNvPr>
          <p:cNvSpPr>
            <a:spLocks noGrp="1"/>
          </p:cNvSpPr>
          <p:nvPr>
            <p:ph idx="1"/>
          </p:nvPr>
        </p:nvSpPr>
        <p:spPr>
          <a:xfrm>
            <a:off x="626736" y="1440000"/>
            <a:ext cx="11081329" cy="4752000"/>
          </a:xfrm>
        </p:spPr>
        <p:txBody>
          <a:bodyPr/>
          <a:lstStyle/>
          <a:p>
            <a:endParaRPr lang="de-DE" sz="2000" b="1" noProof="0" dirty="0"/>
          </a:p>
          <a:p>
            <a:r>
              <a:rPr lang="de-DE" sz="2000" b="1" dirty="0" err="1"/>
              <a:t>Exercise</a:t>
            </a:r>
            <a:endParaRPr lang="en-US" sz="2000" b="1" dirty="0"/>
          </a:p>
          <a:p>
            <a:endParaRPr lang="en-US" sz="2000" b="1" dirty="0"/>
          </a:p>
        </p:txBody>
      </p:sp>
      <p:pic>
        <p:nvPicPr>
          <p:cNvPr id="15" name="Picture 2">
            <a:extLst>
              <a:ext uri="{FF2B5EF4-FFF2-40B4-BE49-F238E27FC236}">
                <a16:creationId xmlns:a16="http://schemas.microsoft.com/office/drawing/2014/main" id="{FE84D0D8-38AB-4638-A0A1-54E5AB7F112C}"/>
              </a:ext>
            </a:extLst>
          </p:cNvPr>
          <p:cNvPicPr>
            <a:picLocks noChangeAspect="1"/>
          </p:cNvPicPr>
          <p:nvPr/>
        </p:nvPicPr>
        <p:blipFill rotWithShape="1">
          <a:blip r:embed="rId2"/>
          <a:srcRect l="758" t="38333" r="76476" b="7249"/>
          <a:stretch/>
        </p:blipFill>
        <p:spPr>
          <a:xfrm>
            <a:off x="8011484" y="2337683"/>
            <a:ext cx="2521945" cy="2984301"/>
          </a:xfrm>
          <a:prstGeom prst="rect">
            <a:avLst/>
          </a:prstGeom>
        </p:spPr>
      </p:pic>
    </p:spTree>
    <p:extLst>
      <p:ext uri="{BB962C8B-B14F-4D97-AF65-F5344CB8AC3E}">
        <p14:creationId xmlns:p14="http://schemas.microsoft.com/office/powerpoint/2010/main" val="142154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186258" y="1717380"/>
            <a:ext cx="11731194" cy="719705"/>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110000"/>
              </a:lnSpc>
            </a:pPr>
            <a:r>
              <a:rPr lang="en-US" sz="1199" dirty="0"/>
              <a:t>MindConnect IoT2040 is a device for collecting data using different protocols and transferring the data to MindSphere. The device supports transmission of data through a secure internet connection, to enable cloud-based applications and services. MindConnect IoT2040 can only be used, according to the specific terms included in the datasheet, with MindSphere.</a:t>
            </a:r>
          </a:p>
        </p:txBody>
      </p:sp>
      <p:sp>
        <p:nvSpPr>
          <p:cNvPr id="2" name="Titel 1"/>
          <p:cNvSpPr>
            <a:spLocks noGrp="1"/>
          </p:cNvSpPr>
          <p:nvPr>
            <p:ph type="title"/>
          </p:nvPr>
        </p:nvSpPr>
        <p:spPr/>
        <p:txBody>
          <a:bodyPr/>
          <a:lstStyle/>
          <a:p>
            <a:r>
              <a:rPr lang="en-US" dirty="0">
                <a:solidFill>
                  <a:srgbClr val="00646E"/>
                </a:solidFill>
              </a:rPr>
              <a:t>Connectivity @ MindSphere </a:t>
            </a:r>
            <a:br>
              <a:rPr lang="en-US" dirty="0">
                <a:solidFill>
                  <a:srgbClr val="00646E"/>
                </a:solidFill>
              </a:rPr>
            </a:br>
            <a:r>
              <a:rPr lang="en-US" sz="2000" dirty="0" err="1">
                <a:solidFill>
                  <a:srgbClr val="4BB9B9"/>
                </a:solidFill>
              </a:rPr>
              <a:t>MindConnect</a:t>
            </a:r>
            <a:r>
              <a:rPr lang="en-US" sz="2000" dirty="0">
                <a:solidFill>
                  <a:srgbClr val="4BB9B9"/>
                </a:solidFill>
              </a:rPr>
              <a:t> IoT2040</a:t>
            </a:r>
            <a:endParaRPr lang="en-US" sz="1799" dirty="0">
              <a:solidFill>
                <a:srgbClr val="4BB9B9"/>
              </a:solidFill>
            </a:endParaRPr>
          </a:p>
        </p:txBody>
      </p:sp>
      <p:sp>
        <p:nvSpPr>
          <p:cNvPr id="10" name="Rechteck 9"/>
          <p:cNvSpPr/>
          <p:nvPr>
            <p:custDataLst>
              <p:tags r:id="rId1"/>
            </p:custDataLst>
          </p:nvPr>
        </p:nvSpPr>
        <p:spPr bwMode="auto">
          <a:xfrm>
            <a:off x="186258" y="2584170"/>
            <a:ext cx="11731194" cy="1414305"/>
          </a:xfrm>
          <a:prstGeom prst="rect">
            <a:avLst/>
          </a:prstGeom>
          <a:solidFill>
            <a:srgbClr val="E1E1D7"/>
          </a:solidFill>
          <a:ln>
            <a:noFill/>
          </a:ln>
          <a:effectLst/>
          <a:extLst/>
        </p:spPr>
        <p:txBody>
          <a:bodyPr wrap="square" lIns="1907007" tIns="53972" rIns="107944" bIns="53972" numCol="1" spcCol="72000" rtlCol="0" anchor="ctr">
            <a:noAutofit/>
          </a:bodyPr>
          <a:lstStyle/>
          <a:p>
            <a:pPr marL="93616" lvl="1" indent="-92029">
              <a:lnSpc>
                <a:spcPct val="110000"/>
              </a:lnSpc>
              <a:buClr>
                <a:schemeClr val="accent1"/>
              </a:buClr>
              <a:buFont typeface="Arial" panose="020B0604020202020204" pitchFamily="34" charset="0"/>
              <a:buChar char="•"/>
            </a:pPr>
            <a:r>
              <a:rPr lang="en-US" sz="1199" dirty="0"/>
              <a:t>Fast and easy connectivity of industrial machines and automation systems to MindSphere</a:t>
            </a:r>
          </a:p>
          <a:p>
            <a:pPr marL="93616" lvl="1" indent="-92029">
              <a:lnSpc>
                <a:spcPct val="110000"/>
              </a:lnSpc>
              <a:buClr>
                <a:schemeClr val="accent1"/>
              </a:buClr>
              <a:buFont typeface="Arial" panose="020B0604020202020204" pitchFamily="34" charset="0"/>
              <a:buChar char="•"/>
            </a:pPr>
            <a:r>
              <a:rPr lang="en-US" sz="1199" dirty="0"/>
              <a:t>Data collection via standard industrial protocols </a:t>
            </a:r>
          </a:p>
          <a:p>
            <a:pPr marL="93616" lvl="1" indent="-92029">
              <a:lnSpc>
                <a:spcPct val="110000"/>
              </a:lnSpc>
              <a:buClr>
                <a:schemeClr val="accent1"/>
              </a:buClr>
              <a:buFont typeface="Arial" panose="020B0604020202020204" pitchFamily="34" charset="0"/>
              <a:buChar char="•"/>
            </a:pPr>
            <a:r>
              <a:rPr lang="en-US" sz="1199" dirty="0"/>
              <a:t>Software Update Management – Always up to date</a:t>
            </a:r>
          </a:p>
          <a:p>
            <a:pPr marL="93616" lvl="1" indent="-92029">
              <a:lnSpc>
                <a:spcPct val="110000"/>
              </a:lnSpc>
              <a:buClr>
                <a:schemeClr val="accent1"/>
              </a:buClr>
              <a:buFont typeface="Arial" panose="020B0604020202020204" pitchFamily="34" charset="0"/>
              <a:buChar char="•"/>
            </a:pPr>
            <a:r>
              <a:rPr lang="en-US" sz="1199" dirty="0"/>
              <a:t>Rugged design for maintenance-free, continuous operation</a:t>
            </a:r>
          </a:p>
          <a:p>
            <a:pPr marL="93616" lvl="1" indent="-92029">
              <a:lnSpc>
                <a:spcPct val="110000"/>
              </a:lnSpc>
              <a:buClr>
                <a:schemeClr val="accent1"/>
              </a:buClr>
              <a:buFont typeface="Arial" panose="020B0604020202020204" pitchFamily="34" charset="0"/>
              <a:buChar char="•"/>
            </a:pPr>
            <a:r>
              <a:rPr lang="en-US" sz="1199" dirty="0"/>
              <a:t>Comprehensive security concept in accordance with applicable industry standards</a:t>
            </a:r>
          </a:p>
          <a:p>
            <a:pPr marL="93616" lvl="1" indent="-92029">
              <a:lnSpc>
                <a:spcPct val="110000"/>
              </a:lnSpc>
              <a:buClr>
                <a:schemeClr val="accent1"/>
              </a:buClr>
              <a:buFont typeface="Arial" panose="020B0604020202020204" pitchFamily="34" charset="0"/>
              <a:buChar char="•"/>
            </a:pPr>
            <a:r>
              <a:rPr lang="de-DE" sz="1199" dirty="0" err="1"/>
              <a:t>Up</a:t>
            </a:r>
            <a:r>
              <a:rPr lang="de-DE" sz="1199" dirty="0"/>
              <a:t> </a:t>
            </a:r>
            <a:r>
              <a:rPr lang="de-DE" sz="1199" dirty="0" err="1"/>
              <a:t>to</a:t>
            </a:r>
            <a:r>
              <a:rPr lang="de-DE" sz="1199" dirty="0"/>
              <a:t> 500MB </a:t>
            </a:r>
            <a:r>
              <a:rPr lang="de-DE" sz="1199" dirty="0" err="1"/>
              <a:t>local</a:t>
            </a:r>
            <a:r>
              <a:rPr lang="de-DE" sz="1199" dirty="0"/>
              <a:t> </a:t>
            </a:r>
            <a:r>
              <a:rPr lang="de-DE" sz="1199" dirty="0" err="1"/>
              <a:t>data</a:t>
            </a:r>
            <a:r>
              <a:rPr lang="de-DE" sz="1199" dirty="0"/>
              <a:t> </a:t>
            </a:r>
            <a:r>
              <a:rPr lang="de-DE" sz="1199" dirty="0" err="1"/>
              <a:t>buffer</a:t>
            </a:r>
            <a:endParaRPr lang="de-DE" sz="1199" dirty="0"/>
          </a:p>
        </p:txBody>
      </p:sp>
      <p:sp>
        <p:nvSpPr>
          <p:cNvPr id="14" name="Rechteck 13"/>
          <p:cNvSpPr/>
          <p:nvPr>
            <p:custDataLst>
              <p:tags r:id="rId2"/>
            </p:custDataLst>
          </p:nvPr>
        </p:nvSpPr>
        <p:spPr bwMode="auto">
          <a:xfrm>
            <a:off x="186258" y="4128484"/>
            <a:ext cx="11731194" cy="935617"/>
          </a:xfrm>
          <a:prstGeom prst="rect">
            <a:avLst/>
          </a:prstGeom>
          <a:solidFill>
            <a:srgbClr val="E1E1D7"/>
          </a:solidFill>
          <a:ln>
            <a:noFill/>
          </a:ln>
          <a:effectLst/>
          <a:extLst/>
        </p:spPr>
        <p:txBody>
          <a:bodyPr wrap="square" lIns="1907007" tIns="53972" rIns="107944" bIns="53972" numCol="1" spcCol="72000" rtlCol="0" anchor="ctr">
            <a:noAutofit/>
          </a:bodyPr>
          <a:lstStyle/>
          <a:p>
            <a:pPr marL="93616" lvl="1" indent="-92029">
              <a:lnSpc>
                <a:spcPct val="110000"/>
              </a:lnSpc>
              <a:buClr>
                <a:schemeClr val="accent1"/>
              </a:buClr>
              <a:buFont typeface="Arial" panose="020B0604020202020204" pitchFamily="34" charset="0"/>
              <a:buChar char="•"/>
            </a:pPr>
            <a:r>
              <a:rPr lang="en-US" sz="1199" dirty="0"/>
              <a:t>Siemens S7 (for collecting data from S7-3xx  / S7-4xx / ET-200s  PLCs); </a:t>
            </a:r>
          </a:p>
          <a:p>
            <a:pPr marL="93616" lvl="1" indent="-92029">
              <a:lnSpc>
                <a:spcPct val="110000"/>
              </a:lnSpc>
              <a:buClr>
                <a:schemeClr val="accent1"/>
              </a:buClr>
              <a:buFont typeface="Arial" panose="020B0604020202020204" pitchFamily="34" charset="0"/>
              <a:buChar char="•"/>
            </a:pPr>
            <a:r>
              <a:rPr lang="en-US" sz="1199" dirty="0"/>
              <a:t>OPC UA (for collecting data from all data sources which can provide data via an OPC UA server); the MindSphere Nano supports data collection with Part 8 of the OPC UA specification (Data Access).</a:t>
            </a:r>
          </a:p>
          <a:p>
            <a:pPr marL="93616" lvl="1" indent="-92029">
              <a:lnSpc>
                <a:spcPct val="110000"/>
              </a:lnSpc>
              <a:buClr>
                <a:schemeClr val="accent1"/>
              </a:buClr>
              <a:buFont typeface="Arial" panose="020B0604020202020204" pitchFamily="34" charset="0"/>
              <a:buChar char="•"/>
            </a:pPr>
            <a:r>
              <a:rPr lang="en-US" sz="1199" dirty="0"/>
              <a:t>Modbus (TCP and RTU)</a:t>
            </a:r>
            <a:endParaRPr lang="de-DE" sz="1199" b="1" dirty="0"/>
          </a:p>
        </p:txBody>
      </p:sp>
      <p:sp>
        <p:nvSpPr>
          <p:cNvPr id="19" name="Rechteck 18"/>
          <p:cNvSpPr/>
          <p:nvPr/>
        </p:nvSpPr>
        <p:spPr bwMode="auto">
          <a:xfrm>
            <a:off x="186258" y="5222099"/>
            <a:ext cx="11731194" cy="575764"/>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110000"/>
              </a:lnSpc>
              <a:spcBef>
                <a:spcPct val="0"/>
              </a:spcBef>
            </a:pPr>
            <a:r>
              <a:rPr lang="en-US" sz="1199" dirty="0"/>
              <a:t>Data reading cycle: Up to 30 data points / second</a:t>
            </a:r>
          </a:p>
          <a:p>
            <a:pPr>
              <a:lnSpc>
                <a:spcPct val="110000"/>
              </a:lnSpc>
              <a:spcBef>
                <a:spcPct val="0"/>
              </a:spcBef>
            </a:pPr>
            <a:r>
              <a:rPr lang="en-US" sz="1199" dirty="0"/>
              <a:t>Data transfer cycle: Every 10 seconds</a:t>
            </a:r>
          </a:p>
        </p:txBody>
      </p:sp>
      <p:pic>
        <p:nvPicPr>
          <p:cNvPr id="26" name="Picture 191" descr="C:\Users\z002u4xm\AppData\Local\Microsoft\Windows\Temporary Internet Files\Content.Outlook\V6I8YM0N\IoT2040.tif"/>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83049" y="2658506"/>
            <a:ext cx="1567027" cy="1259344"/>
          </a:xfrm>
          <a:prstGeom prst="rect">
            <a:avLst/>
          </a:prstGeom>
          <a:extLst/>
        </p:spPr>
      </p:pic>
      <p:grpSp>
        <p:nvGrpSpPr>
          <p:cNvPr id="25" name="Gruppieren 24"/>
          <p:cNvGrpSpPr/>
          <p:nvPr/>
        </p:nvGrpSpPr>
        <p:grpSpPr>
          <a:xfrm>
            <a:off x="331948" y="1845673"/>
            <a:ext cx="1913348" cy="431775"/>
            <a:chOff x="332120" y="1844848"/>
            <a:chExt cx="1914345" cy="432000"/>
          </a:xfrm>
        </p:grpSpPr>
        <p:pic>
          <p:nvPicPr>
            <p:cNvPr id="28" name="general-information.png"/>
            <p:cNvPicPr>
              <a:picLocks noChangeAspect="1"/>
            </p:cNvPicPr>
            <p:nvPr>
              <p:custDataLst>
                <p:tags r:id="rId4"/>
              </p:custDataLst>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2120" y="1844848"/>
              <a:ext cx="432000" cy="432000"/>
            </a:xfrm>
            <a:prstGeom prst="rect">
              <a:avLst/>
            </a:prstGeom>
          </p:spPr>
        </p:pic>
        <p:sp>
          <p:nvSpPr>
            <p:cNvPr id="29" name="Textfeld 28"/>
            <p:cNvSpPr txBox="1"/>
            <p:nvPr/>
          </p:nvSpPr>
          <p:spPr>
            <a:xfrm>
              <a:off x="986465" y="1959282"/>
              <a:ext cx="1260000" cy="187295"/>
            </a:xfrm>
            <a:prstGeom prst="rect">
              <a:avLst/>
            </a:prstGeom>
            <a:noFill/>
          </p:spPr>
          <p:txBody>
            <a:bodyPr wrap="square" lIns="0" tIns="0" rIns="0" bIns="0" rtlCol="0">
              <a:spAutoFit/>
            </a:bodyPr>
            <a:lstStyle/>
            <a:p>
              <a:pPr>
                <a:lnSpc>
                  <a:spcPct val="110000"/>
                </a:lnSpc>
              </a:pPr>
              <a:r>
                <a:rPr lang="en-US" sz="1199" b="1" dirty="0"/>
                <a:t>Description</a:t>
              </a:r>
            </a:p>
          </p:txBody>
        </p:sp>
      </p:grpSp>
      <p:grpSp>
        <p:nvGrpSpPr>
          <p:cNvPr id="30" name="Gruppieren 29"/>
          <p:cNvGrpSpPr/>
          <p:nvPr/>
        </p:nvGrpSpPr>
        <p:grpSpPr>
          <a:xfrm>
            <a:off x="295966" y="2968438"/>
            <a:ext cx="1949330" cy="512937"/>
            <a:chOff x="296120" y="2968198"/>
            <a:chExt cx="1950345" cy="513204"/>
          </a:xfrm>
        </p:grpSpPr>
        <p:grpSp>
          <p:nvGrpSpPr>
            <p:cNvPr id="37" name="Gruppieren 36"/>
            <p:cNvGrpSpPr>
              <a:grpSpLocks noChangeAspect="1"/>
            </p:cNvGrpSpPr>
            <p:nvPr/>
          </p:nvGrpSpPr>
          <p:grpSpPr bwMode="gray">
            <a:xfrm>
              <a:off x="296120" y="2968198"/>
              <a:ext cx="504000" cy="513204"/>
              <a:chOff x="7046915" y="7470774"/>
              <a:chExt cx="1182688" cy="1195388"/>
            </a:xfrm>
            <a:solidFill>
              <a:schemeClr val="accent1"/>
            </a:solidFill>
          </p:grpSpPr>
          <p:sp>
            <p:nvSpPr>
              <p:cNvPr id="41" name="Freeform 20"/>
              <p:cNvSpPr>
                <a:spLocks/>
              </p:cNvSpPr>
              <p:nvPr/>
            </p:nvSpPr>
            <p:spPr bwMode="gray">
              <a:xfrm>
                <a:off x="7407278" y="7470774"/>
                <a:ext cx="822325" cy="1195388"/>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42" name="Freeform 21"/>
              <p:cNvSpPr>
                <a:spLocks/>
              </p:cNvSpPr>
              <p:nvPr/>
            </p:nvSpPr>
            <p:spPr bwMode="gray">
              <a:xfrm>
                <a:off x="7046915" y="8021637"/>
                <a:ext cx="288925" cy="581025"/>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sp>
          <p:nvSpPr>
            <p:cNvPr id="40" name="Textfeld 39"/>
            <p:cNvSpPr txBox="1"/>
            <p:nvPr/>
          </p:nvSpPr>
          <p:spPr>
            <a:xfrm>
              <a:off x="986465" y="3181859"/>
              <a:ext cx="1260000" cy="187295"/>
            </a:xfrm>
            <a:prstGeom prst="rect">
              <a:avLst/>
            </a:prstGeom>
            <a:noFill/>
          </p:spPr>
          <p:txBody>
            <a:bodyPr wrap="square" lIns="0" tIns="0" rIns="0" bIns="0" rtlCol="0">
              <a:spAutoFit/>
            </a:bodyPr>
            <a:lstStyle/>
            <a:p>
              <a:pPr>
                <a:lnSpc>
                  <a:spcPct val="110000"/>
                </a:lnSpc>
              </a:pPr>
              <a:r>
                <a:rPr lang="en-US" sz="1199" b="1" dirty="0"/>
                <a:t>Benefits</a:t>
              </a:r>
            </a:p>
          </p:txBody>
        </p:sp>
      </p:grpSp>
      <p:grpSp>
        <p:nvGrpSpPr>
          <p:cNvPr id="43" name="Gruppieren 42"/>
          <p:cNvGrpSpPr/>
          <p:nvPr/>
        </p:nvGrpSpPr>
        <p:grpSpPr>
          <a:xfrm>
            <a:off x="230872" y="4286482"/>
            <a:ext cx="1985311" cy="575700"/>
            <a:chOff x="260120" y="4304014"/>
            <a:chExt cx="1986345" cy="576000"/>
          </a:xfrm>
        </p:grpSpPr>
        <p:pic>
          <p:nvPicPr>
            <p:cNvPr id="44" name="general_communication.png"/>
            <p:cNvPicPr>
              <a:picLocks noChangeAspect="1"/>
            </p:cNvPicPr>
            <p:nvPr>
              <p:custDataLst>
                <p:tags r:id="rId3"/>
              </p:custDataLst>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0120" y="4304014"/>
              <a:ext cx="576000" cy="576000"/>
            </a:xfrm>
            <a:prstGeom prst="rect">
              <a:avLst/>
            </a:prstGeom>
          </p:spPr>
        </p:pic>
        <p:sp>
          <p:nvSpPr>
            <p:cNvPr id="45" name="Textfeld 44"/>
            <p:cNvSpPr txBox="1"/>
            <p:nvPr/>
          </p:nvSpPr>
          <p:spPr>
            <a:xfrm>
              <a:off x="986465" y="4393503"/>
              <a:ext cx="1260000" cy="390300"/>
            </a:xfrm>
            <a:prstGeom prst="rect">
              <a:avLst/>
            </a:prstGeom>
            <a:noFill/>
          </p:spPr>
          <p:txBody>
            <a:bodyPr wrap="square" lIns="0" tIns="0" rIns="0" bIns="0" rtlCol="0">
              <a:spAutoFit/>
            </a:bodyPr>
            <a:lstStyle/>
            <a:p>
              <a:pPr>
                <a:lnSpc>
                  <a:spcPct val="110000"/>
                </a:lnSpc>
              </a:pPr>
              <a:r>
                <a:rPr lang="en-US" sz="1199" b="1" dirty="0"/>
                <a:t>Supporting Protocols</a:t>
              </a:r>
            </a:p>
          </p:txBody>
        </p:sp>
      </p:grpSp>
      <p:grpSp>
        <p:nvGrpSpPr>
          <p:cNvPr id="46" name="Gruppieren 45"/>
          <p:cNvGrpSpPr/>
          <p:nvPr/>
        </p:nvGrpSpPr>
        <p:grpSpPr>
          <a:xfrm>
            <a:off x="277976" y="5242716"/>
            <a:ext cx="1967320" cy="513176"/>
            <a:chOff x="278120" y="5249827"/>
            <a:chExt cx="1968345" cy="513443"/>
          </a:xfrm>
        </p:grpSpPr>
        <p:pic>
          <p:nvPicPr>
            <p:cNvPr id="47" name="Bild 42"/>
            <p:cNvPicPr>
              <a:picLocks noChangeAspect="1"/>
            </p:cNvPicPr>
            <p:nvPr/>
          </p:nvPicPr>
          <p:blipFill>
            <a:blip r:embed="rId11"/>
            <a:stretch>
              <a:fillRect/>
            </a:stretch>
          </p:blipFill>
          <p:spPr>
            <a:xfrm>
              <a:off x="278120" y="5249827"/>
              <a:ext cx="540000" cy="513443"/>
            </a:xfrm>
            <a:prstGeom prst="rect">
              <a:avLst/>
            </a:prstGeom>
          </p:spPr>
        </p:pic>
        <p:sp>
          <p:nvSpPr>
            <p:cNvPr id="48" name="Textfeld 47"/>
            <p:cNvSpPr txBox="1"/>
            <p:nvPr/>
          </p:nvSpPr>
          <p:spPr>
            <a:xfrm>
              <a:off x="986465" y="5407840"/>
              <a:ext cx="1260000" cy="187424"/>
            </a:xfrm>
            <a:prstGeom prst="rect">
              <a:avLst/>
            </a:prstGeom>
            <a:noFill/>
          </p:spPr>
          <p:txBody>
            <a:bodyPr wrap="square" lIns="0" tIns="0" rIns="0" bIns="0" rtlCol="0">
              <a:spAutoFit/>
            </a:bodyPr>
            <a:lstStyle/>
            <a:p>
              <a:pPr>
                <a:lnSpc>
                  <a:spcPct val="110000"/>
                </a:lnSpc>
              </a:pPr>
              <a:r>
                <a:rPr lang="en-US" sz="1199" b="1" dirty="0"/>
                <a:t>Performance</a:t>
              </a:r>
              <a:r>
                <a:rPr lang="en-US" sz="1199" b="1" baseline="30000" dirty="0"/>
                <a:t>1</a:t>
              </a:r>
            </a:p>
          </p:txBody>
        </p:sp>
      </p:grpSp>
      <p:sp>
        <p:nvSpPr>
          <p:cNvPr id="31" name="Textfeld 30"/>
          <p:cNvSpPr txBox="1"/>
          <p:nvPr/>
        </p:nvSpPr>
        <p:spPr>
          <a:xfrm>
            <a:off x="9190732" y="6235850"/>
            <a:ext cx="2518968" cy="359853"/>
          </a:xfrm>
          <a:prstGeom prst="rect">
            <a:avLst/>
          </a:prstGeom>
          <a:noFill/>
        </p:spPr>
        <p:txBody>
          <a:bodyPr vert="horz" wrap="square" lIns="0" tIns="0" rIns="0" bIns="0" rtlCol="0">
            <a:noAutofit/>
          </a:bodyPr>
          <a:lstStyle/>
          <a:p>
            <a:pPr algn="r" fontAlgn="base">
              <a:lnSpc>
                <a:spcPct val="110000"/>
              </a:lnSpc>
              <a:spcAft>
                <a:spcPct val="0"/>
              </a:spcAft>
            </a:pPr>
            <a:r>
              <a:rPr lang="en-US" sz="1100" dirty="0">
                <a:solidFill>
                  <a:srgbClr val="000000"/>
                </a:solidFill>
                <a:latin typeface="Arial"/>
                <a:ea typeface="Arial Unicode MS" panose="020B0604020202020204" pitchFamily="34" charset="-128"/>
                <a:cs typeface="Arial Unicode MS" panose="020B0604020202020204" pitchFamily="34" charset="-128"/>
              </a:rPr>
              <a:t>1) Performance upgrades follow</a:t>
            </a:r>
          </a:p>
        </p:txBody>
      </p:sp>
    </p:spTree>
    <p:extLst>
      <p:ext uri="{BB962C8B-B14F-4D97-AF65-F5344CB8AC3E}">
        <p14:creationId xmlns:p14="http://schemas.microsoft.com/office/powerpoint/2010/main" val="15094481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0CA8-6E88-49C5-A7A2-ECAFC78EDE45}"/>
              </a:ext>
            </a:extLst>
          </p:cNvPr>
          <p:cNvSpPr>
            <a:spLocks noGrp="1"/>
          </p:cNvSpPr>
          <p:nvPr>
            <p:ph type="title"/>
          </p:nvPr>
        </p:nvSpPr>
        <p:spPr/>
        <p:txBody>
          <a:bodyPr/>
          <a:lstStyle/>
          <a:p>
            <a:r>
              <a:rPr lang="de-DE" dirty="0"/>
              <a:t>Exercise: Create and register a hello world app</a:t>
            </a:r>
          </a:p>
        </p:txBody>
      </p:sp>
      <p:sp>
        <p:nvSpPr>
          <p:cNvPr id="3" name="Content Placeholder 2">
            <a:extLst>
              <a:ext uri="{FF2B5EF4-FFF2-40B4-BE49-F238E27FC236}">
                <a16:creationId xmlns:a16="http://schemas.microsoft.com/office/drawing/2014/main" id="{7A588EE8-6168-4C0A-B84E-3F311B1CCBDA}"/>
              </a:ext>
            </a:extLst>
          </p:cNvPr>
          <p:cNvSpPr>
            <a:spLocks noGrp="1"/>
          </p:cNvSpPr>
          <p:nvPr>
            <p:ph sz="half" idx="1"/>
          </p:nvPr>
        </p:nvSpPr>
        <p:spPr/>
        <p:txBody>
          <a:bodyPr/>
          <a:lstStyle/>
          <a:p>
            <a:pPr marL="342900" indent="-342900">
              <a:buAutoNum type="arabicPeriod"/>
            </a:pPr>
            <a:r>
              <a:rPr lang="de-DE" sz="1400" dirty="0"/>
              <a:t>Create application</a:t>
            </a:r>
          </a:p>
          <a:p>
            <a:pPr marL="522198" lvl="1" indent="-342900">
              <a:buAutoNum type="arabicPeriod"/>
            </a:pPr>
            <a:r>
              <a:rPr lang="de-DE" sz="1400" dirty="0"/>
              <a:t>Goto folder </a:t>
            </a:r>
            <a:r>
              <a:rPr lang="de-DE" sz="1400" b="1" dirty="0"/>
              <a:t>010-helloworld</a:t>
            </a:r>
          </a:p>
          <a:p>
            <a:pPr marL="522198" lvl="1" indent="-342900">
              <a:buAutoNum type="arabicPeriod"/>
            </a:pPr>
            <a:r>
              <a:rPr lang="de-DE" sz="1400" dirty="0"/>
              <a:t>Create a static html file that shows "Hello World"</a:t>
            </a:r>
          </a:p>
          <a:p>
            <a:pPr marL="522198" lvl="1" indent="-342900">
              <a:buAutoNum type="arabicPeriod"/>
            </a:pPr>
            <a:r>
              <a:rPr lang="de-DE" sz="1400" dirty="0"/>
              <a:t>Check manifest.yml</a:t>
            </a:r>
          </a:p>
          <a:p>
            <a:pPr marL="522198" lvl="1" indent="-342900">
              <a:buAutoNum type="arabicPeriod"/>
            </a:pPr>
            <a:r>
              <a:rPr lang="de-DE" sz="1400" dirty="0"/>
              <a:t>Choose the correct buildpack</a:t>
            </a:r>
          </a:p>
          <a:p>
            <a:pPr marL="522198" lvl="1" indent="-342900">
              <a:buAutoNum type="arabicPeriod"/>
            </a:pPr>
            <a:endParaRPr lang="de-DE" sz="1400" dirty="0"/>
          </a:p>
          <a:p>
            <a:pPr marL="342900" indent="-342900">
              <a:buAutoNum type="arabicPeriod"/>
            </a:pPr>
            <a:r>
              <a:rPr lang="de-DE" sz="1400" dirty="0"/>
              <a:t>Push this application</a:t>
            </a:r>
          </a:p>
          <a:p>
            <a:pPr marL="522198" lvl="1" indent="-342900">
              <a:buAutoNum type="arabicPeriod"/>
            </a:pPr>
            <a:r>
              <a:rPr lang="de-DE" sz="1400" dirty="0"/>
              <a:t>Enter: cf push</a:t>
            </a:r>
          </a:p>
          <a:p>
            <a:pPr marL="522198" lvl="1" indent="-342900">
              <a:buAutoNum type="arabicPeriod"/>
            </a:pPr>
            <a:endParaRPr lang="de-DE" sz="1400" dirty="0"/>
          </a:p>
          <a:p>
            <a:pPr marL="342900" indent="-342900">
              <a:buAutoNum type="arabicPeriod"/>
            </a:pPr>
            <a:r>
              <a:rPr lang="de-DE" sz="1400" dirty="0"/>
              <a:t>Register</a:t>
            </a:r>
          </a:p>
          <a:p>
            <a:pPr marL="522198" lvl="1" indent="-342900">
              <a:buAutoNum type="arabicPeriod"/>
            </a:pPr>
            <a:r>
              <a:rPr lang="de-DE" sz="1400" dirty="0"/>
              <a:t>Go to Developer Cockpit</a:t>
            </a:r>
          </a:p>
          <a:p>
            <a:pPr marL="522198" lvl="1" indent="-342900">
              <a:buAutoNum type="arabicPeriod"/>
            </a:pPr>
            <a:r>
              <a:rPr lang="de-DE" sz="1400" dirty="0"/>
              <a:t>Create new application</a:t>
            </a:r>
          </a:p>
          <a:p>
            <a:pPr marL="522198" lvl="1" indent="-342900">
              <a:buAutoNum type="arabicPeriod"/>
            </a:pPr>
            <a:r>
              <a:rPr lang="de-DE" sz="1400" dirty="0"/>
              <a:t>Enter: Name, Display name, Version and App Icon</a:t>
            </a:r>
          </a:p>
          <a:p>
            <a:pPr marL="522198" lvl="1" indent="-342900">
              <a:buAutoNum type="arabicPeriod"/>
            </a:pPr>
            <a:r>
              <a:rPr lang="de-DE" sz="1400" dirty="0"/>
              <a:t>Create a component</a:t>
            </a:r>
          </a:p>
          <a:p>
            <a:pPr marL="701496" lvl="2" indent="-342900">
              <a:buAutoNum type="arabicPeriod"/>
            </a:pPr>
            <a:r>
              <a:rPr lang="de-DE" sz="1400" dirty="0"/>
              <a:t>Component name: app name from manifest.yml</a:t>
            </a:r>
          </a:p>
          <a:p>
            <a:pPr marL="701496" lvl="2" indent="-342900">
              <a:buAutoNum type="arabicPeriod"/>
            </a:pPr>
            <a:r>
              <a:rPr lang="de-DE" sz="1400" dirty="0"/>
              <a:t>Cloud Foundry Direct URL: cf a</a:t>
            </a:r>
          </a:p>
          <a:p>
            <a:pPr marL="701496" lvl="2" indent="-342900">
              <a:buAutoNum type="arabicPeriod"/>
            </a:pPr>
            <a:r>
              <a:rPr lang="de-DE" sz="1400" dirty="0"/>
              <a:t>Add endpoint ("/**") with + button</a:t>
            </a:r>
          </a:p>
          <a:p>
            <a:pPr marL="522198" lvl="1" indent="-342900">
              <a:buAutoNum type="arabicPeriod"/>
            </a:pPr>
            <a:r>
              <a:rPr lang="de-DE" sz="1400" dirty="0"/>
              <a:t>Click Save</a:t>
            </a:r>
          </a:p>
          <a:p>
            <a:pPr marL="342900" indent="-342900">
              <a:buAutoNum type="arabicPeriod"/>
            </a:pPr>
            <a:endParaRPr lang="de-DE" sz="1400" dirty="0"/>
          </a:p>
          <a:p>
            <a:pPr marL="342900" indent="-342900">
              <a:buAutoNum type="arabicPeriod"/>
            </a:pPr>
            <a:endParaRPr lang="de-DE" sz="1400" dirty="0"/>
          </a:p>
        </p:txBody>
      </p:sp>
      <p:sp>
        <p:nvSpPr>
          <p:cNvPr id="4" name="Content Placeholder 3">
            <a:extLst>
              <a:ext uri="{FF2B5EF4-FFF2-40B4-BE49-F238E27FC236}">
                <a16:creationId xmlns:a16="http://schemas.microsoft.com/office/drawing/2014/main" id="{1BE43E9B-65D8-46E2-BF0E-BBFC9EA95EF1}"/>
              </a:ext>
            </a:extLst>
          </p:cNvPr>
          <p:cNvSpPr>
            <a:spLocks noGrp="1"/>
          </p:cNvSpPr>
          <p:nvPr>
            <p:ph sz="half" idx="2"/>
          </p:nvPr>
        </p:nvSpPr>
        <p:spPr/>
        <p:txBody>
          <a:bodyPr/>
          <a:lstStyle/>
          <a:p>
            <a:pPr marL="342900" indent="-342900">
              <a:buFont typeface="+mj-lt"/>
              <a:buAutoNum type="arabicPeriod" startAt="4"/>
            </a:pPr>
            <a:r>
              <a:rPr lang="de-DE" sz="1400" dirty="0"/>
              <a:t>Add application scope</a:t>
            </a:r>
          </a:p>
          <a:p>
            <a:pPr marL="522198" lvl="1" indent="-342900">
              <a:buAutoNum type="arabicPeriod"/>
            </a:pPr>
            <a:r>
              <a:rPr lang="de-DE" sz="1400" dirty="0"/>
              <a:t>Goto Authorization Management / App roles</a:t>
            </a:r>
          </a:p>
          <a:p>
            <a:pPr marL="522198" lvl="1" indent="-342900">
              <a:buAutoNum type="arabicPeriod"/>
            </a:pPr>
            <a:r>
              <a:rPr lang="de-DE" sz="1400" dirty="0"/>
              <a:t>Search for you app</a:t>
            </a:r>
          </a:p>
          <a:p>
            <a:pPr marL="522198" lvl="1" indent="-342900">
              <a:buAutoNum type="arabicPeriod"/>
            </a:pPr>
            <a:r>
              <a:rPr lang="de-DE" sz="1400" dirty="0"/>
              <a:t>Click on "Create scope"</a:t>
            </a:r>
          </a:p>
          <a:p>
            <a:pPr marL="522198" lvl="1" indent="-342900">
              <a:buAutoNum type="arabicPeriod"/>
            </a:pPr>
            <a:r>
              <a:rPr lang="de-DE" sz="1400" dirty="0"/>
              <a:t>Add a scope name</a:t>
            </a:r>
          </a:p>
          <a:p>
            <a:pPr marL="522198" lvl="1" indent="-342900">
              <a:buAutoNum type="arabicPeriod"/>
            </a:pPr>
            <a:r>
              <a:rPr lang="de-DE" sz="1400" dirty="0"/>
              <a:t>Activate both "ADMIN" and "USER" checkboxes</a:t>
            </a:r>
          </a:p>
          <a:p>
            <a:pPr marL="522198" lvl="1" indent="-342900">
              <a:buAutoNum type="arabicPeriod"/>
            </a:pPr>
            <a:r>
              <a:rPr lang="de-DE" sz="1400" dirty="0"/>
              <a:t>Click "Save"</a:t>
            </a:r>
          </a:p>
          <a:p>
            <a:pPr marL="342900" indent="-342900">
              <a:buAutoNum type="arabicPeriod" startAt="4"/>
            </a:pPr>
            <a:endParaRPr lang="de-DE" sz="1400" dirty="0"/>
          </a:p>
          <a:p>
            <a:pPr marL="342900" indent="-342900">
              <a:buAutoNum type="arabicPeriod" startAt="4"/>
            </a:pPr>
            <a:r>
              <a:rPr lang="de-DE" sz="1400" dirty="0"/>
              <a:t>Register application</a:t>
            </a:r>
          </a:p>
          <a:p>
            <a:pPr marL="522198" lvl="1" indent="-342900">
              <a:buAutoNum type="arabicPeriod"/>
            </a:pPr>
            <a:r>
              <a:rPr lang="de-DE" sz="1400" dirty="0"/>
              <a:t>Go back to the Dashboard in Developer Cockpit</a:t>
            </a:r>
          </a:p>
          <a:p>
            <a:pPr marL="522198" lvl="1" indent="-342900">
              <a:buAutoNum type="arabicPeriod"/>
            </a:pPr>
            <a:r>
              <a:rPr lang="de-DE" sz="1400" dirty="0"/>
              <a:t>Choose your application</a:t>
            </a:r>
          </a:p>
          <a:p>
            <a:pPr marL="522198" lvl="1" indent="-342900">
              <a:buAutoNum type="arabicPeriod"/>
            </a:pPr>
            <a:r>
              <a:rPr lang="de-DE" sz="1400" dirty="0"/>
              <a:t>Click on Register</a:t>
            </a:r>
          </a:p>
          <a:p>
            <a:pPr marL="522198" lvl="1" indent="-342900">
              <a:buAutoNum type="arabicPeriod"/>
            </a:pPr>
            <a:endParaRPr lang="de-DE" sz="1400" dirty="0"/>
          </a:p>
          <a:p>
            <a:pPr marL="342900" indent="-342900">
              <a:buAutoNum type="arabicPeriod" startAt="4"/>
            </a:pPr>
            <a:r>
              <a:rPr lang="de-DE" sz="1400" dirty="0"/>
              <a:t>Add application scope to your user</a:t>
            </a:r>
          </a:p>
          <a:p>
            <a:pPr marL="522198" lvl="1" indent="-342900">
              <a:buAutoNum type="arabicPeriod"/>
            </a:pPr>
            <a:r>
              <a:rPr lang="de-DE" sz="1400" dirty="0"/>
              <a:t>Goto MindSphere Launchpad</a:t>
            </a:r>
          </a:p>
          <a:p>
            <a:pPr marL="522198" lvl="1" indent="-342900">
              <a:buAutoNum type="arabicPeriod"/>
            </a:pPr>
            <a:r>
              <a:rPr lang="de-DE" sz="1400" dirty="0"/>
              <a:t>Open Settings app</a:t>
            </a:r>
          </a:p>
          <a:p>
            <a:pPr marL="522198" lvl="1" indent="-342900">
              <a:buAutoNum type="arabicPeriod"/>
            </a:pPr>
            <a:r>
              <a:rPr lang="de-DE" sz="1400" dirty="0"/>
              <a:t>At users, search for your user</a:t>
            </a:r>
          </a:p>
          <a:p>
            <a:pPr marL="522198" lvl="1" indent="-342900">
              <a:buAutoNum type="arabicPeriod"/>
            </a:pPr>
            <a:r>
              <a:rPr lang="de-DE" sz="1400" dirty="0"/>
              <a:t>Click "Edit direct assignments"</a:t>
            </a:r>
          </a:p>
          <a:p>
            <a:pPr marL="522198" lvl="1" indent="-342900">
              <a:buAutoNum type="arabicPeriod"/>
            </a:pPr>
            <a:r>
              <a:rPr lang="de-DE" sz="1400" dirty="0"/>
              <a:t>Search for your app under "Filter"</a:t>
            </a:r>
          </a:p>
          <a:p>
            <a:pPr marL="522198" lvl="1" indent="-342900">
              <a:buAutoNum type="arabicPeriod"/>
            </a:pPr>
            <a:r>
              <a:rPr lang="de-DE" sz="1400" dirty="0"/>
              <a:t>Select admin and user role and confirm </a:t>
            </a:r>
          </a:p>
          <a:p>
            <a:pPr marL="522198" lvl="1" indent="-342900">
              <a:buAutoNum type="arabicPeriod"/>
            </a:pPr>
            <a:endParaRPr lang="de-DE" sz="1400" dirty="0"/>
          </a:p>
          <a:p>
            <a:endParaRPr lang="de-DE" sz="1600" dirty="0"/>
          </a:p>
        </p:txBody>
      </p:sp>
    </p:spTree>
    <p:extLst>
      <p:ext uri="{BB962C8B-B14F-4D97-AF65-F5344CB8AC3E}">
        <p14:creationId xmlns:p14="http://schemas.microsoft.com/office/powerpoint/2010/main" val="18740078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Hello world app</a:t>
            </a:r>
            <a:br>
              <a:rPr lang="de-DE" dirty="0">
                <a:solidFill>
                  <a:srgbClr val="00646E"/>
                </a:solidFill>
              </a:rPr>
            </a:br>
            <a:r>
              <a:rPr lang="en-US" b="0" dirty="0">
                <a:solidFill>
                  <a:srgbClr val="00646E"/>
                </a:solidFill>
              </a:rPr>
              <a:t>Summary</a:t>
            </a:r>
            <a:endParaRPr lang="en-US" dirty="0">
              <a:solidFill>
                <a:srgbClr val="00646E"/>
              </a:solidFill>
            </a:endParaRPr>
          </a:p>
        </p:txBody>
      </p:sp>
      <p:sp>
        <p:nvSpPr>
          <p:cNvPr id="6" name="Line Callout 2 5"/>
          <p:cNvSpPr/>
          <p:nvPr/>
        </p:nvSpPr>
        <p:spPr bwMode="auto">
          <a:xfrm flipH="1">
            <a:off x="594987" y="1680633"/>
            <a:ext cx="3391810" cy="2599136"/>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dirty="0" err="1">
                <a:solidFill>
                  <a:srgbClr val="FFFFFF"/>
                </a:solidFill>
                <a:ea typeface="Arial Unicode MS" panose="020B0604020202020204" pitchFamily="34" charset="-128"/>
                <a:cs typeface="Arial Unicode MS" panose="020B0604020202020204" pitchFamily="34" charset="-128"/>
              </a:rPr>
              <a:t>What</a:t>
            </a:r>
            <a:r>
              <a:rPr lang="de-DE" dirty="0">
                <a:solidFill>
                  <a:srgbClr val="FFFFFF"/>
                </a:solidFill>
                <a:ea typeface="Arial Unicode MS" panose="020B0604020202020204" pitchFamily="34" charset="-128"/>
                <a:cs typeface="Arial Unicode MS" panose="020B0604020202020204" pitchFamily="34" charset="-128"/>
              </a:rPr>
              <a:t> do </a:t>
            </a:r>
            <a:r>
              <a:rPr lang="de-DE" dirty="0" err="1">
                <a:solidFill>
                  <a:srgbClr val="FFFFFF"/>
                </a:solidFill>
                <a:ea typeface="Arial Unicode MS" panose="020B0604020202020204" pitchFamily="34" charset="-128"/>
                <a:cs typeface="Arial Unicode MS" panose="020B0604020202020204" pitchFamily="34" charset="-128"/>
              </a:rPr>
              <a:t>we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need</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to</a:t>
            </a:r>
            <a:r>
              <a:rPr lang="de-DE" dirty="0">
                <a:solidFill>
                  <a:srgbClr val="FFFFFF"/>
                </a:solidFill>
                <a:ea typeface="Arial Unicode MS" panose="020B0604020202020204" pitchFamily="34" charset="-128"/>
                <a:cs typeface="Arial Unicode MS" panose="020B0604020202020204" pitchFamily="34" charset="-128"/>
              </a:rPr>
              <a:t> do in </a:t>
            </a:r>
            <a:r>
              <a:rPr lang="de-DE" dirty="0" err="1">
                <a:solidFill>
                  <a:srgbClr val="FFFFFF"/>
                </a:solidFill>
                <a:ea typeface="Arial Unicode MS" panose="020B0604020202020204" pitchFamily="34" charset="-128"/>
                <a:cs typeface="Arial Unicode MS" panose="020B0604020202020204" pitchFamily="34" charset="-128"/>
              </a:rPr>
              <a:t>order</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to</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register</a:t>
            </a:r>
            <a:r>
              <a:rPr lang="de-DE" dirty="0">
                <a:solidFill>
                  <a:srgbClr val="FFFFFF"/>
                </a:solidFill>
                <a:ea typeface="Arial Unicode MS" panose="020B0604020202020204" pitchFamily="34" charset="-128"/>
                <a:cs typeface="Arial Unicode MS" panose="020B0604020202020204" pitchFamily="34" charset="-128"/>
              </a:rPr>
              <a:t> an </a:t>
            </a:r>
            <a:r>
              <a:rPr lang="de-DE" dirty="0" err="1">
                <a:solidFill>
                  <a:srgbClr val="FFFFFF"/>
                </a:solidFill>
                <a:ea typeface="Arial Unicode MS" panose="020B0604020202020204" pitchFamily="34" charset="-128"/>
                <a:cs typeface="Arial Unicode MS" panose="020B0604020202020204" pitchFamily="34" charset="-128"/>
              </a:rPr>
              <a:t>application</a:t>
            </a:r>
            <a:r>
              <a:rPr lang="de-DE" dirty="0">
                <a:solidFill>
                  <a:srgbClr val="FFFFFF"/>
                </a:solidFill>
                <a:ea typeface="Arial Unicode MS" panose="020B0604020202020204" pitchFamily="34" charset="-128"/>
                <a:cs typeface="Arial Unicode MS" panose="020B0604020202020204" pitchFamily="34" charset="-128"/>
              </a:rPr>
              <a:t>?</a:t>
            </a:r>
            <a:endParaRPr lang="en-US"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chemeClr val="bg1"/>
                </a:solidFill>
                <a:ea typeface="Arial Unicode MS" panose="020B0604020202020204" pitchFamily="34" charset="-128"/>
                <a:cs typeface="Arial Unicode MS" panose="020B0604020202020204" pitchFamily="34" charset="-128"/>
              </a:rPr>
              <a:t>The </a:t>
            </a:r>
            <a:r>
              <a:rPr lang="de-DE" b="1" dirty="0" err="1">
                <a:solidFill>
                  <a:schemeClr val="bg1"/>
                </a:solidFill>
                <a:ea typeface="Arial Unicode MS" panose="020B0604020202020204" pitchFamily="34" charset="-128"/>
                <a:cs typeface="Arial Unicode MS" panose="020B0604020202020204" pitchFamily="34" charset="-128"/>
              </a:rPr>
              <a:t>application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has</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to</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be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pushed</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to</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CloudFoundry</a:t>
            </a:r>
            <a:r>
              <a:rPr lang="de-DE" b="1" dirty="0">
                <a:solidFill>
                  <a:schemeClr val="bg1"/>
                </a:solidFill>
                <a:ea typeface="Arial Unicode MS" panose="020B0604020202020204" pitchFamily="34" charset="-128"/>
                <a:cs typeface="Arial Unicode MS" panose="020B0604020202020204" pitchFamily="34" charset="-128"/>
              </a:rPr>
              <a:t> at </a:t>
            </a:r>
            <a:r>
              <a:rPr lang="de-DE" b="1" dirty="0" err="1">
                <a:solidFill>
                  <a:schemeClr val="bg1"/>
                </a:solidFill>
                <a:ea typeface="Arial Unicode MS" panose="020B0604020202020204" pitchFamily="34" charset="-128"/>
                <a:cs typeface="Arial Unicode MS" panose="020B0604020202020204" pitchFamily="34" charset="-128"/>
              </a:rPr>
              <a:t>first</a:t>
            </a:r>
            <a:r>
              <a:rPr lang="de-DE" b="1" dirty="0">
                <a:solidFill>
                  <a:schemeClr val="bg1"/>
                </a:solidFill>
                <a:ea typeface="Arial Unicode MS" panose="020B0604020202020204" pitchFamily="34" charset="-128"/>
                <a:cs typeface="Arial Unicode MS" panose="020B0604020202020204" pitchFamily="34" charset="-128"/>
              </a:rPr>
              <a:t> and </a:t>
            </a:r>
            <a:r>
              <a:rPr lang="de-DE" b="1" dirty="0" err="1">
                <a:solidFill>
                  <a:schemeClr val="bg1"/>
                </a:solidFill>
                <a:ea typeface="Arial Unicode MS" panose="020B0604020202020204" pitchFamily="34" charset="-128"/>
                <a:cs typeface="Arial Unicode MS" panose="020B0604020202020204" pitchFamily="34" charset="-128"/>
              </a:rPr>
              <a:t>can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then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be</a:t>
            </a:r>
            <a:r>
              <a:rPr lang="de-DE" b="1" dirty="0">
                <a:solidFill>
                  <a:schemeClr val="bg1"/>
                </a:solidFill>
                <a:ea typeface="Arial Unicode MS" panose="020B0604020202020204" pitchFamily="34" charset="-128"/>
                <a:cs typeface="Arial Unicode MS" panose="020B0604020202020204" pitchFamily="34" charset="-128"/>
              </a:rPr>
              <a:t> registered</a:t>
            </a:r>
            <a:r>
              <a:rPr lang="en-US" b="1" dirty="0">
                <a:solidFill>
                  <a:schemeClr val="bg1"/>
                </a:solidFill>
                <a:ea typeface="Arial Unicode MS" panose="020B0604020202020204" pitchFamily="34" charset="-128"/>
                <a:cs typeface="Arial Unicode MS" panose="020B0604020202020204" pitchFamily="34" charset="-128"/>
              </a:rPr>
              <a:t>.</a:t>
            </a:r>
            <a:endParaRPr lang="de-DE"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7334697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sp>
        <p:nvSpPr>
          <p:cNvPr id="9" name="Titel 6"/>
          <p:cNvSpPr txBox="1">
            <a:spLocks/>
          </p:cNvSpPr>
          <p:nvPr/>
        </p:nvSpPr>
        <p:spPr bwMode="gray">
          <a:xfrm>
            <a:off x="627063" y="4419624"/>
            <a:ext cx="929798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a:solidFill>
                  <a:schemeClr val="tx1"/>
                </a:solidFill>
              </a:rPr>
              <a:t>Asset Management Service (Part I)</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550963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MindSphere API - Asset Management Service</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185261"/>
            <a:ext cx="8324758" cy="2204886"/>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2000" b="0" dirty="0"/>
              <a:t>Asset </a:t>
            </a:r>
            <a:r>
              <a:rPr lang="de-DE" sz="2000" b="0" dirty="0" err="1"/>
              <a:t>concept</a:t>
            </a:r>
            <a:endParaRPr lang="de-DE" sz="2000" b="0" dirty="0"/>
          </a:p>
          <a:p>
            <a:pPr marL="324000" indent="-285750">
              <a:buFont typeface="Arial" panose="020B0604020202020204" pitchFamily="34" charset="0"/>
              <a:buChar char="•"/>
            </a:pPr>
            <a:r>
              <a:rPr lang="de-DE" sz="2000" b="0" dirty="0" err="1"/>
              <a:t>Requests</a:t>
            </a:r>
            <a:r>
              <a:rPr lang="de-DE" sz="2000" b="0" dirty="0"/>
              <a:t> </a:t>
            </a:r>
            <a:r>
              <a:rPr lang="de-DE" sz="2000" b="0" dirty="0" err="1"/>
              <a:t>to</a:t>
            </a:r>
            <a:r>
              <a:rPr lang="de-DE" sz="2000" b="0" dirty="0"/>
              <a:t> </a:t>
            </a:r>
            <a:r>
              <a:rPr lang="de-DE" sz="2000" b="0" dirty="0" err="1"/>
              <a:t>use</a:t>
            </a:r>
            <a:r>
              <a:rPr lang="de-DE" sz="2000" b="0" dirty="0"/>
              <a:t> </a:t>
            </a:r>
            <a:endParaRPr lang="en-US" sz="2000" b="0" dirty="0"/>
          </a:p>
          <a:p>
            <a:pPr marL="324000"/>
            <a:endParaRPr lang="fr-FR" sz="2000" b="0" kern="0" dirty="0"/>
          </a:p>
        </p:txBody>
      </p:sp>
      <p:sp>
        <p:nvSpPr>
          <p:cNvPr id="5" name="Line Callout 2 4"/>
          <p:cNvSpPr/>
          <p:nvPr/>
        </p:nvSpPr>
        <p:spPr bwMode="auto">
          <a:xfrm flipH="1">
            <a:off x="626737" y="1680633"/>
            <a:ext cx="3391810" cy="1692351"/>
          </a:xfrm>
          <a:prstGeom prst="borderCallout2">
            <a:avLst>
              <a:gd name="adj1" fmla="val 51247"/>
              <a:gd name="adj2" fmla="val 181"/>
              <a:gd name="adj3" fmla="val 51248"/>
              <a:gd name="adj4" fmla="val -17022"/>
              <a:gd name="adj5" fmla="val 84016"/>
              <a:gd name="adj6" fmla="val -36021"/>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b="1" dirty="0" err="1">
                <a:solidFill>
                  <a:schemeClr val="bg1"/>
                </a:solidFill>
                <a:ea typeface="Arial Unicode MS" panose="020B0604020202020204" pitchFamily="34" charset="-128"/>
                <a:cs typeface="Arial Unicode MS" panose="020B0604020202020204" pitchFamily="34" charset="-128"/>
              </a:rPr>
              <a:t>How</a:t>
            </a:r>
            <a:r>
              <a:rPr lang="de-DE" b="1" dirty="0">
                <a:solidFill>
                  <a:schemeClr val="bg1"/>
                </a:solidFill>
                <a:ea typeface="Arial Unicode MS" panose="020B0604020202020204" pitchFamily="34" charset="-128"/>
                <a:cs typeface="Arial Unicode MS" panose="020B0604020202020204" pitchFamily="34" charset="-128"/>
              </a:rPr>
              <a:t> do </a:t>
            </a:r>
            <a:r>
              <a:rPr lang="de-DE" b="1" dirty="0" err="1">
                <a:solidFill>
                  <a:schemeClr val="bg1"/>
                </a:solidFill>
                <a:ea typeface="Arial Unicode MS" panose="020B0604020202020204" pitchFamily="34" charset="-128"/>
                <a:cs typeface="Arial Unicode MS" panose="020B0604020202020204" pitchFamily="34" charset="-128"/>
              </a:rPr>
              <a:t>we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read</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information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of</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the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asset</a:t>
            </a:r>
            <a:br>
              <a:rPr lang="de-DE" sz="1100" b="1" dirty="0">
                <a:solidFill>
                  <a:schemeClr val="bg1"/>
                </a:solidFill>
                <a:ea typeface="Arial Unicode MS" panose="020B0604020202020204" pitchFamily="34" charset="-128"/>
                <a:cs typeface="Arial Unicode MS" panose="020B0604020202020204" pitchFamily="34" charset="-128"/>
              </a:rPr>
            </a:br>
            <a:r>
              <a:rPr lang="de-DE" b="1" dirty="0">
                <a:solidFill>
                  <a:schemeClr val="bg1"/>
                </a:solidFill>
                <a:ea typeface="Arial Unicode MS" panose="020B0604020202020204" pitchFamily="34" charset="-128"/>
                <a:cs typeface="Arial Unicode MS" panose="020B0604020202020204" pitchFamily="34" charset="-128"/>
              </a:rPr>
              <a:t>&amp;</a:t>
            </a:r>
            <a:endParaRPr lang="de-DE" sz="1100" b="1" dirty="0">
              <a:solidFill>
                <a:schemeClr val="bg1"/>
              </a:solidFill>
              <a:ea typeface="Arial Unicode MS" panose="020B0604020202020204" pitchFamily="34" charset="-128"/>
              <a:cs typeface="Arial Unicode MS" panose="020B0604020202020204" pitchFamily="34" charset="-128"/>
            </a:endParaRPr>
          </a:p>
          <a:p>
            <a:pPr algn="ctr">
              <a:lnSpc>
                <a:spcPct val="110000"/>
              </a:lnSpc>
              <a:spcBef>
                <a:spcPct val="0"/>
              </a:spcBef>
            </a:pPr>
            <a:r>
              <a:rPr lang="de-DE" b="1" dirty="0" err="1">
                <a:solidFill>
                  <a:schemeClr val="bg1"/>
                </a:solidFill>
                <a:ea typeface="Arial Unicode MS" panose="020B0604020202020204" pitchFamily="34" charset="-128"/>
                <a:cs typeface="Arial Unicode MS" panose="020B0604020202020204" pitchFamily="34" charset="-128"/>
              </a:rPr>
              <a:t>how</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can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we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navigate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through</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the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asset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hierarchy</a:t>
            </a:r>
            <a:r>
              <a:rPr lang="de-DE" b="1" dirty="0">
                <a:solidFill>
                  <a:schemeClr val="bg1"/>
                </a:solidFill>
                <a:ea typeface="Arial Unicode MS" panose="020B0604020202020204" pitchFamily="34" charset="-128"/>
                <a:cs typeface="Arial Unicode MS" panose="020B0604020202020204" pitchFamily="34" charset="-128"/>
              </a:rPr>
              <a:t>?</a:t>
            </a:r>
            <a:endParaRPr lang="en-US" b="1" dirty="0">
              <a:solidFill>
                <a:schemeClr val="bg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226000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bwMode="auto">
          <a:xfrm>
            <a:off x="571499" y="2776538"/>
            <a:ext cx="4110175"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p:txBody>
          <a:bodyPr/>
          <a:lstStyle/>
          <a:p>
            <a:r>
              <a:rPr lang="de-DE" dirty="0"/>
              <a:t>MindSphere API</a:t>
            </a:r>
            <a:br>
              <a:rPr lang="de-DE" dirty="0"/>
            </a:br>
            <a:r>
              <a:rPr lang="en-US" b="0" dirty="0"/>
              <a:t>Asset Management Service</a:t>
            </a:r>
            <a:endParaRPr lang="en-US" dirty="0"/>
          </a:p>
        </p:txBody>
      </p:sp>
      <p:sp>
        <p:nvSpPr>
          <p:cNvPr id="15" name="cdtContent Placeholder 9 Id10"/>
          <p:cNvSpPr>
            <a:spLocks noGrp="1"/>
          </p:cNvSpPr>
          <p:nvPr>
            <p:ph idx="1"/>
          </p:nvPr>
        </p:nvSpPr>
        <p:spPr/>
        <p:txBody>
          <a:bodyPr/>
          <a:lstStyle/>
          <a:p>
            <a:r>
              <a:rPr lang="de-DE" sz="2000" b="1" noProof="0" dirty="0"/>
              <a:t>Base </a:t>
            </a:r>
            <a:r>
              <a:rPr lang="de-DE" sz="2000" b="1" noProof="0" dirty="0" err="1"/>
              <a:t>endpoint</a:t>
            </a:r>
            <a:r>
              <a:rPr lang="de-DE" sz="2000" b="1" noProof="0" dirty="0"/>
              <a:t> </a:t>
            </a:r>
            <a:r>
              <a:rPr lang="de-DE" sz="2000" b="1" noProof="0" dirty="0" err="1"/>
              <a:t>methods</a:t>
            </a:r>
            <a:endParaRPr lang="en-US" sz="2000" b="1" dirty="0">
              <a:solidFill>
                <a:srgbClr val="FF0000"/>
              </a:solidFill>
            </a:endParaRPr>
          </a:p>
          <a:p>
            <a:r>
              <a:rPr lang="de-DE" sz="2000" b="1" dirty="0">
                <a:solidFill>
                  <a:srgbClr val="92D050"/>
                </a:solidFill>
              </a:rPr>
              <a:t>GET:</a:t>
            </a:r>
            <a:r>
              <a:rPr lang="de-DE" sz="2000" dirty="0"/>
              <a:t> /</a:t>
            </a:r>
            <a:r>
              <a:rPr lang="de-DE" sz="2000" dirty="0" err="1"/>
              <a:t>api</a:t>
            </a:r>
            <a:r>
              <a:rPr lang="de-DE" sz="2000" dirty="0"/>
              <a:t>/</a:t>
            </a:r>
            <a:r>
              <a:rPr lang="de-DE" sz="2000" dirty="0" err="1"/>
              <a:t>assetmanagement</a:t>
            </a:r>
            <a:r>
              <a:rPr lang="de-DE" sz="2000" dirty="0"/>
              <a:t>/v3/</a:t>
            </a:r>
            <a:r>
              <a:rPr lang="de-DE" sz="2000" dirty="0" err="1"/>
              <a:t>assets</a:t>
            </a:r>
            <a:endParaRPr lang="de-DE" sz="2000" dirty="0"/>
          </a:p>
          <a:p>
            <a:endParaRPr lang="de-DE" sz="2000" b="1" dirty="0"/>
          </a:p>
          <a:p>
            <a:endParaRPr lang="en-US" sz="2800" b="1" dirty="0"/>
          </a:p>
          <a:p>
            <a:pPr marL="108000"/>
            <a:r>
              <a:rPr lang="en-US" sz="2000" b="1" dirty="0">
                <a:solidFill>
                  <a:schemeClr val="bg1"/>
                </a:solidFill>
              </a:rPr>
              <a:t>Purpose:</a:t>
            </a:r>
          </a:p>
          <a:p>
            <a:pPr marL="396000" indent="-285750">
              <a:buClr>
                <a:schemeClr val="bg1"/>
              </a:buClr>
              <a:buFont typeface="Arial" panose="020B0604020202020204" pitchFamily="34" charset="0"/>
              <a:buChar char="•"/>
            </a:pPr>
            <a:r>
              <a:rPr lang="en-US" sz="2000" dirty="0">
                <a:solidFill>
                  <a:schemeClr val="bg1"/>
                </a:solidFill>
              </a:rPr>
              <a:t>Read Assets</a:t>
            </a:r>
          </a:p>
          <a:p>
            <a:pPr marL="396000" indent="-285750">
              <a:buClr>
                <a:schemeClr val="bg1"/>
              </a:buClr>
              <a:buFont typeface="Arial" panose="020B0604020202020204" pitchFamily="34" charset="0"/>
              <a:buChar char="•"/>
            </a:pPr>
            <a:r>
              <a:rPr lang="en-US" sz="2000" dirty="0">
                <a:solidFill>
                  <a:schemeClr val="bg1"/>
                </a:solidFill>
              </a:rPr>
              <a:t>Filter Assets</a:t>
            </a:r>
          </a:p>
          <a:p>
            <a:pPr marL="396000" indent="-285750">
              <a:buClr>
                <a:schemeClr val="bg1"/>
              </a:buClr>
              <a:buFont typeface="Arial" panose="020B0604020202020204" pitchFamily="34" charset="0"/>
              <a:buChar char="•"/>
            </a:pPr>
            <a:r>
              <a:rPr lang="en-US" sz="2000" dirty="0">
                <a:solidFill>
                  <a:schemeClr val="bg1"/>
                </a:solidFill>
              </a:rPr>
              <a:t>Get Asset Children</a:t>
            </a:r>
          </a:p>
          <a:p>
            <a:pPr marL="396000" indent="-285750">
              <a:buClr>
                <a:schemeClr val="bg1"/>
              </a:buClr>
              <a:buFont typeface="Arial" panose="020B0604020202020204" pitchFamily="34" charset="0"/>
              <a:buChar char="•"/>
            </a:pPr>
            <a:r>
              <a:rPr lang="en-US" sz="2000" dirty="0">
                <a:solidFill>
                  <a:schemeClr val="bg1"/>
                </a:solidFill>
              </a:rPr>
              <a:t>Get Asset Details</a:t>
            </a:r>
          </a:p>
          <a:p>
            <a:pPr marL="285750" indent="-285750">
              <a:buClr>
                <a:schemeClr val="bg1"/>
              </a:buClr>
              <a:buFont typeface="Arial" panose="020B0604020202020204" pitchFamily="34" charset="0"/>
              <a:buChar char="•"/>
            </a:pPr>
            <a:endParaRPr lang="en-US" dirty="0"/>
          </a:p>
          <a:p>
            <a:endParaRPr lang="en-US" dirty="0"/>
          </a:p>
          <a:p>
            <a:endParaRPr lang="de-DE" noProof="0" dirty="0"/>
          </a:p>
        </p:txBody>
      </p:sp>
      <p:sp>
        <p:nvSpPr>
          <p:cNvPr id="17" name="Gleichschenkliges Dreieck 16"/>
          <p:cNvSpPr/>
          <p:nvPr/>
        </p:nvSpPr>
        <p:spPr bwMode="auto">
          <a:xfrm rot="5400000">
            <a:off x="3838713" y="3614740"/>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8" name="Textfeld 17"/>
          <p:cNvSpPr txBox="1"/>
          <p:nvPr/>
        </p:nvSpPr>
        <p:spPr>
          <a:xfrm>
            <a:off x="5687377" y="3598406"/>
            <a:ext cx="5737599" cy="914400"/>
          </a:xfrm>
          <a:prstGeom prst="rect">
            <a:avLst/>
          </a:prstGeom>
          <a:noFill/>
        </p:spPr>
        <p:txBody>
          <a:bodyPr wrap="none" lIns="0" tIns="0" rIns="0" bIns="0" rtlCol="0">
            <a:noAutofit/>
          </a:bodyPr>
          <a:lstStyle/>
          <a:p>
            <a:pPr>
              <a:lnSpc>
                <a:spcPct val="110000"/>
              </a:lnSpc>
              <a:spcBef>
                <a:spcPts val="0"/>
              </a:spcBef>
            </a:pPr>
            <a:r>
              <a:rPr lang="de-DE" sz="2000" dirty="0">
                <a:solidFill>
                  <a:schemeClr val="tx1"/>
                </a:solidFill>
                <a:latin typeface="+mn-lt"/>
                <a:ea typeface="Arial Unicode MS" panose="020B0604020202020204" pitchFamily="34" charset="-128"/>
                <a:cs typeface="Arial Unicode MS" panose="020B0604020202020204" pitchFamily="34" charset="-128"/>
              </a:rPr>
              <a:t>Read the tenant‘s assets</a:t>
            </a:r>
            <a:r>
              <a:rPr lang="de-DE" sz="2000" dirty="0">
                <a:ea typeface="Arial Unicode MS" panose="020B0604020202020204" pitchFamily="34" charset="-128"/>
                <a:cs typeface="Arial Unicode MS" panose="020B0604020202020204" pitchFamily="34" charset="-128"/>
              </a:rPr>
              <a:t> and their</a:t>
            </a:r>
            <a:r>
              <a:rPr lang="de-DE" sz="2000" dirty="0">
                <a:solidFill>
                  <a:schemeClr val="tx1"/>
                </a:solidFill>
                <a:latin typeface="+mn-lt"/>
                <a:ea typeface="Arial Unicode MS" panose="020B0604020202020204" pitchFamily="34" charset="-128"/>
                <a:cs typeface="Arial Unicode MS" panose="020B0604020202020204" pitchFamily="34" charset="-128"/>
              </a:rPr>
              <a:t> details,</a:t>
            </a:r>
            <a:r>
              <a:rPr lang="de-DE" sz="2000" dirty="0">
                <a:ea typeface="Arial Unicode MS" panose="020B0604020202020204" pitchFamily="34" charset="-128"/>
                <a:cs typeface="Arial Unicode MS" panose="020B0604020202020204" pitchFamily="34" charset="-128"/>
              </a:rPr>
              <a:t> and</a:t>
            </a:r>
            <a:endParaRPr lang="de-DE" sz="20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de-DE" sz="2000" dirty="0" err="1">
                <a:solidFill>
                  <a:schemeClr val="tx1"/>
                </a:solidFill>
                <a:latin typeface="+mn-lt"/>
                <a:ea typeface="Arial Unicode MS" panose="020B0604020202020204" pitchFamily="34" charset="-128"/>
                <a:cs typeface="Arial Unicode MS" panose="020B0604020202020204" pitchFamily="34" charset="-128"/>
              </a:rPr>
              <a:t>navigate</a:t>
            </a:r>
            <a:r>
              <a:rPr lang="de-DE" sz="2000" dirty="0">
                <a:solidFill>
                  <a:schemeClr val="tx1"/>
                </a:solidFill>
                <a:latin typeface="+mn-lt"/>
                <a:ea typeface="Arial Unicode MS" panose="020B0604020202020204" pitchFamily="34" charset="-128"/>
                <a:cs typeface="Arial Unicode MS" panose="020B0604020202020204" pitchFamily="34" charset="-128"/>
              </a:rPr>
              <a:t> </a:t>
            </a:r>
            <a:r>
              <a:rPr lang="de-DE" sz="2000" dirty="0" err="1">
                <a:solidFill>
                  <a:schemeClr val="tx1"/>
                </a:solidFill>
                <a:latin typeface="+mn-lt"/>
                <a:ea typeface="Arial Unicode MS" panose="020B0604020202020204" pitchFamily="34" charset="-128"/>
                <a:cs typeface="Arial Unicode MS" panose="020B0604020202020204" pitchFamily="34" charset="-128"/>
              </a:rPr>
              <a:t>through</a:t>
            </a:r>
            <a:r>
              <a:rPr lang="de-DE" sz="2000" dirty="0">
                <a:solidFill>
                  <a:schemeClr val="tx1"/>
                </a:solidFill>
                <a:latin typeface="+mn-lt"/>
                <a:ea typeface="Arial Unicode MS" panose="020B0604020202020204" pitchFamily="34" charset="-128"/>
                <a:cs typeface="Arial Unicode MS" panose="020B0604020202020204" pitchFamily="34" charset="-128"/>
              </a:rPr>
              <a:t> </a:t>
            </a:r>
            <a:r>
              <a:rPr lang="de-DE" sz="2000" dirty="0" err="1">
                <a:solidFill>
                  <a:schemeClr val="tx1"/>
                </a:solidFill>
                <a:latin typeface="+mn-lt"/>
                <a:ea typeface="Arial Unicode MS" panose="020B0604020202020204" pitchFamily="34" charset="-128"/>
                <a:cs typeface="Arial Unicode MS" panose="020B0604020202020204" pitchFamily="34" charset="-128"/>
              </a:rPr>
              <a:t>the</a:t>
            </a:r>
            <a:r>
              <a:rPr lang="de-DE" sz="2000" dirty="0">
                <a:solidFill>
                  <a:schemeClr val="tx1"/>
                </a:solidFill>
                <a:latin typeface="+mn-lt"/>
                <a:ea typeface="Arial Unicode MS" panose="020B0604020202020204" pitchFamily="34" charset="-128"/>
                <a:cs typeface="Arial Unicode MS" panose="020B0604020202020204" pitchFamily="34" charset="-128"/>
              </a:rPr>
              <a:t> </a:t>
            </a:r>
            <a:r>
              <a:rPr lang="de-DE" sz="2000" dirty="0" err="1">
                <a:solidFill>
                  <a:schemeClr val="tx1"/>
                </a:solidFill>
                <a:latin typeface="+mn-lt"/>
                <a:ea typeface="Arial Unicode MS" panose="020B0604020202020204" pitchFamily="34" charset="-128"/>
                <a:cs typeface="Arial Unicode MS" panose="020B0604020202020204" pitchFamily="34" charset="-128"/>
              </a:rPr>
              <a:t>h</a:t>
            </a:r>
            <a:r>
              <a:rPr lang="de-DE" sz="2000" dirty="0" err="1">
                <a:ea typeface="Arial Unicode MS" panose="020B0604020202020204" pitchFamily="34" charset="-128"/>
                <a:cs typeface="Arial Unicode MS" panose="020B0604020202020204" pitchFamily="34" charset="-128"/>
              </a:rPr>
              <a:t>ierarchy</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271683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en-US" b="0" dirty="0"/>
              <a:t>Asset Management Service</a:t>
            </a:r>
            <a:endParaRPr lang="de-DE" sz="2200" dirty="0"/>
          </a:p>
        </p:txBody>
      </p:sp>
      <p:sp>
        <p:nvSpPr>
          <p:cNvPr id="6" name="cdtContent Placeholder 9 Id10"/>
          <p:cNvSpPr>
            <a:spLocks noGrp="1"/>
          </p:cNvSpPr>
          <p:nvPr>
            <p:ph idx="1"/>
          </p:nvPr>
        </p:nvSpPr>
        <p:spPr/>
        <p:txBody>
          <a:bodyPr/>
          <a:lstStyle/>
          <a:p>
            <a:r>
              <a:rPr lang="de-DE" sz="2000" b="1" dirty="0" err="1">
                <a:solidFill>
                  <a:srgbClr val="3C464B"/>
                </a:solidFill>
              </a:rPr>
              <a:t>Roles</a:t>
            </a:r>
            <a:r>
              <a:rPr lang="de-DE" sz="2000" b="1" dirty="0">
                <a:solidFill>
                  <a:srgbClr val="3C464B"/>
                </a:solidFill>
              </a:rPr>
              <a:t> / Scopes</a:t>
            </a:r>
          </a:p>
          <a:p>
            <a:endParaRPr lang="en-US" sz="1600" dirty="0">
              <a:solidFill>
                <a:srgbClr val="73645A"/>
              </a:solidFill>
            </a:endParaRPr>
          </a:p>
        </p:txBody>
      </p:sp>
      <p:graphicFrame>
        <p:nvGraphicFramePr>
          <p:cNvPr id="3" name="Tabelle 2"/>
          <p:cNvGraphicFramePr>
            <a:graphicFrameLocks noGrp="1"/>
          </p:cNvGraphicFramePr>
          <p:nvPr>
            <p:extLst>
              <p:ext uri="{D42A27DB-BD31-4B8C-83A1-F6EECF244321}">
                <p14:modId xmlns:p14="http://schemas.microsoft.com/office/powerpoint/2010/main" val="4070365847"/>
              </p:ext>
            </p:extLst>
          </p:nvPr>
        </p:nvGraphicFramePr>
        <p:xfrm>
          <a:off x="614362" y="1889709"/>
          <a:ext cx="11046192" cy="4394721"/>
        </p:xfrm>
        <a:graphic>
          <a:graphicData uri="http://schemas.openxmlformats.org/drawingml/2006/table">
            <a:tbl>
              <a:tblPr firstRow="1" bandRow="1">
                <a:tableStyleId>{5C22544A-7EE6-4342-B048-85BDC9FD1C3A}</a:tableStyleId>
              </a:tblPr>
              <a:tblGrid>
                <a:gridCol w="5090869">
                  <a:extLst>
                    <a:ext uri="{9D8B030D-6E8A-4147-A177-3AD203B41FA5}">
                      <a16:colId xmlns:a16="http://schemas.microsoft.com/office/drawing/2014/main" val="20000"/>
                    </a:ext>
                  </a:extLst>
                </a:gridCol>
                <a:gridCol w="5955323">
                  <a:extLst>
                    <a:ext uri="{9D8B030D-6E8A-4147-A177-3AD203B41FA5}">
                      <a16:colId xmlns:a16="http://schemas.microsoft.com/office/drawing/2014/main" val="20001"/>
                    </a:ext>
                  </a:extLst>
                </a:gridCol>
              </a:tblGrid>
              <a:tr h="826332">
                <a:tc>
                  <a:txBody>
                    <a:bodyPr/>
                    <a:lstStyle/>
                    <a:p>
                      <a:r>
                        <a:rPr lang="de-DE" sz="1799" b="1" kern="1200" dirty="0" err="1">
                          <a:solidFill>
                            <a:srgbClr val="004669"/>
                          </a:solidFill>
                          <a:latin typeface="+mn-lt"/>
                          <a:ea typeface="+mn-ea"/>
                          <a:cs typeface="+mn-cs"/>
                        </a:rPr>
                        <a:t>Role</a:t>
                      </a:r>
                      <a:endParaRPr lang="de-DE" sz="1799" b="1" kern="1200" dirty="0">
                        <a:solidFill>
                          <a:srgbClr val="004669"/>
                        </a:solidFill>
                        <a:latin typeface="+mn-lt"/>
                        <a:ea typeface="+mn-ea"/>
                        <a:cs typeface="+mn-cs"/>
                      </a:endParaRPr>
                    </a:p>
                  </a:txBody>
                  <a:tcPr anchor="ctr">
                    <a:solidFill>
                      <a:srgbClr val="41AAAA"/>
                    </a:solidFill>
                  </a:tcPr>
                </a:tc>
                <a:tc>
                  <a:txBody>
                    <a:bodyPr/>
                    <a:lstStyle/>
                    <a:p>
                      <a:r>
                        <a:rPr lang="de-DE" sz="1799" b="1" kern="1200" dirty="0">
                          <a:solidFill>
                            <a:srgbClr val="004669"/>
                          </a:solidFill>
                          <a:latin typeface="+mn-lt"/>
                          <a:ea typeface="+mn-ea"/>
                          <a:cs typeface="+mn-cs"/>
                        </a:rPr>
                        <a:t>Description</a:t>
                      </a:r>
                    </a:p>
                  </a:txBody>
                  <a:tcPr anchor="ctr">
                    <a:solidFill>
                      <a:srgbClr val="BECDD7"/>
                    </a:solidFill>
                  </a:tcPr>
                </a:tc>
                <a:extLst>
                  <a:ext uri="{0D108BD9-81ED-4DB2-BD59-A6C34878D82A}">
                    <a16:rowId xmlns:a16="http://schemas.microsoft.com/office/drawing/2014/main" val="10000"/>
                  </a:ext>
                </a:extLst>
              </a:tr>
              <a:tr h="826332">
                <a:tc>
                  <a:txBody>
                    <a:bodyPr/>
                    <a:lstStyle/>
                    <a:p>
                      <a:r>
                        <a:rPr lang="de-DE" sz="1799" b="1" kern="1200" dirty="0" err="1">
                          <a:solidFill>
                            <a:srgbClr val="FFFFFF"/>
                          </a:solidFill>
                          <a:latin typeface="+mn-lt"/>
                          <a:ea typeface="+mn-ea"/>
                          <a:cs typeface="+mn-cs"/>
                        </a:rPr>
                        <a:t>mdsp:core:assetmanagement.admin</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Admin role allows users to create, read, update or delete assets, asset types, aspect types and files in Asset Management Service</a:t>
                      </a:r>
                      <a:endParaRPr lang="de-DE" dirty="0"/>
                    </a:p>
                  </a:txBody>
                  <a:tcPr anchor="ctr">
                    <a:solidFill>
                      <a:srgbClr val="BECDD7"/>
                    </a:solidFill>
                  </a:tcPr>
                </a:tc>
                <a:extLst>
                  <a:ext uri="{0D108BD9-81ED-4DB2-BD59-A6C34878D82A}">
                    <a16:rowId xmlns:a16="http://schemas.microsoft.com/office/drawing/2014/main" val="10001"/>
                  </a:ext>
                </a:extLst>
              </a:tr>
              <a:tr h="826332">
                <a:tc>
                  <a:txBody>
                    <a:bodyPr/>
                    <a:lstStyle/>
                    <a:p>
                      <a:r>
                        <a:rPr lang="de-DE" sz="1799" b="1" kern="1200" dirty="0" err="1">
                          <a:solidFill>
                            <a:srgbClr val="FFFFFF"/>
                          </a:solidFill>
                          <a:latin typeface="+mn-lt"/>
                          <a:ea typeface="+mn-ea"/>
                          <a:cs typeface="+mn-cs"/>
                        </a:rPr>
                        <a:t>mdsp:core:assetmanagement.standarduser</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err="1">
                          <a:solidFill>
                            <a:schemeClr val="dk1"/>
                          </a:solidFill>
                          <a:effectLst/>
                          <a:latin typeface="+mn-lt"/>
                          <a:ea typeface="+mn-ea"/>
                          <a:cs typeface="+mn-cs"/>
                        </a:rPr>
                        <a:t>StandardUser</a:t>
                      </a:r>
                      <a:r>
                        <a:rPr lang="en-US" sz="1799" b="0" i="0" kern="1200" dirty="0">
                          <a:solidFill>
                            <a:schemeClr val="dk1"/>
                          </a:solidFill>
                          <a:effectLst/>
                          <a:latin typeface="+mn-lt"/>
                          <a:ea typeface="+mn-ea"/>
                          <a:cs typeface="+mn-cs"/>
                        </a:rPr>
                        <a:t> role allows users to read or update assets and files, and to read asset types and aspect types in Asset Management Service</a:t>
                      </a:r>
                      <a:endParaRPr lang="de-DE" dirty="0"/>
                    </a:p>
                  </a:txBody>
                  <a:tcPr anchor="ctr">
                    <a:solidFill>
                      <a:srgbClr val="BECDD7"/>
                    </a:solidFill>
                  </a:tcPr>
                </a:tc>
                <a:extLst>
                  <a:ext uri="{0D108BD9-81ED-4DB2-BD59-A6C34878D82A}">
                    <a16:rowId xmlns:a16="http://schemas.microsoft.com/office/drawing/2014/main" val="4247086114"/>
                  </a:ext>
                </a:extLst>
              </a:tr>
              <a:tr h="826332">
                <a:tc>
                  <a:txBody>
                    <a:bodyPr/>
                    <a:lstStyle/>
                    <a:p>
                      <a:r>
                        <a:rPr lang="de-DE" sz="1799" b="1" kern="1200" dirty="0" err="1">
                          <a:solidFill>
                            <a:srgbClr val="FFFFFF"/>
                          </a:solidFill>
                          <a:latin typeface="+mn-lt"/>
                          <a:ea typeface="+mn-ea"/>
                          <a:cs typeface="+mn-cs"/>
                        </a:rPr>
                        <a:t>mdsp:core:assetmanagement.reporter</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dirty="0"/>
                        <a:t>Reporter role allows users to read assets, asset types, aspect types and files in Asset Management Service</a:t>
                      </a:r>
                      <a:endParaRPr lang="de-DE" dirty="0"/>
                    </a:p>
                  </a:txBody>
                  <a:tcPr anchor="ctr">
                    <a:solidFill>
                      <a:srgbClr val="BECDD7"/>
                    </a:solidFill>
                  </a:tcPr>
                </a:tc>
                <a:extLst>
                  <a:ext uri="{0D108BD9-81ED-4DB2-BD59-A6C34878D82A}">
                    <a16:rowId xmlns:a16="http://schemas.microsoft.com/office/drawing/2014/main" val="4097323807"/>
                  </a:ext>
                </a:extLst>
              </a:tr>
              <a:tr h="826332">
                <a:tc>
                  <a:txBody>
                    <a:bodyPr/>
                    <a:lstStyle/>
                    <a:p>
                      <a:r>
                        <a:rPr lang="de-DE" sz="1799" b="1" kern="1200" dirty="0" err="1">
                          <a:solidFill>
                            <a:srgbClr val="FFFFFF"/>
                          </a:solidFill>
                          <a:latin typeface="+mn-lt"/>
                          <a:ea typeface="+mn-ea"/>
                          <a:cs typeface="+mn-cs"/>
                        </a:rPr>
                        <a:t>mdsp:core:assetmanagement.subtenantuser</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err="1">
                          <a:solidFill>
                            <a:schemeClr val="dk1"/>
                          </a:solidFill>
                          <a:effectLst/>
                          <a:latin typeface="+mn-lt"/>
                          <a:ea typeface="+mn-ea"/>
                          <a:cs typeface="+mn-cs"/>
                        </a:rPr>
                        <a:t>SubTenantUser</a:t>
                      </a:r>
                      <a:r>
                        <a:rPr lang="en-US" sz="1799" b="0" i="0" kern="1200" dirty="0">
                          <a:solidFill>
                            <a:schemeClr val="dk1"/>
                          </a:solidFill>
                          <a:effectLst/>
                          <a:latin typeface="+mn-lt"/>
                          <a:ea typeface="+mn-ea"/>
                          <a:cs typeface="+mn-cs"/>
                        </a:rPr>
                        <a:t> role allows users to read asset- and aspect types, read or update assets, and read, update or delete files in Asset Management Service</a:t>
                      </a:r>
                      <a:endParaRPr lang="de-DE" dirty="0"/>
                    </a:p>
                  </a:txBody>
                  <a:tcPr anchor="ctr">
                    <a:solidFill>
                      <a:srgbClr val="BECDD7"/>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952346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API</a:t>
            </a:r>
            <a:br>
              <a:rPr lang="de-DE" dirty="0"/>
            </a:br>
            <a:r>
              <a:rPr lang="en-US" b="0" dirty="0"/>
              <a:t>Asset Management Service</a:t>
            </a:r>
            <a:endParaRPr lang="en-US" dirty="0"/>
          </a:p>
        </p:txBody>
      </p:sp>
      <p:sp>
        <p:nvSpPr>
          <p:cNvPr id="15" name="cdtContent Placeholder 9 Id10"/>
          <p:cNvSpPr>
            <a:spLocks noGrp="1"/>
          </p:cNvSpPr>
          <p:nvPr>
            <p:ph idx="1"/>
          </p:nvPr>
        </p:nvSpPr>
        <p:spPr/>
        <p:txBody>
          <a:bodyPr/>
          <a:lstStyle/>
          <a:p>
            <a:endParaRPr lang="de-DE" sz="2000" b="1" noProof="0" dirty="0">
              <a:solidFill>
                <a:srgbClr val="3C464B"/>
              </a:solidFill>
            </a:endParaRPr>
          </a:p>
          <a:p>
            <a:r>
              <a:rPr lang="de-DE" sz="2000" b="1" noProof="0" dirty="0" err="1">
                <a:solidFill>
                  <a:srgbClr val="3C464B"/>
                </a:solidFill>
              </a:rPr>
              <a:t>Get</a:t>
            </a:r>
            <a:r>
              <a:rPr lang="de-DE" sz="2000" b="1" noProof="0" dirty="0">
                <a:solidFill>
                  <a:srgbClr val="3C464B"/>
                </a:solidFill>
              </a:rPr>
              <a:t> all </a:t>
            </a:r>
            <a:r>
              <a:rPr lang="de-DE" sz="2000" b="1" noProof="0" dirty="0" err="1">
                <a:solidFill>
                  <a:srgbClr val="3C464B"/>
                </a:solidFill>
              </a:rPr>
              <a:t>assets</a:t>
            </a:r>
            <a:r>
              <a:rPr lang="de-DE" sz="2000" b="1" noProof="0" dirty="0">
                <a:solidFill>
                  <a:srgbClr val="3C464B"/>
                </a:solidFill>
              </a:rPr>
              <a:t> - </a:t>
            </a:r>
            <a:r>
              <a:rPr lang="de-DE" sz="2000" b="1" noProof="0" dirty="0">
                <a:solidFill>
                  <a:srgbClr val="92D050"/>
                </a:solidFill>
              </a:rPr>
              <a:t>Request</a:t>
            </a:r>
          </a:p>
          <a:p>
            <a:r>
              <a:rPr lang="de-DE" sz="2000" b="1" dirty="0">
                <a:solidFill>
                  <a:srgbClr val="92D050"/>
                </a:solidFill>
              </a:rPr>
              <a:t>GET</a:t>
            </a:r>
            <a:r>
              <a:rPr lang="de-DE" sz="2000" dirty="0"/>
              <a:t> /</a:t>
            </a:r>
            <a:r>
              <a:rPr lang="de-DE" sz="2000" dirty="0" err="1"/>
              <a:t>api</a:t>
            </a:r>
            <a:r>
              <a:rPr lang="de-DE" sz="2000" dirty="0"/>
              <a:t>/</a:t>
            </a:r>
            <a:r>
              <a:rPr lang="de-DE" sz="2000" dirty="0" err="1"/>
              <a:t>assetmanagement</a:t>
            </a:r>
            <a:r>
              <a:rPr lang="de-DE" sz="2000" dirty="0"/>
              <a:t>/v3/</a:t>
            </a:r>
            <a:r>
              <a:rPr lang="de-DE" sz="2000" dirty="0" err="1"/>
              <a:t>assets</a:t>
            </a:r>
            <a:endParaRPr lang="de-DE" sz="2000" dirty="0"/>
          </a:p>
          <a:p>
            <a:endParaRPr lang="de-DE" sz="2000" dirty="0"/>
          </a:p>
          <a:p>
            <a:r>
              <a:rPr lang="de-DE" sz="2000" dirty="0"/>
              <a:t>Read all </a:t>
            </a:r>
            <a:r>
              <a:rPr lang="de-DE" sz="2000" dirty="0" err="1"/>
              <a:t>asset</a:t>
            </a:r>
            <a:r>
              <a:rPr lang="de-DE" sz="2000" dirty="0"/>
              <a:t> </a:t>
            </a:r>
            <a:r>
              <a:rPr lang="de-DE" sz="2000" dirty="0" err="1"/>
              <a:t>for</a:t>
            </a:r>
            <a:r>
              <a:rPr lang="de-DE" sz="2000" dirty="0"/>
              <a:t> </a:t>
            </a:r>
            <a:r>
              <a:rPr lang="de-DE" sz="2000" dirty="0" err="1"/>
              <a:t>the</a:t>
            </a:r>
            <a:r>
              <a:rPr lang="de-DE" sz="2000" dirty="0"/>
              <a:t> </a:t>
            </a:r>
            <a:r>
              <a:rPr lang="de-DE" sz="2000" dirty="0" err="1"/>
              <a:t>logged</a:t>
            </a:r>
            <a:r>
              <a:rPr lang="de-DE" sz="2000" dirty="0"/>
              <a:t> in </a:t>
            </a:r>
            <a:r>
              <a:rPr lang="de-DE" sz="2000" dirty="0" err="1"/>
              <a:t>tenant</a:t>
            </a:r>
            <a:r>
              <a:rPr lang="de-DE" sz="2000" dirty="0"/>
              <a:t>. </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p:txBody>
      </p:sp>
      <p:graphicFrame>
        <p:nvGraphicFramePr>
          <p:cNvPr id="6" name="Tabelle 10"/>
          <p:cNvGraphicFramePr>
            <a:graphicFrameLocks noGrp="1"/>
          </p:cNvGraphicFramePr>
          <p:nvPr>
            <p:extLst/>
          </p:nvPr>
        </p:nvGraphicFramePr>
        <p:xfrm>
          <a:off x="613567" y="4099730"/>
          <a:ext cx="11333922" cy="954592"/>
        </p:xfrm>
        <a:graphic>
          <a:graphicData uri="http://schemas.openxmlformats.org/drawingml/2006/table">
            <a:tbl>
              <a:tblPr firstRow="1" bandRow="1">
                <a:tableStyleId>{5C22544A-7EE6-4342-B048-85BDC9FD1C3A}</a:tableStyleId>
              </a:tblPr>
              <a:tblGrid>
                <a:gridCol w="2009051">
                  <a:extLst>
                    <a:ext uri="{9D8B030D-6E8A-4147-A177-3AD203B41FA5}">
                      <a16:colId xmlns:a16="http://schemas.microsoft.com/office/drawing/2014/main" val="20000"/>
                    </a:ext>
                  </a:extLst>
                </a:gridCol>
                <a:gridCol w="3921597">
                  <a:extLst>
                    <a:ext uri="{9D8B030D-6E8A-4147-A177-3AD203B41FA5}">
                      <a16:colId xmlns:a16="http://schemas.microsoft.com/office/drawing/2014/main" val="20001"/>
                    </a:ext>
                  </a:extLst>
                </a:gridCol>
                <a:gridCol w="4107036">
                  <a:extLst>
                    <a:ext uri="{9D8B030D-6E8A-4147-A177-3AD203B41FA5}">
                      <a16:colId xmlns:a16="http://schemas.microsoft.com/office/drawing/2014/main" val="20002"/>
                    </a:ext>
                  </a:extLst>
                </a:gridCol>
                <a:gridCol w="1296238">
                  <a:extLst>
                    <a:ext uri="{9D8B030D-6E8A-4147-A177-3AD203B41FA5}">
                      <a16:colId xmlns:a16="http://schemas.microsoft.com/office/drawing/2014/main" val="20003"/>
                    </a:ext>
                  </a:extLst>
                </a:gridCol>
              </a:tblGrid>
              <a:tr h="500265">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CDD9E1"/>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Optional</a:t>
                      </a:r>
                    </a:p>
                  </a:txBody>
                  <a:tcPr anchor="ctr">
                    <a:solidFill>
                      <a:srgbClr val="AAB414"/>
                    </a:solidFill>
                  </a:tcPr>
                </a:tc>
                <a:extLst>
                  <a:ext uri="{0D108BD9-81ED-4DB2-BD59-A6C34878D82A}">
                    <a16:rowId xmlns:a16="http://schemas.microsoft.com/office/drawing/2014/main" val="10000"/>
                  </a:ext>
                </a:extLst>
              </a:tr>
              <a:tr h="454327">
                <a:tc>
                  <a:txBody>
                    <a:bodyPr/>
                    <a:lstStyle/>
                    <a:p>
                      <a:pPr marL="0" indent="0" algn="l">
                        <a:buFont typeface="Arial" panose="020B0604020202020204" pitchFamily="34" charset="0"/>
                        <a:buNone/>
                      </a:pPr>
                      <a:r>
                        <a:rPr lang="en-US" sz="1600" b="0" kern="1200" dirty="0">
                          <a:solidFill>
                            <a:schemeClr val="lt1"/>
                          </a:solidFill>
                          <a:effectLst/>
                          <a:latin typeface="+mn-lt"/>
                          <a:ea typeface="+mn-ea"/>
                          <a:cs typeface="+mn-cs"/>
                        </a:rPr>
                        <a:t>-</a:t>
                      </a:r>
                      <a:endParaRPr lang="en-US" sz="1600" b="0" i="1" dirty="0">
                        <a:solidFill>
                          <a:srgbClr val="FFFFFF"/>
                        </a:solidFill>
                      </a:endParaRPr>
                    </a:p>
                  </a:txBody>
                  <a:tcPr anchor="ctr">
                    <a:solidFill>
                      <a:srgbClr val="41AAAA"/>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rgbClr val="3C464B"/>
                          </a:solidFill>
                          <a:latin typeface="+mn-lt"/>
                          <a:ea typeface="+mn-ea"/>
                          <a:cs typeface="+mn-cs"/>
                        </a:rPr>
                        <a:t>-</a:t>
                      </a:r>
                      <a:endParaRPr lang="en-US" sz="1600" b="0" kern="1200" dirty="0">
                        <a:solidFill>
                          <a:srgbClr val="3C464B"/>
                        </a:solidFill>
                        <a:effectLst/>
                        <a:latin typeface="+mn-lt"/>
                        <a:ea typeface="+mn-ea"/>
                        <a:cs typeface="+mn-cs"/>
                      </a:endParaRPr>
                    </a:p>
                  </a:txBody>
                  <a:tcPr anchor="ctr">
                    <a:solidFill>
                      <a:srgbClr val="CDD9E1"/>
                    </a:solidFill>
                  </a:tcPr>
                </a:tc>
                <a:tc>
                  <a:txBody>
                    <a:bodyPr/>
                    <a:lstStyle/>
                    <a:p>
                      <a:pPr algn="l"/>
                      <a:r>
                        <a:rPr lang="en-US" sz="1600" b="0" i="1" kern="1200" dirty="0">
                          <a:solidFill>
                            <a:srgbClr val="005F87"/>
                          </a:solidFill>
                          <a:latin typeface="+mn-lt"/>
                          <a:ea typeface="+mn-ea"/>
                          <a:cs typeface="+mn-cs"/>
                        </a:rPr>
                        <a:t>-</a:t>
                      </a:r>
                    </a:p>
                  </a:txBody>
                  <a:tcPr anchor="ctr">
                    <a:solidFill>
                      <a:srgbClr val="FFE178"/>
                    </a:solidFill>
                  </a:tcPr>
                </a:tc>
                <a:tc>
                  <a:txBody>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US" sz="1600" b="0" i="0" kern="1200" dirty="0">
                          <a:solidFill>
                            <a:srgbClr val="FFFFFF"/>
                          </a:solidFill>
                          <a:effectLst/>
                          <a:latin typeface="+mn-lt"/>
                          <a:ea typeface="+mn-ea"/>
                          <a:cs typeface="+mn-cs"/>
                        </a:rPr>
                        <a:t>-</a:t>
                      </a:r>
                    </a:p>
                  </a:txBody>
                  <a:tcPr anchor="ctr" anchorCtr="1">
                    <a:solidFill>
                      <a:srgbClr val="AAB414"/>
                    </a:solidFill>
                  </a:tcPr>
                </a:tc>
                <a:extLst>
                  <a:ext uri="{0D108BD9-81ED-4DB2-BD59-A6C34878D82A}">
                    <a16:rowId xmlns:a16="http://schemas.microsoft.com/office/drawing/2014/main" val="10001"/>
                  </a:ext>
                </a:extLst>
              </a:tr>
            </a:tbl>
          </a:graphicData>
        </a:graphic>
      </p:graphicFrame>
      <p:sp>
        <p:nvSpPr>
          <p:cNvPr id="7" name="Textfeld 6"/>
          <p:cNvSpPr txBox="1"/>
          <p:nvPr/>
        </p:nvSpPr>
        <p:spPr>
          <a:xfrm>
            <a:off x="645818" y="3678954"/>
            <a:ext cx="4026663" cy="414493"/>
          </a:xfrm>
          <a:prstGeom prst="rect">
            <a:avLst/>
          </a:prstGeom>
          <a:noFill/>
        </p:spPr>
        <p:txBody>
          <a:bodyPr wrap="square" lIns="0" tIns="0" rIns="0" bIns="0" rtlCol="0">
            <a:noAutofit/>
          </a:bodyPr>
          <a:lstStyle/>
          <a:p>
            <a:pPr lvl="0"/>
            <a:r>
              <a:rPr lang="de-DE" sz="2000" b="1" dirty="0" err="1">
                <a:solidFill>
                  <a:srgbClr val="73645A"/>
                </a:solidFill>
              </a:rPr>
              <a:t>No</a:t>
            </a:r>
            <a:r>
              <a:rPr lang="de-DE" sz="2000" b="1" dirty="0">
                <a:solidFill>
                  <a:srgbClr val="73645A"/>
                </a:solidFill>
              </a:rPr>
              <a:t> </a:t>
            </a:r>
            <a:r>
              <a:rPr lang="de-DE" sz="2000" b="1" dirty="0" err="1">
                <a:solidFill>
                  <a:srgbClr val="73645A"/>
                </a:solidFill>
              </a:rPr>
              <a:t>parameters</a:t>
            </a:r>
            <a:r>
              <a:rPr lang="de-DE" sz="2000" b="1" dirty="0">
                <a:solidFill>
                  <a:srgbClr val="73645A"/>
                </a:solidFill>
              </a:rPr>
              <a:t> </a:t>
            </a:r>
            <a:r>
              <a:rPr lang="de-DE" sz="2000" b="1" dirty="0" err="1">
                <a:solidFill>
                  <a:srgbClr val="73645A"/>
                </a:solidFill>
              </a:rPr>
              <a:t>required</a:t>
            </a:r>
            <a:r>
              <a:rPr lang="de-DE" sz="2000" b="1" dirty="0">
                <a:solidFill>
                  <a:srgbClr val="73645A"/>
                </a:solidFill>
              </a:rPr>
              <a:t>:</a:t>
            </a:r>
          </a:p>
          <a:p>
            <a:pPr>
              <a:lnSpc>
                <a:spcPct val="110000"/>
              </a:lnSpc>
              <a:spcBef>
                <a:spcPts val="0"/>
              </a:spcBef>
            </a:pP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7241040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API</a:t>
            </a:r>
            <a:br>
              <a:rPr lang="de-DE" dirty="0"/>
            </a:br>
            <a:r>
              <a:rPr lang="en-US" b="0" dirty="0"/>
              <a:t>Asset Management Service</a:t>
            </a:r>
            <a:endParaRPr lang="en-US" dirty="0"/>
          </a:p>
        </p:txBody>
      </p:sp>
      <p:sp>
        <p:nvSpPr>
          <p:cNvPr id="15" name="cdtContent Placeholder 9 Id10"/>
          <p:cNvSpPr>
            <a:spLocks noGrp="1"/>
          </p:cNvSpPr>
          <p:nvPr>
            <p:ph sz="half" idx="1"/>
          </p:nvPr>
        </p:nvSpPr>
        <p:spPr>
          <a:xfrm>
            <a:off x="614362" y="1288480"/>
            <a:ext cx="10098087" cy="4752976"/>
          </a:xfrm>
        </p:spPr>
        <p:txBody>
          <a:bodyPr/>
          <a:lstStyle/>
          <a:p>
            <a:r>
              <a:rPr lang="de-DE" sz="2000" b="1" dirty="0" err="1">
                <a:solidFill>
                  <a:srgbClr val="3C464B"/>
                </a:solidFill>
              </a:rPr>
              <a:t>Get</a:t>
            </a:r>
            <a:r>
              <a:rPr lang="de-DE" sz="2000" b="1" dirty="0">
                <a:solidFill>
                  <a:srgbClr val="3C464B"/>
                </a:solidFill>
              </a:rPr>
              <a:t> all </a:t>
            </a:r>
            <a:r>
              <a:rPr lang="de-DE" sz="2000" b="1" dirty="0" err="1">
                <a:solidFill>
                  <a:srgbClr val="3C464B"/>
                </a:solidFill>
              </a:rPr>
              <a:t>assets</a:t>
            </a:r>
            <a:r>
              <a:rPr lang="de-DE" sz="2000" b="1" dirty="0">
                <a:solidFill>
                  <a:srgbClr val="3C464B"/>
                </a:solidFill>
              </a:rPr>
              <a:t> – positive Response</a:t>
            </a:r>
            <a:endParaRPr lang="de-DE" sz="2000" b="1" noProof="0" dirty="0">
              <a:solidFill>
                <a:srgbClr val="3C464B"/>
              </a:solidFill>
            </a:endParaRPr>
          </a:p>
        </p:txBody>
      </p:sp>
      <p:sp>
        <p:nvSpPr>
          <p:cNvPr id="3" name="Rechteck 2"/>
          <p:cNvSpPr/>
          <p:nvPr/>
        </p:nvSpPr>
        <p:spPr>
          <a:xfrm>
            <a:off x="554333" y="1642282"/>
            <a:ext cx="5799575" cy="4555093"/>
          </a:xfrm>
          <a:prstGeom prst="rect">
            <a:avLst/>
          </a:prstGeom>
          <a:solidFill>
            <a:srgbClr val="E1E1D7"/>
          </a:solidFill>
          <a:ln>
            <a:noFill/>
          </a:ln>
        </p:spPr>
        <p:txBody>
          <a:bodyPr wrap="square">
            <a:spAutoFit/>
          </a:bodyPr>
          <a:lstStyle/>
          <a:p>
            <a:r>
              <a:rPr lang="de-DE" sz="1000" dirty="0">
                <a:latin typeface="Courier New" panose="02070309020205020404" pitchFamily="49" charset="0"/>
                <a:cs typeface="Courier New" panose="02070309020205020404" pitchFamily="49" charset="0"/>
              </a:rPr>
              <a:t>{ "_</a:t>
            </a:r>
            <a:r>
              <a:rPr lang="de-DE" sz="1000" dirty="0" err="1">
                <a:latin typeface="Courier New" panose="02070309020205020404" pitchFamily="49" charset="0"/>
                <a:cs typeface="Courier New" panose="02070309020205020404" pitchFamily="49" charset="0"/>
              </a:rPr>
              <a:t>embedded</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assets</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assetId</a:t>
            </a:r>
            <a:r>
              <a:rPr lang="de-DE" sz="1000" dirty="0">
                <a:latin typeface="Courier New" panose="02070309020205020404" pitchFamily="49" charset="0"/>
                <a:cs typeface="Courier New" panose="02070309020205020404" pitchFamily="49" charset="0"/>
              </a:rPr>
              <a:t>": "7e2f0e528e204c41bd5a503e1a94cd62",</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tenantId</a:t>
            </a:r>
            <a:r>
              <a:rPr lang="de-DE" sz="1000" dirty="0">
                <a:latin typeface="Courier New" panose="02070309020205020404" pitchFamily="49" charset="0"/>
                <a:cs typeface="Courier New" panose="02070309020205020404" pitchFamily="49" charset="0"/>
              </a:rPr>
              <a:t>": "academy2",</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name</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Democase_Location</a:t>
            </a:r>
            <a:r>
              <a:rPr lang="de-DE" sz="1000" dirty="0">
                <a:latin typeface="Courier New" panose="02070309020205020404" pitchFamily="49" charset="0"/>
                <a:cs typeface="Courier New" panose="02070309020205020404" pitchFamily="49" charset="0"/>
              </a:rPr>
              <a:t>",</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etag</a:t>
            </a:r>
            <a:r>
              <a:rPr lang="de-DE" sz="1000" dirty="0">
                <a:latin typeface="Courier New" panose="02070309020205020404" pitchFamily="49" charset="0"/>
                <a:cs typeface="Courier New" panose="02070309020205020404" pitchFamily="49" charset="0"/>
              </a:rPr>
              <a:t>": 2,</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externalId</a:t>
            </a:r>
            <a:r>
              <a:rPr lang="de-DE" sz="1000" dirty="0">
                <a:latin typeface="Courier New" panose="02070309020205020404" pitchFamily="49" charset="0"/>
                <a:cs typeface="Courier New" panose="02070309020205020404" pitchFamily="49" charset="0"/>
              </a:rPr>
              <a:t>": null,</a:t>
            </a:r>
          </a:p>
          <a:p>
            <a:r>
              <a:rPr lang="de-DE" sz="1000" dirty="0">
                <a:latin typeface="Courier New" panose="02070309020205020404" pitchFamily="49" charset="0"/>
                <a:cs typeface="Courier New" panose="02070309020205020404" pitchFamily="49" charset="0"/>
              </a:rPr>
              <a:t>        "t2Tenant": null,</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description</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Democase</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with</a:t>
            </a:r>
            <a:r>
              <a:rPr lang="de-DE" sz="1000" dirty="0">
                <a:latin typeface="Courier New" panose="02070309020205020404" pitchFamily="49" charset="0"/>
                <a:cs typeface="Courier New" panose="02070309020205020404" pitchFamily="49" charset="0"/>
              </a:rPr>
              <a:t> a PLC </a:t>
            </a:r>
            <a:r>
              <a:rPr lang="de-DE" sz="1000" dirty="0" err="1">
                <a:latin typeface="Courier New" panose="02070309020205020404" pitchFamily="49" charset="0"/>
                <a:cs typeface="Courier New" panose="02070309020205020404" pitchFamily="49" charset="0"/>
              </a:rPr>
              <a:t>and</a:t>
            </a:r>
            <a:r>
              <a:rPr lang="de-DE" sz="1000" dirty="0">
                <a:latin typeface="Courier New" panose="02070309020205020404" pitchFamily="49" charset="0"/>
                <a:cs typeface="Courier New" panose="02070309020205020404" pitchFamily="49" charset="0"/>
              </a:rPr>
              <a:t> 3 Data Points",</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parentId</a:t>
            </a:r>
            <a:r>
              <a:rPr lang="de-DE" sz="1000" dirty="0">
                <a:latin typeface="Courier New" panose="02070309020205020404" pitchFamily="49" charset="0"/>
                <a:cs typeface="Courier New" panose="02070309020205020404" pitchFamily="49" charset="0"/>
              </a:rPr>
              <a:t>": "555a9bfdd7b94ade8116992f56807c0d",</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typeId</a:t>
            </a:r>
            <a:r>
              <a:rPr lang="de-DE" sz="1000" dirty="0">
                <a:latin typeface="Courier New" panose="02070309020205020404" pitchFamily="49" charset="0"/>
                <a:cs typeface="Courier New" panose="02070309020205020404" pitchFamily="49" charset="0"/>
              </a:rPr>
              <a:t>": "academy2.democase1",</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location</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country</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region</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locality</a:t>
            </a:r>
            <a:r>
              <a:rPr lang="de-DE" sz="1000" dirty="0">
                <a:latin typeface="Courier New" panose="02070309020205020404" pitchFamily="49" charset="0"/>
                <a:cs typeface="Courier New" panose="02070309020205020404" pitchFamily="49" charset="0"/>
              </a:rPr>
              <a:t>": "Erlangen",</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streetAddress</a:t>
            </a:r>
            <a:r>
              <a:rPr lang="de-DE" sz="1000" dirty="0">
                <a:latin typeface="Courier New" panose="02070309020205020404" pitchFamily="49" charset="0"/>
                <a:cs typeface="Courier New" panose="02070309020205020404" pitchFamily="49" charset="0"/>
              </a:rPr>
              <a:t>": "Schuhstr. 60",</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postalCode</a:t>
            </a:r>
            <a:r>
              <a:rPr lang="de-DE" sz="1000" dirty="0">
                <a:latin typeface="Courier New" panose="02070309020205020404" pitchFamily="49" charset="0"/>
                <a:cs typeface="Courier New" panose="02070309020205020404" pitchFamily="49" charset="0"/>
              </a:rPr>
              <a:t>": "91052",</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longitude</a:t>
            </a:r>
            <a:r>
              <a:rPr lang="de-DE" sz="1000" dirty="0">
                <a:latin typeface="Courier New" panose="02070309020205020404" pitchFamily="49" charset="0"/>
                <a:cs typeface="Courier New" panose="02070309020205020404" pitchFamily="49" charset="0"/>
              </a:rPr>
              <a:t>": 11.008239,</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latitude</a:t>
            </a:r>
            <a:r>
              <a:rPr lang="de-DE" sz="1000" dirty="0">
                <a:latin typeface="Courier New" panose="02070309020205020404" pitchFamily="49" charset="0"/>
                <a:cs typeface="Courier New" panose="02070309020205020404" pitchFamily="49" charset="0"/>
              </a:rPr>
              <a:t>": 49.589216</a:t>
            </a:r>
          </a:p>
          <a:p>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"variables":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aspects</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"_links": { </a:t>
            </a:r>
          </a:p>
          <a:p>
            <a:r>
              <a:rPr lang="de-DE" sz="1000" dirty="0">
                <a:latin typeface="Courier New" panose="02070309020205020404" pitchFamily="49" charset="0"/>
                <a:cs typeface="Courier New" panose="02070309020205020404" pitchFamily="49" charset="0"/>
              </a:rPr>
              <a:t>          </a:t>
            </a:r>
            <a:r>
              <a:rPr lang="de-DE" sz="1000" b="1" dirty="0">
                <a:latin typeface="Courier New" panose="02070309020205020404" pitchFamily="49" charset="0"/>
                <a:cs typeface="Courier New" panose="02070309020205020404" pitchFamily="49" charset="0"/>
              </a:rPr>
              <a:t>&lt;HAL INFORMATION&gt;</a:t>
            </a:r>
          </a:p>
          <a:p>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 </a:t>
            </a:r>
            <a:r>
              <a:rPr lang="de-DE" sz="1000" b="1" dirty="0">
                <a:latin typeface="Courier New" panose="02070309020205020404" pitchFamily="49" charset="0"/>
                <a:cs typeface="Courier New" panose="02070309020205020404" pitchFamily="49" charset="0"/>
              </a:rPr>
              <a:t>&lt;NEXT ASSET&gt;</a:t>
            </a:r>
          </a:p>
          <a:p>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a:t>
            </a:r>
          </a:p>
        </p:txBody>
      </p:sp>
      <p:cxnSp>
        <p:nvCxnSpPr>
          <p:cNvPr id="19" name="Gerade Verbindung 18"/>
          <p:cNvCxnSpPr/>
          <p:nvPr/>
        </p:nvCxnSpPr>
        <p:spPr bwMode="auto">
          <a:xfrm>
            <a:off x="2491989" y="1587640"/>
            <a:ext cx="1024932" cy="0"/>
          </a:xfrm>
          <a:prstGeom prst="line">
            <a:avLst/>
          </a:prstGeom>
          <a:solidFill>
            <a:schemeClr val="tx2"/>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mit Pfeil 11"/>
          <p:cNvCxnSpPr>
            <a:stCxn id="14" idx="3"/>
          </p:cNvCxnSpPr>
          <p:nvPr/>
        </p:nvCxnSpPr>
        <p:spPr bwMode="auto">
          <a:xfrm>
            <a:off x="2266463" y="5724150"/>
            <a:ext cx="1957249" cy="52390"/>
          </a:xfrm>
          <a:prstGeom prst="straightConnector1">
            <a:avLst/>
          </a:prstGeom>
          <a:solidFill>
            <a:schemeClr val="tx2"/>
          </a:solidFill>
          <a:ln w="28575" cap="flat" cmpd="sng" algn="ctr">
            <a:solidFill>
              <a:srgbClr val="EB780A"/>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Rechteck 13"/>
          <p:cNvSpPr/>
          <p:nvPr/>
        </p:nvSpPr>
        <p:spPr bwMode="auto">
          <a:xfrm>
            <a:off x="1280051" y="5641468"/>
            <a:ext cx="986412" cy="165363"/>
          </a:xfrm>
          <a:prstGeom prst="rect">
            <a:avLst/>
          </a:prstGeom>
          <a:noFill/>
          <a:ln w="28575" cap="flat" cmpd="sng" algn="ctr">
            <a:solidFill>
              <a:srgbClr val="EB780A"/>
            </a:solidFill>
            <a:prstDash val="solid"/>
            <a:round/>
            <a:headEnd type="none" w="med" len="med"/>
            <a:tailEnd type="arrow"/>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solidFill>
                <a:srgbClr val="000000"/>
              </a:solidFill>
              <a:ea typeface="Arial Unicode MS" panose="020B0604020202020204" pitchFamily="34" charset="-128"/>
              <a:cs typeface="Arial Unicode MS" panose="020B0604020202020204" pitchFamily="34" charset="-128"/>
            </a:endParaRPr>
          </a:p>
        </p:txBody>
      </p:sp>
      <p:sp>
        <p:nvSpPr>
          <p:cNvPr id="20" name="Textfeld 19"/>
          <p:cNvSpPr txBox="1"/>
          <p:nvPr/>
        </p:nvSpPr>
        <p:spPr>
          <a:xfrm>
            <a:off x="4223711" y="5498247"/>
            <a:ext cx="4232535" cy="543209"/>
          </a:xfrm>
          <a:prstGeom prst="rect">
            <a:avLst/>
          </a:prstGeom>
          <a:noFill/>
        </p:spPr>
        <p:txBody>
          <a:bodyPr wrap="square" lIns="0" tIns="0" rIns="0" bIns="0" rtlCol="0">
            <a:noAutofit/>
          </a:bodyPr>
          <a:lstStyle/>
          <a:p>
            <a:pPr>
              <a:lnSpc>
                <a:spcPct val="110000"/>
              </a:lnSpc>
            </a:pP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truncated</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there</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may</a:t>
            </a:r>
            <a:r>
              <a:rPr lang="de-DE" sz="1600" b="1" dirty="0">
                <a:solidFill>
                  <a:srgbClr val="EB780A"/>
                </a:solidFill>
                <a:ea typeface="Arial Unicode MS" panose="020B0604020202020204" pitchFamily="34" charset="-128"/>
                <a:cs typeface="Arial Unicode MS" panose="020B0604020202020204" pitchFamily="34" charset="-128"/>
              </a:rPr>
              <a:t> follow </a:t>
            </a:r>
            <a:r>
              <a:rPr lang="de-DE" sz="1600" b="1" dirty="0" err="1">
                <a:solidFill>
                  <a:srgbClr val="EB780A"/>
                </a:solidFill>
                <a:ea typeface="Arial Unicode MS" panose="020B0604020202020204" pitchFamily="34" charset="-128"/>
                <a:cs typeface="Arial Unicode MS" panose="020B0604020202020204" pitchFamily="34" charset="-128"/>
              </a:rPr>
              <a:t>more</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children</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with</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the</a:t>
            </a:r>
            <a:r>
              <a:rPr lang="de-DE" sz="1600" b="1" dirty="0">
                <a:solidFill>
                  <a:srgbClr val="EB780A"/>
                </a:solidFill>
                <a:ea typeface="Arial Unicode MS" panose="020B0604020202020204" pitchFamily="34" charset="-128"/>
                <a:cs typeface="Arial Unicode MS" panose="020B0604020202020204" pitchFamily="34" charset="-128"/>
              </a:rPr>
              <a:t> same </a:t>
            </a:r>
            <a:r>
              <a:rPr lang="de-DE" sz="1600" b="1" dirty="0" err="1">
                <a:solidFill>
                  <a:srgbClr val="EB780A"/>
                </a:solidFill>
                <a:ea typeface="Arial Unicode MS" panose="020B0604020202020204" pitchFamily="34" charset="-128"/>
                <a:cs typeface="Arial Unicode MS" panose="020B0604020202020204" pitchFamily="34" charset="-128"/>
              </a:rPr>
              <a:t>format</a:t>
            </a:r>
            <a:r>
              <a:rPr lang="de-DE" sz="1600" b="1" dirty="0">
                <a:solidFill>
                  <a:srgbClr val="EB780A"/>
                </a:solidFill>
                <a:ea typeface="Arial Unicode MS" panose="020B0604020202020204" pitchFamily="34" charset="-128"/>
                <a:cs typeface="Arial Unicode MS" panose="020B0604020202020204" pitchFamily="34" charset="-128"/>
              </a:rPr>
              <a:t> like </a:t>
            </a:r>
            <a:r>
              <a:rPr lang="de-DE" sz="1600" b="1" dirty="0" err="1">
                <a:solidFill>
                  <a:srgbClr val="EB780A"/>
                </a:solidFill>
                <a:ea typeface="Arial Unicode MS" panose="020B0604020202020204" pitchFamily="34" charset="-128"/>
                <a:cs typeface="Arial Unicode MS" panose="020B0604020202020204" pitchFamily="34" charset="-128"/>
              </a:rPr>
              <a:t>above</a:t>
            </a:r>
            <a:endParaRPr lang="de-DE" sz="1200" b="1" dirty="0">
              <a:solidFill>
                <a:srgbClr val="EB780A"/>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3664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API</a:t>
            </a:r>
            <a:br>
              <a:rPr lang="de-DE" dirty="0"/>
            </a:br>
            <a:r>
              <a:rPr lang="en-US" b="0" dirty="0"/>
              <a:t>Asset Management Service</a:t>
            </a:r>
            <a:endParaRPr lang="en-US" dirty="0"/>
          </a:p>
        </p:txBody>
      </p:sp>
      <p:sp>
        <p:nvSpPr>
          <p:cNvPr id="15" name="cdtContent Placeholder 9 Id10"/>
          <p:cNvSpPr>
            <a:spLocks noGrp="1"/>
          </p:cNvSpPr>
          <p:nvPr>
            <p:ph sz="half" idx="1"/>
          </p:nvPr>
        </p:nvSpPr>
        <p:spPr>
          <a:xfrm>
            <a:off x="614362" y="1288480"/>
            <a:ext cx="10098087" cy="4752976"/>
          </a:xfrm>
        </p:spPr>
        <p:txBody>
          <a:bodyPr/>
          <a:lstStyle/>
          <a:p>
            <a:r>
              <a:rPr lang="de-DE" sz="2000" b="1" dirty="0" err="1">
                <a:solidFill>
                  <a:srgbClr val="3C464B"/>
                </a:solidFill>
              </a:rPr>
              <a:t>Get</a:t>
            </a:r>
            <a:r>
              <a:rPr lang="de-DE" sz="2000" b="1" dirty="0">
                <a:solidFill>
                  <a:srgbClr val="3C464B"/>
                </a:solidFill>
              </a:rPr>
              <a:t> all </a:t>
            </a:r>
            <a:r>
              <a:rPr lang="de-DE" sz="2000" b="1" dirty="0" err="1">
                <a:solidFill>
                  <a:srgbClr val="3C464B"/>
                </a:solidFill>
              </a:rPr>
              <a:t>assets</a:t>
            </a:r>
            <a:r>
              <a:rPr lang="de-DE" sz="2000" b="1" dirty="0">
                <a:solidFill>
                  <a:srgbClr val="3C464B"/>
                </a:solidFill>
              </a:rPr>
              <a:t> – positive Response</a:t>
            </a:r>
            <a:endParaRPr lang="de-DE" sz="2000" b="1" noProof="0" dirty="0">
              <a:solidFill>
                <a:srgbClr val="3C464B"/>
              </a:solidFill>
            </a:endParaRPr>
          </a:p>
        </p:txBody>
      </p:sp>
      <p:sp>
        <p:nvSpPr>
          <p:cNvPr id="3" name="Rechteck 2"/>
          <p:cNvSpPr/>
          <p:nvPr/>
        </p:nvSpPr>
        <p:spPr>
          <a:xfrm>
            <a:off x="554333" y="1642282"/>
            <a:ext cx="5799575" cy="4555093"/>
          </a:xfrm>
          <a:prstGeom prst="rect">
            <a:avLst/>
          </a:prstGeom>
          <a:solidFill>
            <a:srgbClr val="E1E1D7"/>
          </a:solidFill>
          <a:ln>
            <a:noFill/>
          </a:ln>
        </p:spPr>
        <p:txBody>
          <a:bodyPr wrap="square">
            <a:spAutoFit/>
          </a:bodyPr>
          <a:lstStyle/>
          <a:p>
            <a:r>
              <a:rPr lang="de-DE" sz="1000" dirty="0">
                <a:latin typeface="Courier New" panose="02070309020205020404" pitchFamily="49" charset="0"/>
                <a:cs typeface="Courier New" panose="02070309020205020404" pitchFamily="49" charset="0"/>
              </a:rPr>
              <a:t>{ "_</a:t>
            </a:r>
            <a:r>
              <a:rPr lang="de-DE" sz="1000" dirty="0" err="1">
                <a:latin typeface="Courier New" panose="02070309020205020404" pitchFamily="49" charset="0"/>
                <a:cs typeface="Courier New" panose="02070309020205020404" pitchFamily="49" charset="0"/>
              </a:rPr>
              <a:t>embedded</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assets</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assetId</a:t>
            </a:r>
            <a:r>
              <a:rPr lang="de-DE" sz="1000" dirty="0">
                <a:latin typeface="Courier New" panose="02070309020205020404" pitchFamily="49" charset="0"/>
                <a:cs typeface="Courier New" panose="02070309020205020404" pitchFamily="49" charset="0"/>
              </a:rPr>
              <a:t>": "7e2f0e528e204c41bd5a503e1a94cd62",</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tenantId</a:t>
            </a:r>
            <a:r>
              <a:rPr lang="de-DE" sz="1000" dirty="0">
                <a:latin typeface="Courier New" panose="02070309020205020404" pitchFamily="49" charset="0"/>
                <a:cs typeface="Courier New" panose="02070309020205020404" pitchFamily="49" charset="0"/>
              </a:rPr>
              <a:t>": "academy2",</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name</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Democase_Location</a:t>
            </a:r>
            <a:r>
              <a:rPr lang="de-DE" sz="1000" dirty="0">
                <a:latin typeface="Courier New" panose="02070309020205020404" pitchFamily="49" charset="0"/>
                <a:cs typeface="Courier New" panose="02070309020205020404" pitchFamily="49" charset="0"/>
              </a:rPr>
              <a:t>",</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etag</a:t>
            </a:r>
            <a:r>
              <a:rPr lang="de-DE" sz="1000" dirty="0">
                <a:latin typeface="Courier New" panose="02070309020205020404" pitchFamily="49" charset="0"/>
                <a:cs typeface="Courier New" panose="02070309020205020404" pitchFamily="49" charset="0"/>
              </a:rPr>
              <a:t>": 2,</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externalId</a:t>
            </a:r>
            <a:r>
              <a:rPr lang="de-DE" sz="1000" dirty="0">
                <a:latin typeface="Courier New" panose="02070309020205020404" pitchFamily="49" charset="0"/>
                <a:cs typeface="Courier New" panose="02070309020205020404" pitchFamily="49" charset="0"/>
              </a:rPr>
              <a:t>": null,</a:t>
            </a:r>
          </a:p>
          <a:p>
            <a:r>
              <a:rPr lang="de-DE" sz="1000" dirty="0">
                <a:latin typeface="Courier New" panose="02070309020205020404" pitchFamily="49" charset="0"/>
                <a:cs typeface="Courier New" panose="02070309020205020404" pitchFamily="49" charset="0"/>
              </a:rPr>
              <a:t>        "t2Tenant": null,</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description</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Democase</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with</a:t>
            </a:r>
            <a:r>
              <a:rPr lang="de-DE" sz="1000" dirty="0">
                <a:latin typeface="Courier New" panose="02070309020205020404" pitchFamily="49" charset="0"/>
                <a:cs typeface="Courier New" panose="02070309020205020404" pitchFamily="49" charset="0"/>
              </a:rPr>
              <a:t> a PLC </a:t>
            </a:r>
            <a:r>
              <a:rPr lang="de-DE" sz="1000" dirty="0" err="1">
                <a:latin typeface="Courier New" panose="02070309020205020404" pitchFamily="49" charset="0"/>
                <a:cs typeface="Courier New" panose="02070309020205020404" pitchFamily="49" charset="0"/>
              </a:rPr>
              <a:t>and</a:t>
            </a:r>
            <a:r>
              <a:rPr lang="de-DE" sz="1000" dirty="0">
                <a:latin typeface="Courier New" panose="02070309020205020404" pitchFamily="49" charset="0"/>
                <a:cs typeface="Courier New" panose="02070309020205020404" pitchFamily="49" charset="0"/>
              </a:rPr>
              <a:t> 3 Data Points",</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parentId</a:t>
            </a:r>
            <a:r>
              <a:rPr lang="de-DE" sz="1000" dirty="0">
                <a:latin typeface="Courier New" panose="02070309020205020404" pitchFamily="49" charset="0"/>
                <a:cs typeface="Courier New" panose="02070309020205020404" pitchFamily="49" charset="0"/>
              </a:rPr>
              <a:t>": "555a9bfdd7b94ade8116992f56807c0d",</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typeId</a:t>
            </a:r>
            <a:r>
              <a:rPr lang="de-DE" sz="1000" dirty="0">
                <a:latin typeface="Courier New" panose="02070309020205020404" pitchFamily="49" charset="0"/>
                <a:cs typeface="Courier New" panose="02070309020205020404" pitchFamily="49" charset="0"/>
              </a:rPr>
              <a:t>": "academy2.democase1",</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location</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country</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region</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locality</a:t>
            </a:r>
            <a:r>
              <a:rPr lang="de-DE" sz="1000" dirty="0">
                <a:latin typeface="Courier New" panose="02070309020205020404" pitchFamily="49" charset="0"/>
                <a:cs typeface="Courier New" panose="02070309020205020404" pitchFamily="49" charset="0"/>
              </a:rPr>
              <a:t>": "Erlangen",</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streetAddress</a:t>
            </a:r>
            <a:r>
              <a:rPr lang="de-DE" sz="1000" dirty="0">
                <a:latin typeface="Courier New" panose="02070309020205020404" pitchFamily="49" charset="0"/>
                <a:cs typeface="Courier New" panose="02070309020205020404" pitchFamily="49" charset="0"/>
              </a:rPr>
              <a:t>": "Schuhstr. 60",</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postalCode</a:t>
            </a:r>
            <a:r>
              <a:rPr lang="de-DE" sz="1000" dirty="0">
                <a:latin typeface="Courier New" panose="02070309020205020404" pitchFamily="49" charset="0"/>
                <a:cs typeface="Courier New" panose="02070309020205020404" pitchFamily="49" charset="0"/>
              </a:rPr>
              <a:t>": "91052",</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longitude</a:t>
            </a:r>
            <a:r>
              <a:rPr lang="de-DE" sz="1000" dirty="0">
                <a:latin typeface="Courier New" panose="02070309020205020404" pitchFamily="49" charset="0"/>
                <a:cs typeface="Courier New" panose="02070309020205020404" pitchFamily="49" charset="0"/>
              </a:rPr>
              <a:t>": 11.008239,</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latitude</a:t>
            </a:r>
            <a:r>
              <a:rPr lang="de-DE" sz="1000" dirty="0">
                <a:latin typeface="Courier New" panose="02070309020205020404" pitchFamily="49" charset="0"/>
                <a:cs typeface="Courier New" panose="02070309020205020404" pitchFamily="49" charset="0"/>
              </a:rPr>
              <a:t>": 49.589216</a:t>
            </a:r>
          </a:p>
          <a:p>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"variables":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aspects</a:t>
            </a:r>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"_links": { </a:t>
            </a:r>
          </a:p>
          <a:p>
            <a:r>
              <a:rPr lang="de-DE" sz="1000" dirty="0">
                <a:latin typeface="Courier New" panose="02070309020205020404" pitchFamily="49" charset="0"/>
                <a:cs typeface="Courier New" panose="02070309020205020404" pitchFamily="49" charset="0"/>
              </a:rPr>
              <a:t>          </a:t>
            </a:r>
            <a:r>
              <a:rPr lang="de-DE" sz="1000" b="1" dirty="0">
                <a:latin typeface="Courier New" panose="02070309020205020404" pitchFamily="49" charset="0"/>
                <a:cs typeface="Courier New" panose="02070309020205020404" pitchFamily="49" charset="0"/>
              </a:rPr>
              <a:t>&lt;HAL INFORMATION&gt;</a:t>
            </a:r>
          </a:p>
          <a:p>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      }, </a:t>
            </a:r>
            <a:r>
              <a:rPr lang="de-DE" sz="1000" b="1" dirty="0">
                <a:latin typeface="Courier New" panose="02070309020205020404" pitchFamily="49" charset="0"/>
                <a:cs typeface="Courier New" panose="02070309020205020404" pitchFamily="49" charset="0"/>
              </a:rPr>
              <a:t>&lt;NEXT ASSET&gt;</a:t>
            </a:r>
          </a:p>
          <a:p>
            <a:r>
              <a:rPr lang="de-DE" sz="1000" dirty="0">
                <a:latin typeface="Courier New" panose="02070309020205020404" pitchFamily="49" charset="0"/>
                <a:cs typeface="Courier New" panose="02070309020205020404" pitchFamily="49" charset="0"/>
              </a:rPr>
              <a:t>    ]</a:t>
            </a:r>
          </a:p>
          <a:p>
            <a:r>
              <a:rPr lang="de-DE" sz="1000" dirty="0">
                <a:latin typeface="Courier New" panose="02070309020205020404" pitchFamily="49" charset="0"/>
                <a:cs typeface="Courier New" panose="02070309020205020404" pitchFamily="49" charset="0"/>
              </a:rPr>
              <a:t>}}</a:t>
            </a:r>
          </a:p>
        </p:txBody>
      </p:sp>
      <p:cxnSp>
        <p:nvCxnSpPr>
          <p:cNvPr id="19" name="Gerade Verbindung 18"/>
          <p:cNvCxnSpPr/>
          <p:nvPr/>
        </p:nvCxnSpPr>
        <p:spPr bwMode="auto">
          <a:xfrm>
            <a:off x="2491989" y="1587640"/>
            <a:ext cx="1024932" cy="0"/>
          </a:xfrm>
          <a:prstGeom prst="line">
            <a:avLst/>
          </a:prstGeom>
          <a:solidFill>
            <a:schemeClr val="tx2"/>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mit Pfeil 11"/>
          <p:cNvCxnSpPr>
            <a:stCxn id="14" idx="3"/>
          </p:cNvCxnSpPr>
          <p:nvPr/>
        </p:nvCxnSpPr>
        <p:spPr bwMode="auto">
          <a:xfrm>
            <a:off x="2266463" y="5724150"/>
            <a:ext cx="1957249" cy="52390"/>
          </a:xfrm>
          <a:prstGeom prst="straightConnector1">
            <a:avLst/>
          </a:prstGeom>
          <a:solidFill>
            <a:schemeClr val="tx2"/>
          </a:solidFill>
          <a:ln w="28575" cap="flat" cmpd="sng" algn="ctr">
            <a:solidFill>
              <a:srgbClr val="EB780A"/>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Rechteck 13"/>
          <p:cNvSpPr/>
          <p:nvPr/>
        </p:nvSpPr>
        <p:spPr bwMode="auto">
          <a:xfrm>
            <a:off x="1280051" y="5641468"/>
            <a:ext cx="986412" cy="165363"/>
          </a:xfrm>
          <a:prstGeom prst="rect">
            <a:avLst/>
          </a:prstGeom>
          <a:noFill/>
          <a:ln w="28575" cap="flat" cmpd="sng" algn="ctr">
            <a:solidFill>
              <a:srgbClr val="EB780A"/>
            </a:solidFill>
            <a:prstDash val="solid"/>
            <a:round/>
            <a:headEnd type="none" w="med" len="med"/>
            <a:tailEnd type="arrow"/>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solidFill>
                <a:srgbClr val="000000"/>
              </a:solidFill>
              <a:ea typeface="Arial Unicode MS" panose="020B0604020202020204" pitchFamily="34" charset="-128"/>
              <a:cs typeface="Arial Unicode MS" panose="020B0604020202020204" pitchFamily="34" charset="-128"/>
            </a:endParaRPr>
          </a:p>
        </p:txBody>
      </p:sp>
      <p:sp>
        <p:nvSpPr>
          <p:cNvPr id="20" name="Textfeld 19"/>
          <p:cNvSpPr txBox="1"/>
          <p:nvPr/>
        </p:nvSpPr>
        <p:spPr>
          <a:xfrm>
            <a:off x="4223711" y="5498247"/>
            <a:ext cx="4232535" cy="543209"/>
          </a:xfrm>
          <a:prstGeom prst="rect">
            <a:avLst/>
          </a:prstGeom>
          <a:noFill/>
        </p:spPr>
        <p:txBody>
          <a:bodyPr wrap="square" lIns="0" tIns="0" rIns="0" bIns="0" rtlCol="0">
            <a:noAutofit/>
          </a:bodyPr>
          <a:lstStyle/>
          <a:p>
            <a:pPr>
              <a:lnSpc>
                <a:spcPct val="110000"/>
              </a:lnSpc>
            </a:pP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truncated</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there</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may</a:t>
            </a:r>
            <a:r>
              <a:rPr lang="de-DE" sz="1600" b="1" dirty="0">
                <a:solidFill>
                  <a:srgbClr val="EB780A"/>
                </a:solidFill>
                <a:ea typeface="Arial Unicode MS" panose="020B0604020202020204" pitchFamily="34" charset="-128"/>
                <a:cs typeface="Arial Unicode MS" panose="020B0604020202020204" pitchFamily="34" charset="-128"/>
              </a:rPr>
              <a:t> follow </a:t>
            </a:r>
            <a:r>
              <a:rPr lang="de-DE" sz="1600" b="1" dirty="0" err="1">
                <a:solidFill>
                  <a:srgbClr val="EB780A"/>
                </a:solidFill>
                <a:ea typeface="Arial Unicode MS" panose="020B0604020202020204" pitchFamily="34" charset="-128"/>
                <a:cs typeface="Arial Unicode MS" panose="020B0604020202020204" pitchFamily="34" charset="-128"/>
              </a:rPr>
              <a:t>more</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children</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with</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the</a:t>
            </a:r>
            <a:r>
              <a:rPr lang="de-DE" sz="1600" b="1" dirty="0">
                <a:solidFill>
                  <a:srgbClr val="EB780A"/>
                </a:solidFill>
                <a:ea typeface="Arial Unicode MS" panose="020B0604020202020204" pitchFamily="34" charset="-128"/>
                <a:cs typeface="Arial Unicode MS" panose="020B0604020202020204" pitchFamily="34" charset="-128"/>
              </a:rPr>
              <a:t> same </a:t>
            </a:r>
            <a:r>
              <a:rPr lang="de-DE" sz="1600" b="1" dirty="0" err="1">
                <a:solidFill>
                  <a:srgbClr val="EB780A"/>
                </a:solidFill>
                <a:ea typeface="Arial Unicode MS" panose="020B0604020202020204" pitchFamily="34" charset="-128"/>
                <a:cs typeface="Arial Unicode MS" panose="020B0604020202020204" pitchFamily="34" charset="-128"/>
              </a:rPr>
              <a:t>format</a:t>
            </a:r>
            <a:r>
              <a:rPr lang="de-DE" sz="1600" b="1" dirty="0">
                <a:solidFill>
                  <a:srgbClr val="EB780A"/>
                </a:solidFill>
                <a:ea typeface="Arial Unicode MS" panose="020B0604020202020204" pitchFamily="34" charset="-128"/>
                <a:cs typeface="Arial Unicode MS" panose="020B0604020202020204" pitchFamily="34" charset="-128"/>
              </a:rPr>
              <a:t> like </a:t>
            </a:r>
            <a:r>
              <a:rPr lang="de-DE" sz="1600" b="1" dirty="0" err="1">
                <a:solidFill>
                  <a:srgbClr val="EB780A"/>
                </a:solidFill>
                <a:ea typeface="Arial Unicode MS" panose="020B0604020202020204" pitchFamily="34" charset="-128"/>
                <a:cs typeface="Arial Unicode MS" panose="020B0604020202020204" pitchFamily="34" charset="-128"/>
              </a:rPr>
              <a:t>above</a:t>
            </a:r>
            <a:endParaRPr lang="de-DE" sz="1200" b="1" dirty="0">
              <a:solidFill>
                <a:srgbClr val="EB780A"/>
              </a:solidFill>
              <a:ea typeface="Arial Unicode MS" panose="020B0604020202020204" pitchFamily="34" charset="-128"/>
              <a:cs typeface="Arial Unicode MS" panose="020B0604020202020204" pitchFamily="34" charset="-128"/>
            </a:endParaRPr>
          </a:p>
        </p:txBody>
      </p:sp>
      <p:sp>
        <p:nvSpPr>
          <p:cNvPr id="9" name="Rechteck 8"/>
          <p:cNvSpPr/>
          <p:nvPr/>
        </p:nvSpPr>
        <p:spPr bwMode="auto">
          <a:xfrm>
            <a:off x="1366542" y="5333720"/>
            <a:ext cx="1372349" cy="188147"/>
          </a:xfrm>
          <a:prstGeom prst="rect">
            <a:avLst/>
          </a:prstGeom>
          <a:noFill/>
          <a:ln w="28575" cap="flat" cmpd="sng" algn="ctr">
            <a:solidFill>
              <a:srgbClr val="EB780A"/>
            </a:solidFill>
            <a:prstDash val="solid"/>
            <a:round/>
            <a:headEnd type="none" w="med" len="med"/>
            <a:tailEnd type="arrow"/>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solidFill>
                <a:srgbClr val="000000"/>
              </a:solidFill>
              <a:ea typeface="Arial Unicode MS" panose="020B0604020202020204" pitchFamily="34" charset="-128"/>
              <a:cs typeface="Arial Unicode MS" panose="020B0604020202020204" pitchFamily="34" charset="-128"/>
            </a:endParaRPr>
          </a:p>
        </p:txBody>
      </p:sp>
      <p:sp>
        <p:nvSpPr>
          <p:cNvPr id="10" name="Textfeld 7"/>
          <p:cNvSpPr txBox="1"/>
          <p:nvPr/>
        </p:nvSpPr>
        <p:spPr>
          <a:xfrm>
            <a:off x="3747164" y="4758067"/>
            <a:ext cx="7154426" cy="308681"/>
          </a:xfrm>
          <a:prstGeom prst="rect">
            <a:avLst/>
          </a:prstGeom>
          <a:noFill/>
        </p:spPr>
        <p:txBody>
          <a:bodyPr wrap="square" lIns="0" tIns="0" rIns="0" bIns="0" rtlCol="0">
            <a:noAutofit/>
          </a:bodyPr>
          <a:lstStyle/>
          <a:p>
            <a:pPr>
              <a:lnSpc>
                <a:spcPct val="110000"/>
              </a:lnSpc>
            </a:pPr>
            <a:r>
              <a:rPr lang="de-DE" sz="1600" b="1" dirty="0">
                <a:solidFill>
                  <a:srgbClr val="EB780A"/>
                </a:solidFill>
                <a:ea typeface="Arial Unicode MS" panose="020B0604020202020204" pitchFamily="34" charset="-128"/>
                <a:cs typeface="Arial Unicode MS" panose="020B0604020202020204" pitchFamily="34" charset="-128"/>
              </a:rPr>
              <a:t>HAL links </a:t>
            </a:r>
            <a:r>
              <a:rPr lang="de-DE" sz="1600" b="1" dirty="0" err="1">
                <a:solidFill>
                  <a:srgbClr val="EB780A"/>
                </a:solidFill>
                <a:ea typeface="Arial Unicode MS" panose="020B0604020202020204" pitchFamily="34" charset="-128"/>
                <a:cs typeface="Arial Unicode MS" panose="020B0604020202020204" pitchFamily="34" charset="-128"/>
              </a:rPr>
              <a:t>section</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importand</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are</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parent</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children</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aspects</a:t>
            </a:r>
            <a:r>
              <a:rPr lang="de-DE" sz="1600" b="1" dirty="0">
                <a:solidFill>
                  <a:srgbClr val="EB780A"/>
                </a:solidFill>
                <a:ea typeface="Arial Unicode MS" panose="020B0604020202020204" pitchFamily="34" charset="-128"/>
                <a:cs typeface="Arial Unicode MS" panose="020B0604020202020204" pitchFamily="34" charset="-128"/>
              </a:rPr>
              <a:t>, </a:t>
            </a:r>
            <a:r>
              <a:rPr lang="de-DE" sz="1600" b="1" dirty="0" err="1">
                <a:solidFill>
                  <a:srgbClr val="EB780A"/>
                </a:solidFill>
                <a:ea typeface="Arial Unicode MS" panose="020B0604020202020204" pitchFamily="34" charset="-128"/>
                <a:cs typeface="Arial Unicode MS" panose="020B0604020202020204" pitchFamily="34" charset="-128"/>
              </a:rPr>
              <a:t>events</a:t>
            </a:r>
            <a:r>
              <a:rPr lang="de-DE" sz="1600" b="1" dirty="0">
                <a:solidFill>
                  <a:srgbClr val="EB780A"/>
                </a:solidFill>
                <a:ea typeface="Arial Unicode MS" panose="020B0604020202020204" pitchFamily="34" charset="-128"/>
                <a:cs typeface="Arial Unicode MS" panose="020B0604020202020204" pitchFamily="34" charset="-128"/>
              </a:rPr>
              <a:t> …</a:t>
            </a:r>
            <a:endParaRPr lang="de-DE" sz="1200" b="1" dirty="0">
              <a:solidFill>
                <a:srgbClr val="EB780A"/>
              </a:solidFill>
              <a:ea typeface="Arial Unicode MS" panose="020B0604020202020204" pitchFamily="34" charset="-128"/>
              <a:cs typeface="Arial Unicode MS" panose="020B0604020202020204" pitchFamily="34" charset="-128"/>
            </a:endParaRPr>
          </a:p>
        </p:txBody>
      </p:sp>
      <p:cxnSp>
        <p:nvCxnSpPr>
          <p:cNvPr id="11" name="Gerade Verbindung mit Pfeil 6"/>
          <p:cNvCxnSpPr>
            <a:stCxn id="9" idx="3"/>
          </p:cNvCxnSpPr>
          <p:nvPr/>
        </p:nvCxnSpPr>
        <p:spPr bwMode="auto">
          <a:xfrm flipV="1">
            <a:off x="2738891" y="4912411"/>
            <a:ext cx="937934" cy="515383"/>
          </a:xfrm>
          <a:prstGeom prst="straightConnector1">
            <a:avLst/>
          </a:prstGeom>
          <a:solidFill>
            <a:schemeClr val="tx2"/>
          </a:solidFill>
          <a:ln w="28575" cap="flat" cmpd="sng" algn="ctr">
            <a:solidFill>
              <a:srgbClr val="EB780A"/>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Rechteck 21"/>
          <p:cNvSpPr/>
          <p:nvPr/>
        </p:nvSpPr>
        <p:spPr>
          <a:xfrm>
            <a:off x="1118057" y="2121542"/>
            <a:ext cx="9090696" cy="2631490"/>
          </a:xfrm>
          <a:prstGeom prst="rect">
            <a:avLst/>
          </a:prstGeom>
          <a:solidFill>
            <a:srgbClr val="CDD9E1"/>
          </a:solidFill>
        </p:spPr>
        <p:txBody>
          <a:bodyPr wrap="square">
            <a:spAutoFit/>
          </a:bodyPr>
          <a:lstStyle/>
          <a:p>
            <a:r>
              <a:rPr lang="de-DE" sz="1100" dirty="0">
                <a:latin typeface="Courier New" panose="02070309020205020404" pitchFamily="49" charset="0"/>
                <a:cs typeface="Courier New" panose="02070309020205020404" pitchFamily="49" charset="0"/>
              </a:rPr>
              <a:t>"</a:t>
            </a:r>
            <a:r>
              <a:rPr lang="de-DE" sz="1100" dirty="0" err="1">
                <a:latin typeface="Courier New" panose="02070309020205020404" pitchFamily="49" charset="0"/>
                <a:cs typeface="Courier New" panose="02070309020205020404" pitchFamily="49" charset="0"/>
              </a:rPr>
              <a:t>self</a:t>
            </a:r>
            <a:r>
              <a:rPr lang="de-DE" sz="1100" dirty="0">
                <a:latin typeface="Courier New" panose="02070309020205020404" pitchFamily="49" charset="0"/>
                <a:cs typeface="Courier New" panose="02070309020205020404" pitchFamily="49" charset="0"/>
              </a:rPr>
              <a:t>": {</a:t>
            </a:r>
          </a:p>
          <a:p>
            <a:r>
              <a:rPr lang="de-DE" sz="1100" dirty="0">
                <a:latin typeface="Courier New" panose="02070309020205020404" pitchFamily="49" charset="0"/>
                <a:cs typeface="Courier New" panose="02070309020205020404" pitchFamily="49" charset="0"/>
              </a:rPr>
              <a:t>  "</a:t>
            </a:r>
            <a:r>
              <a:rPr lang="de-DE" sz="1100" dirty="0" err="1">
                <a:latin typeface="Courier New" panose="02070309020205020404" pitchFamily="49" charset="0"/>
                <a:cs typeface="Courier New" panose="02070309020205020404" pitchFamily="49" charset="0"/>
              </a:rPr>
              <a:t>href</a:t>
            </a:r>
            <a:r>
              <a:rPr lang="de-DE" sz="1100" dirty="0">
                <a:latin typeface="Courier New" panose="02070309020205020404" pitchFamily="49" charset="0"/>
                <a:cs typeface="Courier New" panose="02070309020205020404" pitchFamily="49" charset="0"/>
              </a:rPr>
              <a:t>": "https://&lt;</a:t>
            </a:r>
            <a:r>
              <a:rPr lang="de-DE" sz="1100" dirty="0" err="1">
                <a:latin typeface="Courier New" panose="02070309020205020404" pitchFamily="49" charset="0"/>
                <a:cs typeface="Courier New" panose="02070309020205020404" pitchFamily="49" charset="0"/>
              </a:rPr>
              <a:t>mdsp-url</a:t>
            </a:r>
            <a:r>
              <a:rPr lang="de-DE" sz="1100" dirty="0">
                <a:latin typeface="Courier New" panose="02070309020205020404" pitchFamily="49" charset="0"/>
                <a:cs typeface="Courier New" panose="02070309020205020404" pitchFamily="49" charset="0"/>
              </a:rPr>
              <a:t>&gt;/</a:t>
            </a:r>
            <a:r>
              <a:rPr lang="de-DE" sz="1100" dirty="0" err="1">
                <a:latin typeface="Courier New" panose="02070309020205020404" pitchFamily="49" charset="0"/>
                <a:cs typeface="Courier New" panose="02070309020205020404" pitchFamily="49" charset="0"/>
              </a:rPr>
              <a:t>api</a:t>
            </a:r>
            <a:r>
              <a:rPr lang="de-DE" sz="1100" dirty="0">
                <a:latin typeface="Courier New" panose="02070309020205020404" pitchFamily="49" charset="0"/>
                <a:cs typeface="Courier New" panose="02070309020205020404" pitchFamily="49" charset="0"/>
              </a:rPr>
              <a:t>/</a:t>
            </a:r>
            <a:r>
              <a:rPr lang="de-DE" sz="1100" dirty="0" err="1">
                <a:latin typeface="Courier New" panose="02070309020205020404" pitchFamily="49" charset="0"/>
                <a:cs typeface="Courier New" panose="02070309020205020404" pitchFamily="49" charset="0"/>
              </a:rPr>
              <a:t>assetmanagement</a:t>
            </a:r>
            <a:r>
              <a:rPr lang="de-DE" sz="1100" dirty="0">
                <a:latin typeface="Courier New" panose="02070309020205020404" pitchFamily="49" charset="0"/>
                <a:cs typeface="Courier New" panose="02070309020205020404" pitchFamily="49" charset="0"/>
              </a:rPr>
              <a:t>/v3/</a:t>
            </a:r>
            <a:r>
              <a:rPr lang="de-DE" sz="1100" dirty="0" err="1">
                <a:latin typeface="Courier New" panose="02070309020205020404" pitchFamily="49" charset="0"/>
                <a:cs typeface="Courier New" panose="02070309020205020404" pitchFamily="49" charset="0"/>
              </a:rPr>
              <a:t>assets</a:t>
            </a:r>
            <a:r>
              <a:rPr lang="de-DE" sz="1100" dirty="0">
                <a:latin typeface="Courier New" panose="02070309020205020404" pitchFamily="49" charset="0"/>
                <a:cs typeface="Courier New" panose="02070309020205020404" pitchFamily="49" charset="0"/>
              </a:rPr>
              <a:t>/7e2f0e528e204c41bd5a503e1a94cd62"</a:t>
            </a:r>
          </a:p>
          <a:p>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a:t>
            </a:r>
            <a:r>
              <a:rPr lang="de-DE" sz="1100" dirty="0" err="1">
                <a:latin typeface="Courier New" panose="02070309020205020404" pitchFamily="49" charset="0"/>
                <a:cs typeface="Courier New" panose="02070309020205020404" pitchFamily="49" charset="0"/>
              </a:rPr>
              <a:t>parent</a:t>
            </a:r>
            <a:r>
              <a:rPr lang="de-DE" sz="1100" dirty="0">
                <a:latin typeface="Courier New" panose="02070309020205020404" pitchFamily="49" charset="0"/>
                <a:cs typeface="Courier New" panose="02070309020205020404" pitchFamily="49" charset="0"/>
              </a:rPr>
              <a:t>": {</a:t>
            </a:r>
          </a:p>
          <a:p>
            <a:r>
              <a:rPr lang="de-DE" sz="1100" dirty="0">
                <a:latin typeface="Courier New" panose="02070309020205020404" pitchFamily="49" charset="0"/>
                <a:cs typeface="Courier New" panose="02070309020205020404" pitchFamily="49" charset="0"/>
              </a:rPr>
              <a:t>  "</a:t>
            </a:r>
            <a:r>
              <a:rPr lang="de-DE" sz="1100" dirty="0" err="1">
                <a:latin typeface="Courier New" panose="02070309020205020404" pitchFamily="49" charset="0"/>
                <a:cs typeface="Courier New" panose="02070309020205020404" pitchFamily="49" charset="0"/>
              </a:rPr>
              <a:t>href</a:t>
            </a:r>
            <a:r>
              <a:rPr lang="de-DE" sz="1100" dirty="0">
                <a:latin typeface="Courier New" panose="02070309020205020404" pitchFamily="49" charset="0"/>
                <a:cs typeface="Courier New" panose="02070309020205020404" pitchFamily="49" charset="0"/>
              </a:rPr>
              <a:t>": "https://&lt;</a:t>
            </a:r>
            <a:r>
              <a:rPr lang="de-DE" sz="1100" dirty="0" err="1">
                <a:latin typeface="Courier New" panose="02070309020205020404" pitchFamily="49" charset="0"/>
                <a:cs typeface="Courier New" panose="02070309020205020404" pitchFamily="49" charset="0"/>
              </a:rPr>
              <a:t>mdsp-url</a:t>
            </a:r>
            <a:r>
              <a:rPr lang="de-DE" sz="1100" dirty="0">
                <a:latin typeface="Courier New" panose="02070309020205020404" pitchFamily="49" charset="0"/>
                <a:cs typeface="Courier New" panose="02070309020205020404" pitchFamily="49" charset="0"/>
              </a:rPr>
              <a:t>&gt;/</a:t>
            </a:r>
            <a:r>
              <a:rPr lang="de-DE" sz="1100" dirty="0" err="1">
                <a:latin typeface="Courier New" panose="02070309020205020404" pitchFamily="49" charset="0"/>
                <a:cs typeface="Courier New" panose="02070309020205020404" pitchFamily="49" charset="0"/>
              </a:rPr>
              <a:t>api</a:t>
            </a:r>
            <a:r>
              <a:rPr lang="de-DE" sz="1100" dirty="0">
                <a:latin typeface="Courier New" panose="02070309020205020404" pitchFamily="49" charset="0"/>
                <a:cs typeface="Courier New" panose="02070309020205020404" pitchFamily="49" charset="0"/>
              </a:rPr>
              <a:t>/</a:t>
            </a:r>
            <a:r>
              <a:rPr lang="de-DE" sz="1100" dirty="0" err="1">
                <a:latin typeface="Courier New" panose="02070309020205020404" pitchFamily="49" charset="0"/>
                <a:cs typeface="Courier New" panose="02070309020205020404" pitchFamily="49" charset="0"/>
              </a:rPr>
              <a:t>assetmanagement</a:t>
            </a:r>
            <a:r>
              <a:rPr lang="de-DE" sz="1100" dirty="0">
                <a:latin typeface="Courier New" panose="02070309020205020404" pitchFamily="49" charset="0"/>
                <a:cs typeface="Courier New" panose="02070309020205020404" pitchFamily="49" charset="0"/>
              </a:rPr>
              <a:t>/v3/</a:t>
            </a:r>
            <a:r>
              <a:rPr lang="de-DE" sz="1100" dirty="0" err="1">
                <a:latin typeface="Courier New" panose="02070309020205020404" pitchFamily="49" charset="0"/>
                <a:cs typeface="Courier New" panose="02070309020205020404" pitchFamily="49" charset="0"/>
              </a:rPr>
              <a:t>assets</a:t>
            </a:r>
            <a:r>
              <a:rPr lang="de-DE" sz="1100" dirty="0">
                <a:latin typeface="Courier New" panose="02070309020205020404" pitchFamily="49" charset="0"/>
                <a:cs typeface="Courier New" panose="02070309020205020404" pitchFamily="49" charset="0"/>
              </a:rPr>
              <a:t>/555a9bfdd7b94ade8116992f56807c0d"</a:t>
            </a:r>
          </a:p>
          <a:p>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a:t>
            </a:r>
            <a:r>
              <a:rPr lang="de-DE" sz="1100" dirty="0" err="1">
                <a:latin typeface="Courier New" panose="02070309020205020404" pitchFamily="49" charset="0"/>
                <a:cs typeface="Courier New" panose="02070309020205020404" pitchFamily="49" charset="0"/>
              </a:rPr>
              <a:t>aspects</a:t>
            </a:r>
            <a:r>
              <a:rPr lang="de-DE" sz="1100" dirty="0">
                <a:latin typeface="Courier New" panose="02070309020205020404" pitchFamily="49" charset="0"/>
                <a:cs typeface="Courier New" panose="02070309020205020404" pitchFamily="49" charset="0"/>
              </a:rPr>
              <a:t>": {</a:t>
            </a:r>
          </a:p>
          <a:p>
            <a:r>
              <a:rPr lang="de-DE" sz="1100" dirty="0">
                <a:latin typeface="Courier New" panose="02070309020205020404" pitchFamily="49" charset="0"/>
                <a:cs typeface="Courier New" panose="02070309020205020404" pitchFamily="49" charset="0"/>
              </a:rPr>
              <a:t>  "</a:t>
            </a:r>
            <a:r>
              <a:rPr lang="de-DE" sz="1100" dirty="0" err="1">
                <a:latin typeface="Courier New" panose="02070309020205020404" pitchFamily="49" charset="0"/>
                <a:cs typeface="Courier New" panose="02070309020205020404" pitchFamily="49" charset="0"/>
              </a:rPr>
              <a:t>href</a:t>
            </a:r>
            <a:r>
              <a:rPr lang="de-DE" sz="1100" dirty="0">
                <a:latin typeface="Courier New" panose="02070309020205020404" pitchFamily="49" charset="0"/>
                <a:cs typeface="Courier New" panose="02070309020205020404" pitchFamily="49" charset="0"/>
              </a:rPr>
              <a:t>": "https://&lt;</a:t>
            </a:r>
            <a:r>
              <a:rPr lang="de-DE" sz="1100" dirty="0" err="1">
                <a:latin typeface="Courier New" panose="02070309020205020404" pitchFamily="49" charset="0"/>
                <a:cs typeface="Courier New" panose="02070309020205020404" pitchFamily="49" charset="0"/>
              </a:rPr>
              <a:t>mdsp-url</a:t>
            </a:r>
            <a:r>
              <a:rPr lang="de-DE" sz="1100" dirty="0">
                <a:latin typeface="Courier New" panose="02070309020205020404" pitchFamily="49" charset="0"/>
                <a:cs typeface="Courier New" panose="02070309020205020404" pitchFamily="49" charset="0"/>
              </a:rPr>
              <a:t>&gt;/</a:t>
            </a:r>
            <a:r>
              <a:rPr lang="de-DE" sz="1100" dirty="0" err="1">
                <a:latin typeface="Courier New" panose="02070309020205020404" pitchFamily="49" charset="0"/>
                <a:cs typeface="Courier New" panose="02070309020205020404" pitchFamily="49" charset="0"/>
              </a:rPr>
              <a:t>api</a:t>
            </a:r>
            <a:r>
              <a:rPr lang="de-DE" sz="1100" dirty="0">
                <a:latin typeface="Courier New" panose="02070309020205020404" pitchFamily="49" charset="0"/>
                <a:cs typeface="Courier New" panose="02070309020205020404" pitchFamily="49" charset="0"/>
              </a:rPr>
              <a:t>/</a:t>
            </a:r>
            <a:r>
              <a:rPr lang="de-DE" sz="1100" dirty="0" err="1">
                <a:latin typeface="Courier New" panose="02070309020205020404" pitchFamily="49" charset="0"/>
                <a:cs typeface="Courier New" panose="02070309020205020404" pitchFamily="49" charset="0"/>
              </a:rPr>
              <a:t>assetmanagement</a:t>
            </a:r>
            <a:r>
              <a:rPr lang="de-DE" sz="1100" dirty="0">
                <a:latin typeface="Courier New" panose="02070309020205020404" pitchFamily="49" charset="0"/>
                <a:cs typeface="Courier New" panose="02070309020205020404" pitchFamily="49" charset="0"/>
              </a:rPr>
              <a:t>/v3/</a:t>
            </a:r>
            <a:r>
              <a:rPr lang="de-DE" sz="1100" dirty="0" err="1">
                <a:latin typeface="Courier New" panose="02070309020205020404" pitchFamily="49" charset="0"/>
                <a:cs typeface="Courier New" panose="02070309020205020404" pitchFamily="49" charset="0"/>
              </a:rPr>
              <a:t>assets</a:t>
            </a:r>
            <a:r>
              <a:rPr lang="de-DE" sz="1100" dirty="0">
                <a:latin typeface="Courier New" panose="02070309020205020404" pitchFamily="49" charset="0"/>
                <a:cs typeface="Courier New" panose="02070309020205020404" pitchFamily="49" charset="0"/>
              </a:rPr>
              <a:t>/7e2f0e528e204c41bd5a503e1a94cd62/</a:t>
            </a:r>
            <a:r>
              <a:rPr lang="de-DE" sz="1100" dirty="0" err="1">
                <a:latin typeface="Courier New" panose="02070309020205020404" pitchFamily="49" charset="0"/>
                <a:cs typeface="Courier New" panose="02070309020205020404" pitchFamily="49" charset="0"/>
              </a:rPr>
              <a:t>aspects</a:t>
            </a:r>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a:t>
            </a:r>
            <a:r>
              <a:rPr lang="de-DE" sz="1100" dirty="0" err="1">
                <a:latin typeface="Courier New" panose="02070309020205020404" pitchFamily="49" charset="0"/>
                <a:cs typeface="Courier New" panose="02070309020205020404" pitchFamily="49" charset="0"/>
              </a:rPr>
              <a:t>location</a:t>
            </a:r>
            <a:r>
              <a:rPr lang="de-DE" sz="1100" dirty="0">
                <a:latin typeface="Courier New" panose="02070309020205020404" pitchFamily="49" charset="0"/>
                <a:cs typeface="Courier New" panose="02070309020205020404" pitchFamily="49" charset="0"/>
              </a:rPr>
              <a:t>": {</a:t>
            </a:r>
          </a:p>
          <a:p>
            <a:r>
              <a:rPr lang="de-DE" sz="1100" dirty="0">
                <a:latin typeface="Courier New" panose="02070309020205020404" pitchFamily="49" charset="0"/>
                <a:cs typeface="Courier New" panose="02070309020205020404" pitchFamily="49" charset="0"/>
              </a:rPr>
              <a:t>  "</a:t>
            </a:r>
            <a:r>
              <a:rPr lang="de-DE" sz="1100" dirty="0" err="1">
                <a:latin typeface="Courier New" panose="02070309020205020404" pitchFamily="49" charset="0"/>
                <a:cs typeface="Courier New" panose="02070309020205020404" pitchFamily="49" charset="0"/>
              </a:rPr>
              <a:t>href</a:t>
            </a:r>
            <a:r>
              <a:rPr lang="de-DE" sz="1100" dirty="0">
                <a:latin typeface="Courier New" panose="02070309020205020404" pitchFamily="49" charset="0"/>
                <a:cs typeface="Courier New" panose="02070309020205020404" pitchFamily="49" charset="0"/>
              </a:rPr>
              <a:t>": "https://&lt;</a:t>
            </a:r>
            <a:r>
              <a:rPr lang="de-DE" sz="1100" dirty="0" err="1">
                <a:latin typeface="Courier New" panose="02070309020205020404" pitchFamily="49" charset="0"/>
                <a:cs typeface="Courier New" panose="02070309020205020404" pitchFamily="49" charset="0"/>
              </a:rPr>
              <a:t>mdsp-url</a:t>
            </a:r>
            <a:r>
              <a:rPr lang="de-DE" sz="1100" dirty="0">
                <a:latin typeface="Courier New" panose="02070309020205020404" pitchFamily="49" charset="0"/>
                <a:cs typeface="Courier New" panose="02070309020205020404" pitchFamily="49" charset="0"/>
              </a:rPr>
              <a:t>&gt;/</a:t>
            </a:r>
            <a:r>
              <a:rPr lang="de-DE" sz="1100" dirty="0" err="1">
                <a:latin typeface="Courier New" panose="02070309020205020404" pitchFamily="49" charset="0"/>
                <a:cs typeface="Courier New" panose="02070309020205020404" pitchFamily="49" charset="0"/>
              </a:rPr>
              <a:t>api</a:t>
            </a:r>
            <a:r>
              <a:rPr lang="de-DE" sz="1100" dirty="0">
                <a:latin typeface="Courier New" panose="02070309020205020404" pitchFamily="49" charset="0"/>
                <a:cs typeface="Courier New" panose="02070309020205020404" pitchFamily="49" charset="0"/>
              </a:rPr>
              <a:t>/</a:t>
            </a:r>
            <a:r>
              <a:rPr lang="de-DE" sz="1100" dirty="0" err="1">
                <a:latin typeface="Courier New" panose="02070309020205020404" pitchFamily="49" charset="0"/>
                <a:cs typeface="Courier New" panose="02070309020205020404" pitchFamily="49" charset="0"/>
              </a:rPr>
              <a:t>assetmanagement</a:t>
            </a:r>
            <a:r>
              <a:rPr lang="de-DE" sz="1100" dirty="0">
                <a:latin typeface="Courier New" panose="02070309020205020404" pitchFamily="49" charset="0"/>
                <a:cs typeface="Courier New" panose="02070309020205020404" pitchFamily="49" charset="0"/>
              </a:rPr>
              <a:t>/v3/</a:t>
            </a:r>
            <a:r>
              <a:rPr lang="de-DE" sz="1100" dirty="0" err="1">
                <a:latin typeface="Courier New" panose="02070309020205020404" pitchFamily="49" charset="0"/>
                <a:cs typeface="Courier New" panose="02070309020205020404" pitchFamily="49" charset="0"/>
              </a:rPr>
              <a:t>assets</a:t>
            </a:r>
            <a:r>
              <a:rPr lang="de-DE" sz="1100" dirty="0">
                <a:latin typeface="Courier New" panose="02070309020205020404" pitchFamily="49" charset="0"/>
                <a:cs typeface="Courier New" panose="02070309020205020404" pitchFamily="49" charset="0"/>
              </a:rPr>
              <a:t>/7e2f0e528e204c41bd5a503e1a94cd62/</a:t>
            </a:r>
            <a:r>
              <a:rPr lang="de-DE" sz="1100" dirty="0" err="1">
                <a:latin typeface="Courier New" panose="02070309020205020404" pitchFamily="49" charset="0"/>
                <a:cs typeface="Courier New" panose="02070309020205020404" pitchFamily="49" charset="0"/>
              </a:rPr>
              <a:t>location</a:t>
            </a:r>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a:t>
            </a:r>
          </a:p>
          <a:p>
            <a:r>
              <a:rPr lang="de-DE" sz="1100" dirty="0">
                <a:latin typeface="Courier New" panose="02070309020205020404" pitchFamily="49" charset="0"/>
                <a:cs typeface="Courier New" panose="02070309020205020404" pitchFamily="49" charset="0"/>
              </a:rPr>
              <a:t>"variables": {</a:t>
            </a:r>
          </a:p>
          <a:p>
            <a:r>
              <a:rPr lang="de-DE" sz="1100" dirty="0">
                <a:latin typeface="Courier New" panose="02070309020205020404" pitchFamily="49" charset="0"/>
                <a:cs typeface="Courier New" panose="02070309020205020404" pitchFamily="49" charset="0"/>
              </a:rPr>
              <a:t>  "</a:t>
            </a:r>
            <a:r>
              <a:rPr lang="de-DE" sz="1100" dirty="0" err="1">
                <a:latin typeface="Courier New" panose="02070309020205020404" pitchFamily="49" charset="0"/>
                <a:cs typeface="Courier New" panose="02070309020205020404" pitchFamily="49" charset="0"/>
              </a:rPr>
              <a:t>href</a:t>
            </a:r>
            <a:r>
              <a:rPr lang="de-DE" sz="1100" dirty="0">
                <a:latin typeface="Courier New" panose="02070309020205020404" pitchFamily="49" charset="0"/>
                <a:cs typeface="Courier New" panose="02070309020205020404" pitchFamily="49" charset="0"/>
              </a:rPr>
              <a:t>": "https://&lt;</a:t>
            </a:r>
            <a:r>
              <a:rPr lang="de-DE" sz="1100" dirty="0" err="1">
                <a:latin typeface="Courier New" panose="02070309020205020404" pitchFamily="49" charset="0"/>
                <a:cs typeface="Courier New" panose="02070309020205020404" pitchFamily="49" charset="0"/>
              </a:rPr>
              <a:t>mdsp-url</a:t>
            </a:r>
            <a:r>
              <a:rPr lang="de-DE" sz="1100" dirty="0">
                <a:latin typeface="Courier New" panose="02070309020205020404" pitchFamily="49" charset="0"/>
                <a:cs typeface="Courier New" panose="02070309020205020404" pitchFamily="49" charset="0"/>
              </a:rPr>
              <a:t>&gt;/</a:t>
            </a:r>
            <a:r>
              <a:rPr lang="de-DE" sz="1100" dirty="0" err="1">
                <a:latin typeface="Courier New" panose="02070309020205020404" pitchFamily="49" charset="0"/>
                <a:cs typeface="Courier New" panose="02070309020205020404" pitchFamily="49" charset="0"/>
              </a:rPr>
              <a:t>api</a:t>
            </a:r>
            <a:r>
              <a:rPr lang="de-DE" sz="1100" dirty="0">
                <a:latin typeface="Courier New" panose="02070309020205020404" pitchFamily="49" charset="0"/>
                <a:cs typeface="Courier New" panose="02070309020205020404" pitchFamily="49" charset="0"/>
              </a:rPr>
              <a:t>/</a:t>
            </a:r>
            <a:r>
              <a:rPr lang="de-DE" sz="1100" dirty="0" err="1">
                <a:latin typeface="Courier New" panose="02070309020205020404" pitchFamily="49" charset="0"/>
                <a:cs typeface="Courier New" panose="02070309020205020404" pitchFamily="49" charset="0"/>
              </a:rPr>
              <a:t>assetmanagement</a:t>
            </a:r>
            <a:r>
              <a:rPr lang="de-DE" sz="1100" dirty="0">
                <a:latin typeface="Courier New" panose="02070309020205020404" pitchFamily="49" charset="0"/>
                <a:cs typeface="Courier New" panose="02070309020205020404" pitchFamily="49" charset="0"/>
              </a:rPr>
              <a:t>/v3/</a:t>
            </a:r>
            <a:r>
              <a:rPr lang="de-DE" sz="1100" dirty="0" err="1">
                <a:latin typeface="Courier New" panose="02070309020205020404" pitchFamily="49" charset="0"/>
                <a:cs typeface="Courier New" panose="02070309020205020404" pitchFamily="49" charset="0"/>
              </a:rPr>
              <a:t>assets</a:t>
            </a:r>
            <a:r>
              <a:rPr lang="de-DE" sz="1100" dirty="0">
                <a:latin typeface="Courier New" panose="02070309020205020404" pitchFamily="49" charset="0"/>
                <a:cs typeface="Courier New" panose="02070309020205020404" pitchFamily="49" charset="0"/>
              </a:rPr>
              <a:t>/7e2f0e528e204c41bd5a503e1a94cd62/variables"</a:t>
            </a:r>
          </a:p>
          <a:p>
            <a:r>
              <a:rPr lang="de-DE" sz="11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523648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en-US" b="0" dirty="0"/>
              <a:t>Asset Management Service</a:t>
            </a:r>
            <a:endParaRPr lang="en-US" sz="1600" b="0" dirty="0"/>
          </a:p>
        </p:txBody>
      </p:sp>
      <p:sp>
        <p:nvSpPr>
          <p:cNvPr id="4" name="Textfeld 3"/>
          <p:cNvSpPr txBox="1"/>
          <p:nvPr/>
        </p:nvSpPr>
        <p:spPr>
          <a:xfrm>
            <a:off x="644977" y="1935525"/>
            <a:ext cx="5474469" cy="400051"/>
          </a:xfrm>
          <a:prstGeom prst="rect">
            <a:avLst/>
          </a:prstGeom>
          <a:noFill/>
          <a:ln>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nSpc>
                <a:spcPct val="110000"/>
              </a:lnSpc>
              <a:spcBef>
                <a:spcPts val="0"/>
              </a:spcBef>
            </a:pPr>
            <a:r>
              <a:rPr lang="en-US" b="1" dirty="0">
                <a:solidFill>
                  <a:srgbClr val="AAB414"/>
                </a:solidFill>
              </a:rPr>
              <a:t>GET</a:t>
            </a:r>
            <a:r>
              <a:rPr lang="en-US" b="1" dirty="0">
                <a:solidFill>
                  <a:schemeClr val="tx1"/>
                </a:solidFill>
              </a:rPr>
              <a:t> /</a:t>
            </a:r>
            <a:r>
              <a:rPr lang="en-US" b="1" dirty="0" err="1">
                <a:solidFill>
                  <a:schemeClr val="tx1"/>
                </a:solidFill>
              </a:rPr>
              <a:t>api</a:t>
            </a:r>
            <a:r>
              <a:rPr lang="en-US" b="1" dirty="0">
                <a:solidFill>
                  <a:schemeClr val="tx1"/>
                </a:solidFill>
              </a:rPr>
              <a:t>/</a:t>
            </a:r>
            <a:r>
              <a:rPr lang="en-US" b="1" dirty="0" err="1">
                <a:solidFill>
                  <a:schemeClr val="tx1"/>
                </a:solidFill>
              </a:rPr>
              <a:t>assetmanagement</a:t>
            </a:r>
            <a:r>
              <a:rPr lang="en-US" b="1" dirty="0">
                <a:solidFill>
                  <a:schemeClr val="tx1"/>
                </a:solidFill>
              </a:rPr>
              <a:t>/v3/assets</a:t>
            </a:r>
          </a:p>
        </p:txBody>
      </p:sp>
      <p:sp>
        <p:nvSpPr>
          <p:cNvPr id="7" name="Rectangle 6"/>
          <p:cNvSpPr/>
          <p:nvPr/>
        </p:nvSpPr>
        <p:spPr>
          <a:xfrm>
            <a:off x="536088" y="1451289"/>
            <a:ext cx="1484124" cy="369332"/>
          </a:xfrm>
          <a:prstGeom prst="rect">
            <a:avLst/>
          </a:prstGeom>
        </p:spPr>
        <p:txBody>
          <a:bodyPr wrap="none">
            <a:spAutoFit/>
          </a:bodyPr>
          <a:lstStyle/>
          <a:p>
            <a:r>
              <a:rPr lang="de-DE" b="1" dirty="0"/>
              <a:t>Find Assets</a:t>
            </a:r>
            <a:endParaRPr lang="en-US" b="1" dirty="0"/>
          </a:p>
        </p:txBody>
      </p:sp>
      <p:graphicFrame>
        <p:nvGraphicFramePr>
          <p:cNvPr id="6" name="Tabelle 5"/>
          <p:cNvGraphicFramePr>
            <a:graphicFrameLocks noGrp="1"/>
          </p:cNvGraphicFramePr>
          <p:nvPr>
            <p:extLst/>
          </p:nvPr>
        </p:nvGraphicFramePr>
        <p:xfrm>
          <a:off x="644977" y="2521251"/>
          <a:ext cx="10434865" cy="2935351"/>
        </p:xfrm>
        <a:graphic>
          <a:graphicData uri="http://schemas.openxmlformats.org/drawingml/2006/table">
            <a:tbl>
              <a:tblPr firstRow="1" bandRow="1">
                <a:tableStyleId>{5C22544A-7EE6-4342-B048-85BDC9FD1C3A}</a:tableStyleId>
              </a:tblPr>
              <a:tblGrid>
                <a:gridCol w="1307194">
                  <a:extLst>
                    <a:ext uri="{9D8B030D-6E8A-4147-A177-3AD203B41FA5}">
                      <a16:colId xmlns:a16="http://schemas.microsoft.com/office/drawing/2014/main" val="20000"/>
                    </a:ext>
                  </a:extLst>
                </a:gridCol>
                <a:gridCol w="5119007">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585423">
                <a:tc>
                  <a:txBody>
                    <a:bodyPr/>
                    <a:lstStyle/>
                    <a:p>
                      <a:r>
                        <a:rPr lang="de-DE" b="1" dirty="0" err="1">
                          <a:solidFill>
                            <a:schemeClr val="bg1"/>
                          </a:solidFill>
                        </a:rPr>
                        <a:t>size</a:t>
                      </a:r>
                      <a:endParaRPr lang="en-US" b="1" dirty="0">
                        <a:solidFill>
                          <a:schemeClr val="bg1"/>
                        </a:solidFill>
                      </a:endParaRPr>
                    </a:p>
                  </a:txBody>
                  <a:tcPr>
                    <a:solidFill>
                      <a:srgbClr val="41AAAA"/>
                    </a:solidFill>
                  </a:tcPr>
                </a:tc>
                <a:tc>
                  <a:txBody>
                    <a:bodyPr/>
                    <a:lstStyle/>
                    <a:p>
                      <a:r>
                        <a:rPr lang="en-US" sz="1799" b="0" i="0" kern="1200" dirty="0">
                          <a:solidFill>
                            <a:schemeClr val="dk1"/>
                          </a:solidFill>
                          <a:effectLst/>
                          <a:latin typeface="+mn-lt"/>
                          <a:ea typeface="+mn-ea"/>
                          <a:cs typeface="+mn-cs"/>
                        </a:rPr>
                        <a:t>Specifies the number of elements in a page. Default is 10</a:t>
                      </a:r>
                    </a:p>
                  </a:txBody>
                  <a:tcPr>
                    <a:solidFill>
                      <a:srgbClr val="BECDD7"/>
                    </a:solidFill>
                  </a:tcPr>
                </a:tc>
                <a:tc>
                  <a:txBody>
                    <a:bodyPr/>
                    <a:lstStyle/>
                    <a:p>
                      <a:r>
                        <a:rPr lang="en-US" dirty="0">
                          <a:solidFill>
                            <a:srgbClr val="3C464B"/>
                          </a:solidFill>
                        </a:rPr>
                        <a:t>100</a:t>
                      </a:r>
                    </a:p>
                  </a:txBody>
                  <a:tcPr>
                    <a:solidFill>
                      <a:srgbClr val="FFE178"/>
                    </a:solidFill>
                  </a:tcPr>
                </a:tc>
                <a:tc>
                  <a:txBody>
                    <a:bodyPr/>
                    <a:lstStyle/>
                    <a:p>
                      <a:pPr algn="ctr"/>
                      <a:r>
                        <a:rPr lang="de-DE" dirty="0" err="1">
                          <a:solidFill>
                            <a:schemeClr val="bg1"/>
                          </a:solidFill>
                        </a:rPr>
                        <a:t>No</a:t>
                      </a:r>
                      <a:endParaRPr lang="en-US" dirty="0">
                        <a:solidFill>
                          <a:schemeClr val="bg1"/>
                        </a:solidFill>
                      </a:endParaRPr>
                    </a:p>
                  </a:txBody>
                  <a:tcPr>
                    <a:solidFill>
                      <a:srgbClr val="AAB414"/>
                    </a:solidFill>
                  </a:tcPr>
                </a:tc>
                <a:extLst>
                  <a:ext uri="{0D108BD9-81ED-4DB2-BD59-A6C34878D82A}">
                    <a16:rowId xmlns:a16="http://schemas.microsoft.com/office/drawing/2014/main" val="10001"/>
                  </a:ext>
                </a:extLst>
              </a:tr>
              <a:tr h="370840">
                <a:tc>
                  <a:txBody>
                    <a:bodyPr/>
                    <a:lstStyle/>
                    <a:p>
                      <a:r>
                        <a:rPr lang="en-US" b="1" dirty="0">
                          <a:solidFill>
                            <a:schemeClr val="bg1"/>
                          </a:solidFill>
                        </a:rPr>
                        <a:t>page</a:t>
                      </a:r>
                    </a:p>
                  </a:txBody>
                  <a:tcPr>
                    <a:solidFill>
                      <a:srgbClr val="41AAAA"/>
                    </a:solidFill>
                  </a:tcPr>
                </a:tc>
                <a:tc>
                  <a:txBody>
                    <a:bodyPr/>
                    <a:lstStyle/>
                    <a:p>
                      <a:r>
                        <a:rPr lang="en-US" sz="1799" b="0" i="0" kern="1200" dirty="0">
                          <a:solidFill>
                            <a:schemeClr val="dk1"/>
                          </a:solidFill>
                          <a:effectLst/>
                          <a:latin typeface="+mn-lt"/>
                          <a:ea typeface="+mn-ea"/>
                          <a:cs typeface="+mn-cs"/>
                        </a:rPr>
                        <a:t>Specifies the requested page index. Default is 0</a:t>
                      </a:r>
                      <a:endParaRPr lang="en-US" dirty="0"/>
                    </a:p>
                  </a:txBody>
                  <a:tcPr>
                    <a:solidFill>
                      <a:srgbClr val="BECDD7"/>
                    </a:solidFill>
                  </a:tcPr>
                </a:tc>
                <a:tc>
                  <a:txBody>
                    <a:bodyPr/>
                    <a:lstStyle/>
                    <a:p>
                      <a:r>
                        <a:rPr lang="en-US" dirty="0">
                          <a:solidFill>
                            <a:srgbClr val="3C464B"/>
                          </a:solidFill>
                        </a:rPr>
                        <a:t>0</a:t>
                      </a:r>
                    </a:p>
                  </a:txBody>
                  <a:tcPr>
                    <a:solidFill>
                      <a:srgbClr val="FFE178"/>
                    </a:solidFill>
                  </a:tcPr>
                </a:tc>
                <a:tc>
                  <a:txBody>
                    <a:bodyPr/>
                    <a:lstStyle/>
                    <a:p>
                      <a:pPr algn="ctr"/>
                      <a:r>
                        <a:rPr lang="en-US" dirty="0">
                          <a:solidFill>
                            <a:schemeClr val="bg1"/>
                          </a:solidFill>
                        </a:rPr>
                        <a:t>No</a:t>
                      </a:r>
                    </a:p>
                  </a:txBody>
                  <a:tcPr>
                    <a:solidFill>
                      <a:srgbClr val="AAB414"/>
                    </a:solidFill>
                  </a:tcPr>
                </a:tc>
                <a:extLst>
                  <a:ext uri="{0D108BD9-81ED-4DB2-BD59-A6C34878D82A}">
                    <a16:rowId xmlns:a16="http://schemas.microsoft.com/office/drawing/2014/main" val="10002"/>
                  </a:ext>
                </a:extLst>
              </a:tr>
              <a:tr h="370840">
                <a:tc>
                  <a:txBody>
                    <a:bodyPr/>
                    <a:lstStyle/>
                    <a:p>
                      <a:r>
                        <a:rPr lang="de-DE" b="1" dirty="0" err="1">
                          <a:solidFill>
                            <a:schemeClr val="bg1"/>
                          </a:solidFill>
                        </a:rPr>
                        <a:t>filter</a:t>
                      </a:r>
                      <a:endParaRPr lang="en-US" b="1" dirty="0">
                        <a:solidFill>
                          <a:schemeClr val="bg1"/>
                        </a:solidFill>
                      </a:endParaRPr>
                    </a:p>
                  </a:txBody>
                  <a:tcPr>
                    <a:solidFill>
                      <a:srgbClr val="41AAAA"/>
                    </a:solidFill>
                  </a:tcPr>
                </a:tc>
                <a:tc>
                  <a:txBody>
                    <a:bodyPr/>
                    <a:lstStyle/>
                    <a:p>
                      <a:r>
                        <a:rPr lang="en-US" sz="1799" b="0" i="0" kern="1200" dirty="0">
                          <a:solidFill>
                            <a:schemeClr val="dk1"/>
                          </a:solidFill>
                          <a:effectLst/>
                          <a:latin typeface="+mn-lt"/>
                          <a:ea typeface="+mn-ea"/>
                          <a:cs typeface="+mn-cs"/>
                        </a:rPr>
                        <a:t>Specifies the additional filtering criteria</a:t>
                      </a:r>
                    </a:p>
                  </a:txBody>
                  <a:tcPr>
                    <a:solidFill>
                      <a:srgbClr val="BECDD7"/>
                    </a:solidFill>
                  </a:tcPr>
                </a:tc>
                <a:tc>
                  <a:txBody>
                    <a:bodyPr/>
                    <a:lstStyle/>
                    <a:p>
                      <a:r>
                        <a:rPr lang="de-DE" dirty="0" err="1">
                          <a:solidFill>
                            <a:srgbClr val="3C464B"/>
                          </a:solidFill>
                        </a:rPr>
                        <a:t>see</a:t>
                      </a:r>
                      <a:r>
                        <a:rPr lang="de-DE" dirty="0">
                          <a:solidFill>
                            <a:srgbClr val="3C464B"/>
                          </a:solidFill>
                        </a:rPr>
                        <a:t> </a:t>
                      </a:r>
                      <a:r>
                        <a:rPr lang="de-DE" dirty="0" err="1">
                          <a:solidFill>
                            <a:srgbClr val="3C464B"/>
                          </a:solidFill>
                        </a:rPr>
                        <a:t>next</a:t>
                      </a:r>
                      <a:r>
                        <a:rPr lang="de-DE" dirty="0">
                          <a:solidFill>
                            <a:srgbClr val="3C464B"/>
                          </a:solidFill>
                        </a:rPr>
                        <a:t> </a:t>
                      </a:r>
                      <a:r>
                        <a:rPr lang="de-DE">
                          <a:solidFill>
                            <a:srgbClr val="3C464B"/>
                          </a:solidFill>
                        </a:rPr>
                        <a:t>slide</a:t>
                      </a:r>
                      <a:endParaRPr lang="en-US" dirty="0">
                        <a:solidFill>
                          <a:srgbClr val="3C464B"/>
                        </a:solidFill>
                      </a:endParaRPr>
                    </a:p>
                  </a:txBody>
                  <a:tcPr>
                    <a:solidFill>
                      <a:srgbClr val="FFE178"/>
                    </a:solidFill>
                  </a:tcPr>
                </a:tc>
                <a:tc>
                  <a:txBody>
                    <a:bodyPr/>
                    <a:lstStyle/>
                    <a:p>
                      <a:pPr algn="ctr"/>
                      <a:r>
                        <a:rPr lang="de-DE" dirty="0" err="1">
                          <a:solidFill>
                            <a:schemeClr val="bg1"/>
                          </a:solidFill>
                        </a:rPr>
                        <a:t>No</a:t>
                      </a:r>
                      <a:endParaRPr lang="en-US" dirty="0">
                        <a:solidFill>
                          <a:schemeClr val="bg1"/>
                        </a:solidFill>
                      </a:endParaRPr>
                    </a:p>
                  </a:txBody>
                  <a:tcPr>
                    <a:solidFill>
                      <a:srgbClr val="AAB414"/>
                    </a:solidFill>
                  </a:tcPr>
                </a:tc>
                <a:extLst>
                  <a:ext uri="{0D108BD9-81ED-4DB2-BD59-A6C34878D82A}">
                    <a16:rowId xmlns:a16="http://schemas.microsoft.com/office/drawing/2014/main" val="10003"/>
                  </a:ext>
                </a:extLst>
              </a:tr>
              <a:tr h="370840">
                <a:tc>
                  <a:txBody>
                    <a:bodyPr/>
                    <a:lstStyle/>
                    <a:p>
                      <a:r>
                        <a:rPr lang="en-US" b="1" dirty="0">
                          <a:solidFill>
                            <a:schemeClr val="bg1"/>
                          </a:solidFill>
                        </a:rPr>
                        <a:t>sort</a:t>
                      </a:r>
                    </a:p>
                  </a:txBody>
                  <a:tcPr>
                    <a:solidFill>
                      <a:srgbClr val="41AAAA"/>
                    </a:solidFill>
                  </a:tcPr>
                </a:tc>
                <a:tc>
                  <a:txBody>
                    <a:bodyPr/>
                    <a:lstStyle/>
                    <a:p>
                      <a:r>
                        <a:rPr lang="en-US" sz="1799" b="0" i="0" kern="1200" dirty="0">
                          <a:solidFill>
                            <a:schemeClr val="dk1"/>
                          </a:solidFill>
                          <a:effectLst/>
                          <a:latin typeface="+mn-lt"/>
                          <a:ea typeface="+mn-ea"/>
                          <a:cs typeface="+mn-cs"/>
                        </a:rPr>
                        <a:t>Specifies the ordering of returned </a:t>
                      </a:r>
                      <a:r>
                        <a:rPr lang="en-US" sz="1799" b="0" i="0" kern="1200" dirty="0" err="1">
                          <a:solidFill>
                            <a:schemeClr val="dk1"/>
                          </a:solidFill>
                          <a:effectLst/>
                          <a:latin typeface="+mn-lt"/>
                          <a:ea typeface="+mn-ea"/>
                          <a:cs typeface="+mn-cs"/>
                        </a:rPr>
                        <a:t>elements</a:t>
                      </a:r>
                      <a:r>
                        <a:rPr lang="en-US" sz="1799" b="0" i="0" u="none" strike="noStrike" kern="1200" baseline="0" dirty="0" err="1">
                          <a:solidFill>
                            <a:schemeClr val="dk1"/>
                          </a:solidFill>
                          <a:latin typeface="+mn-lt"/>
                          <a:ea typeface="+mn-ea"/>
                          <a:cs typeface="+mn-cs"/>
                        </a:rPr>
                        <a:t>Append</a:t>
                      </a:r>
                      <a:r>
                        <a:rPr lang="en-US" sz="1799" b="0" i="0" u="none" strike="noStrike" kern="1200" baseline="0" dirty="0">
                          <a:solidFill>
                            <a:schemeClr val="dk1"/>
                          </a:solidFill>
                          <a:latin typeface="+mn-lt"/>
                          <a:ea typeface="+mn-ea"/>
                          <a:cs typeface="+mn-cs"/>
                        </a:rPr>
                        <a:t> ,</a:t>
                      </a:r>
                      <a:r>
                        <a:rPr lang="en-US" sz="1799" b="0" i="0" u="none" strike="noStrike" kern="1200" baseline="0" dirty="0" err="1">
                          <a:solidFill>
                            <a:schemeClr val="dk1"/>
                          </a:solidFill>
                          <a:latin typeface="+mn-lt"/>
                          <a:ea typeface="+mn-ea"/>
                          <a:cs typeface="+mn-cs"/>
                        </a:rPr>
                        <a:t>asc</a:t>
                      </a:r>
                      <a:r>
                        <a:rPr lang="en-US" sz="1799" b="0" i="0" u="none" strike="noStrike" kern="1200" baseline="0" dirty="0">
                          <a:solidFill>
                            <a:schemeClr val="dk1"/>
                          </a:solidFill>
                          <a:latin typeface="+mn-lt"/>
                          <a:ea typeface="+mn-ea"/>
                          <a:cs typeface="+mn-cs"/>
                        </a:rPr>
                        <a:t> or ,</a:t>
                      </a:r>
                      <a:r>
                        <a:rPr lang="en-US" sz="1799" b="0" i="0" u="none" strike="noStrike" kern="1200" baseline="0" dirty="0" err="1">
                          <a:solidFill>
                            <a:schemeClr val="dk1"/>
                          </a:solidFill>
                          <a:latin typeface="+mn-lt"/>
                          <a:ea typeface="+mn-ea"/>
                          <a:cs typeface="+mn-cs"/>
                        </a:rPr>
                        <a:t>desc</a:t>
                      </a:r>
                      <a:r>
                        <a:rPr lang="en-US" sz="1799" b="0" i="0" u="none" strike="noStrike" kern="1200" baseline="0" dirty="0">
                          <a:solidFill>
                            <a:schemeClr val="dk1"/>
                          </a:solidFill>
                          <a:latin typeface="+mn-lt"/>
                          <a:ea typeface="+mn-ea"/>
                          <a:cs typeface="+mn-cs"/>
                        </a:rPr>
                        <a:t> for sorting direction. </a:t>
                      </a:r>
                      <a:r>
                        <a:rPr lang="en-US" sz="1799" b="0" i="0" kern="1200" dirty="0">
                          <a:solidFill>
                            <a:schemeClr val="dk1"/>
                          </a:solidFill>
                          <a:effectLst/>
                          <a:latin typeface="+mn-lt"/>
                          <a:ea typeface="+mn-ea"/>
                          <a:cs typeface="+mn-cs"/>
                        </a:rPr>
                        <a:t>Default is </a:t>
                      </a:r>
                      <a:r>
                        <a:rPr lang="en-US" dirty="0"/>
                        <a:t>timestamp</a:t>
                      </a:r>
                      <a:r>
                        <a:rPr lang="en-US" sz="1799" b="0" i="0" kern="1200" dirty="0">
                          <a:solidFill>
                            <a:schemeClr val="dk1"/>
                          </a:solidFill>
                          <a:effectLst/>
                          <a:latin typeface="+mn-lt"/>
                          <a:ea typeface="+mn-ea"/>
                          <a:cs typeface="+mn-cs"/>
                        </a:rPr>
                        <a:t> descending order</a:t>
                      </a:r>
                      <a:endParaRPr lang="en-US" dirty="0"/>
                    </a:p>
                  </a:txBody>
                  <a:tcPr>
                    <a:solidFill>
                      <a:srgbClr val="BECDD7"/>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799" b="0" i="0" u="none" strike="noStrike" kern="1200" baseline="0" dirty="0" err="1">
                          <a:solidFill>
                            <a:srgbClr val="3C464B"/>
                          </a:solidFill>
                          <a:latin typeface="+mn-lt"/>
                          <a:ea typeface="+mn-ea"/>
                          <a:cs typeface="+mn-cs"/>
                        </a:rPr>
                        <a:t>status,asc</a:t>
                      </a:r>
                      <a:endParaRPr lang="en-US" dirty="0">
                        <a:solidFill>
                          <a:srgbClr val="3C464B"/>
                        </a:solidFill>
                      </a:endParaRPr>
                    </a:p>
                    <a:p>
                      <a:endParaRPr lang="en-US" dirty="0">
                        <a:solidFill>
                          <a:srgbClr val="3C464B"/>
                        </a:solidFill>
                      </a:endParaRPr>
                    </a:p>
                  </a:txBody>
                  <a:tcPr>
                    <a:solidFill>
                      <a:srgbClr val="FFE178"/>
                    </a:solidFill>
                  </a:tcPr>
                </a:tc>
                <a:tc>
                  <a:txBody>
                    <a:bodyPr/>
                    <a:lstStyle/>
                    <a:p>
                      <a:pPr algn="ctr"/>
                      <a:r>
                        <a:rPr lang="en-US" dirty="0">
                          <a:solidFill>
                            <a:schemeClr val="bg1"/>
                          </a:solidFill>
                        </a:rPr>
                        <a:t>No</a:t>
                      </a:r>
                    </a:p>
                  </a:txBody>
                  <a:tcPr>
                    <a:solidFill>
                      <a:srgbClr val="AAB41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03937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186258" y="1717380"/>
            <a:ext cx="11731194" cy="719705"/>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110000"/>
              </a:lnSpc>
            </a:pPr>
            <a:r>
              <a:rPr lang="en-US" sz="1199" dirty="0"/>
              <a:t>MindConnect API is a firewall friendly RESTful API, which enables you to connect directly to MindSphere, without any dedicated hardware or software, directly from you process. It supports onboarding of your agent, secure internet connection with encrypted transmission of files, events, time series or custom specific data to MindSphere. It enable cloud-based applications and services.</a:t>
            </a:r>
          </a:p>
        </p:txBody>
      </p:sp>
      <p:sp>
        <p:nvSpPr>
          <p:cNvPr id="2" name="Titel 1"/>
          <p:cNvSpPr>
            <a:spLocks noGrp="1"/>
          </p:cNvSpPr>
          <p:nvPr>
            <p:ph type="title"/>
          </p:nvPr>
        </p:nvSpPr>
        <p:spPr/>
        <p:txBody>
          <a:bodyPr/>
          <a:lstStyle/>
          <a:p>
            <a:r>
              <a:rPr lang="en-US" dirty="0">
                <a:solidFill>
                  <a:srgbClr val="00646E"/>
                </a:solidFill>
              </a:rPr>
              <a:t>Connectivity @ MindSphere</a:t>
            </a:r>
            <a:br>
              <a:rPr lang="en-US" dirty="0">
                <a:solidFill>
                  <a:srgbClr val="00646E"/>
                </a:solidFill>
              </a:rPr>
            </a:br>
            <a:r>
              <a:rPr lang="en-US" sz="2000" dirty="0" err="1">
                <a:solidFill>
                  <a:srgbClr val="4BB9B9"/>
                </a:solidFill>
              </a:rPr>
              <a:t>MindConnect</a:t>
            </a:r>
            <a:r>
              <a:rPr lang="en-US" sz="2000" dirty="0">
                <a:solidFill>
                  <a:srgbClr val="4BB9B9"/>
                </a:solidFill>
              </a:rPr>
              <a:t> API</a:t>
            </a:r>
          </a:p>
        </p:txBody>
      </p:sp>
      <p:sp>
        <p:nvSpPr>
          <p:cNvPr id="10" name="Rechteck 9"/>
          <p:cNvSpPr/>
          <p:nvPr>
            <p:custDataLst>
              <p:tags r:id="rId1"/>
            </p:custDataLst>
          </p:nvPr>
        </p:nvSpPr>
        <p:spPr bwMode="auto">
          <a:xfrm>
            <a:off x="186258" y="2584170"/>
            <a:ext cx="11731194" cy="1414305"/>
          </a:xfrm>
          <a:prstGeom prst="rect">
            <a:avLst/>
          </a:prstGeom>
          <a:solidFill>
            <a:srgbClr val="E1E1D7"/>
          </a:solidFill>
          <a:ln>
            <a:noFill/>
          </a:ln>
          <a:effectLst/>
          <a:extLst/>
        </p:spPr>
        <p:txBody>
          <a:bodyPr wrap="square" lIns="1907007" tIns="53972" rIns="2518688" bIns="53972" numCol="1" spcCol="72000" rtlCol="0" anchor="ctr">
            <a:noAutofit/>
          </a:bodyPr>
          <a:lstStyle/>
          <a:p>
            <a:pPr marL="93616" lvl="1" indent="-92029">
              <a:lnSpc>
                <a:spcPct val="95000"/>
              </a:lnSpc>
              <a:buClr>
                <a:schemeClr val="accent1"/>
              </a:buClr>
              <a:buFont typeface="Arial" panose="020B0604020202020204" pitchFamily="34" charset="0"/>
              <a:buChar char="•"/>
            </a:pPr>
            <a:r>
              <a:rPr lang="en-US" sz="1199" dirty="0"/>
              <a:t>Enables connectivity for almost every asset (Siemens and 3</a:t>
            </a:r>
            <a:r>
              <a:rPr lang="en-US" sz="1199" baseline="30000" dirty="0"/>
              <a:t>rd</a:t>
            </a:r>
            <a:r>
              <a:rPr lang="en-US" sz="1199" dirty="0"/>
              <a:t> party) </a:t>
            </a:r>
          </a:p>
          <a:p>
            <a:pPr marL="93616" lvl="1" indent="-92029">
              <a:lnSpc>
                <a:spcPct val="95000"/>
              </a:lnSpc>
              <a:buClr>
                <a:schemeClr val="accent1"/>
              </a:buClr>
              <a:buFont typeface="Arial" panose="020B0604020202020204" pitchFamily="34" charset="0"/>
              <a:buChar char="•"/>
            </a:pPr>
            <a:r>
              <a:rPr lang="en-US" sz="1199" dirty="0"/>
              <a:t>Get Onboarding information for you asset via WEB UI</a:t>
            </a:r>
          </a:p>
          <a:p>
            <a:pPr marL="93616" lvl="1" indent="-92029">
              <a:lnSpc>
                <a:spcPct val="95000"/>
              </a:lnSpc>
              <a:buClr>
                <a:schemeClr val="accent1"/>
              </a:buClr>
              <a:buFont typeface="Arial" panose="020B0604020202020204" pitchFamily="34" charset="0"/>
              <a:buChar char="•"/>
            </a:pPr>
            <a:r>
              <a:rPr lang="en-US" sz="1199" dirty="0"/>
              <a:t>Based on HTTPS</a:t>
            </a:r>
          </a:p>
          <a:p>
            <a:pPr marL="93616" lvl="1" indent="-92029">
              <a:lnSpc>
                <a:spcPct val="95000"/>
              </a:lnSpc>
              <a:buClr>
                <a:schemeClr val="accent1"/>
              </a:buClr>
              <a:buFont typeface="Arial" panose="020B0604020202020204" pitchFamily="34" charset="0"/>
              <a:buChar char="•"/>
            </a:pPr>
            <a:r>
              <a:rPr lang="de-DE" sz="1199" dirty="0"/>
              <a:t>Firewall-friendly communication via RESTful API</a:t>
            </a:r>
          </a:p>
          <a:p>
            <a:pPr marL="93616" lvl="1" indent="-92029">
              <a:lnSpc>
                <a:spcPct val="95000"/>
              </a:lnSpc>
              <a:buClr>
                <a:schemeClr val="accent1"/>
              </a:buClr>
              <a:buFont typeface="Arial" panose="020B0604020202020204" pitchFamily="34" charset="0"/>
              <a:buChar char="•"/>
            </a:pPr>
            <a:r>
              <a:rPr lang="en-US" sz="1199" dirty="0"/>
              <a:t>Secure connectivity from an onsite device to the MindSphere platform </a:t>
            </a:r>
          </a:p>
          <a:p>
            <a:pPr marL="93616" lvl="1" indent="-92029">
              <a:lnSpc>
                <a:spcPct val="95000"/>
              </a:lnSpc>
              <a:buClr>
                <a:schemeClr val="accent1"/>
              </a:buClr>
              <a:buFont typeface="Arial" panose="020B0604020202020204" pitchFamily="34" charset="0"/>
              <a:buChar char="•"/>
            </a:pPr>
            <a:r>
              <a:rPr lang="en-US" sz="1199" dirty="0"/>
              <a:t>Security profiles can be chosen from shared secret or RSA3072 </a:t>
            </a:r>
            <a:endParaRPr lang="de-DE" sz="1199" dirty="0"/>
          </a:p>
          <a:p>
            <a:pPr marL="93616" lvl="1" indent="-92029">
              <a:lnSpc>
                <a:spcPct val="95000"/>
              </a:lnSpc>
              <a:buClr>
                <a:schemeClr val="accent1"/>
              </a:buClr>
              <a:buFont typeface="Arial" panose="020B0604020202020204" pitchFamily="34" charset="0"/>
              <a:buChar char="•"/>
            </a:pPr>
            <a:r>
              <a:rPr lang="en-US" sz="1199" dirty="0"/>
              <a:t>Transfer files, events, time series with multipart requests</a:t>
            </a:r>
          </a:p>
          <a:p>
            <a:pPr marL="93616" lvl="1" indent="-92029">
              <a:lnSpc>
                <a:spcPct val="95000"/>
              </a:lnSpc>
              <a:buClr>
                <a:schemeClr val="accent1"/>
              </a:buClr>
              <a:buFont typeface="Arial" panose="020B0604020202020204" pitchFamily="34" charset="0"/>
              <a:buChar char="•"/>
            </a:pPr>
            <a:r>
              <a:rPr lang="en-US" sz="1199" dirty="0"/>
              <a:t>Data source configuration for time series possible from field level</a:t>
            </a:r>
          </a:p>
        </p:txBody>
      </p:sp>
      <p:pic>
        <p:nvPicPr>
          <p:cNvPr id="28" name="Grafik 2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0456" r="20456"/>
          <a:stretch/>
        </p:blipFill>
        <p:spPr>
          <a:xfrm>
            <a:off x="10256233" y="2707005"/>
            <a:ext cx="1244244" cy="1187382"/>
          </a:xfrm>
          <a:prstGeom prst="rect">
            <a:avLst/>
          </a:prstGeom>
        </p:spPr>
      </p:pic>
      <p:grpSp>
        <p:nvGrpSpPr>
          <p:cNvPr id="30" name="Gruppieren 29"/>
          <p:cNvGrpSpPr/>
          <p:nvPr/>
        </p:nvGrpSpPr>
        <p:grpSpPr>
          <a:xfrm>
            <a:off x="331948" y="1845673"/>
            <a:ext cx="1913348" cy="431775"/>
            <a:chOff x="332120" y="1844848"/>
            <a:chExt cx="1914345" cy="432000"/>
          </a:xfrm>
        </p:grpSpPr>
        <p:pic>
          <p:nvPicPr>
            <p:cNvPr id="37" name="general-information.png"/>
            <p:cNvPicPr>
              <a:picLocks noChangeAspect="1"/>
            </p:cNvPicPr>
            <p:nvPr>
              <p:custDataLst>
                <p:tags r:id="rId2"/>
              </p:custDataLst>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2120" y="1844848"/>
              <a:ext cx="432000" cy="432000"/>
            </a:xfrm>
            <a:prstGeom prst="rect">
              <a:avLst/>
            </a:prstGeom>
          </p:spPr>
        </p:pic>
        <p:sp>
          <p:nvSpPr>
            <p:cNvPr id="40" name="Textfeld 39"/>
            <p:cNvSpPr txBox="1"/>
            <p:nvPr/>
          </p:nvSpPr>
          <p:spPr>
            <a:xfrm>
              <a:off x="986465" y="1959282"/>
              <a:ext cx="1260000" cy="187295"/>
            </a:xfrm>
            <a:prstGeom prst="rect">
              <a:avLst/>
            </a:prstGeom>
            <a:noFill/>
          </p:spPr>
          <p:txBody>
            <a:bodyPr wrap="square" lIns="0" tIns="0" rIns="0" bIns="0" rtlCol="0">
              <a:spAutoFit/>
            </a:bodyPr>
            <a:lstStyle/>
            <a:p>
              <a:pPr>
                <a:lnSpc>
                  <a:spcPct val="110000"/>
                </a:lnSpc>
              </a:pPr>
              <a:r>
                <a:rPr lang="en-US" sz="1199" b="1" dirty="0"/>
                <a:t>Description</a:t>
              </a:r>
            </a:p>
          </p:txBody>
        </p:sp>
      </p:grpSp>
      <p:grpSp>
        <p:nvGrpSpPr>
          <p:cNvPr id="41" name="Gruppieren 40"/>
          <p:cNvGrpSpPr/>
          <p:nvPr/>
        </p:nvGrpSpPr>
        <p:grpSpPr>
          <a:xfrm>
            <a:off x="295966" y="2968438"/>
            <a:ext cx="1949330" cy="512937"/>
            <a:chOff x="296120" y="2968198"/>
            <a:chExt cx="1950345" cy="513204"/>
          </a:xfrm>
        </p:grpSpPr>
        <p:grpSp>
          <p:nvGrpSpPr>
            <p:cNvPr id="42" name="Gruppieren 41"/>
            <p:cNvGrpSpPr>
              <a:grpSpLocks noChangeAspect="1"/>
            </p:cNvGrpSpPr>
            <p:nvPr/>
          </p:nvGrpSpPr>
          <p:grpSpPr bwMode="gray">
            <a:xfrm>
              <a:off x="296120" y="2968198"/>
              <a:ext cx="504000" cy="513204"/>
              <a:chOff x="7046915" y="7470774"/>
              <a:chExt cx="1182688" cy="1195388"/>
            </a:xfrm>
            <a:solidFill>
              <a:schemeClr val="accent1"/>
            </a:solidFill>
          </p:grpSpPr>
          <p:sp>
            <p:nvSpPr>
              <p:cNvPr id="44" name="Freeform 20"/>
              <p:cNvSpPr>
                <a:spLocks/>
              </p:cNvSpPr>
              <p:nvPr/>
            </p:nvSpPr>
            <p:spPr bwMode="gray">
              <a:xfrm>
                <a:off x="7407278" y="7470774"/>
                <a:ext cx="822325" cy="1195388"/>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45" name="Freeform 21"/>
              <p:cNvSpPr>
                <a:spLocks/>
              </p:cNvSpPr>
              <p:nvPr/>
            </p:nvSpPr>
            <p:spPr bwMode="gray">
              <a:xfrm>
                <a:off x="7046915" y="8021637"/>
                <a:ext cx="288925" cy="581025"/>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sp>
          <p:nvSpPr>
            <p:cNvPr id="43" name="Textfeld 42"/>
            <p:cNvSpPr txBox="1"/>
            <p:nvPr/>
          </p:nvSpPr>
          <p:spPr>
            <a:xfrm>
              <a:off x="986465" y="3181859"/>
              <a:ext cx="1260000" cy="187295"/>
            </a:xfrm>
            <a:prstGeom prst="rect">
              <a:avLst/>
            </a:prstGeom>
            <a:noFill/>
          </p:spPr>
          <p:txBody>
            <a:bodyPr wrap="square" lIns="0" tIns="0" rIns="0" bIns="0" rtlCol="0">
              <a:spAutoFit/>
            </a:bodyPr>
            <a:lstStyle/>
            <a:p>
              <a:pPr>
                <a:lnSpc>
                  <a:spcPct val="110000"/>
                </a:lnSpc>
              </a:pPr>
              <a:r>
                <a:rPr lang="en-US" sz="1199" b="1" dirty="0"/>
                <a:t>Benefits</a:t>
              </a:r>
            </a:p>
          </p:txBody>
        </p:sp>
      </p:grpSp>
    </p:spTree>
    <p:extLst>
      <p:ext uri="{BB962C8B-B14F-4D97-AF65-F5344CB8AC3E}">
        <p14:creationId xmlns:p14="http://schemas.microsoft.com/office/powerpoint/2010/main" val="20929007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en-US" b="0" dirty="0"/>
              <a:t>Asset Management Service</a:t>
            </a:r>
            <a:endParaRPr lang="en-US" sz="1600" b="0" dirty="0"/>
          </a:p>
        </p:txBody>
      </p:sp>
      <p:sp>
        <p:nvSpPr>
          <p:cNvPr id="4" name="Textfeld 3"/>
          <p:cNvSpPr txBox="1"/>
          <p:nvPr/>
        </p:nvSpPr>
        <p:spPr>
          <a:xfrm>
            <a:off x="644977" y="1935525"/>
            <a:ext cx="6355591" cy="400051"/>
          </a:xfrm>
          <a:prstGeom prst="rect">
            <a:avLst/>
          </a:prstGeom>
          <a:noFill/>
          <a:ln>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nSpc>
                <a:spcPct val="110000"/>
              </a:lnSpc>
              <a:spcBef>
                <a:spcPts val="0"/>
              </a:spcBef>
            </a:pPr>
            <a:r>
              <a:rPr lang="en-US" b="1" dirty="0">
                <a:solidFill>
                  <a:srgbClr val="AAB414"/>
                </a:solidFill>
              </a:rPr>
              <a:t>GET</a:t>
            </a:r>
            <a:r>
              <a:rPr lang="en-US" b="1" dirty="0">
                <a:solidFill>
                  <a:schemeClr val="tx1"/>
                </a:solidFill>
              </a:rPr>
              <a:t> /</a:t>
            </a:r>
            <a:r>
              <a:rPr lang="en-US" b="1" dirty="0" err="1">
                <a:solidFill>
                  <a:schemeClr val="tx1"/>
                </a:solidFill>
              </a:rPr>
              <a:t>api</a:t>
            </a:r>
            <a:r>
              <a:rPr lang="en-US" b="1" dirty="0">
                <a:solidFill>
                  <a:schemeClr val="tx1"/>
                </a:solidFill>
              </a:rPr>
              <a:t>/</a:t>
            </a:r>
            <a:r>
              <a:rPr lang="en-US" b="1" dirty="0" err="1">
                <a:solidFill>
                  <a:schemeClr val="tx1"/>
                </a:solidFill>
              </a:rPr>
              <a:t>assetmanagement</a:t>
            </a:r>
            <a:r>
              <a:rPr lang="en-US" b="1" dirty="0">
                <a:solidFill>
                  <a:schemeClr val="tx1"/>
                </a:solidFill>
              </a:rPr>
              <a:t>/v3/</a:t>
            </a:r>
            <a:r>
              <a:rPr lang="en-US" b="1" dirty="0" err="1">
                <a:solidFill>
                  <a:schemeClr val="tx1"/>
                </a:solidFill>
              </a:rPr>
              <a:t>assets?filter</a:t>
            </a:r>
            <a:r>
              <a:rPr lang="en-US" b="1" dirty="0">
                <a:solidFill>
                  <a:schemeClr val="tx1"/>
                </a:solidFill>
              </a:rPr>
              <a:t>=&lt;filter&gt;</a:t>
            </a:r>
          </a:p>
        </p:txBody>
      </p:sp>
      <p:sp>
        <p:nvSpPr>
          <p:cNvPr id="7" name="Rectangle 6"/>
          <p:cNvSpPr/>
          <p:nvPr/>
        </p:nvSpPr>
        <p:spPr>
          <a:xfrm>
            <a:off x="536088" y="1451289"/>
            <a:ext cx="1484124" cy="369332"/>
          </a:xfrm>
          <a:prstGeom prst="rect">
            <a:avLst/>
          </a:prstGeom>
        </p:spPr>
        <p:txBody>
          <a:bodyPr wrap="none">
            <a:spAutoFit/>
          </a:bodyPr>
          <a:lstStyle/>
          <a:p>
            <a:r>
              <a:rPr lang="de-DE" b="1" dirty="0"/>
              <a:t>Find Assets</a:t>
            </a:r>
            <a:endParaRPr lang="en-US" b="1" dirty="0"/>
          </a:p>
        </p:txBody>
      </p:sp>
      <p:graphicFrame>
        <p:nvGraphicFramePr>
          <p:cNvPr id="6" name="Tabelle 5"/>
          <p:cNvGraphicFramePr>
            <a:graphicFrameLocks noGrp="1"/>
          </p:cNvGraphicFramePr>
          <p:nvPr>
            <p:extLst/>
          </p:nvPr>
        </p:nvGraphicFramePr>
        <p:xfrm>
          <a:off x="644977" y="2521251"/>
          <a:ext cx="10434865" cy="1553845"/>
        </p:xfrm>
        <a:graphic>
          <a:graphicData uri="http://schemas.openxmlformats.org/drawingml/2006/table">
            <a:tbl>
              <a:tblPr firstRow="1" bandRow="1">
                <a:tableStyleId>{5C22544A-7EE6-4342-B048-85BDC9FD1C3A}</a:tableStyleId>
              </a:tblPr>
              <a:tblGrid>
                <a:gridCol w="1307194">
                  <a:extLst>
                    <a:ext uri="{9D8B030D-6E8A-4147-A177-3AD203B41FA5}">
                      <a16:colId xmlns:a16="http://schemas.microsoft.com/office/drawing/2014/main" val="20000"/>
                    </a:ext>
                  </a:extLst>
                </a:gridCol>
                <a:gridCol w="3143460">
                  <a:extLst>
                    <a:ext uri="{9D8B030D-6E8A-4147-A177-3AD203B41FA5}">
                      <a16:colId xmlns:a16="http://schemas.microsoft.com/office/drawing/2014/main" val="20001"/>
                    </a:ext>
                  </a:extLst>
                </a:gridCol>
                <a:gridCol w="4604447">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Examples</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585423">
                <a:tc>
                  <a:txBody>
                    <a:bodyPr/>
                    <a:lstStyle/>
                    <a:p>
                      <a:r>
                        <a:rPr lang="de-DE" b="1" dirty="0" err="1">
                          <a:solidFill>
                            <a:schemeClr val="bg1"/>
                          </a:solidFill>
                        </a:rPr>
                        <a:t>filter</a:t>
                      </a:r>
                      <a:endParaRPr lang="en-US" b="1" dirty="0">
                        <a:solidFill>
                          <a:schemeClr val="bg1"/>
                        </a:solidFill>
                      </a:endParaRPr>
                    </a:p>
                  </a:txBody>
                  <a:tcPr>
                    <a:solidFill>
                      <a:srgbClr val="41AAAA"/>
                    </a:solidFill>
                  </a:tcPr>
                </a:tc>
                <a:tc>
                  <a:txBody>
                    <a:bodyPr/>
                    <a:lstStyle/>
                    <a:p>
                      <a:r>
                        <a:rPr lang="de-DE" sz="1799" b="0" i="0" kern="1200" dirty="0">
                          <a:solidFill>
                            <a:schemeClr val="dk1"/>
                          </a:solidFill>
                          <a:effectLst/>
                          <a:latin typeface="+mn-lt"/>
                          <a:ea typeface="+mn-ea"/>
                          <a:cs typeface="+mn-cs"/>
                        </a:rPr>
                        <a:t>Supports all </a:t>
                      </a:r>
                      <a:r>
                        <a:rPr lang="de-DE" sz="1799" b="0" i="0" kern="1200" dirty="0" err="1">
                          <a:solidFill>
                            <a:schemeClr val="dk1"/>
                          </a:solidFill>
                          <a:effectLst/>
                          <a:latin typeface="+mn-lt"/>
                          <a:ea typeface="+mn-ea"/>
                          <a:cs typeface="+mn-cs"/>
                        </a:rPr>
                        <a:t>basic</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fields</a:t>
                      </a:r>
                      <a:r>
                        <a:rPr lang="de-DE" sz="1799" b="0" i="0" kern="1200" dirty="0">
                          <a:solidFill>
                            <a:schemeClr val="dk1"/>
                          </a:solidFill>
                          <a:effectLst/>
                          <a:latin typeface="+mn-lt"/>
                          <a:ea typeface="+mn-ea"/>
                          <a:cs typeface="+mn-cs"/>
                        </a:rPr>
                        <a:t>.</a:t>
                      </a:r>
                    </a:p>
                    <a:p>
                      <a:r>
                        <a:rPr lang="de-DE" sz="1799" b="0" i="0" kern="1200" dirty="0" err="1">
                          <a:solidFill>
                            <a:schemeClr val="dk1"/>
                          </a:solidFill>
                          <a:effectLst/>
                          <a:latin typeface="+mn-lt"/>
                          <a:ea typeface="+mn-ea"/>
                          <a:cs typeface="+mn-cs"/>
                        </a:rPr>
                        <a:t>Complex</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filtering</a:t>
                      </a:r>
                      <a:r>
                        <a:rPr lang="de-DE" sz="1799" b="0" i="0" kern="1200" baseline="0" dirty="0">
                          <a:solidFill>
                            <a:schemeClr val="dk1"/>
                          </a:solidFill>
                          <a:effectLst/>
                          <a:latin typeface="+mn-lt"/>
                          <a:ea typeface="+mn-ea"/>
                          <a:cs typeface="+mn-cs"/>
                        </a:rPr>
                        <a:t> </a:t>
                      </a:r>
                      <a:r>
                        <a:rPr lang="de-DE" sz="1799" b="0" i="0" kern="1200" baseline="0" dirty="0" err="1">
                          <a:solidFill>
                            <a:schemeClr val="dk1"/>
                          </a:solidFill>
                          <a:effectLst/>
                          <a:latin typeface="+mn-lt"/>
                          <a:ea typeface="+mn-ea"/>
                          <a:cs typeface="+mn-cs"/>
                        </a:rPr>
                        <a:t>possible</a:t>
                      </a:r>
                      <a:r>
                        <a:rPr lang="de-DE" sz="1799" b="0" i="0" kern="1200" baseline="0" dirty="0">
                          <a:solidFill>
                            <a:schemeClr val="dk1"/>
                          </a:solidFill>
                          <a:effectLst/>
                          <a:latin typeface="+mn-lt"/>
                          <a:ea typeface="+mn-ea"/>
                          <a:cs typeface="+mn-cs"/>
                        </a:rPr>
                        <a:t>.</a:t>
                      </a:r>
                      <a:endParaRPr lang="en-US" sz="1799" b="0" i="0" kern="1200" dirty="0">
                        <a:solidFill>
                          <a:schemeClr val="dk1"/>
                        </a:solidFill>
                        <a:effectLst/>
                        <a:latin typeface="+mn-lt"/>
                        <a:ea typeface="+mn-ea"/>
                        <a:cs typeface="+mn-cs"/>
                      </a:endParaRPr>
                    </a:p>
                  </a:txBody>
                  <a:tcPr>
                    <a:solidFill>
                      <a:srgbClr val="BECDD7"/>
                    </a:solidFill>
                  </a:tcPr>
                </a:tc>
                <a:tc>
                  <a:txBody>
                    <a:bodyPr/>
                    <a:lstStyle/>
                    <a:p>
                      <a:r>
                        <a:rPr lang="de-DE" sz="1799" b="0" i="0" kern="1200" dirty="0">
                          <a:solidFill>
                            <a:schemeClr val="dk1"/>
                          </a:solidFill>
                          <a:effectLst/>
                          <a:latin typeface="+mn-lt"/>
                          <a:ea typeface="+mn-ea"/>
                          <a:cs typeface="+mn-cs"/>
                        </a:rPr>
                        <a:t>{"</a:t>
                      </a:r>
                      <a:r>
                        <a:rPr lang="de-DE" sz="1799" b="0" i="0" kern="1200" dirty="0" err="1">
                          <a:solidFill>
                            <a:schemeClr val="dk1"/>
                          </a:solidFill>
                          <a:effectLst/>
                          <a:latin typeface="+mn-lt"/>
                          <a:ea typeface="+mn-ea"/>
                          <a:cs typeface="+mn-cs"/>
                        </a:rPr>
                        <a:t>typeId</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core.mcnano</a:t>
                      </a:r>
                      <a:r>
                        <a:rPr lang="de-DE" sz="1799" b="0" i="0" kern="1200" dirty="0">
                          <a:solidFill>
                            <a:schemeClr val="dk1"/>
                          </a:solidFill>
                          <a:effectLst/>
                          <a:latin typeface="+mn-lt"/>
                          <a:ea typeface="+mn-ea"/>
                          <a:cs typeface="+mn-cs"/>
                        </a:rPr>
                        <a:t>"}</a:t>
                      </a:r>
                    </a:p>
                    <a:p>
                      <a:endParaRPr lang="de-DE" sz="1799" b="0" i="0" kern="1200" dirty="0">
                        <a:solidFill>
                          <a:schemeClr val="dk1"/>
                        </a:solidFill>
                        <a:effectLst/>
                        <a:latin typeface="+mn-lt"/>
                        <a:ea typeface="+mn-ea"/>
                        <a:cs typeface="+mn-cs"/>
                      </a:endParaRPr>
                    </a:p>
                    <a:p>
                      <a:r>
                        <a:rPr lang="de-DE" sz="1799" b="0" i="0" kern="1200" dirty="0">
                          <a:solidFill>
                            <a:schemeClr val="dk1"/>
                          </a:solidFill>
                          <a:effectLst/>
                          <a:latin typeface="+mn-lt"/>
                          <a:ea typeface="+mn-ea"/>
                          <a:cs typeface="+mn-cs"/>
                        </a:rPr>
                        <a:t>{"</a:t>
                      </a:r>
                      <a:r>
                        <a:rPr lang="de-DE" sz="1799" b="0" i="0" kern="1200" dirty="0" err="1">
                          <a:solidFill>
                            <a:schemeClr val="dk1"/>
                          </a:solidFill>
                          <a:effectLst/>
                          <a:latin typeface="+mn-lt"/>
                          <a:ea typeface="+mn-ea"/>
                          <a:cs typeface="+mn-cs"/>
                        </a:rPr>
                        <a:t>name</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startsWith</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value</a:t>
                      </a:r>
                      <a:r>
                        <a:rPr lang="de-DE" sz="1799" b="0" i="0" kern="1200" dirty="0">
                          <a:solidFill>
                            <a:schemeClr val="dk1"/>
                          </a:solidFill>
                          <a:effectLst/>
                          <a:latin typeface="+mn-lt"/>
                          <a:ea typeface="+mn-ea"/>
                          <a:cs typeface="+mn-cs"/>
                        </a:rPr>
                        <a:t>": "MCN"}}}</a:t>
                      </a:r>
                      <a:endParaRPr lang="en-US" dirty="0">
                        <a:solidFill>
                          <a:srgbClr val="3C464B"/>
                        </a:solidFill>
                      </a:endParaRPr>
                    </a:p>
                  </a:txBody>
                  <a:tcPr>
                    <a:solidFill>
                      <a:srgbClr val="FFE178"/>
                    </a:solidFill>
                  </a:tcPr>
                </a:tc>
                <a:tc>
                  <a:txBody>
                    <a:bodyPr/>
                    <a:lstStyle/>
                    <a:p>
                      <a:pPr algn="ctr"/>
                      <a:r>
                        <a:rPr lang="de-DE" dirty="0" err="1">
                          <a:solidFill>
                            <a:schemeClr val="bg1"/>
                          </a:solidFill>
                        </a:rPr>
                        <a:t>No</a:t>
                      </a:r>
                      <a:endParaRPr lang="en-US" dirty="0">
                        <a:solidFill>
                          <a:schemeClr val="bg1"/>
                        </a:solidFill>
                      </a:endParaRPr>
                    </a:p>
                  </a:txBody>
                  <a:tcPr>
                    <a:solidFill>
                      <a:srgbClr val="AAB414"/>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801030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91171" y="3888555"/>
            <a:ext cx="2449483" cy="275423"/>
          </a:xfrm>
          <a:prstGeom prst="rect">
            <a:avLst/>
          </a:prstGeom>
          <a:solidFill>
            <a:srgbClr val="41AAAA"/>
          </a:solidFill>
          <a:ln>
            <a:noFill/>
          </a:ln>
          <a:effectLst/>
          <a:extLst/>
        </p:spPr>
        <p:txBody>
          <a:bodyPr wrap="square" lIns="108000" tIns="54000" rIns="108000" bIns="54000" numCol="1" spcCol="72000" rtlCol="0" anchor="ctr">
            <a:noAutofit/>
          </a:bodyPr>
          <a:lstStyle/>
          <a:p>
            <a:pPr>
              <a:lnSpc>
                <a:spcPct val="110000"/>
              </a:lnSpc>
              <a:spcBef>
                <a:spcPct val="0"/>
              </a:spcBef>
            </a:pPr>
            <a:r>
              <a:rPr lang="de-DE" b="1" dirty="0" err="1">
                <a:solidFill>
                  <a:schemeClr val="bg1"/>
                </a:solidFill>
                <a:latin typeface="+mj-lt"/>
                <a:cs typeface="Consolas" panose="020B0609020204030204" pitchFamily="49" charset="0"/>
              </a:rPr>
              <a:t>Or</a:t>
            </a:r>
            <a:r>
              <a:rPr lang="de-DE" b="1" dirty="0">
                <a:solidFill>
                  <a:schemeClr val="bg1"/>
                </a:solidFill>
                <a:latin typeface="+mj-lt"/>
                <a:cs typeface="Consolas" panose="020B0609020204030204" pitchFamily="49" charset="0"/>
              </a:rPr>
              <a:t> </a:t>
            </a:r>
            <a:r>
              <a:rPr lang="de-DE" b="1" dirty="0" err="1">
                <a:solidFill>
                  <a:schemeClr val="bg1"/>
                </a:solidFill>
                <a:latin typeface="+mj-lt"/>
                <a:cs typeface="Consolas" panose="020B0609020204030204" pitchFamily="49" charset="0"/>
              </a:rPr>
              <a:t>and</a:t>
            </a:r>
            <a:r>
              <a:rPr lang="de-DE" b="1" dirty="0">
                <a:solidFill>
                  <a:schemeClr val="bg1"/>
                </a:solidFill>
                <a:latin typeface="+mj-lt"/>
                <a:cs typeface="Consolas" panose="020B0609020204030204" pitchFamily="49" charset="0"/>
              </a:rPr>
              <a:t> </a:t>
            </a:r>
            <a:r>
              <a:rPr lang="de-DE" b="1" dirty="0" err="1">
                <a:solidFill>
                  <a:schemeClr val="bg1"/>
                </a:solidFill>
                <a:latin typeface="+mj-lt"/>
                <a:cs typeface="Consolas" panose="020B0609020204030204" pitchFamily="49" charset="0"/>
              </a:rPr>
              <a:t>And</a:t>
            </a:r>
            <a:endParaRPr lang="de-DE" b="1" dirty="0">
              <a:solidFill>
                <a:schemeClr val="bg1"/>
              </a:solidFill>
              <a:latin typeface="+mj-lt"/>
              <a:cs typeface="Consolas" panose="020B0609020204030204" pitchFamily="49" charset="0"/>
            </a:endParaRPr>
          </a:p>
        </p:txBody>
      </p:sp>
      <p:sp>
        <p:nvSpPr>
          <p:cNvPr id="6" name="Rectangle 5"/>
          <p:cNvSpPr/>
          <p:nvPr/>
        </p:nvSpPr>
        <p:spPr bwMode="auto">
          <a:xfrm>
            <a:off x="591172" y="3032193"/>
            <a:ext cx="2449483" cy="275423"/>
          </a:xfrm>
          <a:prstGeom prst="rect">
            <a:avLst/>
          </a:prstGeom>
          <a:solidFill>
            <a:srgbClr val="41AAA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91173" y="2038119"/>
            <a:ext cx="3031258" cy="275423"/>
          </a:xfrm>
          <a:prstGeom prst="rect">
            <a:avLst/>
          </a:prstGeom>
          <a:solidFill>
            <a:srgbClr val="41AAA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dirty="0"/>
              <a:t>MindSphere API</a:t>
            </a:r>
            <a:br>
              <a:rPr lang="de-DE" dirty="0"/>
            </a:br>
            <a:r>
              <a:rPr lang="en-US" b="0" dirty="0"/>
              <a:t>Asset Management Service</a:t>
            </a:r>
            <a:endParaRPr lang="en-US" sz="1600" b="0" dirty="0"/>
          </a:p>
        </p:txBody>
      </p:sp>
      <p:sp>
        <p:nvSpPr>
          <p:cNvPr id="5" name="Rectangle 4"/>
          <p:cNvSpPr/>
          <p:nvPr/>
        </p:nvSpPr>
        <p:spPr>
          <a:xfrm>
            <a:off x="536088" y="1451289"/>
            <a:ext cx="2881943" cy="369332"/>
          </a:xfrm>
          <a:prstGeom prst="rect">
            <a:avLst/>
          </a:prstGeom>
        </p:spPr>
        <p:txBody>
          <a:bodyPr wrap="none">
            <a:spAutoFit/>
          </a:bodyPr>
          <a:lstStyle/>
          <a:p>
            <a:r>
              <a:rPr lang="de-DE" b="1" dirty="0"/>
              <a:t>Find Assets – </a:t>
            </a:r>
            <a:r>
              <a:rPr lang="de-DE" b="1" dirty="0" err="1"/>
              <a:t>Examples</a:t>
            </a:r>
            <a:r>
              <a:rPr lang="de-DE" b="1" dirty="0"/>
              <a:t> </a:t>
            </a:r>
            <a:endParaRPr lang="en-US" b="1" dirty="0"/>
          </a:p>
        </p:txBody>
      </p:sp>
      <p:sp>
        <p:nvSpPr>
          <p:cNvPr id="3" name="Inhaltsplatzhalter 2"/>
          <p:cNvSpPr>
            <a:spLocks noGrp="1"/>
          </p:cNvSpPr>
          <p:nvPr>
            <p:ph idx="1"/>
          </p:nvPr>
        </p:nvSpPr>
        <p:spPr>
          <a:xfrm>
            <a:off x="626736" y="2038119"/>
            <a:ext cx="11250632" cy="4539473"/>
          </a:xfrm>
        </p:spPr>
        <p:txBody>
          <a:bodyPr/>
          <a:lstStyle/>
          <a:p>
            <a:pPr>
              <a:spcAft>
                <a:spcPts val="600"/>
              </a:spcAft>
            </a:pPr>
            <a:r>
              <a:rPr lang="de-DE" b="1" dirty="0">
                <a:solidFill>
                  <a:schemeClr val="bg1"/>
                </a:solidFill>
              </a:rPr>
              <a:t>Filter </a:t>
            </a:r>
            <a:r>
              <a:rPr lang="de-DE" b="1" dirty="0" err="1">
                <a:solidFill>
                  <a:schemeClr val="bg1"/>
                </a:solidFill>
              </a:rPr>
              <a:t>by</a:t>
            </a:r>
            <a:r>
              <a:rPr lang="de-DE" b="1" dirty="0">
                <a:solidFill>
                  <a:schemeClr val="bg1"/>
                </a:solidFill>
              </a:rPr>
              <a:t> </a:t>
            </a:r>
            <a:r>
              <a:rPr lang="de-DE" b="1" dirty="0" err="1">
                <a:solidFill>
                  <a:schemeClr val="bg1"/>
                </a:solidFill>
              </a:rPr>
              <a:t>tenantId</a:t>
            </a:r>
            <a:r>
              <a:rPr lang="de-DE" b="1" dirty="0">
                <a:solidFill>
                  <a:schemeClr val="bg1"/>
                </a:solidFill>
              </a:rPr>
              <a:t> </a:t>
            </a:r>
            <a:r>
              <a:rPr lang="de-DE" b="1" dirty="0" err="1">
                <a:solidFill>
                  <a:schemeClr val="bg1"/>
                </a:solidFill>
              </a:rPr>
              <a:t>and</a:t>
            </a:r>
            <a:r>
              <a:rPr lang="de-DE" b="1" dirty="0">
                <a:solidFill>
                  <a:schemeClr val="bg1"/>
                </a:solidFill>
              </a:rPr>
              <a:t> type:</a:t>
            </a:r>
            <a:endParaRPr lang="de-DE" dirty="0"/>
          </a:p>
          <a:p>
            <a:r>
              <a:rPr lang="en-US" dirty="0">
                <a:latin typeface="Consolas" panose="020B0609020204030204" pitchFamily="49" charset="0"/>
                <a:cs typeface="Consolas" panose="020B0609020204030204" pitchFamily="49" charset="0"/>
              </a:rPr>
              <a:t>GET /</a:t>
            </a:r>
            <a:r>
              <a:rPr lang="en-US" dirty="0" err="1">
                <a:latin typeface="Consolas" panose="020B0609020204030204" pitchFamily="49" charset="0"/>
                <a:cs typeface="Consolas" panose="020B0609020204030204" pitchFamily="49" charset="0"/>
              </a:rPr>
              <a:t>api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assetmanagement</a:t>
            </a:r>
            <a:r>
              <a:rPr lang="en-US" dirty="0">
                <a:latin typeface="Consolas" panose="020B0609020204030204" pitchFamily="49" charset="0"/>
                <a:cs typeface="Consolas" panose="020B0609020204030204" pitchFamily="49" charset="0"/>
              </a:rPr>
              <a:t>/v3/</a:t>
            </a:r>
            <a:r>
              <a:rPr lang="en-US" dirty="0" err="1">
                <a:latin typeface="Consolas" panose="020B0609020204030204" pitchFamily="49" charset="0"/>
                <a:cs typeface="Consolas" panose="020B0609020204030204" pitchFamily="49" charset="0"/>
              </a:rPr>
              <a:t>assets?filter</a:t>
            </a:r>
            <a:r>
              <a:rPr lang="en-US" dirty="0">
                <a:latin typeface="Consolas" panose="020B0609020204030204" pitchFamily="49" charset="0"/>
                <a:cs typeface="Consolas" panose="020B0609020204030204" pitchFamily="49" charset="0"/>
              </a:rPr>
              <a:t>={"tenantId":"academy2", "</a:t>
            </a:r>
            <a:r>
              <a:rPr lang="en-US" dirty="0" err="1">
                <a:latin typeface="Consolas" panose="020B0609020204030204" pitchFamily="49" charset="0"/>
                <a:cs typeface="Consolas" panose="020B0609020204030204" pitchFamily="49" charset="0"/>
              </a:rPr>
              <a:t>typeId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core.mcnano</a:t>
            </a:r>
            <a:r>
              <a:rPr lang="en-US" dirty="0">
                <a:latin typeface="Consolas" panose="020B0609020204030204" pitchFamily="49" charset="0"/>
                <a:cs typeface="Consolas" panose="020B0609020204030204" pitchFamily="49" charset="0"/>
              </a:rPr>
              <a:t>"}</a:t>
            </a:r>
          </a:p>
          <a:p>
            <a:endParaRPr lang="de-DE" dirty="0"/>
          </a:p>
          <a:p>
            <a:pPr>
              <a:spcAft>
                <a:spcPts val="600"/>
              </a:spcAft>
            </a:pPr>
            <a:r>
              <a:rPr lang="de-DE" b="1" dirty="0">
                <a:solidFill>
                  <a:schemeClr val="bg1"/>
                </a:solidFill>
              </a:rPr>
              <a:t>Search in </a:t>
            </a:r>
            <a:r>
              <a:rPr lang="de-DE" b="1" dirty="0" err="1">
                <a:solidFill>
                  <a:schemeClr val="bg1"/>
                </a:solidFill>
              </a:rPr>
              <a:t>the</a:t>
            </a:r>
            <a:r>
              <a:rPr lang="de-DE" b="1" dirty="0">
                <a:solidFill>
                  <a:schemeClr val="bg1"/>
                </a:solidFill>
              </a:rPr>
              <a:t> </a:t>
            </a:r>
            <a:r>
              <a:rPr lang="de-DE" b="1" dirty="0" err="1">
                <a:solidFill>
                  <a:schemeClr val="bg1"/>
                </a:solidFill>
              </a:rPr>
              <a:t>name</a:t>
            </a:r>
            <a:r>
              <a:rPr lang="de-DE" b="1" dirty="0">
                <a:solidFill>
                  <a:schemeClr val="bg1"/>
                </a:solidFill>
              </a:rPr>
              <a:t>:</a:t>
            </a:r>
            <a:endParaRPr lang="de-DE" dirty="0"/>
          </a:p>
          <a:p>
            <a:r>
              <a:rPr lang="en-US" dirty="0">
                <a:latin typeface="Consolas" panose="020B0609020204030204" pitchFamily="49" charset="0"/>
                <a:cs typeface="Consolas" panose="020B0609020204030204" pitchFamily="49" charset="0"/>
              </a:rPr>
              <a:t>GET /</a:t>
            </a:r>
            <a:r>
              <a:rPr lang="en-US" dirty="0" err="1">
                <a:latin typeface="Consolas" panose="020B0609020204030204" pitchFamily="49" charset="0"/>
                <a:cs typeface="Consolas" panose="020B0609020204030204" pitchFamily="49" charset="0"/>
              </a:rPr>
              <a:t>api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assetmanagement</a:t>
            </a:r>
            <a:r>
              <a:rPr lang="en-US" dirty="0">
                <a:latin typeface="Consolas" panose="020B0609020204030204" pitchFamily="49" charset="0"/>
                <a:cs typeface="Consolas" panose="020B0609020204030204" pitchFamily="49" charset="0"/>
              </a:rPr>
              <a:t>/v3/</a:t>
            </a:r>
            <a:r>
              <a:rPr lang="en-US" dirty="0" err="1">
                <a:latin typeface="Consolas" panose="020B0609020204030204" pitchFamily="49" charset="0"/>
                <a:cs typeface="Consolas" panose="020B0609020204030204" pitchFamily="49" charset="0"/>
              </a:rPr>
              <a:t>assets?filter</a:t>
            </a:r>
            <a:r>
              <a:rPr lang="en-US" dirty="0">
                <a:latin typeface="Consolas" panose="020B0609020204030204" pitchFamily="49" charset="0"/>
                <a:cs typeface="Consolas" panose="020B0609020204030204" pitchFamily="49" charset="0"/>
              </a:rPr>
              <a:t>={"name": {"contains": {"value": "MCN"}}}</a:t>
            </a:r>
          </a:p>
          <a:p>
            <a:endParaRPr lang="de-DE" dirty="0"/>
          </a:p>
          <a:p>
            <a:endParaRPr lang="de-DE" b="1" dirty="0">
              <a:solidFill>
                <a:schemeClr val="bg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GET /</a:t>
            </a:r>
            <a:r>
              <a:rPr lang="en-US" dirty="0" err="1">
                <a:latin typeface="Consolas" panose="020B0609020204030204" pitchFamily="49" charset="0"/>
                <a:cs typeface="Consolas" panose="020B0609020204030204" pitchFamily="49" charset="0"/>
              </a:rPr>
              <a:t>api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assetmanagement</a:t>
            </a:r>
            <a:r>
              <a:rPr lang="en-US" dirty="0">
                <a:latin typeface="Consolas" panose="020B0609020204030204" pitchFamily="49" charset="0"/>
                <a:cs typeface="Consolas" panose="020B0609020204030204" pitchFamily="49" charset="0"/>
              </a:rPr>
              <a:t>/v3/</a:t>
            </a:r>
            <a:r>
              <a:rPr lang="en-US" dirty="0" err="1">
                <a:latin typeface="Consolas" panose="020B0609020204030204" pitchFamily="49" charset="0"/>
                <a:cs typeface="Consolas" panose="020B0609020204030204" pitchFamily="49" charset="0"/>
              </a:rPr>
              <a:t>assets?filter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typeId</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"or":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eq</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core.mcnano</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eq</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core.mclib</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parentId</a:t>
            </a:r>
            <a:r>
              <a:rPr lang="en-US" dirty="0">
                <a:latin typeface="Consolas" panose="020B0609020204030204" pitchFamily="49" charset="0"/>
                <a:cs typeface="Consolas" panose="020B0609020204030204" pitchFamily="49" charset="0"/>
              </a:rPr>
              <a:t>": "864e19ddf02b49f48f96244258a83e16"</a:t>
            </a:r>
          </a:p>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144663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en-US" b="0" dirty="0"/>
              <a:t>Asset Management Service</a:t>
            </a:r>
            <a:endParaRPr lang="en-US" sz="1600" b="0" dirty="0"/>
          </a:p>
        </p:txBody>
      </p:sp>
      <p:sp>
        <p:nvSpPr>
          <p:cNvPr id="4" name="Textfeld 3"/>
          <p:cNvSpPr txBox="1"/>
          <p:nvPr/>
        </p:nvSpPr>
        <p:spPr>
          <a:xfrm>
            <a:off x="644977" y="1935525"/>
            <a:ext cx="10434865" cy="4119286"/>
          </a:xfrm>
          <a:prstGeom prst="rect">
            <a:avLst/>
          </a:prstGeom>
          <a:noFill/>
          <a:ln>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t">
            <a:noAutofit/>
          </a:bodyPr>
          <a:lstStyle/>
          <a:p>
            <a:pPr>
              <a:lnSpc>
                <a:spcPct val="110000"/>
              </a:lnSpc>
              <a:spcBef>
                <a:spcPts val="0"/>
              </a:spcBef>
            </a:pPr>
            <a:r>
              <a:rPr lang="en-US" b="1" dirty="0">
                <a:solidFill>
                  <a:srgbClr val="AAB414"/>
                </a:solidFill>
              </a:rPr>
              <a:t>GET</a:t>
            </a:r>
            <a:r>
              <a:rPr lang="en-US" b="1" dirty="0">
                <a:solidFill>
                  <a:schemeClr val="tx1"/>
                </a:solidFill>
              </a:rPr>
              <a:t> /</a:t>
            </a:r>
            <a:r>
              <a:rPr lang="en-US" b="1" dirty="0" err="1">
                <a:solidFill>
                  <a:schemeClr val="tx1"/>
                </a:solidFill>
              </a:rPr>
              <a:t>api</a:t>
            </a:r>
            <a:r>
              <a:rPr lang="en-US" b="1" dirty="0">
                <a:solidFill>
                  <a:schemeClr val="tx1"/>
                </a:solidFill>
              </a:rPr>
              <a:t>/</a:t>
            </a:r>
            <a:r>
              <a:rPr lang="en-US" b="1" dirty="0" err="1">
                <a:solidFill>
                  <a:schemeClr val="tx1"/>
                </a:solidFill>
              </a:rPr>
              <a:t>assetmanagement</a:t>
            </a:r>
            <a:r>
              <a:rPr lang="en-US" b="1" dirty="0">
                <a:solidFill>
                  <a:schemeClr val="tx1"/>
                </a:solidFill>
              </a:rPr>
              <a:t>/v3/assets/root</a:t>
            </a: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r>
              <a:rPr lang="en-US" b="1" dirty="0">
                <a:solidFill>
                  <a:schemeClr val="tx1"/>
                </a:solidFill>
              </a:rPr>
              <a:t>Read the asset root of the logged-in tenant. This is the first asset in the hierarchy. </a:t>
            </a:r>
          </a:p>
          <a:p>
            <a:pPr>
              <a:lnSpc>
                <a:spcPct val="110000"/>
              </a:lnSpc>
              <a:spcBef>
                <a:spcPts val="0"/>
              </a:spcBef>
            </a:pPr>
            <a:endParaRPr lang="en-US" b="1" dirty="0">
              <a:solidFill>
                <a:schemeClr val="tx1"/>
              </a:solidFill>
            </a:endParaRPr>
          </a:p>
        </p:txBody>
      </p:sp>
      <p:sp>
        <p:nvSpPr>
          <p:cNvPr id="7" name="Rectangle 6"/>
          <p:cNvSpPr/>
          <p:nvPr/>
        </p:nvSpPr>
        <p:spPr>
          <a:xfrm>
            <a:off x="536088" y="1451289"/>
            <a:ext cx="1736373" cy="369332"/>
          </a:xfrm>
          <a:prstGeom prst="rect">
            <a:avLst/>
          </a:prstGeom>
        </p:spPr>
        <p:txBody>
          <a:bodyPr wrap="none">
            <a:spAutoFit/>
          </a:bodyPr>
          <a:lstStyle/>
          <a:p>
            <a:r>
              <a:rPr lang="de-DE" b="1" dirty="0" err="1"/>
              <a:t>Get</a:t>
            </a:r>
            <a:r>
              <a:rPr lang="de-DE" b="1" dirty="0"/>
              <a:t> </a:t>
            </a:r>
            <a:r>
              <a:rPr lang="de-DE" b="1" dirty="0" err="1"/>
              <a:t>root</a:t>
            </a:r>
            <a:r>
              <a:rPr lang="de-DE" b="1" dirty="0"/>
              <a:t> </a:t>
            </a:r>
            <a:r>
              <a:rPr lang="de-DE" b="1" dirty="0" err="1"/>
              <a:t>asset</a:t>
            </a:r>
            <a:endParaRPr lang="en-US" b="1" dirty="0"/>
          </a:p>
        </p:txBody>
      </p:sp>
      <p:graphicFrame>
        <p:nvGraphicFramePr>
          <p:cNvPr id="6" name="Tabelle 5"/>
          <p:cNvGraphicFramePr>
            <a:graphicFrameLocks noGrp="1"/>
          </p:cNvGraphicFramePr>
          <p:nvPr>
            <p:extLst/>
          </p:nvPr>
        </p:nvGraphicFramePr>
        <p:xfrm>
          <a:off x="644977" y="2521251"/>
          <a:ext cx="10434865" cy="1225249"/>
        </p:xfrm>
        <a:graphic>
          <a:graphicData uri="http://schemas.openxmlformats.org/drawingml/2006/table">
            <a:tbl>
              <a:tblPr firstRow="1" bandRow="1">
                <a:tableStyleId>{5C22544A-7EE6-4342-B048-85BDC9FD1C3A}</a:tableStyleId>
              </a:tblPr>
              <a:tblGrid>
                <a:gridCol w="1307194">
                  <a:extLst>
                    <a:ext uri="{9D8B030D-6E8A-4147-A177-3AD203B41FA5}">
                      <a16:colId xmlns:a16="http://schemas.microsoft.com/office/drawing/2014/main" val="20000"/>
                    </a:ext>
                  </a:extLst>
                </a:gridCol>
                <a:gridCol w="5119007">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585423">
                <a:tc>
                  <a:txBody>
                    <a:bodyPr/>
                    <a:lstStyle/>
                    <a:p>
                      <a:r>
                        <a:rPr lang="de-DE" b="1" dirty="0">
                          <a:solidFill>
                            <a:schemeClr val="bg1"/>
                          </a:solidFill>
                        </a:rPr>
                        <a:t>-</a:t>
                      </a:r>
                      <a:endParaRPr lang="en-US" b="1" dirty="0">
                        <a:solidFill>
                          <a:schemeClr val="bg1"/>
                        </a:solidFill>
                      </a:endParaRPr>
                    </a:p>
                  </a:txBody>
                  <a:tcPr>
                    <a:solidFill>
                      <a:srgbClr val="41AAAA"/>
                    </a:solidFill>
                  </a:tcPr>
                </a:tc>
                <a:tc>
                  <a:txBody>
                    <a:bodyPr/>
                    <a:lstStyle/>
                    <a:p>
                      <a:r>
                        <a:rPr lang="en-US" sz="1799" b="0" i="0" kern="1200" dirty="0">
                          <a:solidFill>
                            <a:schemeClr val="dk1"/>
                          </a:solidFill>
                          <a:effectLst/>
                          <a:latin typeface="+mn-lt"/>
                          <a:ea typeface="+mn-ea"/>
                          <a:cs typeface="+mn-cs"/>
                        </a:rPr>
                        <a:t>-</a:t>
                      </a:r>
                    </a:p>
                  </a:txBody>
                  <a:tcPr>
                    <a:solidFill>
                      <a:srgbClr val="BECDD7"/>
                    </a:solidFill>
                  </a:tcPr>
                </a:tc>
                <a:tc>
                  <a:txBody>
                    <a:bodyPr/>
                    <a:lstStyle/>
                    <a:p>
                      <a:r>
                        <a:rPr lang="en-US" dirty="0">
                          <a:solidFill>
                            <a:srgbClr val="3C464B"/>
                          </a:solidFill>
                        </a:rPr>
                        <a:t>-</a:t>
                      </a:r>
                    </a:p>
                  </a:txBody>
                  <a:tcPr>
                    <a:solidFill>
                      <a:srgbClr val="FFE178"/>
                    </a:solidFill>
                  </a:tcPr>
                </a:tc>
                <a:tc>
                  <a:txBody>
                    <a:bodyPr/>
                    <a:lstStyle/>
                    <a:p>
                      <a:pPr algn="ctr"/>
                      <a:r>
                        <a:rPr lang="de-DE" dirty="0">
                          <a:solidFill>
                            <a:schemeClr val="bg1"/>
                          </a:solidFill>
                        </a:rPr>
                        <a:t>-</a:t>
                      </a:r>
                      <a:endParaRPr lang="en-US" dirty="0">
                        <a:solidFill>
                          <a:schemeClr val="bg1"/>
                        </a:solidFill>
                      </a:endParaRPr>
                    </a:p>
                  </a:txBody>
                  <a:tcPr>
                    <a:solidFill>
                      <a:srgbClr val="AAB414"/>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877091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en-US" b="0" dirty="0"/>
              <a:t>Asset Management Service</a:t>
            </a:r>
            <a:endParaRPr lang="en-US" sz="1600" b="0" dirty="0"/>
          </a:p>
        </p:txBody>
      </p:sp>
      <p:sp>
        <p:nvSpPr>
          <p:cNvPr id="4" name="Textfeld 3"/>
          <p:cNvSpPr txBox="1"/>
          <p:nvPr/>
        </p:nvSpPr>
        <p:spPr>
          <a:xfrm>
            <a:off x="644977" y="1935525"/>
            <a:ext cx="10434865" cy="4119286"/>
          </a:xfrm>
          <a:prstGeom prst="rect">
            <a:avLst/>
          </a:prstGeom>
          <a:noFill/>
          <a:ln>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t">
            <a:noAutofit/>
          </a:bodyPr>
          <a:lstStyle/>
          <a:p>
            <a:pPr>
              <a:lnSpc>
                <a:spcPct val="110000"/>
              </a:lnSpc>
              <a:spcBef>
                <a:spcPts val="0"/>
              </a:spcBef>
            </a:pPr>
            <a:r>
              <a:rPr lang="en-US" b="1" dirty="0">
                <a:solidFill>
                  <a:srgbClr val="AAB414"/>
                </a:solidFill>
              </a:rPr>
              <a:t>GET</a:t>
            </a:r>
            <a:r>
              <a:rPr lang="en-US" b="1" dirty="0">
                <a:solidFill>
                  <a:schemeClr val="tx1"/>
                </a:solidFill>
              </a:rPr>
              <a:t> /</a:t>
            </a:r>
            <a:r>
              <a:rPr lang="en-US" b="1" dirty="0" err="1">
                <a:solidFill>
                  <a:schemeClr val="tx1"/>
                </a:solidFill>
              </a:rPr>
              <a:t>api</a:t>
            </a:r>
            <a:r>
              <a:rPr lang="en-US" b="1" dirty="0">
                <a:solidFill>
                  <a:schemeClr val="tx1"/>
                </a:solidFill>
              </a:rPr>
              <a:t>/</a:t>
            </a:r>
            <a:r>
              <a:rPr lang="en-US" b="1" dirty="0" err="1">
                <a:solidFill>
                  <a:schemeClr val="tx1"/>
                </a:solidFill>
              </a:rPr>
              <a:t>assetmanagement</a:t>
            </a:r>
            <a:r>
              <a:rPr lang="en-US" b="1" dirty="0">
                <a:solidFill>
                  <a:schemeClr val="tx1"/>
                </a:solidFill>
              </a:rPr>
              <a:t>/v3/assets/{id}</a:t>
            </a: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endParaRPr lang="en-US" b="1" dirty="0">
              <a:solidFill>
                <a:schemeClr val="tx1"/>
              </a:solidFill>
            </a:endParaRPr>
          </a:p>
          <a:p>
            <a:pPr>
              <a:lnSpc>
                <a:spcPct val="110000"/>
              </a:lnSpc>
              <a:spcBef>
                <a:spcPts val="0"/>
              </a:spcBef>
            </a:pPr>
            <a:r>
              <a:rPr lang="en-US" b="1" dirty="0">
                <a:solidFill>
                  <a:schemeClr val="tx1"/>
                </a:solidFill>
              </a:rPr>
              <a:t>Get details for one asset. Response content is similar to the requests shown before.</a:t>
            </a:r>
          </a:p>
        </p:txBody>
      </p:sp>
      <p:sp>
        <p:nvSpPr>
          <p:cNvPr id="7" name="Rectangle 6"/>
          <p:cNvSpPr/>
          <p:nvPr/>
        </p:nvSpPr>
        <p:spPr>
          <a:xfrm>
            <a:off x="536088" y="1451289"/>
            <a:ext cx="2723823" cy="369332"/>
          </a:xfrm>
          <a:prstGeom prst="rect">
            <a:avLst/>
          </a:prstGeom>
        </p:spPr>
        <p:txBody>
          <a:bodyPr wrap="none">
            <a:spAutoFit/>
          </a:bodyPr>
          <a:lstStyle/>
          <a:p>
            <a:r>
              <a:rPr lang="de-DE" b="1" dirty="0" err="1">
                <a:solidFill>
                  <a:srgbClr val="3C464B"/>
                </a:solidFill>
              </a:rPr>
              <a:t>Get</a:t>
            </a:r>
            <a:r>
              <a:rPr lang="de-DE" b="1" dirty="0">
                <a:solidFill>
                  <a:srgbClr val="3C464B"/>
                </a:solidFill>
              </a:rPr>
              <a:t> </a:t>
            </a:r>
            <a:r>
              <a:rPr lang="de-DE" b="1" dirty="0" err="1">
                <a:solidFill>
                  <a:srgbClr val="3C464B"/>
                </a:solidFill>
              </a:rPr>
              <a:t>details</a:t>
            </a:r>
            <a:r>
              <a:rPr lang="de-DE" b="1" dirty="0">
                <a:solidFill>
                  <a:srgbClr val="3C464B"/>
                </a:solidFill>
              </a:rPr>
              <a:t> </a:t>
            </a:r>
            <a:r>
              <a:rPr lang="de-DE" b="1" dirty="0" err="1">
                <a:solidFill>
                  <a:srgbClr val="3C464B"/>
                </a:solidFill>
              </a:rPr>
              <a:t>for</a:t>
            </a:r>
            <a:r>
              <a:rPr lang="de-DE" b="1" dirty="0">
                <a:solidFill>
                  <a:srgbClr val="3C464B"/>
                </a:solidFill>
              </a:rPr>
              <a:t> an </a:t>
            </a:r>
            <a:r>
              <a:rPr lang="de-DE" b="1" dirty="0" err="1">
                <a:solidFill>
                  <a:srgbClr val="3C464B"/>
                </a:solidFill>
              </a:rPr>
              <a:t>asset</a:t>
            </a:r>
            <a:endParaRPr lang="en-US" b="1" dirty="0"/>
          </a:p>
        </p:txBody>
      </p:sp>
      <p:graphicFrame>
        <p:nvGraphicFramePr>
          <p:cNvPr id="6" name="Tabelle 5"/>
          <p:cNvGraphicFramePr>
            <a:graphicFrameLocks noGrp="1"/>
          </p:cNvGraphicFramePr>
          <p:nvPr>
            <p:extLst/>
          </p:nvPr>
        </p:nvGraphicFramePr>
        <p:xfrm>
          <a:off x="644977" y="2521251"/>
          <a:ext cx="10434865" cy="1279906"/>
        </p:xfrm>
        <a:graphic>
          <a:graphicData uri="http://schemas.openxmlformats.org/drawingml/2006/table">
            <a:tbl>
              <a:tblPr firstRow="1" bandRow="1">
                <a:tableStyleId>{5C22544A-7EE6-4342-B048-85BDC9FD1C3A}</a:tableStyleId>
              </a:tblPr>
              <a:tblGrid>
                <a:gridCol w="1307194">
                  <a:extLst>
                    <a:ext uri="{9D8B030D-6E8A-4147-A177-3AD203B41FA5}">
                      <a16:colId xmlns:a16="http://schemas.microsoft.com/office/drawing/2014/main" val="20000"/>
                    </a:ext>
                  </a:extLst>
                </a:gridCol>
                <a:gridCol w="3510783">
                  <a:extLst>
                    <a:ext uri="{9D8B030D-6E8A-4147-A177-3AD203B41FA5}">
                      <a16:colId xmlns:a16="http://schemas.microsoft.com/office/drawing/2014/main" val="20001"/>
                    </a:ext>
                  </a:extLst>
                </a:gridCol>
                <a:gridCol w="4237124">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585423">
                <a:tc>
                  <a:txBody>
                    <a:bodyPr/>
                    <a:lstStyle/>
                    <a:p>
                      <a:r>
                        <a:rPr lang="de-DE" b="1" dirty="0" err="1">
                          <a:solidFill>
                            <a:schemeClr val="bg1"/>
                          </a:solidFill>
                        </a:rPr>
                        <a:t>id</a:t>
                      </a:r>
                      <a:endParaRPr lang="en-US" b="1" dirty="0">
                        <a:solidFill>
                          <a:schemeClr val="bg1"/>
                        </a:solidFill>
                      </a:endParaRPr>
                    </a:p>
                  </a:txBody>
                  <a:tcPr>
                    <a:solidFill>
                      <a:srgbClr val="41AAAA"/>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rgbClr val="3C464B"/>
                          </a:solidFill>
                          <a:effectLst/>
                          <a:latin typeface="+mn-lt"/>
                          <a:ea typeface="+mn-ea"/>
                          <a:cs typeface="+mn-cs"/>
                        </a:rPr>
                        <a:t>Asset id of the asset you want to read the details for</a:t>
                      </a:r>
                      <a:endParaRPr lang="en-US" sz="1800" b="0" kern="1200" dirty="0">
                        <a:solidFill>
                          <a:srgbClr val="3C464B"/>
                        </a:solidFill>
                        <a:effectLst/>
                        <a:latin typeface="+mn-lt"/>
                        <a:ea typeface="+mn-ea"/>
                        <a:cs typeface="+mn-cs"/>
                      </a:endParaRPr>
                    </a:p>
                  </a:txBody>
                  <a:tcPr>
                    <a:solidFill>
                      <a:srgbClr val="BECDD7"/>
                    </a:solidFill>
                  </a:tcPr>
                </a:tc>
                <a:tc>
                  <a:txBody>
                    <a:bodyPr/>
                    <a:lstStyle/>
                    <a:p>
                      <a:r>
                        <a:rPr lang="en-US" dirty="0">
                          <a:solidFill>
                            <a:srgbClr val="3C464B"/>
                          </a:solidFill>
                        </a:rPr>
                        <a:t>7e2f0e528e204c41bd5a503e1a94cd62</a:t>
                      </a:r>
                    </a:p>
                  </a:txBody>
                  <a:tcPr>
                    <a:solidFill>
                      <a:srgbClr val="FFE178"/>
                    </a:solidFill>
                  </a:tcPr>
                </a:tc>
                <a:tc>
                  <a:txBody>
                    <a:bodyPr/>
                    <a:lstStyle/>
                    <a:p>
                      <a:pPr algn="ctr"/>
                      <a:r>
                        <a:rPr lang="de-DE" dirty="0">
                          <a:solidFill>
                            <a:schemeClr val="bg1"/>
                          </a:solidFill>
                        </a:rPr>
                        <a:t>Yes</a:t>
                      </a:r>
                      <a:endParaRPr lang="en-US" dirty="0">
                        <a:solidFill>
                          <a:schemeClr val="bg1"/>
                        </a:solidFill>
                      </a:endParaRPr>
                    </a:p>
                  </a:txBody>
                  <a:tcPr>
                    <a:solidFill>
                      <a:srgbClr val="AAB414"/>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356033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API </a:t>
            </a:r>
            <a:br>
              <a:rPr lang="de-DE" dirty="0"/>
            </a:br>
            <a:r>
              <a:rPr lang="de-DE" b="0" dirty="0" err="1"/>
              <a:t>IoT</a:t>
            </a:r>
            <a:r>
              <a:rPr lang="de-DE" b="0" dirty="0"/>
              <a:t> Time Series Service</a:t>
            </a:r>
            <a:endParaRPr lang="en-US" dirty="0"/>
          </a:p>
        </p:txBody>
      </p:sp>
      <p:sp>
        <p:nvSpPr>
          <p:cNvPr id="15" name="cdtContent Placeholder 9 Id10"/>
          <p:cNvSpPr>
            <a:spLocks noGrp="1"/>
          </p:cNvSpPr>
          <p:nvPr>
            <p:ph idx="1"/>
          </p:nvPr>
        </p:nvSpPr>
        <p:spPr/>
        <p:txBody>
          <a:bodyPr/>
          <a:lstStyle/>
          <a:p>
            <a:endParaRPr lang="de-DE" sz="2000" b="1" noProof="0" dirty="0"/>
          </a:p>
          <a:p>
            <a:r>
              <a:rPr lang="de-DE" sz="2000" b="1" noProof="0" dirty="0"/>
              <a:t>Demo</a:t>
            </a:r>
            <a:endParaRPr lang="en-US" sz="2000" b="1" dirty="0"/>
          </a:p>
          <a:p>
            <a:endParaRPr lang="en-US" sz="2000" b="1" dirty="0"/>
          </a:p>
        </p:txBody>
      </p:sp>
      <p:sp>
        <p:nvSpPr>
          <p:cNvPr id="14" name="Textfeld 13"/>
          <p:cNvSpPr txBox="1"/>
          <p:nvPr/>
        </p:nvSpPr>
        <p:spPr>
          <a:xfrm>
            <a:off x="7071664" y="4922510"/>
            <a:ext cx="914400" cy="914400"/>
          </a:xfrm>
          <a:prstGeom prst="rect">
            <a:avLst/>
          </a:prstGeom>
          <a:noFill/>
        </p:spPr>
        <p:txBody>
          <a:bodyPr wrap="none" lIns="0" tIns="0" rIns="0" bIns="0" rtlCol="0">
            <a:noAutofit/>
          </a:bodyPr>
          <a:lstStyle/>
          <a:p>
            <a:pPr>
              <a:lnSpc>
                <a:spcPct val="110000"/>
              </a:lnSpc>
              <a:spcBef>
                <a:spcPts val="0"/>
              </a:spcBef>
            </a:pPr>
            <a:endParaRPr lang="en-US" sz="14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TextBox 5"/>
          <p:cNvSpPr txBox="1"/>
          <p:nvPr/>
        </p:nvSpPr>
        <p:spPr>
          <a:xfrm>
            <a:off x="5943600" y="1812758"/>
            <a:ext cx="914400" cy="914400"/>
          </a:xfrm>
          <a:prstGeom prst="rect">
            <a:avLst/>
          </a:prstGeom>
          <a:noFill/>
        </p:spPr>
        <p:txBody>
          <a:bodyPr wrap="none" lIns="0" tIns="0" rIns="0" bIns="0" rtlCol="0">
            <a:noAutofit/>
          </a:bodyPr>
          <a:lstStyle/>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hteck 12"/>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Gleichschenkliges Dreieck 16"/>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Box 10"/>
          <p:cNvSpPr txBox="1"/>
          <p:nvPr/>
        </p:nvSpPr>
        <p:spPr>
          <a:xfrm>
            <a:off x="814137" y="3465095"/>
            <a:ext cx="4706987" cy="1760290"/>
          </a:xfrm>
          <a:prstGeom prst="rect">
            <a:avLst/>
          </a:prstGeom>
          <a:noFill/>
        </p:spPr>
        <p:txBody>
          <a:bodyPr wrap="square" lIns="0" tIns="0" rIns="0" bIns="0" rtlCol="0">
            <a:noAutofit/>
          </a:bodyPr>
          <a:lstStyle/>
          <a:p>
            <a:pPr marL="342900" indent="-342900">
              <a:lnSpc>
                <a:spcPct val="110000"/>
              </a:lnSpc>
              <a:spcBef>
                <a:spcPts val="0"/>
              </a:spcBef>
              <a:buClr>
                <a:srgbClr val="879BAA"/>
              </a:buClr>
              <a:buFont typeface="Arial" panose="020B0604020202020204" pitchFamily="34" charset="0"/>
              <a:buChar char="•"/>
            </a:pPr>
            <a:r>
              <a:rPr lang="en-US" sz="2000" dirty="0">
                <a:solidFill>
                  <a:schemeClr val="bg1"/>
                </a:solidFill>
                <a:latin typeface="Arial" pitchFamily="34" charset="0"/>
                <a:cs typeface="Arial" pitchFamily="34" charset="0"/>
              </a:rPr>
              <a:t>Use the Postman Collection to investigate this API</a:t>
            </a:r>
            <a:endParaRPr lang="en-US" sz="2000" dirty="0">
              <a:solidFill>
                <a:schemeClr val="bg1"/>
              </a:solidFill>
              <a:ea typeface="Arial Unicode MS" panose="020B0604020202020204" pitchFamily="34" charset="-128"/>
              <a:cs typeface="Arial Unicode MS" panose="020B0604020202020204" pitchFamily="34" charset="-128"/>
            </a:endParaRPr>
          </a:p>
        </p:txBody>
      </p:sp>
      <p:pic>
        <p:nvPicPr>
          <p:cNvPr id="12" name="Picture 4" descr="Image result for postman chr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025" y="2519142"/>
            <a:ext cx="2403367" cy="240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4137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MindSphere API - Asset Management Service</a:t>
            </a:r>
            <a:br>
              <a:rPr lang="de-DE" dirty="0">
                <a:solidFill>
                  <a:srgbClr val="00646E"/>
                </a:solidFill>
              </a:rPr>
            </a:br>
            <a:r>
              <a:rPr lang="en-US" b="0" dirty="0">
                <a:solidFill>
                  <a:srgbClr val="00646E"/>
                </a:solidFill>
              </a:rPr>
              <a:t>Summary</a:t>
            </a:r>
            <a:endParaRPr lang="en-US" dirty="0">
              <a:solidFill>
                <a:srgbClr val="00646E"/>
              </a:solidFill>
            </a:endParaRPr>
          </a:p>
        </p:txBody>
      </p:sp>
      <p:sp>
        <p:nvSpPr>
          <p:cNvPr id="7" name="Line Callout 2 6"/>
          <p:cNvSpPr/>
          <p:nvPr/>
        </p:nvSpPr>
        <p:spPr bwMode="auto">
          <a:xfrm flipH="1">
            <a:off x="594987" y="1680633"/>
            <a:ext cx="3391810" cy="2303971"/>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err="1">
                <a:solidFill>
                  <a:schemeClr val="bg1"/>
                </a:solidFill>
                <a:ea typeface="Arial Unicode MS" panose="020B0604020202020204" pitchFamily="34" charset="-128"/>
                <a:cs typeface="Arial Unicode MS" panose="020B0604020202020204" pitchFamily="34" charset="-128"/>
              </a:rPr>
              <a:t>How</a:t>
            </a:r>
            <a:r>
              <a:rPr lang="de-DE" dirty="0">
                <a:solidFill>
                  <a:schemeClr val="bg1"/>
                </a:solidFill>
                <a:ea typeface="Arial Unicode MS" panose="020B0604020202020204" pitchFamily="34" charset="-128"/>
                <a:cs typeface="Arial Unicode MS" panose="020B0604020202020204" pitchFamily="34" charset="-128"/>
              </a:rPr>
              <a:t> do </a:t>
            </a:r>
            <a:r>
              <a:rPr lang="de-DE" dirty="0" err="1">
                <a:solidFill>
                  <a:schemeClr val="bg1"/>
                </a:solidFill>
                <a:ea typeface="Arial Unicode MS" panose="020B0604020202020204" pitchFamily="34" charset="-128"/>
                <a:cs typeface="Arial Unicode MS" panose="020B0604020202020204" pitchFamily="34" charset="-128"/>
              </a:rPr>
              <a:t>we</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read</a:t>
            </a:r>
            <a:r>
              <a:rPr lang="de-DE">
                <a:solidFill>
                  <a:schemeClr val="bg1"/>
                </a:solidFill>
                <a:ea typeface="Arial Unicode MS" panose="020B0604020202020204" pitchFamily="34" charset="-128"/>
                <a:cs typeface="Arial Unicode MS" panose="020B0604020202020204" pitchFamily="34" charset="-128"/>
              </a:rPr>
              <a:t> information</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of</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the</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asset</a:t>
            </a:r>
            <a:r>
              <a:rPr lang="de-DE" dirty="0">
                <a:solidFill>
                  <a:schemeClr val="bg1"/>
                </a:solidFill>
                <a:ea typeface="Arial Unicode MS" panose="020B0604020202020204" pitchFamily="34" charset="-128"/>
                <a:cs typeface="Arial Unicode MS" panose="020B0604020202020204" pitchFamily="34" charset="-128"/>
              </a:rPr>
              <a:t>?</a:t>
            </a:r>
            <a:br>
              <a:rPr lang="de-DE" sz="1100" b="1" dirty="0">
                <a:solidFill>
                  <a:schemeClr val="bg1"/>
                </a:solidFill>
                <a:ea typeface="Arial Unicode MS" panose="020B0604020202020204" pitchFamily="34" charset="-128"/>
                <a:cs typeface="Arial Unicode MS" panose="020B0604020202020204" pitchFamily="34" charset="-128"/>
              </a:rPr>
            </a:br>
            <a:endParaRPr lang="de-DE" b="1" dirty="0">
              <a:solidFill>
                <a:schemeClr val="bg1"/>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de-DE" b="1" dirty="0" err="1">
                <a:solidFill>
                  <a:schemeClr val="bg1"/>
                </a:solidFill>
                <a:ea typeface="Arial Unicode MS" panose="020B0604020202020204" pitchFamily="34" charset="-128"/>
                <a:cs typeface="Arial Unicode MS" panose="020B0604020202020204" pitchFamily="34" charset="-128"/>
              </a:rPr>
              <a:t>There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are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several</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endpoints</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depending</a:t>
            </a:r>
            <a:r>
              <a:rPr lang="de-DE" b="1" dirty="0">
                <a:solidFill>
                  <a:schemeClr val="bg1"/>
                </a:solidFill>
                <a:ea typeface="Arial Unicode MS" panose="020B0604020202020204" pitchFamily="34" charset="-128"/>
                <a:cs typeface="Arial Unicode MS" panose="020B0604020202020204" pitchFamily="34" charset="-128"/>
              </a:rPr>
              <a:t> on </a:t>
            </a:r>
            <a:r>
              <a:rPr lang="de-DE" b="1" dirty="0" err="1">
                <a:solidFill>
                  <a:schemeClr val="bg1"/>
                </a:solidFill>
                <a:ea typeface="Arial Unicode MS" panose="020B0604020202020204" pitchFamily="34" charset="-128"/>
                <a:cs typeface="Arial Unicode MS" panose="020B0604020202020204" pitchFamily="34" charset="-128"/>
              </a:rPr>
              <a:t>the</a:t>
            </a:r>
            <a:r>
              <a:rPr lang="de-DE" b="1" dirty="0">
                <a:solidFill>
                  <a:schemeClr val="bg1"/>
                </a:solidFill>
                <a:ea typeface="Arial Unicode MS" panose="020B0604020202020204" pitchFamily="34" charset="-128"/>
                <a:cs typeface="Arial Unicode MS" panose="020B0604020202020204" pitchFamily="34" charset="-128"/>
              </a:rPr>
              <a:t> type </a:t>
            </a:r>
            <a:r>
              <a:rPr lang="de-DE" b="1" dirty="0" err="1">
                <a:solidFill>
                  <a:schemeClr val="bg1"/>
                </a:solidFill>
                <a:ea typeface="Arial Unicode MS" panose="020B0604020202020204" pitchFamily="34" charset="-128"/>
                <a:cs typeface="Arial Unicode MS" panose="020B0604020202020204" pitchFamily="34" charset="-128"/>
              </a:rPr>
              <a:t>of</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asset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information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requested</a:t>
            </a:r>
            <a:endParaRPr lang="de-DE" b="1" dirty="0">
              <a:solidFill>
                <a:schemeClr val="bg1"/>
              </a:solidFill>
              <a:ea typeface="Arial Unicode MS" panose="020B0604020202020204" pitchFamily="34" charset="-128"/>
              <a:cs typeface="Arial Unicode MS" panose="020B0604020202020204" pitchFamily="34" charset="-128"/>
            </a:endParaRPr>
          </a:p>
        </p:txBody>
      </p:sp>
      <p:sp>
        <p:nvSpPr>
          <p:cNvPr id="9" name="Line Callout 2 8"/>
          <p:cNvSpPr/>
          <p:nvPr/>
        </p:nvSpPr>
        <p:spPr bwMode="auto">
          <a:xfrm flipH="1">
            <a:off x="1370644" y="4158034"/>
            <a:ext cx="3391810" cy="2079264"/>
          </a:xfrm>
          <a:prstGeom prst="borderCallout2">
            <a:avLst>
              <a:gd name="adj1" fmla="val 51247"/>
              <a:gd name="adj2" fmla="val 181"/>
              <a:gd name="adj3" fmla="val 51248"/>
              <a:gd name="adj4" fmla="val -17022"/>
              <a:gd name="adj5" fmla="val 72610"/>
              <a:gd name="adj6" fmla="val -31272"/>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pPr>
            <a:r>
              <a:rPr lang="de-DE" dirty="0" err="1">
                <a:solidFill>
                  <a:schemeClr val="bg1"/>
                </a:solidFill>
                <a:ea typeface="Arial Unicode MS" panose="020B0604020202020204" pitchFamily="34" charset="-128"/>
                <a:cs typeface="Arial Unicode MS" panose="020B0604020202020204" pitchFamily="34" charset="-128"/>
              </a:rPr>
              <a:t>How</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can</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we</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navigate</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through</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the</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asset</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hierarchy</a:t>
            </a:r>
            <a:r>
              <a:rPr lang="de-DE" dirty="0">
                <a:solidFill>
                  <a:schemeClr val="bg1"/>
                </a:solidFill>
                <a:ea typeface="Arial Unicode MS" panose="020B0604020202020204" pitchFamily="34" charset="-128"/>
                <a:cs typeface="Arial Unicode MS" panose="020B0604020202020204" pitchFamily="34" charset="-128"/>
              </a:rPr>
              <a:t>?</a:t>
            </a:r>
          </a:p>
          <a:p>
            <a:pPr algn="ctr">
              <a:lnSpc>
                <a:spcPct val="110000"/>
              </a:lnSpc>
              <a:spcBef>
                <a:spcPct val="0"/>
              </a:spcBef>
            </a:pPr>
            <a:endParaRPr lang="de-DE" b="1" dirty="0">
              <a:solidFill>
                <a:schemeClr val="bg1"/>
              </a:solidFill>
              <a:ea typeface="Arial Unicode MS" panose="020B0604020202020204" pitchFamily="34" charset="-128"/>
              <a:cs typeface="Arial Unicode MS" panose="020B0604020202020204" pitchFamily="34" charset="-128"/>
            </a:endParaRPr>
          </a:p>
          <a:p>
            <a:pPr algn="ctr">
              <a:lnSpc>
                <a:spcPct val="110000"/>
              </a:lnSpc>
              <a:spcBef>
                <a:spcPct val="0"/>
              </a:spcBef>
            </a:pPr>
            <a:r>
              <a:rPr lang="de-DE" b="1" dirty="0">
                <a:solidFill>
                  <a:schemeClr val="bg1"/>
                </a:solidFill>
                <a:ea typeface="Arial Unicode MS" panose="020B0604020202020204" pitchFamily="34" charset="-128"/>
                <a:cs typeface="Arial Unicode MS" panose="020B0604020202020204" pitchFamily="34" charset="-128"/>
              </a:rPr>
              <a:t>The HAL </a:t>
            </a:r>
            <a:r>
              <a:rPr lang="de-DE" b="1" dirty="0" err="1">
                <a:solidFill>
                  <a:schemeClr val="bg1"/>
                </a:solidFill>
                <a:ea typeface="Arial Unicode MS" panose="020B0604020202020204" pitchFamily="34" charset="-128"/>
                <a:cs typeface="Arial Unicode MS" panose="020B0604020202020204" pitchFamily="34" charset="-128"/>
              </a:rPr>
              <a:t>structure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tells</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from</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where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to</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request</a:t>
            </a:r>
            <a:r>
              <a:rPr lang="de-DE" b="1" dirty="0">
                <a:solidFill>
                  <a:schemeClr val="bg1"/>
                </a:solidFill>
                <a:ea typeface="Arial Unicode MS" panose="020B0604020202020204" pitchFamily="34" charset="-128"/>
                <a:cs typeface="Arial Unicode MS" panose="020B0604020202020204" pitchFamily="34" charset="-128"/>
              </a:rPr>
              <a:t> e.g. </a:t>
            </a:r>
            <a:r>
              <a:rPr lang="de-DE" b="1" dirty="0" err="1">
                <a:solidFill>
                  <a:schemeClr val="bg1"/>
                </a:solidFill>
                <a:ea typeface="Arial Unicode MS" panose="020B0604020202020204" pitchFamily="34" charset="-128"/>
                <a:cs typeface="Arial Unicode MS" panose="020B0604020202020204" pitchFamily="34" charset="-128"/>
              </a:rPr>
              <a:t>parent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and</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further</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information</a:t>
            </a:r>
            <a:endParaRPr lang="en-US" b="1" dirty="0">
              <a:solidFill>
                <a:schemeClr val="bg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2502298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3174" y="992"/>
            <a:ext cx="12185653"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3431" y="994"/>
            <a:ext cx="7445396" cy="6856017"/>
          </a:xfrm>
          <a:prstGeom prst="rect">
            <a:avLst/>
          </a:prstGeom>
        </p:spPr>
      </p:pic>
      <p:sp>
        <p:nvSpPr>
          <p:cNvPr id="9" name="Titel 6"/>
          <p:cNvSpPr txBox="1">
            <a:spLocks/>
          </p:cNvSpPr>
          <p:nvPr/>
        </p:nvSpPr>
        <p:spPr bwMode="gray">
          <a:xfrm>
            <a:off x="629910" y="4419624"/>
            <a:ext cx="929314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a:solidFill>
                  <a:schemeClr val="tx1"/>
                </a:solidFill>
              </a:rPr>
              <a:t>Pump application</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303322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Architecture &amp; API</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322553"/>
            <a:ext cx="8324758" cy="2067594"/>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1800" b="0" dirty="0" err="1"/>
              <a:t>How</a:t>
            </a:r>
            <a:r>
              <a:rPr lang="de-DE" sz="1800" b="0" dirty="0"/>
              <a:t> </a:t>
            </a:r>
            <a:r>
              <a:rPr lang="de-DE" sz="1800" b="0" dirty="0" err="1"/>
              <a:t>to</a:t>
            </a:r>
            <a:r>
              <a:rPr lang="de-DE" sz="1800" b="0" dirty="0"/>
              <a:t> </a:t>
            </a:r>
            <a:r>
              <a:rPr lang="de-DE" sz="1800" b="0" dirty="0" err="1"/>
              <a:t>call</a:t>
            </a:r>
            <a:r>
              <a:rPr lang="de-DE" sz="1800" b="0" dirty="0"/>
              <a:t> and </a:t>
            </a:r>
            <a:r>
              <a:rPr lang="de-DE" sz="1800" b="0" dirty="0" err="1"/>
              <a:t>use</a:t>
            </a:r>
            <a:r>
              <a:rPr lang="de-DE" sz="1800" b="0" dirty="0"/>
              <a:t> MindSphere APIs </a:t>
            </a:r>
          </a:p>
          <a:p>
            <a:pPr marL="324000" indent="-285750">
              <a:buFont typeface="Arial" panose="020B0604020202020204" pitchFamily="34" charset="0"/>
              <a:buChar char="•"/>
            </a:pPr>
            <a:r>
              <a:rPr lang="de-DE" sz="1800" b="0" dirty="0"/>
              <a:t>MindSphere API </a:t>
            </a:r>
            <a:r>
              <a:rPr lang="de-DE" sz="1800" b="0" dirty="0" err="1"/>
              <a:t>Roles</a:t>
            </a:r>
            <a:endParaRPr lang="de-DE" sz="1800" b="0" dirty="0"/>
          </a:p>
          <a:p>
            <a:pPr marL="324000" indent="-285750">
              <a:buFont typeface="Arial" panose="020B0604020202020204" pitchFamily="34" charset="0"/>
              <a:buChar char="•"/>
            </a:pPr>
            <a:r>
              <a:rPr lang="de-DE" sz="1800" b="0" dirty="0"/>
              <a:t>Angular </a:t>
            </a:r>
            <a:r>
              <a:rPr lang="de-DE" sz="1800" b="0" dirty="0" err="1"/>
              <a:t>basics</a:t>
            </a:r>
            <a:r>
              <a:rPr lang="de-DE" sz="1800" b="0" dirty="0"/>
              <a:t> and </a:t>
            </a:r>
            <a:r>
              <a:rPr lang="de-DE" sz="1800" b="0" dirty="0" err="1"/>
              <a:t>application</a:t>
            </a:r>
            <a:r>
              <a:rPr lang="de-DE" sz="1800" b="0" dirty="0"/>
              <a:t> </a:t>
            </a:r>
            <a:r>
              <a:rPr lang="de-DE" sz="1800" b="0" dirty="0" err="1"/>
              <a:t>Structure</a:t>
            </a:r>
            <a:endParaRPr lang="de-DE" sz="1800" b="0" dirty="0"/>
          </a:p>
          <a:p>
            <a:pPr marL="324000" indent="-285750">
              <a:buFont typeface="Arial" panose="020B0604020202020204" pitchFamily="34" charset="0"/>
              <a:buChar char="•"/>
            </a:pPr>
            <a:r>
              <a:rPr lang="de-DE" sz="1800" b="0" dirty="0" err="1"/>
              <a:t>Exercise</a:t>
            </a:r>
            <a:endParaRPr lang="de-DE" sz="1800" b="0" dirty="0"/>
          </a:p>
          <a:p>
            <a:pPr marL="324000" indent="-285750">
              <a:buFont typeface="Arial" panose="020B0604020202020204" pitchFamily="34" charset="0"/>
              <a:buChar char="•"/>
            </a:pPr>
            <a:endParaRPr lang="en-US" sz="2000" b="0" dirty="0"/>
          </a:p>
          <a:p>
            <a:pPr marL="324000" indent="-285750">
              <a:buFont typeface="Arial" panose="020B0604020202020204" pitchFamily="34" charset="0"/>
              <a:buChar char="•"/>
            </a:pPr>
            <a:endParaRPr lang="en-US" sz="2000" b="0" dirty="0"/>
          </a:p>
          <a:p>
            <a:pPr marL="324000"/>
            <a:endParaRPr lang="fr-FR" sz="2000" b="0" kern="0" dirty="0"/>
          </a:p>
        </p:txBody>
      </p:sp>
      <p:sp>
        <p:nvSpPr>
          <p:cNvPr id="5" name="Line Callout 2 4"/>
          <p:cNvSpPr/>
          <p:nvPr/>
        </p:nvSpPr>
        <p:spPr bwMode="auto">
          <a:xfrm flipH="1">
            <a:off x="626737" y="1680633"/>
            <a:ext cx="3391810" cy="1774543"/>
          </a:xfrm>
          <a:prstGeom prst="borderCallout2">
            <a:avLst>
              <a:gd name="adj1" fmla="val 51247"/>
              <a:gd name="adj2" fmla="val 181"/>
              <a:gd name="adj3" fmla="val 51248"/>
              <a:gd name="adj4" fmla="val -17022"/>
              <a:gd name="adj5" fmla="val 81194"/>
              <a:gd name="adj6" fmla="val -33854"/>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Learn</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to</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develop</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your</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first</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application</a:t>
            </a:r>
            <a:r>
              <a:rPr lang="de-DE" b="1" dirty="0">
                <a:solidFill>
                  <a:srgbClr val="FFFFFF"/>
                </a:solidFill>
                <a:ea typeface="Arial Unicode MS" panose="020B0604020202020204" pitchFamily="34" charset="-128"/>
                <a:cs typeface="Arial Unicode MS" panose="020B0604020202020204" pitchFamily="34" charset="-128"/>
              </a:rPr>
              <a:t>  </a:t>
            </a:r>
          </a:p>
        </p:txBody>
      </p:sp>
    </p:spTree>
    <p:extLst>
      <p:ext uri="{BB962C8B-B14F-4D97-AF65-F5344CB8AC3E}">
        <p14:creationId xmlns:p14="http://schemas.microsoft.com/office/powerpoint/2010/main" val="6235571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9466E-F92C-41BF-ADBF-C9BCB8A135C0}"/>
              </a:ext>
            </a:extLst>
          </p:cNvPr>
          <p:cNvSpPr>
            <a:spLocks noGrp="1"/>
          </p:cNvSpPr>
          <p:nvPr>
            <p:ph type="title"/>
          </p:nvPr>
        </p:nvSpPr>
        <p:spPr/>
        <p:txBody>
          <a:bodyPr/>
          <a:lstStyle/>
          <a:p>
            <a:r>
              <a:rPr lang="de-DE" dirty="0"/>
              <a:t>What do we want to do?</a:t>
            </a:r>
          </a:p>
        </p:txBody>
      </p:sp>
      <p:grpSp>
        <p:nvGrpSpPr>
          <p:cNvPr id="8" name="Group 7">
            <a:extLst>
              <a:ext uri="{FF2B5EF4-FFF2-40B4-BE49-F238E27FC236}">
                <a16:creationId xmlns:a16="http://schemas.microsoft.com/office/drawing/2014/main" id="{F71BDF1D-62AD-40F1-BF4F-209699DBDFF5}"/>
              </a:ext>
            </a:extLst>
          </p:cNvPr>
          <p:cNvGrpSpPr/>
          <p:nvPr/>
        </p:nvGrpSpPr>
        <p:grpSpPr>
          <a:xfrm>
            <a:off x="797924" y="1241143"/>
            <a:ext cx="10596152" cy="4964238"/>
            <a:chOff x="765066" y="1500088"/>
            <a:chExt cx="7400777" cy="3467223"/>
          </a:xfrm>
        </p:grpSpPr>
        <p:pic>
          <p:nvPicPr>
            <p:cNvPr id="5" name="Picture 4">
              <a:extLst>
                <a:ext uri="{FF2B5EF4-FFF2-40B4-BE49-F238E27FC236}">
                  <a16:creationId xmlns:a16="http://schemas.microsoft.com/office/drawing/2014/main" id="{B4E2BAD8-DB75-47B3-9E18-4B202BE24017}"/>
                </a:ext>
              </a:extLst>
            </p:cNvPr>
            <p:cNvPicPr>
              <a:picLocks noChangeAspect="1"/>
            </p:cNvPicPr>
            <p:nvPr/>
          </p:nvPicPr>
          <p:blipFill>
            <a:blip r:embed="rId2"/>
            <a:stretch>
              <a:fillRect/>
            </a:stretch>
          </p:blipFill>
          <p:spPr>
            <a:xfrm>
              <a:off x="4026156" y="1500088"/>
              <a:ext cx="4139687" cy="1847169"/>
            </a:xfrm>
            <a:prstGeom prst="rect">
              <a:avLst/>
            </a:prstGeom>
          </p:spPr>
        </p:pic>
        <p:grpSp>
          <p:nvGrpSpPr>
            <p:cNvPr id="7" name="Group 6">
              <a:extLst>
                <a:ext uri="{FF2B5EF4-FFF2-40B4-BE49-F238E27FC236}">
                  <a16:creationId xmlns:a16="http://schemas.microsoft.com/office/drawing/2014/main" id="{B8EF7C4F-73CA-4157-BE60-6481F5507526}"/>
                </a:ext>
              </a:extLst>
            </p:cNvPr>
            <p:cNvGrpSpPr/>
            <p:nvPr/>
          </p:nvGrpSpPr>
          <p:grpSpPr>
            <a:xfrm>
              <a:off x="765066" y="1500088"/>
              <a:ext cx="4139687" cy="3467223"/>
              <a:chOff x="4026156" y="771804"/>
              <a:chExt cx="4139687" cy="3467223"/>
            </a:xfrm>
          </p:grpSpPr>
          <p:pic>
            <p:nvPicPr>
              <p:cNvPr id="2" name="Picture 1">
                <a:extLst>
                  <a:ext uri="{FF2B5EF4-FFF2-40B4-BE49-F238E27FC236}">
                    <a16:creationId xmlns:a16="http://schemas.microsoft.com/office/drawing/2014/main" id="{EF20C7C6-7364-478B-BD3E-8B92715EE905}"/>
                  </a:ext>
                </a:extLst>
              </p:cNvPr>
              <p:cNvPicPr>
                <a:picLocks noChangeAspect="1"/>
              </p:cNvPicPr>
              <p:nvPr/>
            </p:nvPicPr>
            <p:blipFill>
              <a:blip r:embed="rId3"/>
              <a:stretch>
                <a:fillRect/>
              </a:stretch>
            </p:blipFill>
            <p:spPr>
              <a:xfrm>
                <a:off x="4026156" y="771804"/>
                <a:ext cx="4139687" cy="1626636"/>
              </a:xfrm>
              <a:prstGeom prst="rect">
                <a:avLst/>
              </a:prstGeom>
            </p:spPr>
          </p:pic>
          <p:pic>
            <p:nvPicPr>
              <p:cNvPr id="4" name="Picture 3">
                <a:extLst>
                  <a:ext uri="{FF2B5EF4-FFF2-40B4-BE49-F238E27FC236}">
                    <a16:creationId xmlns:a16="http://schemas.microsoft.com/office/drawing/2014/main" id="{CAC5BFB7-2D05-42E0-AF78-E17E5BCE930D}"/>
                  </a:ext>
                </a:extLst>
              </p:cNvPr>
              <p:cNvPicPr>
                <a:picLocks noChangeAspect="1"/>
              </p:cNvPicPr>
              <p:nvPr/>
            </p:nvPicPr>
            <p:blipFill>
              <a:blip r:embed="rId4"/>
              <a:stretch>
                <a:fillRect/>
              </a:stretch>
            </p:blipFill>
            <p:spPr>
              <a:xfrm>
                <a:off x="4026156" y="2398440"/>
                <a:ext cx="4139687" cy="1840587"/>
              </a:xfrm>
              <a:prstGeom prst="rect">
                <a:avLst/>
              </a:prstGeom>
            </p:spPr>
          </p:pic>
        </p:grpSp>
      </p:grpSp>
    </p:spTree>
    <p:extLst>
      <p:ext uri="{BB962C8B-B14F-4D97-AF65-F5344CB8AC3E}">
        <p14:creationId xmlns:p14="http://schemas.microsoft.com/office/powerpoint/2010/main" val="29941218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6D0D81-47CE-477A-80A1-BBD206DD74A5}"/>
              </a:ext>
            </a:extLst>
          </p:cNvPr>
          <p:cNvSpPr>
            <a:spLocks noGrp="1"/>
          </p:cNvSpPr>
          <p:nvPr>
            <p:ph type="title"/>
          </p:nvPr>
        </p:nvSpPr>
        <p:spPr/>
        <p:txBody>
          <a:bodyPr/>
          <a:lstStyle/>
          <a:p>
            <a:r>
              <a:rPr lang="de-DE" dirty="0"/>
              <a:t>How do we do this?</a:t>
            </a:r>
          </a:p>
        </p:txBody>
      </p:sp>
      <p:sp>
        <p:nvSpPr>
          <p:cNvPr id="4" name="Content Placeholder 3">
            <a:extLst>
              <a:ext uri="{FF2B5EF4-FFF2-40B4-BE49-F238E27FC236}">
                <a16:creationId xmlns:a16="http://schemas.microsoft.com/office/drawing/2014/main" id="{6079F53C-958C-42A6-97C9-725A17D04FE2}"/>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de-DE" dirty="0"/>
              <a:t>Angular as frontend framework - </a:t>
            </a:r>
            <a:r>
              <a:rPr lang="de-DE" dirty="0">
                <a:hlinkClick r:id="rId2"/>
              </a:rPr>
              <a:t>https://angular.io/</a:t>
            </a:r>
            <a:endParaRPr lang="de-DE" dirty="0"/>
          </a:p>
          <a:p>
            <a:pPr marL="285750" indent="-285750">
              <a:lnSpc>
                <a:spcPct val="150000"/>
              </a:lnSpc>
              <a:buFont typeface="Arial" panose="020B0604020202020204" pitchFamily="34" charset="0"/>
              <a:buChar char="•"/>
            </a:pPr>
            <a:r>
              <a:rPr lang="de-DE" dirty="0"/>
              <a:t>Nodejs &amp; npm (node package manager)</a:t>
            </a:r>
          </a:p>
          <a:p>
            <a:pPr marL="285750" indent="-285750">
              <a:lnSpc>
                <a:spcPct val="150000"/>
              </a:lnSpc>
              <a:buFont typeface="Arial" panose="020B0604020202020204" pitchFamily="34" charset="0"/>
              <a:buChar char="•"/>
            </a:pPr>
            <a:r>
              <a:rPr lang="de-DE" dirty="0"/>
              <a:t>TypeScript</a:t>
            </a:r>
          </a:p>
          <a:p>
            <a:pPr marL="285750" indent="-285750">
              <a:lnSpc>
                <a:spcPct val="150000"/>
              </a:lnSpc>
              <a:buFont typeface="Arial" panose="020B0604020202020204" pitchFamily="34" charset="0"/>
              <a:buChar char="•"/>
            </a:pPr>
            <a:r>
              <a:rPr lang="de-DE" dirty="0"/>
              <a:t>HTML</a:t>
            </a:r>
          </a:p>
          <a:p>
            <a:pPr marL="285750" indent="-285750">
              <a:lnSpc>
                <a:spcPct val="150000"/>
              </a:lnSpc>
              <a:buFont typeface="Arial" panose="020B0604020202020204" pitchFamily="34" charset="0"/>
              <a:buChar char="•"/>
            </a:pPr>
            <a:r>
              <a:rPr lang="de-DE" dirty="0"/>
              <a:t>CloudFoundry</a:t>
            </a:r>
          </a:p>
          <a:p>
            <a:pPr marL="285750" indent="-285750">
              <a:lnSpc>
                <a:spcPct val="150000"/>
              </a:lnSpc>
              <a:buFont typeface="Arial" panose="020B0604020202020204" pitchFamily="34" charset="0"/>
              <a:buChar char="•"/>
            </a:pPr>
            <a:r>
              <a:rPr lang="de-DE" dirty="0"/>
              <a:t>MindSphere APIs</a:t>
            </a:r>
          </a:p>
          <a:p>
            <a:pPr marL="465048" lvl="1" indent="-285750">
              <a:lnSpc>
                <a:spcPct val="150000"/>
              </a:lnSpc>
              <a:buFont typeface="Arial" panose="020B0604020202020204" pitchFamily="34" charset="0"/>
              <a:buChar char="•"/>
            </a:pPr>
            <a:r>
              <a:rPr lang="de-DE" dirty="0"/>
              <a:t>Asset Management Service</a:t>
            </a:r>
          </a:p>
          <a:p>
            <a:pPr marL="465048" lvl="1" indent="-285750">
              <a:lnSpc>
                <a:spcPct val="150000"/>
              </a:lnSpc>
              <a:buFont typeface="Arial" panose="020B0604020202020204" pitchFamily="34" charset="0"/>
              <a:buChar char="•"/>
            </a:pPr>
            <a:r>
              <a:rPr lang="en-US" dirty="0"/>
              <a:t>IoT Time Series Aggregates Service</a:t>
            </a:r>
            <a:endParaRPr lang="de-DE" dirty="0"/>
          </a:p>
          <a:p>
            <a:pPr marL="465048" lvl="1" indent="-285750">
              <a:lnSpc>
                <a:spcPct val="150000"/>
              </a:lnSpc>
              <a:buFont typeface="Arial" panose="020B0604020202020204" pitchFamily="34" charset="0"/>
              <a:buChar char="•"/>
            </a:pPr>
            <a:r>
              <a:rPr lang="de-DE" dirty="0"/>
              <a:t>Event Management Service</a:t>
            </a:r>
          </a:p>
          <a:p>
            <a:pPr marL="285750" indent="-285750">
              <a:lnSpc>
                <a:spcPct val="150000"/>
              </a:lnSpc>
              <a:buFont typeface="Arial" panose="020B0604020202020204" pitchFamily="34" charset="0"/>
              <a:buChar char="•"/>
            </a:pPr>
            <a:r>
              <a:rPr lang="de-DE" dirty="0"/>
              <a:t>Our pump asset</a:t>
            </a:r>
          </a:p>
        </p:txBody>
      </p:sp>
      <p:pic>
        <p:nvPicPr>
          <p:cNvPr id="10" name="Picture 9">
            <a:extLst>
              <a:ext uri="{FF2B5EF4-FFF2-40B4-BE49-F238E27FC236}">
                <a16:creationId xmlns:a16="http://schemas.microsoft.com/office/drawing/2014/main" id="{32D663D0-72AF-441A-A4F0-B9B85DEB9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912" y="708237"/>
            <a:ext cx="2381250" cy="2381250"/>
          </a:xfrm>
          <a:prstGeom prst="rect">
            <a:avLst/>
          </a:prstGeom>
        </p:spPr>
      </p:pic>
      <p:pic>
        <p:nvPicPr>
          <p:cNvPr id="4100" name="Picture 4" descr="Node.js on light background">
            <a:extLst>
              <a:ext uri="{FF2B5EF4-FFF2-40B4-BE49-F238E27FC236}">
                <a16:creationId xmlns:a16="http://schemas.microsoft.com/office/drawing/2014/main" id="{262C50D5-413C-456F-AED7-FEB66B7DD4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5939" y="4498999"/>
            <a:ext cx="2667341" cy="163399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npm-logo-red.png">
            <a:extLst>
              <a:ext uri="{FF2B5EF4-FFF2-40B4-BE49-F238E27FC236}">
                <a16:creationId xmlns:a16="http://schemas.microsoft.com/office/drawing/2014/main" id="{FC4ED882-CA14-4F7B-ADFA-8B7972716C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6868" y="3898664"/>
            <a:ext cx="2431294" cy="7794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cloudfoundry.org/wp-content/uploads/2017/01/CFF_Logo_vertical_RGB.png">
            <a:extLst>
              <a:ext uri="{FF2B5EF4-FFF2-40B4-BE49-F238E27FC236}">
                <a16:creationId xmlns:a16="http://schemas.microsoft.com/office/drawing/2014/main" id="{A79BD066-8B04-4555-9401-A519460221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3025" y="1831906"/>
            <a:ext cx="2973170" cy="1832776"/>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10" descr="https://plconnect.industrysoftware.automation.siemens.com/sites/MindSphere/Lists/Documents/Attachments/351/sie-mindsphere-key-visual-rgb.jpg">
            <a:extLst>
              <a:ext uri="{FF2B5EF4-FFF2-40B4-BE49-F238E27FC236}">
                <a16:creationId xmlns:a16="http://schemas.microsoft.com/office/drawing/2014/main" id="{323AFBFE-3202-43FE-8C4A-A5B9D3FC5F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5" name="Picture 14">
            <a:extLst>
              <a:ext uri="{FF2B5EF4-FFF2-40B4-BE49-F238E27FC236}">
                <a16:creationId xmlns:a16="http://schemas.microsoft.com/office/drawing/2014/main" id="{46000EA5-D0B9-4ABD-BB9A-76F292B020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0495" y="5141229"/>
            <a:ext cx="3139638" cy="1161354"/>
          </a:xfrm>
          <a:prstGeom prst="rect">
            <a:avLst/>
          </a:prstGeom>
        </p:spPr>
      </p:pic>
    </p:spTree>
    <p:extLst>
      <p:ext uri="{BB962C8B-B14F-4D97-AF65-F5344CB8AC3E}">
        <p14:creationId xmlns:p14="http://schemas.microsoft.com/office/powerpoint/2010/main" val="165922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186258" y="1717380"/>
            <a:ext cx="11731194" cy="719705"/>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110000"/>
              </a:lnSpc>
            </a:pPr>
            <a:r>
              <a:rPr lang="en-US" sz="1199" dirty="0"/>
              <a:t>MindConnect LIB is a “C” source code library, which enables customer to use connectivity to MindSphere within his own agents, e.g. embedded devices, programmable controllers or Linux/Windows PCs. It encapsulates the MindConnect API to those devices and handles the encrypted transmission of onsite data to MindSphere through a secure internet connection, to enable cloud-based applications and services.</a:t>
            </a:r>
          </a:p>
        </p:txBody>
      </p:sp>
      <p:sp>
        <p:nvSpPr>
          <p:cNvPr id="2" name="Titel 1"/>
          <p:cNvSpPr>
            <a:spLocks noGrp="1"/>
          </p:cNvSpPr>
          <p:nvPr>
            <p:ph type="title"/>
          </p:nvPr>
        </p:nvSpPr>
        <p:spPr/>
        <p:txBody>
          <a:bodyPr/>
          <a:lstStyle/>
          <a:p>
            <a:r>
              <a:rPr lang="en-US" dirty="0">
                <a:solidFill>
                  <a:srgbClr val="00646E"/>
                </a:solidFill>
              </a:rPr>
              <a:t>Connectivity @ MindSphere </a:t>
            </a:r>
            <a:br>
              <a:rPr lang="en-US" dirty="0">
                <a:solidFill>
                  <a:srgbClr val="00646E"/>
                </a:solidFill>
              </a:rPr>
            </a:br>
            <a:r>
              <a:rPr lang="en-US" sz="2000" dirty="0" err="1">
                <a:solidFill>
                  <a:srgbClr val="4BB9B9"/>
                </a:solidFill>
              </a:rPr>
              <a:t>MindConnect</a:t>
            </a:r>
            <a:r>
              <a:rPr lang="en-US" sz="2000" dirty="0">
                <a:solidFill>
                  <a:srgbClr val="4BB9B9"/>
                </a:solidFill>
              </a:rPr>
              <a:t> LIB</a:t>
            </a:r>
          </a:p>
        </p:txBody>
      </p:sp>
      <p:sp>
        <p:nvSpPr>
          <p:cNvPr id="10" name="Rechteck 9"/>
          <p:cNvSpPr/>
          <p:nvPr>
            <p:custDataLst>
              <p:tags r:id="rId1"/>
            </p:custDataLst>
          </p:nvPr>
        </p:nvSpPr>
        <p:spPr bwMode="auto">
          <a:xfrm>
            <a:off x="186258" y="2584170"/>
            <a:ext cx="11731194" cy="1414305"/>
          </a:xfrm>
          <a:prstGeom prst="rect">
            <a:avLst/>
          </a:prstGeom>
          <a:solidFill>
            <a:srgbClr val="E1E1D7"/>
          </a:solidFill>
          <a:ln>
            <a:noFill/>
          </a:ln>
          <a:effectLst/>
          <a:extLst/>
        </p:spPr>
        <p:txBody>
          <a:bodyPr wrap="square" lIns="1907007" tIns="53972" rIns="2518688" bIns="53972" numCol="1" spcCol="72000" rtlCol="0" anchor="ctr">
            <a:noAutofit/>
          </a:bodyPr>
          <a:lstStyle/>
          <a:p>
            <a:pPr marL="93616" lvl="1" indent="-92029">
              <a:lnSpc>
                <a:spcPct val="95000"/>
              </a:lnSpc>
              <a:buClr>
                <a:schemeClr val="accent1"/>
              </a:buClr>
              <a:buFont typeface="Arial" panose="020B0604020202020204" pitchFamily="34" charset="0"/>
              <a:buChar char="•"/>
            </a:pPr>
            <a:r>
              <a:rPr lang="en-US" sz="1199" dirty="0"/>
              <a:t>Enables connectivity for almost every asset (Siemens and 3</a:t>
            </a:r>
            <a:r>
              <a:rPr lang="en-US" sz="1199" baseline="30000" dirty="0"/>
              <a:t>rd</a:t>
            </a:r>
            <a:r>
              <a:rPr lang="en-US" sz="1199" dirty="0"/>
              <a:t> party) </a:t>
            </a:r>
          </a:p>
          <a:p>
            <a:pPr marL="93616" lvl="1" indent="-92029">
              <a:lnSpc>
                <a:spcPct val="95000"/>
              </a:lnSpc>
              <a:buClr>
                <a:schemeClr val="accent1"/>
              </a:buClr>
              <a:buFont typeface="Arial" panose="020B0604020202020204" pitchFamily="34" charset="0"/>
              <a:buChar char="•"/>
            </a:pPr>
            <a:r>
              <a:rPr lang="en-US" sz="1199" dirty="0"/>
              <a:t>Requires few system resources</a:t>
            </a:r>
          </a:p>
          <a:p>
            <a:pPr marL="93616" lvl="1" indent="-92029">
              <a:lnSpc>
                <a:spcPct val="95000"/>
              </a:lnSpc>
              <a:buClr>
                <a:schemeClr val="accent1"/>
              </a:buClr>
              <a:buFont typeface="Arial" panose="020B0604020202020204" pitchFamily="34" charset="0"/>
              <a:buChar char="•"/>
            </a:pPr>
            <a:r>
              <a:rPr lang="en-US" sz="1199" dirty="0"/>
              <a:t>Secure connectivity from an onsite device to the MindSphere platform (e.g. authentication, encryption) </a:t>
            </a:r>
            <a:endParaRPr lang="de-DE" sz="1199" dirty="0"/>
          </a:p>
          <a:p>
            <a:pPr marL="93616" lvl="1" indent="-92029">
              <a:lnSpc>
                <a:spcPct val="95000"/>
              </a:lnSpc>
              <a:buClr>
                <a:schemeClr val="accent1"/>
              </a:buClr>
              <a:buFont typeface="Arial" panose="020B0604020202020204" pitchFamily="34" charset="0"/>
              <a:buChar char="•"/>
            </a:pPr>
            <a:r>
              <a:rPr lang="de-DE" sz="1199" dirty="0"/>
              <a:t>Firewall-friendly communication via RESTful API</a:t>
            </a:r>
          </a:p>
          <a:p>
            <a:pPr marL="93616" lvl="1" indent="-92029">
              <a:lnSpc>
                <a:spcPct val="95000"/>
              </a:lnSpc>
              <a:buClr>
                <a:schemeClr val="accent1"/>
              </a:buClr>
              <a:buFont typeface="Arial" panose="020B0604020202020204" pitchFamily="34" charset="0"/>
              <a:buChar char="•"/>
            </a:pPr>
            <a:r>
              <a:rPr lang="en-US" sz="1199" dirty="0"/>
              <a:t>Functions to onboard an agent, collect data and send it in a secure way to MindSphere</a:t>
            </a:r>
          </a:p>
          <a:p>
            <a:pPr marL="93616" lvl="1" indent="-92029">
              <a:lnSpc>
                <a:spcPct val="95000"/>
              </a:lnSpc>
              <a:buClr>
                <a:schemeClr val="accent1"/>
              </a:buClr>
              <a:buFont typeface="Arial" panose="020B0604020202020204" pitchFamily="34" charset="0"/>
              <a:buChar char="•"/>
            </a:pPr>
            <a:r>
              <a:rPr lang="en-US" sz="1199" dirty="0"/>
              <a:t>File transfer functionality</a:t>
            </a:r>
          </a:p>
          <a:p>
            <a:pPr marL="93616" lvl="1" indent="-92029">
              <a:lnSpc>
                <a:spcPct val="95000"/>
              </a:lnSpc>
              <a:buClr>
                <a:schemeClr val="accent1"/>
              </a:buClr>
              <a:buFont typeface="Arial" panose="020B0604020202020204" pitchFamily="34" charset="0"/>
              <a:buChar char="•"/>
            </a:pPr>
            <a:r>
              <a:rPr lang="en-US" sz="1199" dirty="0" err="1"/>
              <a:t>Eventing</a:t>
            </a:r>
            <a:endParaRPr lang="en-US" sz="1199" dirty="0"/>
          </a:p>
          <a:p>
            <a:pPr marL="93616" lvl="1" indent="-92029">
              <a:lnSpc>
                <a:spcPct val="95000"/>
              </a:lnSpc>
              <a:buClr>
                <a:schemeClr val="accent1"/>
              </a:buClr>
              <a:buFont typeface="Arial" panose="020B0604020202020204" pitchFamily="34" charset="0"/>
              <a:buChar char="•"/>
            </a:pPr>
            <a:r>
              <a:rPr lang="en-US" sz="1199" dirty="0"/>
              <a:t>Local data buffering possible</a:t>
            </a:r>
            <a:endParaRPr lang="de-DE" sz="1199" dirty="0"/>
          </a:p>
        </p:txBody>
      </p:sp>
      <p:sp>
        <p:nvSpPr>
          <p:cNvPr id="14" name="Rechteck 13"/>
          <p:cNvSpPr/>
          <p:nvPr/>
        </p:nvSpPr>
        <p:spPr bwMode="auto">
          <a:xfrm>
            <a:off x="186258" y="4128887"/>
            <a:ext cx="11731194" cy="935617"/>
          </a:xfrm>
          <a:prstGeom prst="rect">
            <a:avLst/>
          </a:prstGeom>
          <a:solidFill>
            <a:srgbClr val="E1E1D7"/>
          </a:solidFill>
          <a:ln>
            <a:noFill/>
          </a:ln>
          <a:effectLst/>
          <a:extLst/>
        </p:spPr>
        <p:txBody>
          <a:bodyPr wrap="square" lIns="1907007" tIns="53972" rIns="107944" bIns="53972" numCol="1" spcCol="72000" rtlCol="0" anchor="ctr">
            <a:noAutofit/>
          </a:bodyPr>
          <a:lstStyle/>
          <a:p>
            <a:pPr marL="1587" lvl="1">
              <a:lnSpc>
                <a:spcPct val="110000"/>
              </a:lnSpc>
              <a:buClr>
                <a:schemeClr val="accent1"/>
              </a:buClr>
            </a:pPr>
            <a:r>
              <a:rPr lang="en-US" sz="1199" dirty="0"/>
              <a:t>Depends on your local environment where the MindConnect LIB is going to be used, including interface to custom data parser at the platform backend for non timeseries data. Generally speaking: Any field protocol could be supported (with development into the Custom Agent)</a:t>
            </a:r>
          </a:p>
        </p:txBody>
      </p:sp>
      <p:sp>
        <p:nvSpPr>
          <p:cNvPr id="19" name="Rechteck 18"/>
          <p:cNvSpPr/>
          <p:nvPr/>
        </p:nvSpPr>
        <p:spPr bwMode="auto">
          <a:xfrm>
            <a:off x="186258" y="5222502"/>
            <a:ext cx="11731194" cy="575764"/>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110000"/>
              </a:lnSpc>
            </a:pPr>
            <a:r>
              <a:rPr lang="en-US" sz="1199" dirty="0"/>
              <a:t>Data reading cycle: Depending on performance of your underlying device, each use case, up to 250 data points / second</a:t>
            </a:r>
          </a:p>
          <a:p>
            <a:pPr>
              <a:lnSpc>
                <a:spcPct val="110000"/>
              </a:lnSpc>
            </a:pPr>
            <a:r>
              <a:rPr lang="en-US" sz="1199" dirty="0"/>
              <a:t>Data transfer cycle: Every 10 seconds</a:t>
            </a:r>
          </a:p>
        </p:txBody>
      </p:sp>
      <p:pic>
        <p:nvPicPr>
          <p:cNvPr id="28" name="Grafik 2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456" r="20456"/>
          <a:stretch/>
        </p:blipFill>
        <p:spPr>
          <a:xfrm>
            <a:off x="10256233" y="2707005"/>
            <a:ext cx="1244244" cy="1187382"/>
          </a:xfrm>
          <a:prstGeom prst="rect">
            <a:avLst/>
          </a:prstGeom>
        </p:spPr>
      </p:pic>
      <p:grpSp>
        <p:nvGrpSpPr>
          <p:cNvPr id="30" name="Gruppieren 29"/>
          <p:cNvGrpSpPr/>
          <p:nvPr/>
        </p:nvGrpSpPr>
        <p:grpSpPr>
          <a:xfrm>
            <a:off x="331948" y="1845673"/>
            <a:ext cx="1913348" cy="431775"/>
            <a:chOff x="332120" y="1844848"/>
            <a:chExt cx="1914345" cy="432000"/>
          </a:xfrm>
        </p:grpSpPr>
        <p:pic>
          <p:nvPicPr>
            <p:cNvPr id="37" name="general-information.png"/>
            <p:cNvPicPr>
              <a:picLocks noChangeAspect="1"/>
            </p:cNvPicPr>
            <p:nvPr>
              <p:custDataLst>
                <p:tags r:id="rId3"/>
              </p:custDataLst>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2120" y="1844848"/>
              <a:ext cx="432000" cy="432000"/>
            </a:xfrm>
            <a:prstGeom prst="rect">
              <a:avLst/>
            </a:prstGeom>
          </p:spPr>
        </p:pic>
        <p:sp>
          <p:nvSpPr>
            <p:cNvPr id="40" name="Textfeld 39"/>
            <p:cNvSpPr txBox="1"/>
            <p:nvPr/>
          </p:nvSpPr>
          <p:spPr>
            <a:xfrm>
              <a:off x="986465" y="1959282"/>
              <a:ext cx="1260000" cy="187295"/>
            </a:xfrm>
            <a:prstGeom prst="rect">
              <a:avLst/>
            </a:prstGeom>
            <a:noFill/>
          </p:spPr>
          <p:txBody>
            <a:bodyPr wrap="square" lIns="0" tIns="0" rIns="0" bIns="0" rtlCol="0">
              <a:spAutoFit/>
            </a:bodyPr>
            <a:lstStyle/>
            <a:p>
              <a:pPr>
                <a:lnSpc>
                  <a:spcPct val="110000"/>
                </a:lnSpc>
              </a:pPr>
              <a:r>
                <a:rPr lang="en-US" sz="1199" b="1" dirty="0"/>
                <a:t>Description</a:t>
              </a:r>
            </a:p>
          </p:txBody>
        </p:sp>
      </p:grpSp>
      <p:grpSp>
        <p:nvGrpSpPr>
          <p:cNvPr id="41" name="Gruppieren 40"/>
          <p:cNvGrpSpPr/>
          <p:nvPr/>
        </p:nvGrpSpPr>
        <p:grpSpPr>
          <a:xfrm>
            <a:off x="295966" y="2968438"/>
            <a:ext cx="1949330" cy="512937"/>
            <a:chOff x="296120" y="2968198"/>
            <a:chExt cx="1950345" cy="513204"/>
          </a:xfrm>
        </p:grpSpPr>
        <p:grpSp>
          <p:nvGrpSpPr>
            <p:cNvPr id="42" name="Gruppieren 41"/>
            <p:cNvGrpSpPr>
              <a:grpSpLocks noChangeAspect="1"/>
            </p:cNvGrpSpPr>
            <p:nvPr/>
          </p:nvGrpSpPr>
          <p:grpSpPr bwMode="gray">
            <a:xfrm>
              <a:off x="296120" y="2968198"/>
              <a:ext cx="504000" cy="513204"/>
              <a:chOff x="7046915" y="7470774"/>
              <a:chExt cx="1182688" cy="1195388"/>
            </a:xfrm>
            <a:solidFill>
              <a:schemeClr val="accent1"/>
            </a:solidFill>
          </p:grpSpPr>
          <p:sp>
            <p:nvSpPr>
              <p:cNvPr id="44" name="Freeform 20"/>
              <p:cNvSpPr>
                <a:spLocks/>
              </p:cNvSpPr>
              <p:nvPr/>
            </p:nvSpPr>
            <p:spPr bwMode="gray">
              <a:xfrm>
                <a:off x="7407278" y="7470774"/>
                <a:ext cx="822325" cy="1195388"/>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45" name="Freeform 21"/>
              <p:cNvSpPr>
                <a:spLocks/>
              </p:cNvSpPr>
              <p:nvPr/>
            </p:nvSpPr>
            <p:spPr bwMode="gray">
              <a:xfrm>
                <a:off x="7046915" y="8021637"/>
                <a:ext cx="288925" cy="581025"/>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sp>
          <p:nvSpPr>
            <p:cNvPr id="43" name="Textfeld 42"/>
            <p:cNvSpPr txBox="1"/>
            <p:nvPr/>
          </p:nvSpPr>
          <p:spPr>
            <a:xfrm>
              <a:off x="986465" y="3181859"/>
              <a:ext cx="1260000" cy="187295"/>
            </a:xfrm>
            <a:prstGeom prst="rect">
              <a:avLst/>
            </a:prstGeom>
            <a:noFill/>
          </p:spPr>
          <p:txBody>
            <a:bodyPr wrap="square" lIns="0" tIns="0" rIns="0" bIns="0" rtlCol="0">
              <a:spAutoFit/>
            </a:bodyPr>
            <a:lstStyle/>
            <a:p>
              <a:pPr>
                <a:lnSpc>
                  <a:spcPct val="110000"/>
                </a:lnSpc>
              </a:pPr>
              <a:r>
                <a:rPr lang="en-US" sz="1199" b="1" dirty="0"/>
                <a:t>Benefits</a:t>
              </a:r>
            </a:p>
          </p:txBody>
        </p:sp>
      </p:grpSp>
      <p:grpSp>
        <p:nvGrpSpPr>
          <p:cNvPr id="46" name="Gruppieren 45"/>
          <p:cNvGrpSpPr/>
          <p:nvPr/>
        </p:nvGrpSpPr>
        <p:grpSpPr>
          <a:xfrm>
            <a:off x="230872" y="4286885"/>
            <a:ext cx="1985311" cy="575700"/>
            <a:chOff x="260120" y="4304014"/>
            <a:chExt cx="1986345" cy="576000"/>
          </a:xfrm>
        </p:grpSpPr>
        <p:pic>
          <p:nvPicPr>
            <p:cNvPr id="47" name="general_communication.png"/>
            <p:cNvPicPr>
              <a:picLocks noChangeAspect="1"/>
            </p:cNvPicPr>
            <p:nvPr>
              <p:custDataLst>
                <p:tags r:id="rId2"/>
              </p:custDataLst>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0120" y="4304014"/>
              <a:ext cx="576000" cy="576000"/>
            </a:xfrm>
            <a:prstGeom prst="rect">
              <a:avLst/>
            </a:prstGeom>
          </p:spPr>
        </p:pic>
        <p:sp>
          <p:nvSpPr>
            <p:cNvPr id="48" name="Textfeld 47"/>
            <p:cNvSpPr txBox="1"/>
            <p:nvPr/>
          </p:nvSpPr>
          <p:spPr>
            <a:xfrm>
              <a:off x="986465" y="4393503"/>
              <a:ext cx="1260000" cy="390300"/>
            </a:xfrm>
            <a:prstGeom prst="rect">
              <a:avLst/>
            </a:prstGeom>
            <a:noFill/>
          </p:spPr>
          <p:txBody>
            <a:bodyPr wrap="square" lIns="0" tIns="0" rIns="0" bIns="0" rtlCol="0">
              <a:spAutoFit/>
            </a:bodyPr>
            <a:lstStyle/>
            <a:p>
              <a:pPr>
                <a:lnSpc>
                  <a:spcPct val="110000"/>
                </a:lnSpc>
              </a:pPr>
              <a:r>
                <a:rPr lang="en-US" sz="1199" b="1" dirty="0"/>
                <a:t>Supporting Protocols</a:t>
              </a:r>
            </a:p>
          </p:txBody>
        </p:sp>
      </p:grpSp>
      <p:grpSp>
        <p:nvGrpSpPr>
          <p:cNvPr id="49" name="Gruppieren 48"/>
          <p:cNvGrpSpPr/>
          <p:nvPr/>
        </p:nvGrpSpPr>
        <p:grpSpPr>
          <a:xfrm>
            <a:off x="277976" y="5243119"/>
            <a:ext cx="1967320" cy="513176"/>
            <a:chOff x="278120" y="5249827"/>
            <a:chExt cx="1968345" cy="513443"/>
          </a:xfrm>
        </p:grpSpPr>
        <p:pic>
          <p:nvPicPr>
            <p:cNvPr id="50" name="Bild 42"/>
            <p:cNvPicPr>
              <a:picLocks noChangeAspect="1"/>
            </p:cNvPicPr>
            <p:nvPr/>
          </p:nvPicPr>
          <p:blipFill>
            <a:blip r:embed="rId10"/>
            <a:stretch>
              <a:fillRect/>
            </a:stretch>
          </p:blipFill>
          <p:spPr>
            <a:xfrm>
              <a:off x="278120" y="5249827"/>
              <a:ext cx="540000" cy="513443"/>
            </a:xfrm>
            <a:prstGeom prst="rect">
              <a:avLst/>
            </a:prstGeom>
          </p:spPr>
        </p:pic>
        <p:sp>
          <p:nvSpPr>
            <p:cNvPr id="51" name="Textfeld 50"/>
            <p:cNvSpPr txBox="1"/>
            <p:nvPr/>
          </p:nvSpPr>
          <p:spPr>
            <a:xfrm>
              <a:off x="986465" y="5407840"/>
              <a:ext cx="1260000" cy="187424"/>
            </a:xfrm>
            <a:prstGeom prst="rect">
              <a:avLst/>
            </a:prstGeom>
            <a:noFill/>
          </p:spPr>
          <p:txBody>
            <a:bodyPr wrap="square" lIns="0" tIns="0" rIns="0" bIns="0" rtlCol="0">
              <a:spAutoFit/>
            </a:bodyPr>
            <a:lstStyle/>
            <a:p>
              <a:pPr>
                <a:lnSpc>
                  <a:spcPct val="110000"/>
                </a:lnSpc>
              </a:pPr>
              <a:r>
                <a:rPr lang="en-US" sz="1199" b="1" dirty="0"/>
                <a:t>Performance</a:t>
              </a:r>
              <a:endParaRPr lang="en-US" sz="1199" b="1" baseline="30000" dirty="0"/>
            </a:p>
          </p:txBody>
        </p:sp>
      </p:grpSp>
    </p:spTree>
    <p:extLst>
      <p:ext uri="{BB962C8B-B14F-4D97-AF65-F5344CB8AC3E}">
        <p14:creationId xmlns:p14="http://schemas.microsoft.com/office/powerpoint/2010/main" val="30434932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43254F-F293-4D4C-8A1C-ABCCE6534141}"/>
              </a:ext>
            </a:extLst>
          </p:cNvPr>
          <p:cNvSpPr/>
          <p:nvPr/>
        </p:nvSpPr>
        <p:spPr>
          <a:xfrm>
            <a:off x="1845746" y="2136338"/>
            <a:ext cx="8500507" cy="2585323"/>
          </a:xfrm>
          <a:prstGeom prst="rect">
            <a:avLst/>
          </a:prstGeom>
          <a:noFill/>
        </p:spPr>
        <p:txBody>
          <a:bodyPr wrap="square" lIns="91440" tIns="45720" rIns="91440" bIns="45720">
            <a:spAutoFit/>
          </a:bodyPr>
          <a:lstStyle/>
          <a:p>
            <a:pPr algn="ctr"/>
            <a:r>
              <a:rPr lang="de-DE" sz="5400" b="1" dirty="0">
                <a:ln w="9525">
                  <a:solidFill>
                    <a:schemeClr val="bg1"/>
                  </a:solidFill>
                  <a:prstDash val="solid"/>
                </a:ln>
                <a:effectLst>
                  <a:outerShdw blurRad="12700" dist="38100" dir="2700000" algn="tl" rotWithShape="0">
                    <a:schemeClr val="bg1">
                      <a:lumMod val="50000"/>
                    </a:schemeClr>
                  </a:outerShdw>
                </a:effectLst>
              </a:rPr>
              <a:t>How do I call a MindSphere API from a frontend application?</a:t>
            </a:r>
          </a:p>
        </p:txBody>
      </p:sp>
      <p:sp>
        <p:nvSpPr>
          <p:cNvPr id="6" name="Title 5">
            <a:extLst>
              <a:ext uri="{FF2B5EF4-FFF2-40B4-BE49-F238E27FC236}">
                <a16:creationId xmlns:a16="http://schemas.microsoft.com/office/drawing/2014/main" id="{51731C54-D417-41FD-9C7F-C62C08EA62B1}"/>
              </a:ext>
            </a:extLst>
          </p:cNvPr>
          <p:cNvSpPr>
            <a:spLocks noGrp="1"/>
          </p:cNvSpPr>
          <p:nvPr>
            <p:ph type="title"/>
          </p:nvPr>
        </p:nvSpPr>
        <p:spPr/>
        <p:txBody>
          <a:bodyPr/>
          <a:lstStyle/>
          <a:p>
            <a:r>
              <a:rPr lang="de-DE" dirty="0"/>
              <a:t>MindSphere</a:t>
            </a:r>
          </a:p>
        </p:txBody>
      </p:sp>
    </p:spTree>
    <p:extLst>
      <p:ext uri="{BB962C8B-B14F-4D97-AF65-F5344CB8AC3E}">
        <p14:creationId xmlns:p14="http://schemas.microsoft.com/office/powerpoint/2010/main" val="33612768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9466E-F92C-41BF-ADBF-C9BCB8A135C0}"/>
              </a:ext>
            </a:extLst>
          </p:cNvPr>
          <p:cNvSpPr>
            <a:spLocks noGrp="1"/>
          </p:cNvSpPr>
          <p:nvPr>
            <p:ph type="title"/>
          </p:nvPr>
        </p:nvSpPr>
        <p:spPr/>
        <p:txBody>
          <a:bodyPr/>
          <a:lstStyle/>
          <a:p>
            <a:r>
              <a:rPr lang="de-DE" dirty="0"/>
              <a:t>What do we want to do?</a:t>
            </a:r>
          </a:p>
        </p:txBody>
      </p:sp>
      <p:grpSp>
        <p:nvGrpSpPr>
          <p:cNvPr id="8" name="Gruppieren 7">
            <a:extLst>
              <a:ext uri="{FF2B5EF4-FFF2-40B4-BE49-F238E27FC236}">
                <a16:creationId xmlns:a16="http://schemas.microsoft.com/office/drawing/2014/main" id="{357CFB45-3B18-47D5-9873-8A2A29B826DB}"/>
              </a:ext>
            </a:extLst>
          </p:cNvPr>
          <p:cNvGrpSpPr/>
          <p:nvPr/>
        </p:nvGrpSpPr>
        <p:grpSpPr>
          <a:xfrm>
            <a:off x="5130677" y="-50041"/>
            <a:ext cx="1845658" cy="1846619"/>
            <a:chOff x="4533794" y="804583"/>
            <a:chExt cx="2338782" cy="2340000"/>
          </a:xfrm>
        </p:grpSpPr>
        <p:pic>
          <p:nvPicPr>
            <p:cNvPr id="9" name="software_application.png">
              <a:extLst>
                <a:ext uri="{FF2B5EF4-FFF2-40B4-BE49-F238E27FC236}">
                  <a16:creationId xmlns:a16="http://schemas.microsoft.com/office/drawing/2014/main" id="{A5039BE2-94D8-4166-8CE7-3623A3ED4F87}"/>
                </a:ext>
              </a:extLst>
            </p:cNvPr>
            <p:cNvPicPr>
              <a:picLocks noChangeAspect="1"/>
            </p:cNvPicPr>
            <p:nvPr>
              <p:custDataLst>
                <p:tags r:id="rId1"/>
              </p:custDataLst>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3794" y="804583"/>
              <a:ext cx="2338782" cy="2340000"/>
            </a:xfrm>
            <a:prstGeom prst="rect">
              <a:avLst/>
            </a:prstGeom>
          </p:spPr>
        </p:pic>
        <p:sp>
          <p:nvSpPr>
            <p:cNvPr id="10" name="Rechteck 9">
              <a:extLst>
                <a:ext uri="{FF2B5EF4-FFF2-40B4-BE49-F238E27FC236}">
                  <a16:creationId xmlns:a16="http://schemas.microsoft.com/office/drawing/2014/main" id="{21E8935D-37FB-40F4-BAEB-05F8C6132D77}"/>
                </a:ext>
              </a:extLst>
            </p:cNvPr>
            <p:cNvSpPr/>
            <p:nvPr/>
          </p:nvSpPr>
          <p:spPr bwMode="auto">
            <a:xfrm>
              <a:off x="5184249" y="1380488"/>
              <a:ext cx="1073427" cy="766364"/>
            </a:xfrm>
            <a:prstGeom prst="rect">
              <a:avLst/>
            </a:prstGeom>
            <a:solidFill>
              <a:schemeClr val="bg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grpSp>
        <p:nvGrpSpPr>
          <p:cNvPr id="11" name="Gruppieren 10">
            <a:extLst>
              <a:ext uri="{FF2B5EF4-FFF2-40B4-BE49-F238E27FC236}">
                <a16:creationId xmlns:a16="http://schemas.microsoft.com/office/drawing/2014/main" id="{14BEA14C-98EA-4E34-8A4F-2954666F9E84}"/>
              </a:ext>
            </a:extLst>
          </p:cNvPr>
          <p:cNvGrpSpPr/>
          <p:nvPr/>
        </p:nvGrpSpPr>
        <p:grpSpPr>
          <a:xfrm>
            <a:off x="4839666" y="1796578"/>
            <a:ext cx="2512668" cy="707710"/>
            <a:chOff x="1026634" y="1509058"/>
            <a:chExt cx="2377605" cy="623034"/>
          </a:xfrm>
        </p:grpSpPr>
        <p:sp>
          <p:nvSpPr>
            <p:cNvPr id="12" name="Rechteck 11">
              <a:extLst>
                <a:ext uri="{FF2B5EF4-FFF2-40B4-BE49-F238E27FC236}">
                  <a16:creationId xmlns:a16="http://schemas.microsoft.com/office/drawing/2014/main" id="{24C71861-1D85-43D3-B0B7-85EC441ACF93}"/>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extfeld 12">
              <a:extLst>
                <a:ext uri="{FF2B5EF4-FFF2-40B4-BE49-F238E27FC236}">
                  <a16:creationId xmlns:a16="http://schemas.microsoft.com/office/drawing/2014/main" id="{F6EA06A7-E2D7-4536-8EB9-415DB5A1AB3F}"/>
                </a:ext>
              </a:extLst>
            </p:cNvPr>
            <p:cNvSpPr txBox="1"/>
            <p:nvPr/>
          </p:nvSpPr>
          <p:spPr>
            <a:xfrm>
              <a:off x="1128012" y="1596878"/>
              <a:ext cx="2080008" cy="535214"/>
            </a:xfrm>
            <a:prstGeom prst="rect">
              <a:avLst/>
            </a:prstGeom>
            <a:noFill/>
          </p:spPr>
          <p:txBody>
            <a:bodyPr wrap="square" lIns="0" tIns="0" rIns="0" bIns="0" rtlCol="0">
              <a:noAutofit/>
            </a:bodyPr>
            <a:lstStyle/>
            <a:p>
              <a:pPr algn="ctr">
                <a:lnSpc>
                  <a:spcPct val="110000"/>
                </a:lnSpc>
                <a:spcBef>
                  <a:spcPts val="0"/>
                </a:spcBef>
              </a:pPr>
              <a:r>
                <a:rPr lang="de-DE" sz="1200" b="1" i="1" u="sng" dirty="0" err="1">
                  <a:solidFill>
                    <a:srgbClr val="FFFFFF"/>
                  </a:solidFill>
                  <a:latin typeface="+mn-lt"/>
                  <a:ea typeface="Arial Unicode MS" panose="020B0604020202020204" pitchFamily="34" charset="-128"/>
                  <a:cs typeface="Arial Unicode MS" panose="020B0604020202020204" pitchFamily="34" charset="-128"/>
                </a:rPr>
                <a:t>myUi</a:t>
              </a:r>
              <a:endParaRPr lang="de-DE" sz="1200" b="1" i="1" u="sng" dirty="0">
                <a:solidFill>
                  <a:srgbClr val="FFFFFF"/>
                </a:solidFill>
                <a:latin typeface="+mn-lt"/>
                <a:ea typeface="Arial Unicode MS" panose="020B0604020202020204" pitchFamily="34" charset="-128"/>
                <a:cs typeface="Arial Unicode MS" panose="020B0604020202020204" pitchFamily="34" charset="-128"/>
              </a:endParaRPr>
            </a:p>
            <a:p>
              <a:pPr algn="ctr">
                <a:lnSpc>
                  <a:spcPct val="110000"/>
                </a:lnSpc>
                <a:spcBef>
                  <a:spcPts val="0"/>
                </a:spcBef>
              </a:pPr>
              <a:r>
                <a:rPr lang="de-DE" sz="1200" dirty="0" err="1">
                  <a:solidFill>
                    <a:srgbClr val="FFFFFF"/>
                  </a:solidFill>
                  <a:ea typeface="Arial Unicode MS" panose="020B0604020202020204" pitchFamily="34" charset="-128"/>
                  <a:cs typeface="Arial Unicode MS" panose="020B0604020202020204" pitchFamily="34" charset="-128"/>
                </a:rPr>
                <a:t>FrontendApplication</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14" name="Gruppieren 13">
            <a:extLst>
              <a:ext uri="{FF2B5EF4-FFF2-40B4-BE49-F238E27FC236}">
                <a16:creationId xmlns:a16="http://schemas.microsoft.com/office/drawing/2014/main" id="{348026B7-5651-428C-921B-6C3D5FC48A79}"/>
              </a:ext>
            </a:extLst>
          </p:cNvPr>
          <p:cNvGrpSpPr/>
          <p:nvPr/>
        </p:nvGrpSpPr>
        <p:grpSpPr>
          <a:xfrm>
            <a:off x="3188659" y="3199561"/>
            <a:ext cx="1331402" cy="310945"/>
            <a:chOff x="1026634" y="1509058"/>
            <a:chExt cx="2377605" cy="623034"/>
          </a:xfrm>
        </p:grpSpPr>
        <p:sp>
          <p:nvSpPr>
            <p:cNvPr id="15" name="Rechteck 14">
              <a:extLst>
                <a:ext uri="{FF2B5EF4-FFF2-40B4-BE49-F238E27FC236}">
                  <a16:creationId xmlns:a16="http://schemas.microsoft.com/office/drawing/2014/main" id="{71D5DD45-21CC-4C08-BFD1-35AC06F05312}"/>
                </a:ext>
              </a:extLst>
            </p:cNvPr>
            <p:cNvSpPr/>
            <p:nvPr/>
          </p:nvSpPr>
          <p:spPr bwMode="auto">
            <a:xfrm>
              <a:off x="1026634" y="1509058"/>
              <a:ext cx="2377605" cy="623034"/>
            </a:xfrm>
            <a:prstGeom prst="rect">
              <a:avLst/>
            </a:prstGeom>
            <a:solidFill>
              <a:schemeClr val="accent3">
                <a:lumMod val="75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6" name="Textfeld 15">
              <a:extLst>
                <a:ext uri="{FF2B5EF4-FFF2-40B4-BE49-F238E27FC236}">
                  <a16:creationId xmlns:a16="http://schemas.microsoft.com/office/drawing/2014/main" id="{6B5FACC2-CBA0-48E4-94B8-76AA52CAB27D}"/>
                </a:ext>
              </a:extLst>
            </p:cNvPr>
            <p:cNvSpPr txBox="1"/>
            <p:nvPr/>
          </p:nvSpPr>
          <p:spPr>
            <a:xfrm>
              <a:off x="1026634" y="1622274"/>
              <a:ext cx="2377605" cy="509818"/>
            </a:xfrm>
            <a:prstGeom prst="rect">
              <a:avLst/>
            </a:prstGeom>
            <a:noFill/>
          </p:spPr>
          <p:txBody>
            <a:bodyPr wrap="square" lIns="0" tIns="0" rIns="0" bIns="0" rtlCol="0">
              <a:noAutofit/>
            </a:bodyPr>
            <a:lstStyle/>
            <a:p>
              <a:pPr algn="ctr">
                <a:lnSpc>
                  <a:spcPct val="110000"/>
                </a:lnSpc>
                <a:spcBef>
                  <a:spcPts val="0"/>
                </a:spcBef>
              </a:pPr>
              <a:r>
                <a:rPr lang="de-DE" sz="1200" i="1" u="sng" dirty="0">
                  <a:solidFill>
                    <a:srgbClr val="FFFFFF"/>
                  </a:solidFill>
                  <a:latin typeface="+mn-lt"/>
                  <a:ea typeface="Arial Unicode MS" panose="020B0604020202020204" pitchFamily="34" charset="-128"/>
                  <a:cs typeface="Arial Unicode MS" panose="020B0604020202020204" pitchFamily="34" charset="-128"/>
                </a:rPr>
                <a:t>Session cookie</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17" name="Gruppieren 16">
            <a:extLst>
              <a:ext uri="{FF2B5EF4-FFF2-40B4-BE49-F238E27FC236}">
                <a16:creationId xmlns:a16="http://schemas.microsoft.com/office/drawing/2014/main" id="{6E4643DA-29EB-40C2-8DCA-B690164DD618}"/>
              </a:ext>
            </a:extLst>
          </p:cNvPr>
          <p:cNvGrpSpPr/>
          <p:nvPr/>
        </p:nvGrpSpPr>
        <p:grpSpPr>
          <a:xfrm>
            <a:off x="2265097" y="3566979"/>
            <a:ext cx="7661806" cy="623034"/>
            <a:chOff x="1026634" y="1509058"/>
            <a:chExt cx="2377605" cy="623034"/>
          </a:xfrm>
        </p:grpSpPr>
        <p:sp>
          <p:nvSpPr>
            <p:cNvPr id="18" name="Rechteck 17">
              <a:extLst>
                <a:ext uri="{FF2B5EF4-FFF2-40B4-BE49-F238E27FC236}">
                  <a16:creationId xmlns:a16="http://schemas.microsoft.com/office/drawing/2014/main" id="{B52BF3B6-DE19-4C31-9708-474CDDD711BC}"/>
                </a:ext>
              </a:extLst>
            </p:cNvPr>
            <p:cNvSpPr/>
            <p:nvPr/>
          </p:nvSpPr>
          <p:spPr bwMode="auto">
            <a:xfrm>
              <a:off x="1026634" y="1509058"/>
              <a:ext cx="2377605" cy="623034"/>
            </a:xfrm>
            <a:prstGeom prst="rect">
              <a:avLst/>
            </a:prstGeom>
            <a:noFill/>
            <a:ln w="76200">
              <a:solidFill>
                <a:schemeClr val="bg2">
                  <a:lumMod val="75000"/>
                </a:schemeClr>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highlight>
                  <a:srgbClr val="C0C0C0"/>
                </a:highlight>
                <a:latin typeface="+mn-lt"/>
                <a:ea typeface="Arial Unicode MS" panose="020B0604020202020204" pitchFamily="34" charset="-128"/>
                <a:cs typeface="Arial Unicode MS" panose="020B0604020202020204" pitchFamily="34" charset="-128"/>
              </a:endParaRPr>
            </a:p>
          </p:txBody>
        </p:sp>
        <p:sp>
          <p:nvSpPr>
            <p:cNvPr id="19" name="Textfeld 18">
              <a:extLst>
                <a:ext uri="{FF2B5EF4-FFF2-40B4-BE49-F238E27FC236}">
                  <a16:creationId xmlns:a16="http://schemas.microsoft.com/office/drawing/2014/main" id="{1A351FF6-EA41-4904-AB2A-497F1D3C9AED}"/>
                </a:ext>
              </a:extLst>
            </p:cNvPr>
            <p:cNvSpPr txBox="1"/>
            <p:nvPr/>
          </p:nvSpPr>
          <p:spPr>
            <a:xfrm>
              <a:off x="1026634" y="1664514"/>
              <a:ext cx="2377605" cy="467578"/>
            </a:xfrm>
            <a:prstGeom prst="rect">
              <a:avLst/>
            </a:prstGeom>
            <a:noFill/>
          </p:spPr>
          <p:txBody>
            <a:bodyPr wrap="square" lIns="0" tIns="0" rIns="0" bIns="0" rtlCol="0">
              <a:noAutofit/>
            </a:bodyPr>
            <a:lstStyle/>
            <a:p>
              <a:pPr algn="ctr">
                <a:lnSpc>
                  <a:spcPct val="110000"/>
                </a:lnSpc>
                <a:spcBef>
                  <a:spcPts val="0"/>
                </a:spcBef>
              </a:pPr>
              <a:r>
                <a:rPr lang="de-DE" sz="2000" b="1" dirty="0">
                  <a:latin typeface="+mn-lt"/>
                  <a:ea typeface="Arial Unicode MS" panose="020B0604020202020204" pitchFamily="34" charset="-128"/>
                  <a:cs typeface="Arial Unicode MS" panose="020B0604020202020204" pitchFamily="34" charset="-128"/>
                </a:rPr>
                <a:t>MindSphere Gateway</a:t>
              </a:r>
            </a:p>
          </p:txBody>
        </p:sp>
      </p:grpSp>
      <p:sp>
        <p:nvSpPr>
          <p:cNvPr id="7" name="Textfeld 6">
            <a:extLst>
              <a:ext uri="{FF2B5EF4-FFF2-40B4-BE49-F238E27FC236}">
                <a16:creationId xmlns:a16="http://schemas.microsoft.com/office/drawing/2014/main" id="{4C823157-4A89-4F11-9CE2-5F9AF0201198}"/>
              </a:ext>
            </a:extLst>
          </p:cNvPr>
          <p:cNvSpPr txBox="1"/>
          <p:nvPr/>
        </p:nvSpPr>
        <p:spPr>
          <a:xfrm>
            <a:off x="4982746" y="2883084"/>
            <a:ext cx="3705225" cy="310945"/>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a:t>
            </a:r>
            <a:r>
              <a:rPr lang="en-US" sz="1200" dirty="0" err="1">
                <a:solidFill>
                  <a:schemeClr val="tx1"/>
                </a:solidFill>
                <a:latin typeface="+mn-lt"/>
                <a:ea typeface="Arial Unicode MS" panose="020B0604020202020204" pitchFamily="34" charset="-128"/>
                <a:cs typeface="Arial Unicode MS" panose="020B0604020202020204" pitchFamily="34" charset="-128"/>
              </a:rPr>
              <a:t>api</a:t>
            </a:r>
            <a:r>
              <a:rPr lang="en-US" sz="1200" dirty="0">
                <a:ea typeface="Arial Unicode MS" panose="020B0604020202020204" pitchFamily="34" charset="-128"/>
                <a:cs typeface="Arial Unicode MS" panose="020B0604020202020204" pitchFamily="34" charset="-128"/>
              </a:rPr>
              <a:t>/</a:t>
            </a:r>
            <a:r>
              <a:rPr lang="en-US" sz="1200" dirty="0" err="1">
                <a:ea typeface="Arial Unicode MS" panose="020B0604020202020204" pitchFamily="34" charset="-128"/>
                <a:cs typeface="Arial Unicode MS" panose="020B0604020202020204" pitchFamily="34" charset="-128"/>
              </a:rPr>
              <a:t>assetmanagement</a:t>
            </a:r>
            <a:r>
              <a:rPr lang="en-US" sz="1200" dirty="0">
                <a:ea typeface="Arial Unicode MS" panose="020B0604020202020204" pitchFamily="34" charset="-128"/>
                <a:cs typeface="Arial Unicode MS" panose="020B0604020202020204" pitchFamily="34" charset="-128"/>
              </a:rPr>
              <a:t>/v3/assets</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46" name="Gruppieren 45">
            <a:extLst>
              <a:ext uri="{FF2B5EF4-FFF2-40B4-BE49-F238E27FC236}">
                <a16:creationId xmlns:a16="http://schemas.microsoft.com/office/drawing/2014/main" id="{DB6E8BC6-5C5B-463B-B393-7DA533067691}"/>
              </a:ext>
            </a:extLst>
          </p:cNvPr>
          <p:cNvGrpSpPr/>
          <p:nvPr/>
        </p:nvGrpSpPr>
        <p:grpSpPr>
          <a:xfrm>
            <a:off x="3998511" y="4482877"/>
            <a:ext cx="4094749" cy="2226733"/>
            <a:chOff x="4032250" y="4748751"/>
            <a:chExt cx="2668588" cy="1462880"/>
          </a:xfrm>
        </p:grpSpPr>
        <p:sp>
          <p:nvSpPr>
            <p:cNvPr id="30" name="Rechteck 29">
              <a:extLst>
                <a:ext uri="{FF2B5EF4-FFF2-40B4-BE49-F238E27FC236}">
                  <a16:creationId xmlns:a16="http://schemas.microsoft.com/office/drawing/2014/main" id="{B259630E-B198-40E4-BE98-4A501737783D}"/>
                </a:ext>
              </a:extLst>
            </p:cNvPr>
            <p:cNvSpPr/>
            <p:nvPr/>
          </p:nvSpPr>
          <p:spPr bwMode="auto">
            <a:xfrm>
              <a:off x="4032250" y="4756151"/>
              <a:ext cx="2668588" cy="1455480"/>
            </a:xfrm>
            <a:prstGeom prst="rect">
              <a:avLst/>
            </a:prstGeom>
            <a:solidFill>
              <a:srgbClr val="00646E"/>
            </a:solidFill>
            <a:ln w="57150">
              <a:solidFill>
                <a:srgbClr val="00646E"/>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6" name="Rechteck 25">
              <a:extLst>
                <a:ext uri="{FF2B5EF4-FFF2-40B4-BE49-F238E27FC236}">
                  <a16:creationId xmlns:a16="http://schemas.microsoft.com/office/drawing/2014/main" id="{1FEE3241-3C17-4BDC-9DB1-D6DB51047D18}"/>
                </a:ext>
              </a:extLst>
            </p:cNvPr>
            <p:cNvSpPr/>
            <p:nvPr/>
          </p:nvSpPr>
          <p:spPr bwMode="auto">
            <a:xfrm>
              <a:off x="4209553" y="4921536"/>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2" name="Rechteck 41">
              <a:extLst>
                <a:ext uri="{FF2B5EF4-FFF2-40B4-BE49-F238E27FC236}">
                  <a16:creationId xmlns:a16="http://schemas.microsoft.com/office/drawing/2014/main" id="{5F66EA0F-0DAD-4705-AC6B-D7D14F1EECDF}"/>
                </a:ext>
              </a:extLst>
            </p:cNvPr>
            <p:cNvSpPr/>
            <p:nvPr/>
          </p:nvSpPr>
          <p:spPr bwMode="auto">
            <a:xfrm>
              <a:off x="4839666" y="4921536"/>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3" name="Rechteck 42">
              <a:extLst>
                <a:ext uri="{FF2B5EF4-FFF2-40B4-BE49-F238E27FC236}">
                  <a16:creationId xmlns:a16="http://schemas.microsoft.com/office/drawing/2014/main" id="{8B77B529-8B88-4D85-B31E-47D42B01A718}"/>
                </a:ext>
              </a:extLst>
            </p:cNvPr>
            <p:cNvSpPr/>
            <p:nvPr/>
          </p:nvSpPr>
          <p:spPr bwMode="auto">
            <a:xfrm>
              <a:off x="5469779" y="4928028"/>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4" name="Rechteck 43">
              <a:extLst>
                <a:ext uri="{FF2B5EF4-FFF2-40B4-BE49-F238E27FC236}">
                  <a16:creationId xmlns:a16="http://schemas.microsoft.com/office/drawing/2014/main" id="{DA2E5C0E-BA5F-4F8D-9850-D58A463A48B5}"/>
                </a:ext>
              </a:extLst>
            </p:cNvPr>
            <p:cNvSpPr/>
            <p:nvPr/>
          </p:nvSpPr>
          <p:spPr bwMode="auto">
            <a:xfrm>
              <a:off x="6096000" y="4921535"/>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1" name="Textfeld 40">
              <a:extLst>
                <a:ext uri="{FF2B5EF4-FFF2-40B4-BE49-F238E27FC236}">
                  <a16:creationId xmlns:a16="http://schemas.microsoft.com/office/drawing/2014/main" id="{557929E0-0954-47A0-BFB6-FE6DA83E0F48}"/>
                </a:ext>
              </a:extLst>
            </p:cNvPr>
            <p:cNvSpPr txBox="1"/>
            <p:nvPr/>
          </p:nvSpPr>
          <p:spPr>
            <a:xfrm>
              <a:off x="4032250" y="5933689"/>
              <a:ext cx="2668588" cy="236281"/>
            </a:xfrm>
            <a:prstGeom prst="rect">
              <a:avLst/>
            </a:prstGeom>
            <a:noFill/>
          </p:spPr>
          <p:txBody>
            <a:bodyPr wrap="square" lIns="0" tIns="0" rIns="0" bIns="0" rtlCol="0">
              <a:noAutofit/>
            </a:bodyPr>
            <a:lstStyle/>
            <a:p>
              <a:pPr algn="ctr">
                <a:lnSpc>
                  <a:spcPct val="110000"/>
                </a:lnSpc>
                <a:spcBef>
                  <a:spcPts val="0"/>
                </a:spcBef>
              </a:pPr>
              <a:r>
                <a:rPr lang="en-US" sz="1600" dirty="0">
                  <a:solidFill>
                    <a:schemeClr val="bg1"/>
                  </a:solidFill>
                  <a:latin typeface="+mn-lt"/>
                  <a:ea typeface="Arial Unicode MS" panose="020B0604020202020204" pitchFamily="34" charset="-128"/>
                  <a:cs typeface="Arial Unicode MS" panose="020B0604020202020204" pitchFamily="34" charset="-128"/>
                </a:rPr>
                <a:t>MindSphere </a:t>
              </a:r>
              <a:r>
                <a:rPr lang="en-US" sz="1600" dirty="0">
                  <a:solidFill>
                    <a:schemeClr val="bg1"/>
                  </a:solidFill>
                  <a:ea typeface="Arial Unicode MS" panose="020B0604020202020204" pitchFamily="34" charset="-128"/>
                  <a:cs typeface="Arial Unicode MS" panose="020B0604020202020204" pitchFamily="34" charset="-128"/>
                </a:rPr>
                <a:t>C</a:t>
              </a:r>
              <a:r>
                <a:rPr lang="en-US" sz="1600" dirty="0">
                  <a:solidFill>
                    <a:schemeClr val="bg1"/>
                  </a:solidFill>
                  <a:latin typeface="+mn-lt"/>
                  <a:ea typeface="Arial Unicode MS" panose="020B0604020202020204" pitchFamily="34" charset="-128"/>
                  <a:cs typeface="Arial Unicode MS" panose="020B0604020202020204" pitchFamily="34" charset="-128"/>
                </a:rPr>
                <a:t>ore </a:t>
              </a:r>
              <a:r>
                <a:rPr lang="en-US" sz="1600" dirty="0">
                  <a:solidFill>
                    <a:schemeClr val="bg1"/>
                  </a:solidFill>
                  <a:ea typeface="Arial Unicode MS" panose="020B0604020202020204" pitchFamily="34" charset="-128"/>
                  <a:cs typeface="Arial Unicode MS" panose="020B0604020202020204" pitchFamily="34" charset="-128"/>
                </a:rPr>
                <a:t>API</a:t>
              </a:r>
              <a:r>
                <a:rPr lang="en-US" sz="1600" dirty="0">
                  <a:solidFill>
                    <a:schemeClr val="bg1"/>
                  </a:solidFill>
                  <a:latin typeface="+mn-lt"/>
                  <a:ea typeface="Arial Unicode MS" panose="020B0604020202020204" pitchFamily="34" charset="-128"/>
                  <a:cs typeface="Arial Unicode MS" panose="020B0604020202020204" pitchFamily="34" charset="-128"/>
                </a:rPr>
                <a:t>s</a:t>
              </a:r>
              <a:endParaRPr lang="de-DE" sz="1600" dirty="0">
                <a:solidFill>
                  <a:schemeClr val="bg1"/>
                </a:solidFill>
                <a:latin typeface="+mn-lt"/>
                <a:ea typeface="Arial Unicode MS" panose="020B0604020202020204" pitchFamily="34" charset="-128"/>
                <a:cs typeface="Arial Unicode MS" panose="020B0604020202020204" pitchFamily="34" charset="-128"/>
              </a:endParaRPr>
            </a:p>
          </p:txBody>
        </p:sp>
        <p:sp>
          <p:nvSpPr>
            <p:cNvPr id="47" name="Textfeld 46">
              <a:extLst>
                <a:ext uri="{FF2B5EF4-FFF2-40B4-BE49-F238E27FC236}">
                  <a16:creationId xmlns:a16="http://schemas.microsoft.com/office/drawing/2014/main" id="{E7D9FB9D-0DA0-4158-BE24-C5BC783F31B0}"/>
                </a:ext>
              </a:extLst>
            </p:cNvPr>
            <p:cNvSpPr txBox="1"/>
            <p:nvPr/>
          </p:nvSpPr>
          <p:spPr>
            <a:xfrm rot="16200000">
              <a:off x="3856818" y="5293249"/>
              <a:ext cx="1310477" cy="236281"/>
            </a:xfrm>
            <a:prstGeom prst="rect">
              <a:avLst/>
            </a:prstGeom>
            <a:noFill/>
          </p:spPr>
          <p:txBody>
            <a:bodyPr wrap="square" lIns="0" tIns="0" rIns="0" bIns="0" rtlCol="0">
              <a:noAutofit/>
            </a:bodyPr>
            <a:lstStyle/>
            <a:p>
              <a:pPr algn="ctr">
                <a:lnSpc>
                  <a:spcPct val="110000"/>
                </a:lnSpc>
                <a:spcBef>
                  <a:spcPts val="0"/>
                </a:spcBef>
              </a:pPr>
              <a:r>
                <a:rPr lang="en-US" sz="1200" dirty="0" err="1">
                  <a:latin typeface="+mn-lt"/>
                  <a:ea typeface="Arial Unicode MS" panose="020B0604020202020204" pitchFamily="34" charset="-128"/>
                  <a:cs typeface="Arial Unicode MS" panose="020B0604020202020204" pitchFamily="34" charset="-128"/>
                </a:rPr>
                <a:t>AssetManagement</a:t>
              </a:r>
              <a:endParaRPr lang="de-DE" sz="1200" dirty="0">
                <a:latin typeface="+mn-lt"/>
                <a:ea typeface="Arial Unicode MS" panose="020B0604020202020204" pitchFamily="34" charset="-128"/>
                <a:cs typeface="Arial Unicode MS" panose="020B0604020202020204" pitchFamily="34" charset="-128"/>
              </a:endParaRPr>
            </a:p>
          </p:txBody>
        </p:sp>
        <p:sp>
          <p:nvSpPr>
            <p:cNvPr id="48" name="Textfeld 47">
              <a:extLst>
                <a:ext uri="{FF2B5EF4-FFF2-40B4-BE49-F238E27FC236}">
                  <a16:creationId xmlns:a16="http://schemas.microsoft.com/office/drawing/2014/main" id="{65F81C85-062A-4737-8B13-B5876CF01D7A}"/>
                </a:ext>
              </a:extLst>
            </p:cNvPr>
            <p:cNvSpPr txBox="1"/>
            <p:nvPr/>
          </p:nvSpPr>
          <p:spPr>
            <a:xfrm rot="16200000">
              <a:off x="4425452" y="5285849"/>
              <a:ext cx="1310477" cy="236281"/>
            </a:xfrm>
            <a:prstGeom prst="rect">
              <a:avLst/>
            </a:prstGeom>
            <a:noFill/>
          </p:spPr>
          <p:txBody>
            <a:bodyPr wrap="square" lIns="0" tIns="0" rIns="0" bIns="0" rtlCol="0">
              <a:noAutofit/>
            </a:bodyPr>
            <a:lstStyle/>
            <a:p>
              <a:pPr algn="ctr">
                <a:lnSpc>
                  <a:spcPct val="110000"/>
                </a:lnSpc>
                <a:spcBef>
                  <a:spcPts val="0"/>
                </a:spcBef>
              </a:pPr>
              <a:r>
                <a:rPr lang="en-US" sz="1600" dirty="0">
                  <a:latin typeface="+mn-lt"/>
                  <a:ea typeface="Arial Unicode MS" panose="020B0604020202020204" pitchFamily="34" charset="-128"/>
                  <a:cs typeface="Arial Unicode MS" panose="020B0604020202020204" pitchFamily="34" charset="-128"/>
                </a:rPr>
                <a:t>IOT</a:t>
              </a:r>
              <a:endParaRPr lang="de-DE" sz="1600" dirty="0">
                <a:latin typeface="+mn-lt"/>
                <a:ea typeface="Arial Unicode MS" panose="020B0604020202020204" pitchFamily="34" charset="-128"/>
                <a:cs typeface="Arial Unicode MS" panose="020B0604020202020204" pitchFamily="34" charset="-128"/>
              </a:endParaRPr>
            </a:p>
          </p:txBody>
        </p:sp>
        <p:sp>
          <p:nvSpPr>
            <p:cNvPr id="49" name="Textfeld 48">
              <a:extLst>
                <a:ext uri="{FF2B5EF4-FFF2-40B4-BE49-F238E27FC236}">
                  <a16:creationId xmlns:a16="http://schemas.microsoft.com/office/drawing/2014/main" id="{32C7FD2E-FC10-4C50-B13F-D659A3BA7556}"/>
                </a:ext>
              </a:extLst>
            </p:cNvPr>
            <p:cNvSpPr txBox="1"/>
            <p:nvPr/>
          </p:nvSpPr>
          <p:spPr>
            <a:xfrm rot="16200000">
              <a:off x="5069006" y="5293249"/>
              <a:ext cx="1310477" cy="236281"/>
            </a:xfrm>
            <a:prstGeom prst="rect">
              <a:avLst/>
            </a:prstGeom>
            <a:noFill/>
          </p:spPr>
          <p:txBody>
            <a:bodyPr wrap="square" lIns="0" tIns="0" rIns="0" bIns="0" rtlCol="0">
              <a:noAutofit/>
            </a:bodyPr>
            <a:lstStyle/>
            <a:p>
              <a:pPr algn="ctr">
                <a:lnSpc>
                  <a:spcPct val="110000"/>
                </a:lnSpc>
                <a:spcBef>
                  <a:spcPts val="0"/>
                </a:spcBef>
              </a:pPr>
              <a:r>
                <a:rPr lang="en-US" sz="1200" dirty="0" err="1">
                  <a:latin typeface="+mn-lt"/>
                  <a:ea typeface="Arial Unicode MS" panose="020B0604020202020204" pitchFamily="34" charset="-128"/>
                  <a:cs typeface="Arial Unicode MS" panose="020B0604020202020204" pitchFamily="34" charset="-128"/>
                </a:rPr>
                <a:t>EventManagement</a:t>
              </a:r>
              <a:endParaRPr lang="de-DE" sz="800" dirty="0">
                <a:latin typeface="+mn-lt"/>
                <a:ea typeface="Arial Unicode MS" panose="020B0604020202020204" pitchFamily="34" charset="-128"/>
                <a:cs typeface="Arial Unicode MS" panose="020B0604020202020204" pitchFamily="34" charset="-128"/>
              </a:endParaRPr>
            </a:p>
          </p:txBody>
        </p:sp>
        <p:sp>
          <p:nvSpPr>
            <p:cNvPr id="50" name="Textfeld 49">
              <a:extLst>
                <a:ext uri="{FF2B5EF4-FFF2-40B4-BE49-F238E27FC236}">
                  <a16:creationId xmlns:a16="http://schemas.microsoft.com/office/drawing/2014/main" id="{2D6FA49C-DF81-4548-A817-A8F015265150}"/>
                </a:ext>
              </a:extLst>
            </p:cNvPr>
            <p:cNvSpPr txBox="1"/>
            <p:nvPr/>
          </p:nvSpPr>
          <p:spPr>
            <a:xfrm rot="16200000">
              <a:off x="5566074" y="5302389"/>
              <a:ext cx="1310477" cy="236281"/>
            </a:xfrm>
            <a:prstGeom prst="rect">
              <a:avLst/>
            </a:prstGeom>
            <a:noFill/>
          </p:spPr>
          <p:txBody>
            <a:bodyPr wrap="square" lIns="0" tIns="0" rIns="0" bIns="0" rtlCol="0">
              <a:noAutofit/>
            </a:bodyPr>
            <a:lstStyle/>
            <a:p>
              <a:pPr algn="ctr">
                <a:lnSpc>
                  <a:spcPct val="110000"/>
                </a:lnSpc>
                <a:spcBef>
                  <a:spcPts val="0"/>
                </a:spcBef>
              </a:pPr>
              <a:r>
                <a:rPr lang="en-US" dirty="0">
                  <a:ea typeface="Arial Unicode MS" panose="020B0604020202020204" pitchFamily="34" charset="-128"/>
                  <a:cs typeface="Arial Unicode MS" panose="020B0604020202020204" pitchFamily="34" charset="-128"/>
                </a:rPr>
                <a:t>...</a:t>
              </a:r>
              <a:endParaRPr lang="de-DE" sz="2000" dirty="0">
                <a:latin typeface="+mn-lt"/>
                <a:ea typeface="Arial Unicode MS" panose="020B0604020202020204" pitchFamily="34" charset="-128"/>
                <a:cs typeface="Arial Unicode MS" panose="020B0604020202020204" pitchFamily="34" charset="-128"/>
              </a:endParaRPr>
            </a:p>
          </p:txBody>
        </p:sp>
      </p:grpSp>
      <p:sp>
        <p:nvSpPr>
          <p:cNvPr id="51" name="Pfeil: nach links und rechts 50">
            <a:extLst>
              <a:ext uri="{FF2B5EF4-FFF2-40B4-BE49-F238E27FC236}">
                <a16:creationId xmlns:a16="http://schemas.microsoft.com/office/drawing/2014/main" id="{E1037867-85C4-4D5E-BF8A-3229120DA588}"/>
              </a:ext>
            </a:extLst>
          </p:cNvPr>
          <p:cNvSpPr/>
          <p:nvPr/>
        </p:nvSpPr>
        <p:spPr bwMode="auto">
          <a:xfrm rot="16790800">
            <a:off x="3266477" y="3312661"/>
            <a:ext cx="2785421" cy="552630"/>
          </a:xfrm>
          <a:prstGeom prst="leftRightArrow">
            <a:avLst>
              <a:gd name="adj1" fmla="val 50000"/>
              <a:gd name="adj2" fmla="val 88891"/>
            </a:avLst>
          </a:prstGeom>
          <a:solidFill>
            <a:schemeClr val="accent2">
              <a:lumMod val="50000"/>
            </a:schemeClr>
          </a:solidFill>
          <a:ln w="38100">
            <a:solidFill>
              <a:srgbClr val="FFC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9851592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DF2E3-06E7-4EC6-8B8C-BCC677F3F4F0}"/>
              </a:ext>
            </a:extLst>
          </p:cNvPr>
          <p:cNvSpPr>
            <a:spLocks noGrp="1"/>
          </p:cNvSpPr>
          <p:nvPr>
            <p:ph type="title"/>
          </p:nvPr>
        </p:nvSpPr>
        <p:spPr/>
        <p:txBody>
          <a:bodyPr/>
          <a:lstStyle/>
          <a:p>
            <a:r>
              <a:rPr lang="de-DE" dirty="0"/>
              <a:t>Direct MindSphere API calls from a frontend applicaton</a:t>
            </a:r>
          </a:p>
        </p:txBody>
      </p:sp>
      <p:sp>
        <p:nvSpPr>
          <p:cNvPr id="4" name="Content Placeholder 3">
            <a:extLst>
              <a:ext uri="{FF2B5EF4-FFF2-40B4-BE49-F238E27FC236}">
                <a16:creationId xmlns:a16="http://schemas.microsoft.com/office/drawing/2014/main" id="{8D7657BB-848E-4737-BC0F-613EF041386E}"/>
              </a:ext>
            </a:extLst>
          </p:cNvPr>
          <p:cNvSpPr>
            <a:spLocks noGrp="1"/>
          </p:cNvSpPr>
          <p:nvPr>
            <p:ph idx="1"/>
          </p:nvPr>
        </p:nvSpPr>
        <p:spPr>
          <a:xfrm>
            <a:off x="626736" y="1440000"/>
            <a:ext cx="10680019" cy="4752000"/>
          </a:xfrm>
        </p:spPr>
        <p:txBody>
          <a:bodyPr/>
          <a:lstStyle/>
          <a:p>
            <a:pPr marL="285750" indent="-285750">
              <a:buFont typeface="Arial" panose="020B0604020202020204" pitchFamily="34" charset="0"/>
              <a:buChar char="•"/>
            </a:pPr>
            <a:r>
              <a:rPr lang="de-DE" sz="2400" dirty="0"/>
              <a:t>All MindSphere API are available via a relative url call: /api/...</a:t>
            </a:r>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r>
              <a:rPr lang="de-DE" sz="2400" dirty="0"/>
              <a:t>/api/ is a reserved keyword (can't be used in your own app)</a:t>
            </a:r>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r>
              <a:rPr lang="de-DE" sz="2400" dirty="0"/>
              <a:t>In this way the authorization information is stored in a session cookie</a:t>
            </a:r>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r>
              <a:rPr lang="de-DE" sz="2400" dirty="0"/>
              <a:t>For example:</a:t>
            </a:r>
          </a:p>
          <a:p>
            <a:pPr marL="285750" indent="-285750">
              <a:buFont typeface="Arial" panose="020B0604020202020204" pitchFamily="34" charset="0"/>
              <a:buChar char="•"/>
            </a:pPr>
            <a:endParaRPr lang="de-DE" sz="2400" dirty="0"/>
          </a:p>
          <a:p>
            <a:pPr lvl="1" indent="0">
              <a:buNone/>
            </a:pPr>
            <a:r>
              <a:rPr lang="de-DE" sz="2400" b="1" dirty="0">
                <a:latin typeface="Courier New" panose="02070309020205020404" pitchFamily="49" charset="0"/>
                <a:cs typeface="Courier New" panose="02070309020205020404" pitchFamily="49" charset="0"/>
              </a:rPr>
              <a:t>https://academy2-frontendtb-academy2.eu1.mindsphere.io</a:t>
            </a:r>
            <a:br>
              <a:rPr lang="de-DE" sz="2400" b="1" dirty="0">
                <a:latin typeface="Courier New" panose="02070309020205020404" pitchFamily="49" charset="0"/>
                <a:cs typeface="Courier New" panose="02070309020205020404" pitchFamily="49" charset="0"/>
              </a:rPr>
            </a:br>
            <a:r>
              <a:rPr lang="de-DE" sz="2400" b="1" dirty="0">
                <a:latin typeface="Courier New" panose="02070309020205020404" pitchFamily="49" charset="0"/>
                <a:cs typeface="Courier New" panose="02070309020205020404" pitchFamily="49" charset="0"/>
              </a:rPr>
              <a:t>/api/assetmanagement/v3/assets/root</a:t>
            </a:r>
          </a:p>
        </p:txBody>
      </p:sp>
    </p:spTree>
    <p:extLst>
      <p:ext uri="{BB962C8B-B14F-4D97-AF65-F5344CB8AC3E}">
        <p14:creationId xmlns:p14="http://schemas.microsoft.com/office/powerpoint/2010/main" val="23522054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F998-C98C-46F2-95DF-F4F293459F3F}"/>
              </a:ext>
            </a:extLst>
          </p:cNvPr>
          <p:cNvSpPr>
            <a:spLocks noGrp="1"/>
          </p:cNvSpPr>
          <p:nvPr>
            <p:ph type="title"/>
          </p:nvPr>
        </p:nvSpPr>
        <p:spPr/>
        <p:txBody>
          <a:bodyPr/>
          <a:lstStyle/>
          <a:p>
            <a:r>
              <a:rPr lang="de-DE" dirty="0"/>
              <a:t>MindSphere API roles</a:t>
            </a:r>
          </a:p>
        </p:txBody>
      </p:sp>
      <p:sp>
        <p:nvSpPr>
          <p:cNvPr id="3" name="Content Placeholder 2">
            <a:extLst>
              <a:ext uri="{FF2B5EF4-FFF2-40B4-BE49-F238E27FC236}">
                <a16:creationId xmlns:a16="http://schemas.microsoft.com/office/drawing/2014/main" id="{7BCD8620-5C8D-42C2-AEB7-4369EA16E3E9}"/>
              </a:ext>
            </a:extLst>
          </p:cNvPr>
          <p:cNvSpPr>
            <a:spLocks noGrp="1"/>
          </p:cNvSpPr>
          <p:nvPr>
            <p:ph idx="1"/>
          </p:nvPr>
        </p:nvSpPr>
        <p:spPr>
          <a:xfrm>
            <a:off x="626736" y="1440000"/>
            <a:ext cx="10020061" cy="4752000"/>
          </a:xfrm>
        </p:spPr>
        <p:txBody>
          <a:bodyPr/>
          <a:lstStyle/>
          <a:p>
            <a:pPr marL="457200" indent="-457200">
              <a:buFont typeface="Arial" panose="020B0604020202020204" pitchFamily="34" charset="0"/>
              <a:buChar char="•"/>
            </a:pPr>
            <a:r>
              <a:rPr lang="de-DE" sz="2800" dirty="0"/>
              <a:t>The application needs the right to access MindSphere APIs</a:t>
            </a:r>
          </a:p>
          <a:p>
            <a:pPr marL="457200" indent="-457200">
              <a:buFont typeface="Arial" panose="020B0604020202020204" pitchFamily="34" charset="0"/>
              <a:buChar char="•"/>
            </a:pPr>
            <a:endParaRPr lang="de-DE" sz="2800" dirty="0"/>
          </a:p>
          <a:p>
            <a:pPr marL="457200" indent="-457200">
              <a:buFont typeface="Arial" panose="020B0604020202020204" pitchFamily="34" charset="0"/>
              <a:buChar char="•"/>
            </a:pPr>
            <a:r>
              <a:rPr lang="de-DE" sz="2800" dirty="0"/>
              <a:t>Each MindSphere API provides a set of API core roles</a:t>
            </a:r>
          </a:p>
          <a:p>
            <a:pPr marL="457200" indent="-457200">
              <a:buFont typeface="Arial" panose="020B0604020202020204" pitchFamily="34" charset="0"/>
              <a:buChar char="•"/>
            </a:pPr>
            <a:endParaRPr lang="de-DE" sz="2800" dirty="0"/>
          </a:p>
          <a:p>
            <a:pPr marL="457200" indent="-457200">
              <a:buFont typeface="Arial" panose="020B0604020202020204" pitchFamily="34" charset="0"/>
              <a:buChar char="•"/>
            </a:pPr>
            <a:r>
              <a:rPr lang="de-DE" sz="2800" dirty="0"/>
              <a:t>In developer cockpit, you</a:t>
            </a:r>
            <a:br>
              <a:rPr lang="de-DE" sz="2800" dirty="0"/>
            </a:br>
            <a:r>
              <a:rPr lang="de-DE" sz="2800" dirty="0"/>
              <a:t>need to add the needed</a:t>
            </a:r>
            <a:br>
              <a:rPr lang="de-DE" sz="2800" dirty="0"/>
            </a:br>
            <a:r>
              <a:rPr lang="de-DE" sz="2800" dirty="0"/>
              <a:t>core roles to your application</a:t>
            </a:r>
          </a:p>
        </p:txBody>
      </p:sp>
      <p:pic>
        <p:nvPicPr>
          <p:cNvPr id="4" name="Picture 3">
            <a:extLst>
              <a:ext uri="{FF2B5EF4-FFF2-40B4-BE49-F238E27FC236}">
                <a16:creationId xmlns:a16="http://schemas.microsoft.com/office/drawing/2014/main" id="{2A99EED9-5D8B-4640-AF6E-706E9E3151BD}"/>
              </a:ext>
            </a:extLst>
          </p:cNvPr>
          <p:cNvPicPr>
            <a:picLocks noChangeAspect="1"/>
          </p:cNvPicPr>
          <p:nvPr/>
        </p:nvPicPr>
        <p:blipFill>
          <a:blip r:embed="rId2"/>
          <a:stretch>
            <a:fillRect/>
          </a:stretch>
        </p:blipFill>
        <p:spPr>
          <a:xfrm>
            <a:off x="5875125" y="3153101"/>
            <a:ext cx="5849166" cy="3038899"/>
          </a:xfrm>
          <a:prstGeom prst="rect">
            <a:avLst/>
          </a:prstGeom>
        </p:spPr>
      </p:pic>
    </p:spTree>
    <p:extLst>
      <p:ext uri="{BB962C8B-B14F-4D97-AF65-F5344CB8AC3E}">
        <p14:creationId xmlns:p14="http://schemas.microsoft.com/office/powerpoint/2010/main" val="24762850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C0A2-E65D-4252-AD09-6CE12717241E}"/>
              </a:ext>
            </a:extLst>
          </p:cNvPr>
          <p:cNvSpPr>
            <a:spLocks noGrp="1"/>
          </p:cNvSpPr>
          <p:nvPr>
            <p:ph type="title"/>
          </p:nvPr>
        </p:nvSpPr>
        <p:spPr/>
        <p:txBody>
          <a:bodyPr/>
          <a:lstStyle/>
          <a:p>
            <a:r>
              <a:rPr lang="de-DE" dirty="0"/>
              <a:t>Angular basics</a:t>
            </a:r>
          </a:p>
        </p:txBody>
      </p:sp>
      <p:sp>
        <p:nvSpPr>
          <p:cNvPr id="3" name="Content Placeholder 2">
            <a:extLst>
              <a:ext uri="{FF2B5EF4-FFF2-40B4-BE49-F238E27FC236}">
                <a16:creationId xmlns:a16="http://schemas.microsoft.com/office/drawing/2014/main" id="{67363BF1-8245-4B0F-A53B-8AC3CD93E2B7}"/>
              </a:ext>
            </a:extLst>
          </p:cNvPr>
          <p:cNvSpPr>
            <a:spLocks noGrp="1"/>
          </p:cNvSpPr>
          <p:nvPr>
            <p:ph idx="1"/>
          </p:nvPr>
        </p:nvSpPr>
        <p:spPr/>
        <p:txBody>
          <a:bodyPr/>
          <a:lstStyle/>
          <a:p>
            <a:pPr marL="285750" indent="-285750">
              <a:buFont typeface="Arial" panose="020B0604020202020204" pitchFamily="34" charset="0"/>
              <a:buChar char="•"/>
            </a:pPr>
            <a:r>
              <a:rPr lang="de-DE" dirty="0"/>
              <a:t>Components</a:t>
            </a:r>
          </a:p>
          <a:p>
            <a:pPr marL="465048" lvl="1" indent="-285750">
              <a:buFont typeface="Arial" panose="020B0604020202020204" pitchFamily="34" charset="0"/>
              <a:buChar char="•"/>
            </a:pPr>
            <a:r>
              <a:rPr lang="de-DE" dirty="0"/>
              <a:t>Multiple components build together a screen of an application</a:t>
            </a:r>
          </a:p>
          <a:p>
            <a:pPr marL="465048" lvl="1" indent="-285750">
              <a:buFont typeface="Arial" panose="020B0604020202020204" pitchFamily="34" charset="0"/>
              <a:buChar char="•"/>
            </a:pPr>
            <a:r>
              <a:rPr lang="de-DE" dirty="0"/>
              <a:t>One component is the starting point for the application</a:t>
            </a:r>
          </a:p>
          <a:p>
            <a:pPr marL="465048"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Templates</a:t>
            </a:r>
          </a:p>
          <a:p>
            <a:pPr marL="465048" lvl="1" indent="-285750">
              <a:buFont typeface="Arial" panose="020B0604020202020204" pitchFamily="34" charset="0"/>
              <a:buChar char="•"/>
            </a:pPr>
            <a:r>
              <a:rPr lang="de-DE" dirty="0"/>
              <a:t>View part of the application (HTML)</a:t>
            </a:r>
          </a:p>
          <a:p>
            <a:pPr marL="465048" lvl="1" indent="-285750">
              <a:buFont typeface="Arial" panose="020B0604020202020204" pitchFamily="34" charset="0"/>
              <a:buChar char="•"/>
            </a:pPr>
            <a:r>
              <a:rPr lang="de-DE" dirty="0"/>
              <a:t>Data can be added via Data binding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Services</a:t>
            </a:r>
          </a:p>
          <a:p>
            <a:pPr marL="465048" lvl="1" indent="-285750">
              <a:buFont typeface="Arial" panose="020B0604020202020204" pitchFamily="34" charset="0"/>
              <a:buChar char="•"/>
            </a:pPr>
            <a:r>
              <a:rPr lang="de-DE" dirty="0"/>
              <a:t>Implements the application logic</a:t>
            </a:r>
            <a:br>
              <a:rPr lang="de-DE" dirty="0"/>
            </a:br>
            <a:r>
              <a:rPr lang="de-DE" dirty="0"/>
              <a:t>(in our case the communication with MindSphere APIs)</a:t>
            </a:r>
          </a:p>
          <a:p>
            <a:pPr marL="465048"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Dependency injection</a:t>
            </a:r>
          </a:p>
          <a:p>
            <a:pPr marL="465048" lvl="1" indent="-285750">
              <a:buFont typeface="Arial" panose="020B0604020202020204" pitchFamily="34" charset="0"/>
              <a:buChar char="•"/>
            </a:pPr>
            <a:r>
              <a:rPr lang="de-DE" dirty="0"/>
              <a:t>Components consume services, a.k.a. Injection</a:t>
            </a:r>
          </a:p>
        </p:txBody>
      </p:sp>
    </p:spTree>
    <p:extLst>
      <p:ext uri="{BB962C8B-B14F-4D97-AF65-F5344CB8AC3E}">
        <p14:creationId xmlns:p14="http://schemas.microsoft.com/office/powerpoint/2010/main" val="28638108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Gerader Verbinder 23">
            <a:extLst>
              <a:ext uri="{FF2B5EF4-FFF2-40B4-BE49-F238E27FC236}">
                <a16:creationId xmlns:a16="http://schemas.microsoft.com/office/drawing/2014/main" id="{BD48528C-11D9-47C3-8225-81E2972DC0E3}"/>
              </a:ext>
            </a:extLst>
          </p:cNvPr>
          <p:cNvCxnSpPr>
            <a:cxnSpLocks/>
            <a:stCxn id="5" idx="1"/>
            <a:endCxn id="15" idx="1"/>
          </p:cNvCxnSpPr>
          <p:nvPr/>
        </p:nvCxnSpPr>
        <p:spPr bwMode="auto">
          <a:xfrm>
            <a:off x="888928" y="4516610"/>
            <a:ext cx="1115396" cy="9088"/>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r Verbinder 17">
            <a:extLst>
              <a:ext uri="{FF2B5EF4-FFF2-40B4-BE49-F238E27FC236}">
                <a16:creationId xmlns:a16="http://schemas.microsoft.com/office/drawing/2014/main" id="{E6511E6E-1A35-4C28-8C0C-D76C72B08B2F}"/>
              </a:ext>
            </a:extLst>
          </p:cNvPr>
          <p:cNvCxnSpPr>
            <a:cxnSpLocks/>
            <a:stCxn id="4" idx="3"/>
            <a:endCxn id="8" idx="1"/>
          </p:cNvCxnSpPr>
          <p:nvPr/>
        </p:nvCxnSpPr>
        <p:spPr bwMode="auto">
          <a:xfrm>
            <a:off x="918212" y="2432727"/>
            <a:ext cx="1086112" cy="205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 name="Title 1">
            <a:extLst>
              <a:ext uri="{FF2B5EF4-FFF2-40B4-BE49-F238E27FC236}">
                <a16:creationId xmlns:a16="http://schemas.microsoft.com/office/drawing/2014/main" id="{25C6E756-91EC-4A4C-B87F-7A1033A31BFF}"/>
              </a:ext>
            </a:extLst>
          </p:cNvPr>
          <p:cNvSpPr>
            <a:spLocks noGrp="1"/>
          </p:cNvSpPr>
          <p:nvPr>
            <p:ph type="title"/>
          </p:nvPr>
        </p:nvSpPr>
        <p:spPr>
          <a:xfrm>
            <a:off x="0" y="-1"/>
            <a:ext cx="12192000" cy="1440000"/>
          </a:xfrm>
        </p:spPr>
        <p:txBody>
          <a:bodyPr/>
          <a:lstStyle/>
          <a:p>
            <a:r>
              <a:rPr lang="de-DE" dirty="0"/>
              <a:t>Application structure</a:t>
            </a:r>
          </a:p>
        </p:txBody>
      </p:sp>
      <p:grpSp>
        <p:nvGrpSpPr>
          <p:cNvPr id="3" name="Gruppieren 2">
            <a:extLst>
              <a:ext uri="{FF2B5EF4-FFF2-40B4-BE49-F238E27FC236}">
                <a16:creationId xmlns:a16="http://schemas.microsoft.com/office/drawing/2014/main" id="{E75BA1CE-861E-489B-ACEB-C38D93579F31}"/>
              </a:ext>
            </a:extLst>
          </p:cNvPr>
          <p:cNvGrpSpPr/>
          <p:nvPr/>
        </p:nvGrpSpPr>
        <p:grpSpPr>
          <a:xfrm>
            <a:off x="678183" y="2432726"/>
            <a:ext cx="480058" cy="2083885"/>
            <a:chOff x="1455423" y="2880361"/>
            <a:chExt cx="480058" cy="2370065"/>
          </a:xfrm>
        </p:grpSpPr>
        <p:sp>
          <p:nvSpPr>
            <p:cNvPr id="4" name="Rechteck 3">
              <a:extLst>
                <a:ext uri="{FF2B5EF4-FFF2-40B4-BE49-F238E27FC236}">
                  <a16:creationId xmlns:a16="http://schemas.microsoft.com/office/drawing/2014/main" id="{CFC4A9B1-5C7B-482A-8621-FB29796F1414}"/>
                </a:ext>
              </a:extLst>
            </p:cNvPr>
            <p:cNvSpPr/>
            <p:nvPr/>
          </p:nvSpPr>
          <p:spPr bwMode="auto">
            <a:xfrm rot="16200000">
              <a:off x="510420" y="3825365"/>
              <a:ext cx="2370064" cy="480058"/>
            </a:xfrm>
            <a:prstGeom prst="rect">
              <a:avLst/>
            </a:prstGeom>
            <a:solidFill>
              <a:srgbClr val="00646E"/>
            </a:solidFill>
            <a:ln w="57150">
              <a:solidFill>
                <a:srgbClr val="00646E"/>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 name="Textfeld 4">
              <a:extLst>
                <a:ext uri="{FF2B5EF4-FFF2-40B4-BE49-F238E27FC236}">
                  <a16:creationId xmlns:a16="http://schemas.microsoft.com/office/drawing/2014/main" id="{EDB13A4F-C3C6-4623-9D22-F4821ACF0501}"/>
                </a:ext>
              </a:extLst>
            </p:cNvPr>
            <p:cNvSpPr txBox="1"/>
            <p:nvPr/>
          </p:nvSpPr>
          <p:spPr>
            <a:xfrm rot="16200000">
              <a:off x="481136" y="3947257"/>
              <a:ext cx="2370063" cy="236272"/>
            </a:xfrm>
            <a:prstGeom prst="rect">
              <a:avLst/>
            </a:prstGeom>
            <a:noFill/>
          </p:spPr>
          <p:txBody>
            <a:bodyPr wrap="square" lIns="0" tIns="0" rIns="0" bIns="0" rtlCol="0">
              <a:noAutofit/>
            </a:bodyPr>
            <a:lstStyle/>
            <a:p>
              <a:pPr algn="ctr">
                <a:lnSpc>
                  <a:spcPct val="110000"/>
                </a:lnSpc>
                <a:spcBef>
                  <a:spcPts val="0"/>
                </a:spcBef>
              </a:pPr>
              <a:r>
                <a:rPr lang="en-US" sz="1600" dirty="0">
                  <a:solidFill>
                    <a:schemeClr val="bg1"/>
                  </a:solidFill>
                  <a:latin typeface="+mn-lt"/>
                  <a:ea typeface="Arial Unicode MS" panose="020B0604020202020204" pitchFamily="34" charset="-128"/>
                  <a:cs typeface="Arial Unicode MS" panose="020B0604020202020204" pitchFamily="34" charset="-128"/>
                </a:rPr>
                <a:t>MindSphere </a:t>
              </a:r>
              <a:r>
                <a:rPr lang="en-US" sz="1600" dirty="0">
                  <a:solidFill>
                    <a:schemeClr val="bg1"/>
                  </a:solidFill>
                  <a:ea typeface="Arial Unicode MS" panose="020B0604020202020204" pitchFamily="34" charset="-128"/>
                  <a:cs typeface="Arial Unicode MS" panose="020B0604020202020204" pitchFamily="34" charset="-128"/>
                </a:rPr>
                <a:t>API</a:t>
              </a:r>
              <a:r>
                <a:rPr lang="en-US" sz="1600" dirty="0">
                  <a:solidFill>
                    <a:schemeClr val="bg1"/>
                  </a:solidFill>
                  <a:latin typeface="+mn-lt"/>
                  <a:ea typeface="Arial Unicode MS" panose="020B0604020202020204" pitchFamily="34" charset="-128"/>
                  <a:cs typeface="Arial Unicode MS" panose="020B0604020202020204" pitchFamily="34" charset="-128"/>
                </a:rPr>
                <a:t>s</a:t>
              </a:r>
              <a:endParaRPr lang="de-DE" sz="1600" dirty="0">
                <a:solidFill>
                  <a:schemeClr val="bg1"/>
                </a:solidFill>
                <a:latin typeface="+mn-lt"/>
                <a:ea typeface="Arial Unicode MS" panose="020B0604020202020204" pitchFamily="34" charset="-128"/>
                <a:cs typeface="Arial Unicode MS" panose="020B0604020202020204" pitchFamily="34" charset="-128"/>
              </a:endParaRPr>
            </a:p>
          </p:txBody>
        </p:sp>
      </p:grpSp>
      <p:grpSp>
        <p:nvGrpSpPr>
          <p:cNvPr id="6" name="Gruppieren 5">
            <a:extLst>
              <a:ext uri="{FF2B5EF4-FFF2-40B4-BE49-F238E27FC236}">
                <a16:creationId xmlns:a16="http://schemas.microsoft.com/office/drawing/2014/main" id="{4C79F729-EF1E-4DBA-91F2-1093A37F3AFB}"/>
              </a:ext>
            </a:extLst>
          </p:cNvPr>
          <p:cNvGrpSpPr/>
          <p:nvPr/>
        </p:nvGrpSpPr>
        <p:grpSpPr>
          <a:xfrm>
            <a:off x="2004324" y="2209014"/>
            <a:ext cx="1393494" cy="451526"/>
            <a:chOff x="4839666" y="1796578"/>
            <a:chExt cx="2512668" cy="707710"/>
          </a:xfrm>
        </p:grpSpPr>
        <p:sp>
          <p:nvSpPr>
            <p:cNvPr id="8" name="Rechteck 7">
              <a:extLst>
                <a:ext uri="{FF2B5EF4-FFF2-40B4-BE49-F238E27FC236}">
                  <a16:creationId xmlns:a16="http://schemas.microsoft.com/office/drawing/2014/main" id="{E54FBF46-5B0D-428D-BAB6-9C02AB42375F}"/>
                </a:ext>
              </a:extLst>
            </p:cNvPr>
            <p:cNvSpPr/>
            <p:nvPr/>
          </p:nvSpPr>
          <p:spPr bwMode="auto">
            <a:xfrm>
              <a:off x="4839666" y="1796578"/>
              <a:ext cx="2512668" cy="707710"/>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Textfeld 8">
              <a:extLst>
                <a:ext uri="{FF2B5EF4-FFF2-40B4-BE49-F238E27FC236}">
                  <a16:creationId xmlns:a16="http://schemas.microsoft.com/office/drawing/2014/main" id="{1557B53E-7AB3-47E1-A675-9412A0AB7D40}"/>
                </a:ext>
              </a:extLst>
            </p:cNvPr>
            <p:cNvSpPr txBox="1"/>
            <p:nvPr/>
          </p:nvSpPr>
          <p:spPr>
            <a:xfrm>
              <a:off x="4946803" y="1896334"/>
              <a:ext cx="2198166" cy="607954"/>
            </a:xfrm>
            <a:prstGeom prst="rect">
              <a:avLst/>
            </a:prstGeom>
            <a:noFill/>
          </p:spPr>
          <p:txBody>
            <a:bodyPr wrap="square" lIns="0" tIns="0" rIns="0" bIns="0" rtlCol="0">
              <a:noAutofit/>
            </a:bodyPr>
            <a:lstStyle/>
            <a:p>
              <a:pPr algn="ctr">
                <a:lnSpc>
                  <a:spcPct val="110000"/>
                </a:lnSpc>
                <a:spcBef>
                  <a:spcPts val="0"/>
                </a:spcBef>
              </a:pPr>
              <a:r>
                <a:rPr lang="de-DE" sz="1600" dirty="0" err="1">
                  <a:solidFill>
                    <a:srgbClr val="FFFFFF"/>
                  </a:solidFill>
                  <a:latin typeface="+mn-lt"/>
                  <a:ea typeface="Arial Unicode MS" panose="020B0604020202020204" pitchFamily="34" charset="-128"/>
                  <a:cs typeface="Arial Unicode MS" panose="020B0604020202020204" pitchFamily="34" charset="-128"/>
                </a:rPr>
                <a:t>service</a:t>
              </a:r>
              <a:endParaRPr lang="de-DE" sz="16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11" name="Gruppieren 10">
            <a:extLst>
              <a:ext uri="{FF2B5EF4-FFF2-40B4-BE49-F238E27FC236}">
                <a16:creationId xmlns:a16="http://schemas.microsoft.com/office/drawing/2014/main" id="{3B915276-9A5D-4A0F-84A5-B1F84ECB5D28}"/>
              </a:ext>
            </a:extLst>
          </p:cNvPr>
          <p:cNvGrpSpPr/>
          <p:nvPr/>
        </p:nvGrpSpPr>
        <p:grpSpPr>
          <a:xfrm>
            <a:off x="2004324" y="3248905"/>
            <a:ext cx="1393494" cy="451526"/>
            <a:chOff x="4839666" y="1796578"/>
            <a:chExt cx="2512668" cy="707710"/>
          </a:xfrm>
        </p:grpSpPr>
        <p:sp>
          <p:nvSpPr>
            <p:cNvPr id="12" name="Rechteck 11">
              <a:extLst>
                <a:ext uri="{FF2B5EF4-FFF2-40B4-BE49-F238E27FC236}">
                  <a16:creationId xmlns:a16="http://schemas.microsoft.com/office/drawing/2014/main" id="{79FEF67B-97EB-476F-A1BE-ADEE209CC090}"/>
                </a:ext>
              </a:extLst>
            </p:cNvPr>
            <p:cNvSpPr/>
            <p:nvPr/>
          </p:nvSpPr>
          <p:spPr bwMode="auto">
            <a:xfrm>
              <a:off x="4839666" y="1796578"/>
              <a:ext cx="2512668" cy="707710"/>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extfeld 12">
              <a:extLst>
                <a:ext uri="{FF2B5EF4-FFF2-40B4-BE49-F238E27FC236}">
                  <a16:creationId xmlns:a16="http://schemas.microsoft.com/office/drawing/2014/main" id="{4A57BAA7-E166-490B-A790-CB276BFF52DA}"/>
                </a:ext>
              </a:extLst>
            </p:cNvPr>
            <p:cNvSpPr txBox="1"/>
            <p:nvPr/>
          </p:nvSpPr>
          <p:spPr>
            <a:xfrm>
              <a:off x="4946803" y="1896334"/>
              <a:ext cx="2198166" cy="607954"/>
            </a:xfrm>
            <a:prstGeom prst="rect">
              <a:avLst/>
            </a:prstGeom>
            <a:noFill/>
          </p:spPr>
          <p:txBody>
            <a:bodyPr wrap="square" lIns="0" tIns="0" rIns="0" bIns="0" rtlCol="0">
              <a:noAutofit/>
            </a:bodyPr>
            <a:lstStyle/>
            <a:p>
              <a:pPr algn="ctr">
                <a:lnSpc>
                  <a:spcPct val="110000"/>
                </a:lnSpc>
                <a:spcBef>
                  <a:spcPts val="0"/>
                </a:spcBef>
              </a:pPr>
              <a:r>
                <a:rPr lang="de-DE" sz="1600" dirty="0" err="1">
                  <a:solidFill>
                    <a:srgbClr val="FFFFFF"/>
                  </a:solidFill>
                  <a:latin typeface="+mn-lt"/>
                  <a:ea typeface="Arial Unicode MS" panose="020B0604020202020204" pitchFamily="34" charset="-128"/>
                  <a:cs typeface="Arial Unicode MS" panose="020B0604020202020204" pitchFamily="34" charset="-128"/>
                </a:rPr>
                <a:t>service</a:t>
              </a:r>
              <a:endParaRPr lang="de-DE" sz="16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14" name="Gruppieren 13">
            <a:extLst>
              <a:ext uri="{FF2B5EF4-FFF2-40B4-BE49-F238E27FC236}">
                <a16:creationId xmlns:a16="http://schemas.microsoft.com/office/drawing/2014/main" id="{E72D2078-9E3B-4C7F-897C-455BF8A306E8}"/>
              </a:ext>
            </a:extLst>
          </p:cNvPr>
          <p:cNvGrpSpPr/>
          <p:nvPr/>
        </p:nvGrpSpPr>
        <p:grpSpPr>
          <a:xfrm>
            <a:off x="2004324" y="4299935"/>
            <a:ext cx="1393494" cy="451526"/>
            <a:chOff x="4839666" y="1796578"/>
            <a:chExt cx="2512668" cy="707710"/>
          </a:xfrm>
        </p:grpSpPr>
        <p:sp>
          <p:nvSpPr>
            <p:cNvPr id="15" name="Rechteck 14">
              <a:extLst>
                <a:ext uri="{FF2B5EF4-FFF2-40B4-BE49-F238E27FC236}">
                  <a16:creationId xmlns:a16="http://schemas.microsoft.com/office/drawing/2014/main" id="{F44AF38C-7814-4C02-944A-83FDA8CF734D}"/>
                </a:ext>
              </a:extLst>
            </p:cNvPr>
            <p:cNvSpPr/>
            <p:nvPr/>
          </p:nvSpPr>
          <p:spPr bwMode="auto">
            <a:xfrm>
              <a:off x="4839666" y="1796578"/>
              <a:ext cx="2512668" cy="707710"/>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6" name="Textfeld 15">
              <a:extLst>
                <a:ext uri="{FF2B5EF4-FFF2-40B4-BE49-F238E27FC236}">
                  <a16:creationId xmlns:a16="http://schemas.microsoft.com/office/drawing/2014/main" id="{EF027BF4-E964-433A-8223-0E0100B79CF9}"/>
                </a:ext>
              </a:extLst>
            </p:cNvPr>
            <p:cNvSpPr txBox="1"/>
            <p:nvPr/>
          </p:nvSpPr>
          <p:spPr>
            <a:xfrm>
              <a:off x="4946803" y="1896334"/>
              <a:ext cx="2198166" cy="607954"/>
            </a:xfrm>
            <a:prstGeom prst="rect">
              <a:avLst/>
            </a:prstGeom>
            <a:noFill/>
          </p:spPr>
          <p:txBody>
            <a:bodyPr wrap="square" lIns="0" tIns="0" rIns="0" bIns="0" rtlCol="0">
              <a:noAutofit/>
            </a:bodyPr>
            <a:lstStyle/>
            <a:p>
              <a:pPr algn="ctr">
                <a:lnSpc>
                  <a:spcPct val="110000"/>
                </a:lnSpc>
                <a:spcBef>
                  <a:spcPts val="0"/>
                </a:spcBef>
              </a:pPr>
              <a:r>
                <a:rPr lang="de-DE" sz="1600" dirty="0" err="1">
                  <a:solidFill>
                    <a:srgbClr val="FFFFFF"/>
                  </a:solidFill>
                  <a:latin typeface="+mn-lt"/>
                  <a:ea typeface="Arial Unicode MS" panose="020B0604020202020204" pitchFamily="34" charset="-128"/>
                  <a:cs typeface="Arial Unicode MS" panose="020B0604020202020204" pitchFamily="34" charset="-128"/>
                </a:rPr>
                <a:t>service</a:t>
              </a:r>
              <a:endParaRPr lang="de-DE" sz="1600" dirty="0">
                <a:solidFill>
                  <a:srgbClr val="FFFFFF"/>
                </a:solidFill>
                <a:latin typeface="+mn-lt"/>
                <a:ea typeface="Arial Unicode MS" panose="020B0604020202020204" pitchFamily="34" charset="-128"/>
                <a:cs typeface="Arial Unicode MS" panose="020B0604020202020204" pitchFamily="34" charset="-128"/>
              </a:endParaRPr>
            </a:p>
          </p:txBody>
        </p:sp>
      </p:grpSp>
      <p:sp>
        <p:nvSpPr>
          <p:cNvPr id="10" name="Textfeld 9">
            <a:extLst>
              <a:ext uri="{FF2B5EF4-FFF2-40B4-BE49-F238E27FC236}">
                <a16:creationId xmlns:a16="http://schemas.microsoft.com/office/drawing/2014/main" id="{A57E3F27-7B50-43C4-89D7-CED61468E150}"/>
              </a:ext>
            </a:extLst>
          </p:cNvPr>
          <p:cNvSpPr txBox="1"/>
          <p:nvPr/>
        </p:nvSpPr>
        <p:spPr>
          <a:xfrm>
            <a:off x="2004324" y="1535051"/>
            <a:ext cx="1393494" cy="447698"/>
          </a:xfrm>
          <a:prstGeom prst="rect">
            <a:avLst/>
          </a:prstGeom>
          <a:noFill/>
        </p:spPr>
        <p:txBody>
          <a:bodyPr wrap="square" lIns="0" tIns="0" rIns="0" bIns="0" rtlCol="0">
            <a:noAutofit/>
          </a:bodyPr>
          <a:lstStyle/>
          <a:p>
            <a:pPr algn="ctr">
              <a:lnSpc>
                <a:spcPct val="110000"/>
              </a:lnSpc>
              <a:spcBef>
                <a:spcPts val="0"/>
              </a:spcBef>
            </a:pPr>
            <a:r>
              <a:rPr lang="en-US" b="1" u="sng" dirty="0">
                <a:solidFill>
                  <a:schemeClr val="tx1">
                    <a:lumMod val="50000"/>
                    <a:lumOff val="50000"/>
                  </a:schemeClr>
                </a:solidFill>
                <a:latin typeface="+mn-lt"/>
                <a:ea typeface="Arial Unicode MS" panose="020B0604020202020204" pitchFamily="34" charset="-128"/>
                <a:cs typeface="Arial Unicode MS" panose="020B0604020202020204" pitchFamily="34" charset="-128"/>
              </a:rPr>
              <a:t>Injector</a:t>
            </a:r>
            <a:endParaRPr lang="de-DE" b="1" u="sng" dirty="0">
              <a:solidFill>
                <a:schemeClr val="tx1">
                  <a:lumMod val="50000"/>
                  <a:lumOff val="50000"/>
                </a:schemeClr>
              </a:solidFill>
              <a:latin typeface="+mn-lt"/>
              <a:ea typeface="Arial Unicode MS" panose="020B0604020202020204" pitchFamily="34" charset="-128"/>
              <a:cs typeface="Arial Unicode MS" panose="020B0604020202020204" pitchFamily="34" charset="-128"/>
            </a:endParaRPr>
          </a:p>
        </p:txBody>
      </p:sp>
      <p:cxnSp>
        <p:nvCxnSpPr>
          <p:cNvPr id="21" name="Gerader Verbinder 20">
            <a:extLst>
              <a:ext uri="{FF2B5EF4-FFF2-40B4-BE49-F238E27FC236}">
                <a16:creationId xmlns:a16="http://schemas.microsoft.com/office/drawing/2014/main" id="{3F7D1997-1393-4CC5-87B6-9FEBA091886D}"/>
              </a:ext>
            </a:extLst>
          </p:cNvPr>
          <p:cNvCxnSpPr>
            <a:cxnSpLocks/>
            <a:stCxn id="4" idx="2"/>
            <a:endCxn id="12" idx="1"/>
          </p:cNvCxnSpPr>
          <p:nvPr/>
        </p:nvCxnSpPr>
        <p:spPr bwMode="auto">
          <a:xfrm flipV="1">
            <a:off x="1158241" y="3474668"/>
            <a:ext cx="846083" cy="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0" name="Rechteck 29">
            <a:extLst>
              <a:ext uri="{FF2B5EF4-FFF2-40B4-BE49-F238E27FC236}">
                <a16:creationId xmlns:a16="http://schemas.microsoft.com/office/drawing/2014/main" id="{AB24C4FA-7E36-4171-8D1C-44A6BFF9D5F1}"/>
              </a:ext>
            </a:extLst>
          </p:cNvPr>
          <p:cNvSpPr/>
          <p:nvPr/>
        </p:nvSpPr>
        <p:spPr bwMode="auto">
          <a:xfrm rot="5400000">
            <a:off x="5411538" y="2006149"/>
            <a:ext cx="3464419" cy="2522223"/>
          </a:xfrm>
          <a:prstGeom prst="rect">
            <a:avLst/>
          </a:prstGeom>
          <a:solidFill>
            <a:srgbClr val="00646E"/>
          </a:solidFill>
          <a:ln w="57150">
            <a:solidFill>
              <a:srgbClr val="00646E"/>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5" name="Textfeld 34">
            <a:extLst>
              <a:ext uri="{FF2B5EF4-FFF2-40B4-BE49-F238E27FC236}">
                <a16:creationId xmlns:a16="http://schemas.microsoft.com/office/drawing/2014/main" id="{CF6970E3-47F6-4801-B750-14C4132C2A44}"/>
              </a:ext>
            </a:extLst>
          </p:cNvPr>
          <p:cNvSpPr txBox="1"/>
          <p:nvPr/>
        </p:nvSpPr>
        <p:spPr>
          <a:xfrm>
            <a:off x="5882636" y="1575845"/>
            <a:ext cx="2602219" cy="495426"/>
          </a:xfrm>
          <a:prstGeom prst="rect">
            <a:avLst/>
          </a:prstGeom>
          <a:noFill/>
        </p:spPr>
        <p:txBody>
          <a:bodyPr wrap="square" lIns="0" tIns="0" rIns="0" bIns="0" rtlCol="0">
            <a:noAutofit/>
          </a:bodyPr>
          <a:lstStyle/>
          <a:p>
            <a:pPr algn="ctr">
              <a:lnSpc>
                <a:spcPct val="110000"/>
              </a:lnSpc>
              <a:spcBef>
                <a:spcPts val="0"/>
              </a:spcBef>
            </a:pPr>
            <a:r>
              <a:rPr lang="en-US" dirty="0" err="1">
                <a:solidFill>
                  <a:schemeClr val="bg1"/>
                </a:solidFill>
                <a:latin typeface="+mn-lt"/>
                <a:ea typeface="Arial Unicode MS" panose="020B0604020202020204" pitchFamily="34" charset="-128"/>
                <a:cs typeface="Arial Unicode MS" panose="020B0604020202020204" pitchFamily="34" charset="-128"/>
              </a:rPr>
              <a:t>app.component</a:t>
            </a:r>
            <a:endParaRPr lang="de-DE" dirty="0">
              <a:solidFill>
                <a:schemeClr val="bg1"/>
              </a:solidFill>
              <a:latin typeface="+mn-lt"/>
              <a:ea typeface="Arial Unicode MS" panose="020B0604020202020204" pitchFamily="34" charset="-128"/>
              <a:cs typeface="Arial Unicode MS" panose="020B0604020202020204" pitchFamily="34" charset="-128"/>
            </a:endParaRPr>
          </a:p>
        </p:txBody>
      </p:sp>
      <p:grpSp>
        <p:nvGrpSpPr>
          <p:cNvPr id="3076" name="Gruppieren 3075">
            <a:extLst>
              <a:ext uri="{FF2B5EF4-FFF2-40B4-BE49-F238E27FC236}">
                <a16:creationId xmlns:a16="http://schemas.microsoft.com/office/drawing/2014/main" id="{4B56E018-856C-40C8-BE95-49A88568EEF2}"/>
              </a:ext>
            </a:extLst>
          </p:cNvPr>
          <p:cNvGrpSpPr/>
          <p:nvPr/>
        </p:nvGrpSpPr>
        <p:grpSpPr>
          <a:xfrm>
            <a:off x="5737094" y="1949068"/>
            <a:ext cx="2747760" cy="804369"/>
            <a:chOff x="5737095" y="2071061"/>
            <a:chExt cx="2747760" cy="804369"/>
          </a:xfrm>
        </p:grpSpPr>
        <p:sp>
          <p:nvSpPr>
            <p:cNvPr id="31" name="Rechteck 30">
              <a:extLst>
                <a:ext uri="{FF2B5EF4-FFF2-40B4-BE49-F238E27FC236}">
                  <a16:creationId xmlns:a16="http://schemas.microsoft.com/office/drawing/2014/main" id="{C18BF5EE-DE04-44E3-8A6D-B79360BD95BC}"/>
                </a:ext>
              </a:extLst>
            </p:cNvPr>
            <p:cNvSpPr/>
            <p:nvPr/>
          </p:nvSpPr>
          <p:spPr bwMode="auto">
            <a:xfrm rot="5400000">
              <a:off x="6724300" y="1461649"/>
              <a:ext cx="804369" cy="202319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6" name="Textfeld 35">
              <a:extLst>
                <a:ext uri="{FF2B5EF4-FFF2-40B4-BE49-F238E27FC236}">
                  <a16:creationId xmlns:a16="http://schemas.microsoft.com/office/drawing/2014/main" id="{6EC9B1FB-6EFA-4329-903F-1E20ACC60F92}"/>
                </a:ext>
              </a:extLst>
            </p:cNvPr>
            <p:cNvSpPr txBox="1"/>
            <p:nvPr/>
          </p:nvSpPr>
          <p:spPr>
            <a:xfrm>
              <a:off x="5737095" y="2086689"/>
              <a:ext cx="2747760" cy="421089"/>
            </a:xfrm>
            <a:prstGeom prst="rect">
              <a:avLst/>
            </a:prstGeom>
            <a:noFill/>
          </p:spPr>
          <p:txBody>
            <a:bodyPr wrap="square" lIns="0" tIns="0" rIns="0" bIns="0" rtlCol="0">
              <a:noAutofit/>
            </a:bodyPr>
            <a:lstStyle/>
            <a:p>
              <a:pPr algn="ctr">
                <a:lnSpc>
                  <a:spcPct val="110000"/>
                </a:lnSpc>
                <a:spcBef>
                  <a:spcPts val="0"/>
                </a:spcBef>
              </a:pPr>
              <a:r>
                <a:rPr lang="en-US" sz="1400" dirty="0" err="1">
                  <a:ea typeface="Arial Unicode MS" panose="020B0604020202020204" pitchFamily="34" charset="-128"/>
                  <a:cs typeface="Arial Unicode MS" panose="020B0604020202020204" pitchFamily="34" charset="-128"/>
                </a:rPr>
                <a:t>s</a:t>
              </a:r>
              <a:r>
                <a:rPr lang="en-US" sz="1400" dirty="0" err="1">
                  <a:latin typeface="+mn-lt"/>
                  <a:ea typeface="Arial Unicode MS" panose="020B0604020202020204" pitchFamily="34" charset="-128"/>
                  <a:cs typeface="Arial Unicode MS" panose="020B0604020202020204" pitchFamily="34" charset="-128"/>
                </a:rPr>
                <a:t>ection.overview</a:t>
              </a:r>
              <a:endParaRPr lang="de-DE" sz="1400" dirty="0">
                <a:latin typeface="+mn-lt"/>
                <a:ea typeface="Arial Unicode MS" panose="020B0604020202020204" pitchFamily="34" charset="-128"/>
                <a:cs typeface="Arial Unicode MS" panose="020B0604020202020204" pitchFamily="34" charset="-128"/>
              </a:endParaRPr>
            </a:p>
          </p:txBody>
        </p:sp>
        <p:sp>
          <p:nvSpPr>
            <p:cNvPr id="41" name="Rechteck 40">
              <a:extLst>
                <a:ext uri="{FF2B5EF4-FFF2-40B4-BE49-F238E27FC236}">
                  <a16:creationId xmlns:a16="http://schemas.microsoft.com/office/drawing/2014/main" id="{DF3AD20C-D06E-4C03-9F72-670EC1FD77F7}"/>
                </a:ext>
              </a:extLst>
            </p:cNvPr>
            <p:cNvSpPr/>
            <p:nvPr/>
          </p:nvSpPr>
          <p:spPr bwMode="auto">
            <a:xfrm>
              <a:off x="6414228" y="2357222"/>
              <a:ext cx="1393494" cy="419085"/>
            </a:xfrm>
            <a:prstGeom prst="rect">
              <a:avLst/>
            </a:prstGeom>
            <a:solidFill>
              <a:schemeClr val="accent2">
                <a:lumMod val="5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2" name="Textfeld 41">
              <a:extLst>
                <a:ext uri="{FF2B5EF4-FFF2-40B4-BE49-F238E27FC236}">
                  <a16:creationId xmlns:a16="http://schemas.microsoft.com/office/drawing/2014/main" id="{89C9A389-8012-4619-B371-3E13EC93CC72}"/>
                </a:ext>
              </a:extLst>
            </p:cNvPr>
            <p:cNvSpPr txBox="1"/>
            <p:nvPr/>
          </p:nvSpPr>
          <p:spPr>
            <a:xfrm>
              <a:off x="6516946" y="2459416"/>
              <a:ext cx="1219075" cy="360013"/>
            </a:xfrm>
            <a:prstGeom prst="rect">
              <a:avLst/>
            </a:prstGeom>
            <a:noFill/>
          </p:spPr>
          <p:txBody>
            <a:bodyPr wrap="square" lIns="0" tIns="0" rIns="0" bIns="0" rtlCol="0">
              <a:noAutofit/>
            </a:bodyPr>
            <a:lstStyle/>
            <a:p>
              <a:pPr algn="ctr">
                <a:lnSpc>
                  <a:spcPct val="110000"/>
                </a:lnSpc>
                <a:spcBef>
                  <a:spcPts val="0"/>
                </a:spcBef>
              </a:pPr>
              <a:r>
                <a:rPr lang="de-DE" sz="1200" dirty="0" err="1">
                  <a:solidFill>
                    <a:srgbClr val="FFFFFF"/>
                  </a:solidFill>
                  <a:ea typeface="Arial Unicode MS" panose="020B0604020202020204" pitchFamily="34" charset="-128"/>
                  <a:cs typeface="Arial Unicode MS" panose="020B0604020202020204" pitchFamily="34" charset="-128"/>
                </a:rPr>
                <a:t>c</a:t>
              </a:r>
              <a:r>
                <a:rPr lang="de-DE" sz="1200" dirty="0" err="1">
                  <a:solidFill>
                    <a:srgbClr val="FFFFFF"/>
                  </a:solidFill>
                  <a:latin typeface="+mn-lt"/>
                  <a:ea typeface="Arial Unicode MS" panose="020B0604020202020204" pitchFamily="34" charset="-128"/>
                  <a:cs typeface="Arial Unicode MS" panose="020B0604020202020204" pitchFamily="34" charset="-128"/>
                </a:rPr>
                <a:t>omponents</a:t>
              </a:r>
              <a:r>
                <a:rPr lang="de-DE" sz="1200" dirty="0">
                  <a:solidFill>
                    <a:srgbClr val="FFFFFF"/>
                  </a:solidFill>
                  <a:latin typeface="+mn-lt"/>
                  <a:ea typeface="Arial Unicode MS" panose="020B0604020202020204" pitchFamily="34" charset="-128"/>
                  <a:cs typeface="Arial Unicode MS" panose="020B0604020202020204" pitchFamily="34" charset="-128"/>
                </a:rPr>
                <a:t>…</a:t>
              </a:r>
            </a:p>
          </p:txBody>
        </p:sp>
      </p:grpSp>
      <p:grpSp>
        <p:nvGrpSpPr>
          <p:cNvPr id="3077" name="Gruppieren 3076">
            <a:extLst>
              <a:ext uri="{FF2B5EF4-FFF2-40B4-BE49-F238E27FC236}">
                <a16:creationId xmlns:a16="http://schemas.microsoft.com/office/drawing/2014/main" id="{C9C09DF5-8D8F-47F2-A438-D25BFFD1A7C4}"/>
              </a:ext>
            </a:extLst>
          </p:cNvPr>
          <p:cNvGrpSpPr/>
          <p:nvPr/>
        </p:nvGrpSpPr>
        <p:grpSpPr>
          <a:xfrm>
            <a:off x="5737094" y="2969926"/>
            <a:ext cx="2747760" cy="804369"/>
            <a:chOff x="5737095" y="3069928"/>
            <a:chExt cx="2747760" cy="804369"/>
          </a:xfrm>
        </p:grpSpPr>
        <p:sp>
          <p:nvSpPr>
            <p:cNvPr id="51" name="Rechteck 50">
              <a:extLst>
                <a:ext uri="{FF2B5EF4-FFF2-40B4-BE49-F238E27FC236}">
                  <a16:creationId xmlns:a16="http://schemas.microsoft.com/office/drawing/2014/main" id="{C4F8EFB2-3E63-4069-AB15-3A07DCE0C3D8}"/>
                </a:ext>
              </a:extLst>
            </p:cNvPr>
            <p:cNvSpPr/>
            <p:nvPr/>
          </p:nvSpPr>
          <p:spPr bwMode="auto">
            <a:xfrm rot="5400000">
              <a:off x="6724300" y="2460516"/>
              <a:ext cx="804369" cy="202319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2" name="Textfeld 51">
              <a:extLst>
                <a:ext uri="{FF2B5EF4-FFF2-40B4-BE49-F238E27FC236}">
                  <a16:creationId xmlns:a16="http://schemas.microsoft.com/office/drawing/2014/main" id="{6DE0BD08-D77F-4F16-BA8A-FD50BCC7D627}"/>
                </a:ext>
              </a:extLst>
            </p:cNvPr>
            <p:cNvSpPr txBox="1"/>
            <p:nvPr/>
          </p:nvSpPr>
          <p:spPr>
            <a:xfrm>
              <a:off x="5737095" y="3085556"/>
              <a:ext cx="2747760" cy="421089"/>
            </a:xfrm>
            <a:prstGeom prst="rect">
              <a:avLst/>
            </a:prstGeom>
            <a:noFill/>
          </p:spPr>
          <p:txBody>
            <a:bodyPr wrap="square" lIns="0" tIns="0" rIns="0" bIns="0" rtlCol="0">
              <a:noAutofit/>
            </a:bodyPr>
            <a:lstStyle/>
            <a:p>
              <a:pPr algn="ctr">
                <a:lnSpc>
                  <a:spcPct val="110000"/>
                </a:lnSpc>
                <a:spcBef>
                  <a:spcPts val="0"/>
                </a:spcBef>
              </a:pPr>
              <a:r>
                <a:rPr lang="en-US" sz="1400" dirty="0" err="1">
                  <a:ea typeface="Arial Unicode MS" panose="020B0604020202020204" pitchFamily="34" charset="-128"/>
                  <a:cs typeface="Arial Unicode MS" panose="020B0604020202020204" pitchFamily="34" charset="-128"/>
                </a:rPr>
                <a:t>s</a:t>
              </a:r>
              <a:r>
                <a:rPr lang="en-US" sz="1400" dirty="0" err="1">
                  <a:latin typeface="+mn-lt"/>
                  <a:ea typeface="Arial Unicode MS" panose="020B0604020202020204" pitchFamily="34" charset="-128"/>
                  <a:cs typeface="Arial Unicode MS" panose="020B0604020202020204" pitchFamily="34" charset="-128"/>
                </a:rPr>
                <a:t>ection.data</a:t>
              </a:r>
              <a:endParaRPr lang="de-DE" sz="1400" dirty="0">
                <a:latin typeface="+mn-lt"/>
                <a:ea typeface="Arial Unicode MS" panose="020B0604020202020204" pitchFamily="34" charset="-128"/>
                <a:cs typeface="Arial Unicode MS" panose="020B0604020202020204" pitchFamily="34" charset="-128"/>
              </a:endParaRPr>
            </a:p>
          </p:txBody>
        </p:sp>
        <p:sp>
          <p:nvSpPr>
            <p:cNvPr id="53" name="Rechteck 52">
              <a:extLst>
                <a:ext uri="{FF2B5EF4-FFF2-40B4-BE49-F238E27FC236}">
                  <a16:creationId xmlns:a16="http://schemas.microsoft.com/office/drawing/2014/main" id="{6FAD574D-668D-45FE-BC04-9D67B70506A2}"/>
                </a:ext>
              </a:extLst>
            </p:cNvPr>
            <p:cNvSpPr/>
            <p:nvPr/>
          </p:nvSpPr>
          <p:spPr bwMode="auto">
            <a:xfrm>
              <a:off x="6414228" y="3356089"/>
              <a:ext cx="1393494" cy="419085"/>
            </a:xfrm>
            <a:prstGeom prst="rect">
              <a:avLst/>
            </a:prstGeom>
            <a:solidFill>
              <a:schemeClr val="accent2">
                <a:lumMod val="5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4" name="Textfeld 53">
              <a:extLst>
                <a:ext uri="{FF2B5EF4-FFF2-40B4-BE49-F238E27FC236}">
                  <a16:creationId xmlns:a16="http://schemas.microsoft.com/office/drawing/2014/main" id="{1646EF2F-26F3-48C3-8186-1E5D2939BF5A}"/>
                </a:ext>
              </a:extLst>
            </p:cNvPr>
            <p:cNvSpPr txBox="1"/>
            <p:nvPr/>
          </p:nvSpPr>
          <p:spPr>
            <a:xfrm>
              <a:off x="6516946" y="3458283"/>
              <a:ext cx="1219075" cy="360013"/>
            </a:xfrm>
            <a:prstGeom prst="rect">
              <a:avLst/>
            </a:prstGeom>
            <a:noFill/>
          </p:spPr>
          <p:txBody>
            <a:bodyPr wrap="square" lIns="0" tIns="0" rIns="0" bIns="0" rtlCol="0">
              <a:noAutofit/>
            </a:bodyPr>
            <a:lstStyle/>
            <a:p>
              <a:pPr algn="ctr">
                <a:lnSpc>
                  <a:spcPct val="110000"/>
                </a:lnSpc>
                <a:spcBef>
                  <a:spcPts val="0"/>
                </a:spcBef>
              </a:pPr>
              <a:r>
                <a:rPr lang="de-DE" sz="1200" dirty="0" err="1">
                  <a:solidFill>
                    <a:srgbClr val="FFFFFF"/>
                  </a:solidFill>
                  <a:ea typeface="Arial Unicode MS" panose="020B0604020202020204" pitchFamily="34" charset="-128"/>
                  <a:cs typeface="Arial Unicode MS" panose="020B0604020202020204" pitchFamily="34" charset="-128"/>
                </a:rPr>
                <a:t>c</a:t>
              </a:r>
              <a:r>
                <a:rPr lang="de-DE" sz="1200" dirty="0" err="1">
                  <a:solidFill>
                    <a:srgbClr val="FFFFFF"/>
                  </a:solidFill>
                  <a:latin typeface="+mn-lt"/>
                  <a:ea typeface="Arial Unicode MS" panose="020B0604020202020204" pitchFamily="34" charset="-128"/>
                  <a:cs typeface="Arial Unicode MS" panose="020B0604020202020204" pitchFamily="34" charset="-128"/>
                </a:rPr>
                <a:t>omponents</a:t>
              </a:r>
              <a:r>
                <a:rPr lang="de-DE" sz="1200" dirty="0">
                  <a:solidFill>
                    <a:srgbClr val="FFFFFF"/>
                  </a:solidFill>
                  <a:latin typeface="+mn-lt"/>
                  <a:ea typeface="Arial Unicode MS" panose="020B0604020202020204" pitchFamily="34" charset="-128"/>
                  <a:cs typeface="Arial Unicode MS" panose="020B0604020202020204" pitchFamily="34" charset="-128"/>
                </a:rPr>
                <a:t>…</a:t>
              </a:r>
            </a:p>
          </p:txBody>
        </p:sp>
      </p:grpSp>
      <p:grpSp>
        <p:nvGrpSpPr>
          <p:cNvPr id="3078" name="Gruppieren 3077">
            <a:extLst>
              <a:ext uri="{FF2B5EF4-FFF2-40B4-BE49-F238E27FC236}">
                <a16:creationId xmlns:a16="http://schemas.microsoft.com/office/drawing/2014/main" id="{3F83A7C9-05B3-4DF5-B914-C47F184A7694}"/>
              </a:ext>
            </a:extLst>
          </p:cNvPr>
          <p:cNvGrpSpPr/>
          <p:nvPr/>
        </p:nvGrpSpPr>
        <p:grpSpPr>
          <a:xfrm>
            <a:off x="5737094" y="4006694"/>
            <a:ext cx="2747760" cy="804369"/>
            <a:chOff x="5737095" y="4067333"/>
            <a:chExt cx="2747760" cy="804369"/>
          </a:xfrm>
        </p:grpSpPr>
        <p:sp>
          <p:nvSpPr>
            <p:cNvPr id="55" name="Rechteck 54">
              <a:extLst>
                <a:ext uri="{FF2B5EF4-FFF2-40B4-BE49-F238E27FC236}">
                  <a16:creationId xmlns:a16="http://schemas.microsoft.com/office/drawing/2014/main" id="{87859419-79B1-4750-8982-BB8562803210}"/>
                </a:ext>
              </a:extLst>
            </p:cNvPr>
            <p:cNvSpPr/>
            <p:nvPr/>
          </p:nvSpPr>
          <p:spPr bwMode="auto">
            <a:xfrm rot="5400000">
              <a:off x="6724300" y="3457921"/>
              <a:ext cx="804369" cy="202319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6" name="Textfeld 55">
              <a:extLst>
                <a:ext uri="{FF2B5EF4-FFF2-40B4-BE49-F238E27FC236}">
                  <a16:creationId xmlns:a16="http://schemas.microsoft.com/office/drawing/2014/main" id="{9ACBF3BA-09BD-42CF-84FD-8792A4632D1D}"/>
                </a:ext>
              </a:extLst>
            </p:cNvPr>
            <p:cNvSpPr txBox="1"/>
            <p:nvPr/>
          </p:nvSpPr>
          <p:spPr>
            <a:xfrm>
              <a:off x="5737095" y="4082961"/>
              <a:ext cx="2747760" cy="421089"/>
            </a:xfrm>
            <a:prstGeom prst="rect">
              <a:avLst/>
            </a:prstGeom>
            <a:noFill/>
          </p:spPr>
          <p:txBody>
            <a:bodyPr wrap="square" lIns="0" tIns="0" rIns="0" bIns="0" rtlCol="0">
              <a:noAutofit/>
            </a:bodyPr>
            <a:lstStyle/>
            <a:p>
              <a:pPr algn="ctr">
                <a:lnSpc>
                  <a:spcPct val="110000"/>
                </a:lnSpc>
                <a:spcBef>
                  <a:spcPts val="0"/>
                </a:spcBef>
              </a:pPr>
              <a:r>
                <a:rPr lang="en-US" sz="1400" dirty="0" err="1">
                  <a:ea typeface="Arial Unicode MS" panose="020B0604020202020204" pitchFamily="34" charset="-128"/>
                  <a:cs typeface="Arial Unicode MS" panose="020B0604020202020204" pitchFamily="34" charset="-128"/>
                </a:rPr>
                <a:t>s</a:t>
              </a:r>
              <a:r>
                <a:rPr lang="en-US" sz="1400" dirty="0" err="1">
                  <a:latin typeface="+mn-lt"/>
                  <a:ea typeface="Arial Unicode MS" panose="020B0604020202020204" pitchFamily="34" charset="-128"/>
                  <a:cs typeface="Arial Unicode MS" panose="020B0604020202020204" pitchFamily="34" charset="-128"/>
                </a:rPr>
                <a:t>ection.maintenance</a:t>
              </a:r>
              <a:endParaRPr lang="de-DE" sz="1400" dirty="0">
                <a:latin typeface="+mn-lt"/>
                <a:ea typeface="Arial Unicode MS" panose="020B0604020202020204" pitchFamily="34" charset="-128"/>
                <a:cs typeface="Arial Unicode MS" panose="020B0604020202020204" pitchFamily="34" charset="-128"/>
              </a:endParaRPr>
            </a:p>
          </p:txBody>
        </p:sp>
        <p:sp>
          <p:nvSpPr>
            <p:cNvPr id="57" name="Rechteck 56">
              <a:extLst>
                <a:ext uri="{FF2B5EF4-FFF2-40B4-BE49-F238E27FC236}">
                  <a16:creationId xmlns:a16="http://schemas.microsoft.com/office/drawing/2014/main" id="{EFB290FB-17EB-4412-9C61-A2AA78DA55F7}"/>
                </a:ext>
              </a:extLst>
            </p:cNvPr>
            <p:cNvSpPr/>
            <p:nvPr/>
          </p:nvSpPr>
          <p:spPr bwMode="auto">
            <a:xfrm>
              <a:off x="6414228" y="4353494"/>
              <a:ext cx="1393494" cy="419085"/>
            </a:xfrm>
            <a:prstGeom prst="rect">
              <a:avLst/>
            </a:prstGeom>
            <a:solidFill>
              <a:schemeClr val="accent2">
                <a:lumMod val="5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8" name="Textfeld 57">
              <a:extLst>
                <a:ext uri="{FF2B5EF4-FFF2-40B4-BE49-F238E27FC236}">
                  <a16:creationId xmlns:a16="http://schemas.microsoft.com/office/drawing/2014/main" id="{390CB1CE-5C30-4DB1-8F8E-051628CBCBD7}"/>
                </a:ext>
              </a:extLst>
            </p:cNvPr>
            <p:cNvSpPr txBox="1"/>
            <p:nvPr/>
          </p:nvSpPr>
          <p:spPr>
            <a:xfrm>
              <a:off x="6516946" y="4455688"/>
              <a:ext cx="1219075" cy="360013"/>
            </a:xfrm>
            <a:prstGeom prst="rect">
              <a:avLst/>
            </a:prstGeom>
            <a:noFill/>
          </p:spPr>
          <p:txBody>
            <a:bodyPr wrap="square" lIns="0" tIns="0" rIns="0" bIns="0" rtlCol="0">
              <a:noAutofit/>
            </a:bodyPr>
            <a:lstStyle/>
            <a:p>
              <a:pPr algn="ctr">
                <a:lnSpc>
                  <a:spcPct val="110000"/>
                </a:lnSpc>
                <a:spcBef>
                  <a:spcPts val="0"/>
                </a:spcBef>
              </a:pPr>
              <a:r>
                <a:rPr lang="de-DE" sz="1200" dirty="0" err="1">
                  <a:solidFill>
                    <a:srgbClr val="FFFFFF"/>
                  </a:solidFill>
                  <a:ea typeface="Arial Unicode MS" panose="020B0604020202020204" pitchFamily="34" charset="-128"/>
                  <a:cs typeface="Arial Unicode MS" panose="020B0604020202020204" pitchFamily="34" charset="-128"/>
                </a:rPr>
                <a:t>c</a:t>
              </a:r>
              <a:r>
                <a:rPr lang="de-DE" sz="1200" dirty="0" err="1">
                  <a:solidFill>
                    <a:srgbClr val="FFFFFF"/>
                  </a:solidFill>
                  <a:latin typeface="+mn-lt"/>
                  <a:ea typeface="Arial Unicode MS" panose="020B0604020202020204" pitchFamily="34" charset="-128"/>
                  <a:cs typeface="Arial Unicode MS" panose="020B0604020202020204" pitchFamily="34" charset="-128"/>
                </a:rPr>
                <a:t>omponents</a:t>
              </a:r>
              <a:r>
                <a:rPr lang="de-DE" sz="1200" dirty="0">
                  <a:solidFill>
                    <a:srgbClr val="FFFFFF"/>
                  </a:solidFill>
                  <a:latin typeface="+mn-lt"/>
                  <a:ea typeface="Arial Unicode MS" panose="020B0604020202020204" pitchFamily="34" charset="-128"/>
                  <a:cs typeface="Arial Unicode MS" panose="020B0604020202020204" pitchFamily="34" charset="-128"/>
                </a:rPr>
                <a:t>…</a:t>
              </a:r>
            </a:p>
          </p:txBody>
        </p:sp>
      </p:grpSp>
      <p:cxnSp>
        <p:nvCxnSpPr>
          <p:cNvPr id="60" name="Gerade Verbindung mit Pfeil 59">
            <a:extLst>
              <a:ext uri="{FF2B5EF4-FFF2-40B4-BE49-F238E27FC236}">
                <a16:creationId xmlns:a16="http://schemas.microsoft.com/office/drawing/2014/main" id="{D9B1FCCB-4421-4551-9DFD-907AD2435C10}"/>
              </a:ext>
            </a:extLst>
          </p:cNvPr>
          <p:cNvCxnSpPr>
            <a:cxnSpLocks/>
            <a:stCxn id="8" idx="3"/>
            <a:endCxn id="41" idx="1"/>
          </p:cNvCxnSpPr>
          <p:nvPr/>
        </p:nvCxnSpPr>
        <p:spPr bwMode="auto">
          <a:xfrm>
            <a:off x="3397818" y="2434777"/>
            <a:ext cx="3016409" cy="9995"/>
          </a:xfrm>
          <a:prstGeom prst="straightConnector1">
            <a:avLst/>
          </a:prstGeom>
          <a:solidFill>
            <a:schemeClr val="tx2"/>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mit Pfeil 62">
            <a:extLst>
              <a:ext uri="{FF2B5EF4-FFF2-40B4-BE49-F238E27FC236}">
                <a16:creationId xmlns:a16="http://schemas.microsoft.com/office/drawing/2014/main" id="{5C3BBF25-2A2B-4562-88AE-6B008EC96897}"/>
              </a:ext>
            </a:extLst>
          </p:cNvPr>
          <p:cNvCxnSpPr>
            <a:cxnSpLocks/>
            <a:stCxn id="12" idx="3"/>
            <a:endCxn id="53" idx="1"/>
          </p:cNvCxnSpPr>
          <p:nvPr/>
        </p:nvCxnSpPr>
        <p:spPr bwMode="auto">
          <a:xfrm flipV="1">
            <a:off x="3397818" y="3465630"/>
            <a:ext cx="3016409" cy="9038"/>
          </a:xfrm>
          <a:prstGeom prst="straightConnector1">
            <a:avLst/>
          </a:prstGeom>
          <a:solidFill>
            <a:schemeClr val="tx2"/>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mit Pfeil 65">
            <a:extLst>
              <a:ext uri="{FF2B5EF4-FFF2-40B4-BE49-F238E27FC236}">
                <a16:creationId xmlns:a16="http://schemas.microsoft.com/office/drawing/2014/main" id="{D12E9045-628D-488B-AE73-1D117C843AC8}"/>
              </a:ext>
            </a:extLst>
          </p:cNvPr>
          <p:cNvCxnSpPr>
            <a:cxnSpLocks/>
            <a:stCxn id="15" idx="3"/>
            <a:endCxn id="57" idx="1"/>
          </p:cNvCxnSpPr>
          <p:nvPr/>
        </p:nvCxnSpPr>
        <p:spPr bwMode="auto">
          <a:xfrm flipV="1">
            <a:off x="3397818" y="4502398"/>
            <a:ext cx="3016409" cy="23300"/>
          </a:xfrm>
          <a:prstGeom prst="straightConnector1">
            <a:avLst/>
          </a:prstGeom>
          <a:solidFill>
            <a:schemeClr val="tx2"/>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5737080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756-91EC-4A4C-B87F-7A1033A31BFF}"/>
              </a:ext>
            </a:extLst>
          </p:cNvPr>
          <p:cNvSpPr>
            <a:spLocks noGrp="1"/>
          </p:cNvSpPr>
          <p:nvPr>
            <p:ph type="title"/>
          </p:nvPr>
        </p:nvSpPr>
        <p:spPr/>
        <p:txBody>
          <a:bodyPr/>
          <a:lstStyle/>
          <a:p>
            <a:r>
              <a:rPr lang="de-DE" dirty="0"/>
              <a:t>Folder structure</a:t>
            </a:r>
          </a:p>
        </p:txBody>
      </p:sp>
      <p:pic>
        <p:nvPicPr>
          <p:cNvPr id="4" name="Picture 3">
            <a:extLst>
              <a:ext uri="{FF2B5EF4-FFF2-40B4-BE49-F238E27FC236}">
                <a16:creationId xmlns:a16="http://schemas.microsoft.com/office/drawing/2014/main" id="{D1CA0117-3F04-42A6-802F-6362085A8E1C}"/>
              </a:ext>
            </a:extLst>
          </p:cNvPr>
          <p:cNvPicPr>
            <a:picLocks noChangeAspect="1"/>
          </p:cNvPicPr>
          <p:nvPr/>
        </p:nvPicPr>
        <p:blipFill>
          <a:blip r:embed="rId2"/>
          <a:stretch>
            <a:fillRect/>
          </a:stretch>
        </p:blipFill>
        <p:spPr>
          <a:xfrm>
            <a:off x="4195782" y="491074"/>
            <a:ext cx="3800436" cy="5875852"/>
          </a:xfrm>
          <a:prstGeom prst="rect">
            <a:avLst/>
          </a:prstGeom>
        </p:spPr>
      </p:pic>
      <p:grpSp>
        <p:nvGrpSpPr>
          <p:cNvPr id="14" name="Group 13">
            <a:extLst>
              <a:ext uri="{FF2B5EF4-FFF2-40B4-BE49-F238E27FC236}">
                <a16:creationId xmlns:a16="http://schemas.microsoft.com/office/drawing/2014/main" id="{78865DE5-0D68-461D-A882-E765230BA182}"/>
              </a:ext>
            </a:extLst>
          </p:cNvPr>
          <p:cNvGrpSpPr/>
          <p:nvPr/>
        </p:nvGrpSpPr>
        <p:grpSpPr>
          <a:xfrm>
            <a:off x="2162755" y="2258169"/>
            <a:ext cx="4532244" cy="1956021"/>
            <a:chOff x="2162755" y="2258169"/>
            <a:chExt cx="4532244" cy="1956021"/>
          </a:xfrm>
        </p:grpSpPr>
        <p:sp>
          <p:nvSpPr>
            <p:cNvPr id="5" name="Rectangle 4">
              <a:extLst>
                <a:ext uri="{FF2B5EF4-FFF2-40B4-BE49-F238E27FC236}">
                  <a16:creationId xmlns:a16="http://schemas.microsoft.com/office/drawing/2014/main" id="{4203265E-3160-422E-A88E-9460E73EC676}"/>
                </a:ext>
              </a:extLst>
            </p:cNvPr>
            <p:cNvSpPr/>
            <p:nvPr/>
          </p:nvSpPr>
          <p:spPr bwMode="auto">
            <a:xfrm>
              <a:off x="2162755" y="2258169"/>
              <a:ext cx="4532244" cy="1956021"/>
            </a:xfrm>
            <a:prstGeom prst="rect">
              <a:avLst/>
            </a:prstGeom>
            <a:noFill/>
            <a:ln/>
            <a:extLst/>
          </p:spPr>
          <p:style>
            <a:lnRef idx="2">
              <a:schemeClr val="accent3"/>
            </a:lnRef>
            <a:fillRef idx="1">
              <a:schemeClr val="lt1"/>
            </a:fillRef>
            <a:effectRef idx="0">
              <a:schemeClr val="accent3"/>
            </a:effectRef>
            <a:fontRef idx="minor">
              <a:schemeClr val="dk1"/>
            </a:fontRef>
          </p:style>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TextBox 8">
              <a:extLst>
                <a:ext uri="{FF2B5EF4-FFF2-40B4-BE49-F238E27FC236}">
                  <a16:creationId xmlns:a16="http://schemas.microsoft.com/office/drawing/2014/main" id="{F2C74F2E-66E5-4421-ADB2-3B6B5E866EF4}"/>
                </a:ext>
              </a:extLst>
            </p:cNvPr>
            <p:cNvSpPr txBox="1"/>
            <p:nvPr/>
          </p:nvSpPr>
          <p:spPr>
            <a:xfrm>
              <a:off x="2208481" y="3988442"/>
              <a:ext cx="747423" cy="174927"/>
            </a:xfrm>
            <a:prstGeom prst="rect">
              <a:avLst/>
            </a:prstGeom>
            <a:noFill/>
          </p:spPr>
          <p:txBody>
            <a:bodyPr wrap="none" lIns="0" tIns="0" rIns="0" bIns="0" rtlCol="0">
              <a:noAutofit/>
            </a:bodyPr>
            <a:lstStyle/>
            <a:p>
              <a:pPr>
                <a:lnSpc>
                  <a:spcPct val="110000"/>
                </a:lnSpc>
                <a:spcBef>
                  <a:spcPts val="0"/>
                </a:spcBef>
              </a:pPr>
              <a:r>
                <a:rPr lang="de-DE" sz="1200" dirty="0">
                  <a:solidFill>
                    <a:schemeClr val="tx1"/>
                  </a:solidFill>
                  <a:latin typeface="+mn-lt"/>
                  <a:ea typeface="Arial Unicode MS" panose="020B0604020202020204" pitchFamily="34" charset="-128"/>
                  <a:cs typeface="Arial Unicode MS" panose="020B0604020202020204" pitchFamily="34" charset="-128"/>
                </a:rPr>
                <a:t>Section</a:t>
              </a:r>
            </a:p>
          </p:txBody>
        </p:sp>
      </p:grpSp>
      <p:grpSp>
        <p:nvGrpSpPr>
          <p:cNvPr id="12" name="Group 11">
            <a:extLst>
              <a:ext uri="{FF2B5EF4-FFF2-40B4-BE49-F238E27FC236}">
                <a16:creationId xmlns:a16="http://schemas.microsoft.com/office/drawing/2014/main" id="{080C1139-1743-448D-B937-6413D79B53EA}"/>
              </a:ext>
            </a:extLst>
          </p:cNvPr>
          <p:cNvGrpSpPr/>
          <p:nvPr/>
        </p:nvGrpSpPr>
        <p:grpSpPr>
          <a:xfrm>
            <a:off x="2910178" y="2446351"/>
            <a:ext cx="3697357" cy="869343"/>
            <a:chOff x="2910178" y="2446351"/>
            <a:chExt cx="3697357" cy="869343"/>
          </a:xfrm>
        </p:grpSpPr>
        <p:sp>
          <p:nvSpPr>
            <p:cNvPr id="7" name="Rectangle 6">
              <a:extLst>
                <a:ext uri="{FF2B5EF4-FFF2-40B4-BE49-F238E27FC236}">
                  <a16:creationId xmlns:a16="http://schemas.microsoft.com/office/drawing/2014/main" id="{EAE21CC0-6E78-46AB-9D4B-643761DB2B76}"/>
                </a:ext>
              </a:extLst>
            </p:cNvPr>
            <p:cNvSpPr/>
            <p:nvPr/>
          </p:nvSpPr>
          <p:spPr bwMode="auto">
            <a:xfrm>
              <a:off x="2910178" y="2446351"/>
              <a:ext cx="3697357" cy="869343"/>
            </a:xfrm>
            <a:prstGeom prst="rect">
              <a:avLst/>
            </a:prstGeom>
            <a:noFill/>
            <a:ln/>
            <a:extLst/>
          </p:spPr>
          <p:style>
            <a:lnRef idx="2">
              <a:schemeClr val="accent3"/>
            </a:lnRef>
            <a:fillRef idx="1">
              <a:schemeClr val="lt1"/>
            </a:fillRef>
            <a:effectRef idx="0">
              <a:schemeClr val="accent3"/>
            </a:effectRef>
            <a:fontRef idx="minor">
              <a:schemeClr val="dk1"/>
            </a:fontRef>
          </p:style>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EDD10455-6F65-468B-ADD7-CFD86DEDC8AB}"/>
                </a:ext>
              </a:extLst>
            </p:cNvPr>
            <p:cNvSpPr txBox="1"/>
            <p:nvPr/>
          </p:nvSpPr>
          <p:spPr>
            <a:xfrm>
              <a:off x="2983064" y="3104555"/>
              <a:ext cx="747423" cy="174927"/>
            </a:xfrm>
            <a:prstGeom prst="rect">
              <a:avLst/>
            </a:prstGeom>
            <a:noFill/>
          </p:spPr>
          <p:txBody>
            <a:bodyPr wrap="none" lIns="0" tIns="0" rIns="0" bIns="0" rtlCol="0">
              <a:noAutofit/>
            </a:bodyPr>
            <a:lstStyle/>
            <a:p>
              <a:pPr>
                <a:lnSpc>
                  <a:spcPct val="110000"/>
                </a:lnSpc>
                <a:spcBef>
                  <a:spcPts val="0"/>
                </a:spcBef>
              </a:pPr>
              <a:r>
                <a:rPr lang="de-DE" sz="1200" dirty="0">
                  <a:solidFill>
                    <a:schemeClr val="tx1"/>
                  </a:solidFill>
                  <a:latin typeface="+mn-lt"/>
                  <a:ea typeface="Arial Unicode MS" panose="020B0604020202020204" pitchFamily="34" charset="-128"/>
                  <a:cs typeface="Arial Unicode MS" panose="020B0604020202020204" pitchFamily="34" charset="-128"/>
                </a:rPr>
                <a:t>Component</a:t>
              </a:r>
            </a:p>
          </p:txBody>
        </p:sp>
      </p:grpSp>
      <p:grpSp>
        <p:nvGrpSpPr>
          <p:cNvPr id="13" name="Group 12">
            <a:extLst>
              <a:ext uri="{FF2B5EF4-FFF2-40B4-BE49-F238E27FC236}">
                <a16:creationId xmlns:a16="http://schemas.microsoft.com/office/drawing/2014/main" id="{4F719251-8E88-41C8-ABDD-0750F9C92E92}"/>
              </a:ext>
            </a:extLst>
          </p:cNvPr>
          <p:cNvGrpSpPr/>
          <p:nvPr/>
        </p:nvGrpSpPr>
        <p:grpSpPr>
          <a:xfrm>
            <a:off x="2910178" y="3502552"/>
            <a:ext cx="3697357" cy="525446"/>
            <a:chOff x="2910178" y="3502552"/>
            <a:chExt cx="3697357" cy="525446"/>
          </a:xfrm>
        </p:grpSpPr>
        <p:sp>
          <p:nvSpPr>
            <p:cNvPr id="8" name="Rectangle 7">
              <a:extLst>
                <a:ext uri="{FF2B5EF4-FFF2-40B4-BE49-F238E27FC236}">
                  <a16:creationId xmlns:a16="http://schemas.microsoft.com/office/drawing/2014/main" id="{64C31682-B04B-45BD-8250-7659E1B80119}"/>
                </a:ext>
              </a:extLst>
            </p:cNvPr>
            <p:cNvSpPr/>
            <p:nvPr/>
          </p:nvSpPr>
          <p:spPr bwMode="auto">
            <a:xfrm>
              <a:off x="2910178" y="3502552"/>
              <a:ext cx="3697357" cy="525446"/>
            </a:xfrm>
            <a:prstGeom prst="rect">
              <a:avLst/>
            </a:prstGeom>
            <a:noFill/>
            <a:ln/>
            <a:extLst/>
          </p:spPr>
          <p:style>
            <a:lnRef idx="2">
              <a:schemeClr val="accent3"/>
            </a:lnRef>
            <a:fillRef idx="1">
              <a:schemeClr val="lt1"/>
            </a:fillRef>
            <a:effectRef idx="0">
              <a:schemeClr val="accent3"/>
            </a:effectRef>
            <a:fontRef idx="minor">
              <a:schemeClr val="dk1"/>
            </a:fontRef>
          </p:style>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Box 10">
              <a:extLst>
                <a:ext uri="{FF2B5EF4-FFF2-40B4-BE49-F238E27FC236}">
                  <a16:creationId xmlns:a16="http://schemas.microsoft.com/office/drawing/2014/main" id="{2EC8A177-3271-48A6-BA2E-628C016B7859}"/>
                </a:ext>
              </a:extLst>
            </p:cNvPr>
            <p:cNvSpPr txBox="1"/>
            <p:nvPr/>
          </p:nvSpPr>
          <p:spPr>
            <a:xfrm>
              <a:off x="2983063" y="3815999"/>
              <a:ext cx="747423" cy="174927"/>
            </a:xfrm>
            <a:prstGeom prst="rect">
              <a:avLst/>
            </a:prstGeom>
            <a:noFill/>
          </p:spPr>
          <p:txBody>
            <a:bodyPr wrap="none" lIns="0" tIns="0" rIns="0" bIns="0" rtlCol="0">
              <a:noAutofit/>
            </a:bodyPr>
            <a:lstStyle/>
            <a:p>
              <a:pPr>
                <a:lnSpc>
                  <a:spcPct val="110000"/>
                </a:lnSpc>
                <a:spcBef>
                  <a:spcPts val="0"/>
                </a:spcBef>
              </a:pPr>
              <a:r>
                <a:rPr lang="de-DE" sz="1200" dirty="0">
                  <a:solidFill>
                    <a:schemeClr val="tx1"/>
                  </a:solidFill>
                  <a:latin typeface="+mn-lt"/>
                  <a:ea typeface="Arial Unicode MS" panose="020B0604020202020204" pitchFamily="34" charset="-128"/>
                  <a:cs typeface="Arial Unicode MS" panose="020B0604020202020204" pitchFamily="34" charset="-128"/>
                </a:rPr>
                <a:t>Service</a:t>
              </a:r>
            </a:p>
          </p:txBody>
        </p:sp>
      </p:grpSp>
    </p:spTree>
    <p:extLst>
      <p:ext uri="{BB962C8B-B14F-4D97-AF65-F5344CB8AC3E}">
        <p14:creationId xmlns:p14="http://schemas.microsoft.com/office/powerpoint/2010/main" val="4598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C0A2-E65D-4252-AD09-6CE12717241E}"/>
              </a:ext>
            </a:extLst>
          </p:cNvPr>
          <p:cNvSpPr>
            <a:spLocks noGrp="1"/>
          </p:cNvSpPr>
          <p:nvPr>
            <p:ph type="title"/>
          </p:nvPr>
        </p:nvSpPr>
        <p:spPr/>
        <p:txBody>
          <a:bodyPr/>
          <a:lstStyle/>
          <a:p>
            <a:r>
              <a:rPr lang="de-DE" dirty="0"/>
              <a:t>Angular commands</a:t>
            </a:r>
          </a:p>
        </p:txBody>
      </p:sp>
      <p:sp>
        <p:nvSpPr>
          <p:cNvPr id="3" name="Content Placeholder 2">
            <a:extLst>
              <a:ext uri="{FF2B5EF4-FFF2-40B4-BE49-F238E27FC236}">
                <a16:creationId xmlns:a16="http://schemas.microsoft.com/office/drawing/2014/main" id="{67363BF1-8245-4B0F-A53B-8AC3CD93E2B7}"/>
              </a:ext>
            </a:extLst>
          </p:cNvPr>
          <p:cNvSpPr>
            <a:spLocks noGrp="1"/>
          </p:cNvSpPr>
          <p:nvPr>
            <p:ph idx="1"/>
          </p:nvPr>
        </p:nvSpPr>
        <p:spPr/>
        <p:txBody>
          <a:bodyPr/>
          <a:lstStyle/>
          <a:p>
            <a:r>
              <a:rPr lang="de-DE" sz="2800" dirty="0"/>
              <a:t>Install angular packages:</a:t>
            </a:r>
          </a:p>
          <a:p>
            <a:r>
              <a:rPr lang="de-DE" sz="2800" b="1" dirty="0">
                <a:latin typeface="Courier New" panose="02070309020205020404" pitchFamily="49" charset="0"/>
                <a:cs typeface="Courier New" panose="02070309020205020404" pitchFamily="49" charset="0"/>
              </a:rPr>
              <a:t>	npm install</a:t>
            </a:r>
          </a:p>
          <a:p>
            <a:endParaRPr lang="de-DE" sz="2800" dirty="0"/>
          </a:p>
          <a:p>
            <a:r>
              <a:rPr lang="de-DE" sz="2800" dirty="0"/>
              <a:t>Run angular locally:</a:t>
            </a:r>
          </a:p>
          <a:p>
            <a:r>
              <a:rPr lang="de-DE" sz="2800" b="1" dirty="0">
                <a:latin typeface="Courier New" panose="02070309020205020404" pitchFamily="49" charset="0"/>
                <a:cs typeface="Courier New" panose="02070309020205020404" pitchFamily="49" charset="0"/>
              </a:rPr>
              <a:t>	npm start</a:t>
            </a:r>
          </a:p>
          <a:p>
            <a:endParaRPr lang="de-DE" sz="2800" dirty="0"/>
          </a:p>
          <a:p>
            <a:r>
              <a:rPr lang="de-DE" sz="2800" dirty="0"/>
              <a:t>Build distribution package (before cf push):</a:t>
            </a:r>
          </a:p>
          <a:p>
            <a:r>
              <a:rPr lang="de-DE" sz="2800" b="1" dirty="0">
                <a:latin typeface="Courier New" panose="02070309020205020404" pitchFamily="49" charset="0"/>
                <a:cs typeface="Courier New" panose="02070309020205020404" pitchFamily="49" charset="0"/>
              </a:rPr>
              <a:t>	npm run build:prod</a:t>
            </a:r>
          </a:p>
          <a:p>
            <a:endParaRPr lang="de-DE" sz="2800" dirty="0"/>
          </a:p>
          <a:p>
            <a:endParaRPr lang="de-DE" sz="2800" dirty="0"/>
          </a:p>
        </p:txBody>
      </p:sp>
    </p:spTree>
    <p:extLst>
      <p:ext uri="{BB962C8B-B14F-4D97-AF65-F5344CB8AC3E}">
        <p14:creationId xmlns:p14="http://schemas.microsoft.com/office/powerpoint/2010/main" val="3142264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8CC-AD88-4CBE-9459-EADE0A508175}"/>
              </a:ext>
            </a:extLst>
          </p:cNvPr>
          <p:cNvSpPr>
            <a:spLocks noGrp="1"/>
          </p:cNvSpPr>
          <p:nvPr>
            <p:ph type="title"/>
          </p:nvPr>
        </p:nvSpPr>
        <p:spPr/>
        <p:txBody>
          <a:bodyPr/>
          <a:lstStyle/>
          <a:p>
            <a:r>
              <a:rPr lang="de-DE" dirty="0" err="1"/>
              <a:t>My</a:t>
            </a:r>
            <a:r>
              <a:rPr lang="de-DE" dirty="0"/>
              <a:t> Pump </a:t>
            </a:r>
            <a:r>
              <a:rPr lang="de-DE" dirty="0" err="1"/>
              <a:t>Application</a:t>
            </a:r>
            <a:endParaRPr lang="de-DE" dirty="0"/>
          </a:p>
        </p:txBody>
      </p:sp>
      <p:pic>
        <p:nvPicPr>
          <p:cNvPr id="5" name="Picture 4">
            <a:extLst>
              <a:ext uri="{FF2B5EF4-FFF2-40B4-BE49-F238E27FC236}">
                <a16:creationId xmlns:a16="http://schemas.microsoft.com/office/drawing/2014/main" id="{7BF03239-04D0-4622-BD1B-4EAE56F4FF10}"/>
              </a:ext>
            </a:extLst>
          </p:cNvPr>
          <p:cNvPicPr>
            <a:picLocks noChangeAspect="1"/>
          </p:cNvPicPr>
          <p:nvPr/>
        </p:nvPicPr>
        <p:blipFill>
          <a:blip r:embed="rId2"/>
          <a:stretch>
            <a:fillRect/>
          </a:stretch>
        </p:blipFill>
        <p:spPr>
          <a:xfrm>
            <a:off x="6974568" y="2695513"/>
            <a:ext cx="4403295" cy="2575681"/>
          </a:xfrm>
          <a:prstGeom prst="rect">
            <a:avLst/>
          </a:prstGeom>
          <a:effectLst>
            <a:outerShdw blurRad="50800" dist="38100" dir="2700000" algn="tl" rotWithShape="0">
              <a:prstClr val="black">
                <a:alpha val="40000"/>
              </a:prstClr>
            </a:outerShdw>
          </a:effectLst>
        </p:spPr>
      </p:pic>
      <p:sp>
        <p:nvSpPr>
          <p:cNvPr id="9" name="cdtContent Placeholder 9 Id10">
            <a:extLst>
              <a:ext uri="{FF2B5EF4-FFF2-40B4-BE49-F238E27FC236}">
                <a16:creationId xmlns:a16="http://schemas.microsoft.com/office/drawing/2014/main" id="{9873B9A5-2A7B-4C0D-B39E-3FEE72C9D4FD}"/>
              </a:ext>
            </a:extLst>
          </p:cNvPr>
          <p:cNvSpPr>
            <a:spLocks noGrp="1"/>
          </p:cNvSpPr>
          <p:nvPr>
            <p:ph idx="1"/>
          </p:nvPr>
        </p:nvSpPr>
        <p:spPr>
          <a:xfrm>
            <a:off x="626736" y="1440000"/>
            <a:ext cx="11081329" cy="4752000"/>
          </a:xfrm>
        </p:spPr>
        <p:txBody>
          <a:bodyPr/>
          <a:lstStyle/>
          <a:p>
            <a:endParaRPr lang="de-DE" sz="2000" b="1" noProof="0" dirty="0"/>
          </a:p>
          <a:p>
            <a:r>
              <a:rPr lang="de-DE" sz="2000" b="1" dirty="0" err="1"/>
              <a:t>Exercise</a:t>
            </a:r>
            <a:endParaRPr lang="en-US" sz="2000" b="1" dirty="0"/>
          </a:p>
          <a:p>
            <a:endParaRPr lang="en-US" sz="2000" b="1" dirty="0"/>
          </a:p>
        </p:txBody>
      </p:sp>
      <p:grpSp>
        <p:nvGrpSpPr>
          <p:cNvPr id="10" name="Gruppieren 9">
            <a:extLst>
              <a:ext uri="{FF2B5EF4-FFF2-40B4-BE49-F238E27FC236}">
                <a16:creationId xmlns:a16="http://schemas.microsoft.com/office/drawing/2014/main" id="{1D15D609-BE3C-4630-9021-A3F4094121DA}"/>
              </a:ext>
            </a:extLst>
          </p:cNvPr>
          <p:cNvGrpSpPr/>
          <p:nvPr/>
        </p:nvGrpSpPr>
        <p:grpSpPr>
          <a:xfrm>
            <a:off x="571500" y="2771775"/>
            <a:ext cx="5380058" cy="2453610"/>
            <a:chOff x="571500" y="2771775"/>
            <a:chExt cx="5380058" cy="2453610"/>
          </a:xfrm>
        </p:grpSpPr>
        <p:sp>
          <p:nvSpPr>
            <p:cNvPr id="11" name="Rechteck 12">
              <a:extLst>
                <a:ext uri="{FF2B5EF4-FFF2-40B4-BE49-F238E27FC236}">
                  <a16:creationId xmlns:a16="http://schemas.microsoft.com/office/drawing/2014/main" id="{A21BB60C-FCC6-4F47-9F7E-8BD510A54FC9}"/>
                </a:ext>
              </a:extLst>
            </p:cNvPr>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Box 10">
              <a:extLst>
                <a:ext uri="{FF2B5EF4-FFF2-40B4-BE49-F238E27FC236}">
                  <a16:creationId xmlns:a16="http://schemas.microsoft.com/office/drawing/2014/main" id="{3B03F0A1-E5AF-4850-B3EC-4447FF9F6ECE}"/>
                </a:ext>
              </a:extLst>
            </p:cNvPr>
            <p:cNvSpPr txBox="1"/>
            <p:nvPr/>
          </p:nvSpPr>
          <p:spPr>
            <a:xfrm>
              <a:off x="814137" y="3465095"/>
              <a:ext cx="4706987" cy="1760290"/>
            </a:xfrm>
            <a:prstGeom prst="rect">
              <a:avLst/>
            </a:prstGeom>
            <a:noFill/>
          </p:spPr>
          <p:txBody>
            <a:bodyPr wrap="square" lIns="0" tIns="0" rIns="0" bIns="0" rtlCol="0">
              <a:noAutofit/>
            </a:bodyPr>
            <a:lstStyle/>
            <a:p>
              <a:pPr marL="342900" indent="-342900">
                <a:lnSpc>
                  <a:spcPct val="110000"/>
                </a:lnSpc>
                <a:buClr>
                  <a:srgbClr val="879BAA"/>
                </a:buClr>
                <a:buFont typeface="Arial" panose="020B0604020202020204" pitchFamily="34" charset="0"/>
                <a:buChar char="•"/>
              </a:pPr>
              <a:r>
                <a:rPr lang="en-US" sz="2000" dirty="0">
                  <a:solidFill>
                    <a:schemeClr val="bg1"/>
                  </a:solidFill>
                  <a:latin typeface="Arial" pitchFamily="34" charset="0"/>
                  <a:cs typeface="Arial" pitchFamily="34" charset="0"/>
                </a:rPr>
                <a:t>Install angular, build application &amp; push application</a:t>
              </a:r>
              <a:endParaRPr lang="en-US" sz="2000" dirty="0">
                <a:solidFill>
                  <a:schemeClr val="bg1"/>
                </a:solidFill>
                <a:ea typeface="Arial Unicode MS" panose="020B0604020202020204" pitchFamily="34" charset="-128"/>
                <a:cs typeface="Arial Unicode MS" panose="020B0604020202020204" pitchFamily="34" charset="-128"/>
              </a:endParaRPr>
            </a:p>
          </p:txBody>
        </p:sp>
        <p:sp>
          <p:nvSpPr>
            <p:cNvPr id="13" name="Gleichschenkliges Dreieck 16">
              <a:extLst>
                <a:ext uri="{FF2B5EF4-FFF2-40B4-BE49-F238E27FC236}">
                  <a16:creationId xmlns:a16="http://schemas.microsoft.com/office/drawing/2014/main" id="{D39A12C2-670B-4259-967D-84AD5A86B86D}"/>
                </a:ext>
              </a:extLst>
            </p:cNvPr>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1930029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8CC-AD88-4CBE-9459-EADE0A508175}"/>
              </a:ext>
            </a:extLst>
          </p:cNvPr>
          <p:cNvSpPr>
            <a:spLocks noGrp="1"/>
          </p:cNvSpPr>
          <p:nvPr>
            <p:ph type="title"/>
          </p:nvPr>
        </p:nvSpPr>
        <p:spPr/>
        <p:txBody>
          <a:bodyPr/>
          <a:lstStyle/>
          <a:p>
            <a:r>
              <a:rPr lang="de-DE" dirty="0"/>
              <a:t>Exercise: Install angular, build application &amp; push application</a:t>
            </a:r>
          </a:p>
        </p:txBody>
      </p:sp>
      <p:sp>
        <p:nvSpPr>
          <p:cNvPr id="3" name="Content Placeholder 2">
            <a:extLst>
              <a:ext uri="{FF2B5EF4-FFF2-40B4-BE49-F238E27FC236}">
                <a16:creationId xmlns:a16="http://schemas.microsoft.com/office/drawing/2014/main" id="{FED9498D-69A7-4D40-807E-290C128010C5}"/>
              </a:ext>
            </a:extLst>
          </p:cNvPr>
          <p:cNvSpPr>
            <a:spLocks noGrp="1"/>
          </p:cNvSpPr>
          <p:nvPr>
            <p:ph idx="1"/>
          </p:nvPr>
        </p:nvSpPr>
        <p:spPr/>
        <p:txBody>
          <a:bodyPr/>
          <a:lstStyle/>
          <a:p>
            <a:pPr marL="342900" indent="-342900">
              <a:lnSpc>
                <a:spcPct val="150000"/>
              </a:lnSpc>
              <a:buAutoNum type="arabicPeriod"/>
            </a:pPr>
            <a:r>
              <a:rPr lang="de-DE" dirty="0"/>
              <a:t>Goto folder </a:t>
            </a:r>
            <a:r>
              <a:rPr lang="de-DE" b="1" dirty="0"/>
              <a:t>050-pump-app-overview</a:t>
            </a:r>
          </a:p>
          <a:p>
            <a:pPr marL="342900" indent="-342900">
              <a:lnSpc>
                <a:spcPct val="150000"/>
              </a:lnSpc>
              <a:buAutoNum type="arabicPeriod"/>
            </a:pPr>
            <a:r>
              <a:rPr lang="de-DE" dirty="0"/>
              <a:t>npm install</a:t>
            </a:r>
          </a:p>
          <a:p>
            <a:pPr marL="342900" indent="-342900">
              <a:lnSpc>
                <a:spcPct val="150000"/>
              </a:lnSpc>
              <a:buAutoNum type="arabicPeriod"/>
            </a:pPr>
            <a:r>
              <a:rPr lang="de-DE" dirty="0"/>
              <a:t>npm run build:prod</a:t>
            </a:r>
          </a:p>
          <a:p>
            <a:pPr marL="342900" indent="-342900">
              <a:lnSpc>
                <a:spcPct val="150000"/>
              </a:lnSpc>
              <a:buAutoNum type="arabicPeriod"/>
            </a:pPr>
            <a:r>
              <a:rPr lang="de-DE" dirty="0"/>
              <a:t>cf push</a:t>
            </a:r>
          </a:p>
          <a:p>
            <a:pPr marL="342900" indent="-342900">
              <a:lnSpc>
                <a:spcPct val="150000"/>
              </a:lnSpc>
              <a:buAutoNum type="arabicPeriod"/>
            </a:pPr>
            <a:r>
              <a:rPr lang="de-DE" dirty="0"/>
              <a:t>Register the application</a:t>
            </a:r>
          </a:p>
          <a:p>
            <a:pPr marL="342900" indent="-342900">
              <a:lnSpc>
                <a:spcPct val="150000"/>
              </a:lnSpc>
              <a:buAutoNum type="arabicPeriod"/>
            </a:pPr>
            <a:r>
              <a:rPr lang="de-DE" dirty="0"/>
              <a:t>Complete the sourcecode (only in service file)</a:t>
            </a:r>
          </a:p>
          <a:p>
            <a:pPr lvl="1" indent="0">
              <a:lnSpc>
                <a:spcPct val="150000"/>
              </a:lnSpc>
              <a:buNone/>
            </a:pPr>
            <a:r>
              <a:rPr lang="en-US" dirty="0"/>
              <a:t>	Folder: </a:t>
            </a:r>
            <a:r>
              <a:rPr lang="en-US" b="1" dirty="0">
                <a:highlight>
                  <a:srgbClr val="FFFF00"/>
                </a:highlight>
                <a:latin typeface="Courier New" panose="02070309020205020404" pitchFamily="49" charset="0"/>
                <a:cs typeface="Courier New" panose="02070309020205020404" pitchFamily="49" charset="0"/>
              </a:rPr>
              <a:t>\</a:t>
            </a:r>
            <a:r>
              <a:rPr lang="en-US" b="1" dirty="0" err="1">
                <a:highlight>
                  <a:srgbClr val="FFFF00"/>
                </a:highlight>
                <a:latin typeface="Courier New" panose="02070309020205020404" pitchFamily="49" charset="0"/>
                <a:cs typeface="Courier New" panose="02070309020205020404" pitchFamily="49" charset="0"/>
              </a:rPr>
              <a:t>src</a:t>
            </a:r>
            <a:r>
              <a:rPr lang="en-US" b="1" dirty="0">
                <a:highlight>
                  <a:srgbClr val="FFFF00"/>
                </a:highlight>
                <a:latin typeface="Courier New" panose="02070309020205020404" pitchFamily="49" charset="0"/>
                <a:cs typeface="Courier New" panose="02070309020205020404" pitchFamily="49" charset="0"/>
              </a:rPr>
              <a:t>\app\sections\overview\services</a:t>
            </a:r>
          </a:p>
          <a:p>
            <a:pPr lvl="1" indent="0">
              <a:lnSpc>
                <a:spcPct val="150000"/>
              </a:lnSpc>
              <a:buNone/>
            </a:pPr>
            <a:r>
              <a:rPr lang="en-US" dirty="0"/>
              <a:t>	File: </a:t>
            </a:r>
            <a:r>
              <a:rPr lang="en-US" b="1" dirty="0">
                <a:highlight>
                  <a:srgbClr val="FFFF00"/>
                </a:highlight>
                <a:latin typeface="Courier New" panose="02070309020205020404" pitchFamily="49" charset="0"/>
                <a:cs typeface="Courier New" panose="02070309020205020404" pitchFamily="49" charset="0"/>
              </a:rPr>
              <a:t>overview-</a:t>
            </a:r>
            <a:r>
              <a:rPr lang="en-US" b="1" dirty="0" err="1">
                <a:highlight>
                  <a:srgbClr val="FFFF00"/>
                </a:highlight>
                <a:latin typeface="Courier New" panose="02070309020205020404" pitchFamily="49" charset="0"/>
                <a:cs typeface="Courier New" panose="02070309020205020404" pitchFamily="49" charset="0"/>
              </a:rPr>
              <a:t>mindsphere.service.ts</a:t>
            </a:r>
            <a:endParaRPr lang="en-US" b="1" dirty="0">
              <a:highlight>
                <a:srgbClr val="FFFF00"/>
              </a:highlight>
              <a:latin typeface="Courier New" panose="02070309020205020404" pitchFamily="49" charset="0"/>
              <a:cs typeface="Courier New" panose="02070309020205020404" pitchFamily="49" charset="0"/>
            </a:endParaRPr>
          </a:p>
          <a:p>
            <a:pPr lvl="1" indent="0">
              <a:lnSpc>
                <a:spcPct val="150000"/>
              </a:lnSpc>
              <a:buNone/>
            </a:pPr>
            <a:r>
              <a:rPr lang="de-DE" dirty="0"/>
              <a:t>Change assetId in </a:t>
            </a:r>
            <a:r>
              <a:rPr lang="de-DE" b="1" dirty="0">
                <a:highlight>
                  <a:srgbClr val="FFFF00"/>
                </a:highlight>
                <a:latin typeface="Courier New" panose="02070309020205020404" pitchFamily="49" charset="0"/>
                <a:cs typeface="Courier New" panose="02070309020205020404" pitchFamily="49" charset="0"/>
              </a:rPr>
              <a:t>\src\app\services\asset-id.service.ts</a:t>
            </a:r>
          </a:p>
          <a:p>
            <a:pPr marL="342900" indent="-342900">
              <a:lnSpc>
                <a:spcPct val="150000"/>
              </a:lnSpc>
              <a:buAutoNum type="arabicPeriod"/>
            </a:pPr>
            <a:endParaRPr lang="de-DE" dirty="0"/>
          </a:p>
        </p:txBody>
      </p:sp>
      <p:pic>
        <p:nvPicPr>
          <p:cNvPr id="5" name="Picture 4">
            <a:extLst>
              <a:ext uri="{FF2B5EF4-FFF2-40B4-BE49-F238E27FC236}">
                <a16:creationId xmlns:a16="http://schemas.microsoft.com/office/drawing/2014/main" id="{7BF03239-04D0-4622-BD1B-4EAE56F4FF10}"/>
              </a:ext>
            </a:extLst>
          </p:cNvPr>
          <p:cNvPicPr>
            <a:picLocks noChangeAspect="1"/>
          </p:cNvPicPr>
          <p:nvPr/>
        </p:nvPicPr>
        <p:blipFill>
          <a:blip r:embed="rId2"/>
          <a:stretch>
            <a:fillRect/>
          </a:stretch>
        </p:blipFill>
        <p:spPr>
          <a:xfrm>
            <a:off x="7162800" y="1439999"/>
            <a:ext cx="4131540" cy="24167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2930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en-US" dirty="0">
                <a:solidFill>
                  <a:srgbClr val="00646E"/>
                </a:solidFill>
              </a:rPr>
              <a:t>Connectivity @ MindSphere </a:t>
            </a:r>
            <a:br>
              <a:rPr lang="en-US" dirty="0">
                <a:solidFill>
                  <a:srgbClr val="00646E"/>
                </a:solidFill>
              </a:rPr>
            </a:br>
            <a:r>
              <a:rPr lang="en-US" sz="2000" dirty="0">
                <a:solidFill>
                  <a:srgbClr val="4BB9B9"/>
                </a:solidFill>
              </a:rPr>
              <a:t>MindConnect IoT Extension</a:t>
            </a:r>
            <a:r>
              <a:rPr lang="en-US" sz="2000" baseline="30000" dirty="0">
                <a:solidFill>
                  <a:srgbClr val="4BB9B9"/>
                </a:solidFill>
              </a:rPr>
              <a:t>1</a:t>
            </a:r>
          </a:p>
        </p:txBody>
      </p:sp>
      <p:sp>
        <p:nvSpPr>
          <p:cNvPr id="11" name="Rechteck 10"/>
          <p:cNvSpPr/>
          <p:nvPr/>
        </p:nvSpPr>
        <p:spPr bwMode="auto">
          <a:xfrm>
            <a:off x="186258" y="1717380"/>
            <a:ext cx="11731194" cy="719705"/>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95000"/>
              </a:lnSpc>
            </a:pPr>
            <a:r>
              <a:rPr lang="en-US" sz="1199" dirty="0">
                <a:solidFill>
                  <a:srgbClr val="010101"/>
                </a:solidFill>
              </a:rPr>
              <a:t>MindConnect IoT Extension is a connectivity layer that expands the number of protocols that can communicate directly with MindSphere. Various field protocols are supported along with an increased range of hardware connectivity agents that create direct connection to assets in the production environment. Use the complete environment to create and manage agents and devices . MindConnect IoT Extension is included in MindAccess IoT Value Plan and Developer Plan with upgrades available for increases in data ingestion based on solution requirements.</a:t>
            </a:r>
          </a:p>
        </p:txBody>
      </p:sp>
      <p:sp>
        <p:nvSpPr>
          <p:cNvPr id="12" name="Rechteck 11"/>
          <p:cNvSpPr/>
          <p:nvPr>
            <p:custDataLst>
              <p:tags r:id="rId1"/>
            </p:custDataLst>
          </p:nvPr>
        </p:nvSpPr>
        <p:spPr bwMode="auto">
          <a:xfrm>
            <a:off x="186258" y="2584170"/>
            <a:ext cx="11731194" cy="1414305"/>
          </a:xfrm>
          <a:prstGeom prst="rect">
            <a:avLst/>
          </a:prstGeom>
          <a:solidFill>
            <a:srgbClr val="E1E1D7"/>
          </a:solidFill>
          <a:ln>
            <a:noFill/>
          </a:ln>
          <a:effectLst/>
          <a:extLst/>
        </p:spPr>
        <p:txBody>
          <a:bodyPr wrap="square" lIns="1907007" tIns="53972" rIns="2518688" bIns="53972" numCol="1" spcCol="72000" rtlCol="0" anchor="ctr">
            <a:noAutofit/>
          </a:bodyPr>
          <a:lstStyle/>
          <a:p>
            <a:pPr marL="93616" lvl="1" indent="-92029">
              <a:spcAft>
                <a:spcPts val="600"/>
              </a:spcAft>
              <a:buClr>
                <a:schemeClr val="accent1"/>
              </a:buClr>
              <a:buFont typeface="Arial" panose="020B0604020202020204" pitchFamily="34" charset="0"/>
              <a:buChar char="•"/>
            </a:pPr>
            <a:r>
              <a:rPr lang="en-US" sz="1199" dirty="0">
                <a:solidFill>
                  <a:srgbClr val="010101"/>
                </a:solidFill>
              </a:rPr>
              <a:t>Expands MindSphere connectivity to all machines across the production floor</a:t>
            </a:r>
          </a:p>
          <a:p>
            <a:pPr marL="93616" lvl="1" indent="-92029">
              <a:spcAft>
                <a:spcPts val="600"/>
              </a:spcAft>
              <a:buClr>
                <a:schemeClr val="accent1"/>
              </a:buClr>
              <a:buFont typeface="Arial" panose="020B0604020202020204" pitchFamily="34" charset="0"/>
              <a:buChar char="•"/>
            </a:pPr>
            <a:r>
              <a:rPr lang="en-US" sz="1199" dirty="0">
                <a:solidFill>
                  <a:srgbClr val="010101"/>
                </a:solidFill>
              </a:rPr>
              <a:t>Supports various field protocols and software agents</a:t>
            </a:r>
          </a:p>
          <a:p>
            <a:pPr marL="93616" lvl="1" indent="-92029">
              <a:spcAft>
                <a:spcPts val="600"/>
              </a:spcAft>
              <a:buClr>
                <a:schemeClr val="accent1"/>
              </a:buClr>
              <a:buFont typeface="Arial" panose="020B0604020202020204" pitchFamily="34" charset="0"/>
              <a:buChar char="•"/>
            </a:pPr>
            <a:r>
              <a:rPr lang="en-US" sz="1199" dirty="0">
                <a:solidFill>
                  <a:srgbClr val="010101"/>
                </a:solidFill>
              </a:rPr>
              <a:t>Supports a wide range of hardware connectivity devices </a:t>
            </a:r>
          </a:p>
          <a:p>
            <a:pPr marL="93616" lvl="1" indent="-92029">
              <a:spcAft>
                <a:spcPts val="600"/>
              </a:spcAft>
              <a:buClr>
                <a:schemeClr val="accent1"/>
              </a:buClr>
              <a:buFont typeface="Arial" panose="020B0604020202020204" pitchFamily="34" charset="0"/>
              <a:buChar char="•"/>
            </a:pPr>
            <a:r>
              <a:rPr lang="en-US" sz="1199" dirty="0">
                <a:solidFill>
                  <a:srgbClr val="010101"/>
                </a:solidFill>
              </a:rPr>
              <a:t>Provides a complete environment for agent development and device management</a:t>
            </a:r>
          </a:p>
        </p:txBody>
      </p:sp>
      <p:sp>
        <p:nvSpPr>
          <p:cNvPr id="14" name="Rechteck 13"/>
          <p:cNvSpPr/>
          <p:nvPr/>
        </p:nvSpPr>
        <p:spPr bwMode="auto">
          <a:xfrm>
            <a:off x="186258" y="4145560"/>
            <a:ext cx="11731194" cy="2162260"/>
          </a:xfrm>
          <a:prstGeom prst="rect">
            <a:avLst/>
          </a:prstGeom>
          <a:solidFill>
            <a:srgbClr val="E1E1D7"/>
          </a:solidFill>
          <a:ln>
            <a:noFill/>
          </a:ln>
          <a:effectLst/>
          <a:extLst/>
        </p:spPr>
        <p:txBody>
          <a:bodyPr wrap="square" lIns="1907007" tIns="53972" rIns="107944" bIns="53972" numCol="1" spcCol="72000" rtlCol="0" anchor="ctr">
            <a:noAutofit/>
          </a:bodyPr>
          <a:lstStyle/>
          <a:p>
            <a:pPr marL="1587" lvl="1">
              <a:spcAft>
                <a:spcPts val="1199"/>
              </a:spcAft>
              <a:buClr>
                <a:schemeClr val="accent1"/>
              </a:buClr>
            </a:pPr>
            <a:r>
              <a:rPr lang="en-US" sz="1199" b="1" dirty="0">
                <a:solidFill>
                  <a:srgbClr val="00646E"/>
                </a:solidFill>
              </a:rPr>
              <a:t>Software Agents: </a:t>
            </a:r>
            <a:r>
              <a:rPr lang="en-US" sz="1199" dirty="0">
                <a:solidFill>
                  <a:srgbClr val="031315"/>
                </a:solidFill>
                <a:latin typeface="Helvetica"/>
                <a:ea typeface="Calibri"/>
              </a:rPr>
              <a:t>MQTT Agent, Java Agent, C++ Agent</a:t>
            </a:r>
          </a:p>
          <a:p>
            <a:pPr marL="1587" lvl="1">
              <a:spcAft>
                <a:spcPts val="1199"/>
              </a:spcAft>
              <a:buClr>
                <a:schemeClr val="accent1"/>
              </a:buClr>
            </a:pPr>
            <a:r>
              <a:rPr lang="en-US" sz="1199" b="1" dirty="0">
                <a:solidFill>
                  <a:srgbClr val="00646E"/>
                </a:solidFill>
              </a:rPr>
              <a:t>Agent Development and SDKs: </a:t>
            </a:r>
            <a:r>
              <a:rPr lang="en-US" sz="1199" dirty="0">
                <a:solidFill>
                  <a:srgbClr val="031315"/>
                </a:solidFill>
                <a:latin typeface="Helvetica"/>
                <a:ea typeface="Calibri"/>
              </a:rPr>
              <a:t>REST API, Web SDK, Web SDK for AngularJS</a:t>
            </a:r>
          </a:p>
          <a:p>
            <a:pPr marL="1587" lvl="1">
              <a:spcAft>
                <a:spcPts val="1199"/>
              </a:spcAft>
              <a:buClr>
                <a:schemeClr val="accent1"/>
              </a:buClr>
            </a:pPr>
            <a:r>
              <a:rPr lang="en-US" sz="1199" b="1" dirty="0">
                <a:solidFill>
                  <a:srgbClr val="00646E"/>
                </a:solidFill>
              </a:rPr>
              <a:t>Supported field protocols: </a:t>
            </a:r>
            <a:r>
              <a:rPr lang="en-US" sz="1199" dirty="0"/>
              <a:t>HTTP/HTTPS, TCP, VNC, MQTT / MQTT+TLS, REST, </a:t>
            </a:r>
            <a:r>
              <a:rPr lang="en-US" sz="1199" dirty="0" err="1"/>
              <a:t>SmartRest</a:t>
            </a:r>
            <a:r>
              <a:rPr lang="en-US" sz="1199" dirty="0"/>
              <a:t> 1.0 / 2.0, OPC-UA, Modbus/RTU, Modbus/TCP, CAN bus,</a:t>
            </a:r>
            <a:r>
              <a:rPr lang="en-US" sz="1199" dirty="0">
                <a:solidFill>
                  <a:srgbClr val="031315"/>
                </a:solidFill>
                <a:latin typeface="Helvetica"/>
                <a:ea typeface="Calibri"/>
              </a:rPr>
              <a:t> MMC, SPI, I2C, </a:t>
            </a:r>
            <a:r>
              <a:rPr lang="en-US" sz="1199" dirty="0" err="1">
                <a:solidFill>
                  <a:srgbClr val="031315"/>
                </a:solidFill>
                <a:latin typeface="Helvetica"/>
                <a:ea typeface="Calibri"/>
              </a:rPr>
              <a:t>McASP</a:t>
            </a:r>
            <a:r>
              <a:rPr lang="en-US" sz="1199" dirty="0">
                <a:solidFill>
                  <a:srgbClr val="031315"/>
                </a:solidFill>
                <a:latin typeface="Helvetica"/>
                <a:ea typeface="Calibri"/>
              </a:rPr>
              <a:t>, device specific protocols </a:t>
            </a:r>
            <a:endParaRPr lang="en-US" sz="1199" dirty="0"/>
          </a:p>
          <a:p>
            <a:pPr marL="1587" lvl="1">
              <a:spcAft>
                <a:spcPts val="1199"/>
              </a:spcAft>
              <a:buClr>
                <a:schemeClr val="accent1"/>
              </a:buClr>
            </a:pPr>
            <a:r>
              <a:rPr lang="en-US" sz="1199" b="1" dirty="0">
                <a:solidFill>
                  <a:srgbClr val="00646E"/>
                </a:solidFill>
              </a:rPr>
              <a:t>Compatible Devices: </a:t>
            </a:r>
            <a:r>
              <a:rPr lang="en-US" sz="1199" dirty="0" err="1">
                <a:solidFill>
                  <a:srgbClr val="010101"/>
                </a:solidFill>
              </a:rPr>
              <a:t>Adeunis</a:t>
            </a:r>
            <a:r>
              <a:rPr lang="en-US" sz="1199" dirty="0">
                <a:solidFill>
                  <a:srgbClr val="010101"/>
                </a:solidFill>
              </a:rPr>
              <a:t> </a:t>
            </a:r>
            <a:r>
              <a:rPr lang="en-US" sz="1199" dirty="0" err="1">
                <a:solidFill>
                  <a:srgbClr val="010101"/>
                </a:solidFill>
              </a:rPr>
              <a:t>LoRAWAN</a:t>
            </a:r>
            <a:r>
              <a:rPr lang="en-US" sz="1199" dirty="0">
                <a:solidFill>
                  <a:srgbClr val="010101"/>
                </a:solidFill>
              </a:rPr>
              <a:t>, </a:t>
            </a:r>
            <a:r>
              <a:rPr lang="en-US" sz="1199" dirty="0" err="1">
                <a:solidFill>
                  <a:srgbClr val="010101"/>
                </a:solidFill>
              </a:rPr>
              <a:t>BeagleBone</a:t>
            </a:r>
            <a:r>
              <a:rPr lang="en-US" sz="1199" dirty="0">
                <a:solidFill>
                  <a:srgbClr val="010101"/>
                </a:solidFill>
              </a:rPr>
              <a:t> Black, </a:t>
            </a:r>
            <a:r>
              <a:rPr lang="en-US" sz="1199" dirty="0" err="1">
                <a:solidFill>
                  <a:srgbClr val="010101"/>
                </a:solidFill>
              </a:rPr>
              <a:t>Cinterion</a:t>
            </a:r>
            <a:r>
              <a:rPr lang="en-US" sz="1199" dirty="0">
                <a:solidFill>
                  <a:srgbClr val="010101"/>
                </a:solidFill>
              </a:rPr>
              <a:t> Java Modules, </a:t>
            </a:r>
            <a:r>
              <a:rPr lang="en-US" sz="1199" dirty="0" err="1">
                <a:solidFill>
                  <a:srgbClr val="010101"/>
                </a:solidFill>
              </a:rPr>
              <a:t>CloudGate</a:t>
            </a:r>
            <a:r>
              <a:rPr lang="en-US" sz="1199" dirty="0">
                <a:solidFill>
                  <a:srgbClr val="010101"/>
                </a:solidFill>
              </a:rPr>
              <a:t>, Dell Edge Gateway, INSYS Smart Devices – INSYS OS, INSYS Smart Devices – </a:t>
            </a:r>
            <a:r>
              <a:rPr lang="en-US" sz="1199" dirty="0" err="1">
                <a:solidFill>
                  <a:srgbClr val="010101"/>
                </a:solidFill>
              </a:rPr>
              <a:t>icom</a:t>
            </a:r>
            <a:r>
              <a:rPr lang="en-US" sz="1199" dirty="0">
                <a:solidFill>
                  <a:srgbClr val="010101"/>
                </a:solidFill>
              </a:rPr>
              <a:t> OS, </a:t>
            </a:r>
            <a:r>
              <a:rPr lang="en-US" sz="1199" dirty="0" err="1">
                <a:solidFill>
                  <a:srgbClr val="010101"/>
                </a:solidFill>
              </a:rPr>
              <a:t>Janz</a:t>
            </a:r>
            <a:r>
              <a:rPr lang="en-US" sz="1199" dirty="0">
                <a:solidFill>
                  <a:srgbClr val="010101"/>
                </a:solidFill>
              </a:rPr>
              <a:t> Tec </a:t>
            </a:r>
            <a:r>
              <a:rPr lang="en-US" sz="1199" dirty="0" err="1">
                <a:solidFill>
                  <a:srgbClr val="010101"/>
                </a:solidFill>
              </a:rPr>
              <a:t>emPC</a:t>
            </a:r>
            <a:r>
              <a:rPr lang="en-US" sz="1199" dirty="0">
                <a:solidFill>
                  <a:srgbClr val="010101"/>
                </a:solidFill>
              </a:rPr>
              <a:t> A/RPI, </a:t>
            </a:r>
            <a:r>
              <a:rPr lang="en-US" sz="1199" dirty="0" err="1">
                <a:solidFill>
                  <a:srgbClr val="010101"/>
                </a:solidFill>
              </a:rPr>
              <a:t>Libelium-Mesehlium</a:t>
            </a:r>
            <a:r>
              <a:rPr lang="en-US" sz="1199" dirty="0">
                <a:solidFill>
                  <a:srgbClr val="010101"/>
                </a:solidFill>
              </a:rPr>
              <a:t>, </a:t>
            </a:r>
            <a:r>
              <a:rPr lang="en-US" sz="1199" dirty="0" err="1">
                <a:solidFill>
                  <a:srgbClr val="010101"/>
                </a:solidFill>
              </a:rPr>
              <a:t>Mbed</a:t>
            </a:r>
            <a:r>
              <a:rPr lang="en-US" sz="1199" dirty="0">
                <a:solidFill>
                  <a:srgbClr val="010101"/>
                </a:solidFill>
              </a:rPr>
              <a:t> u-</a:t>
            </a:r>
            <a:r>
              <a:rPr lang="en-US" sz="1199" dirty="0" err="1">
                <a:solidFill>
                  <a:srgbClr val="010101"/>
                </a:solidFill>
              </a:rPr>
              <a:t>blox</a:t>
            </a:r>
            <a:r>
              <a:rPr lang="en-US" sz="1199" dirty="0">
                <a:solidFill>
                  <a:srgbClr val="010101"/>
                </a:solidFill>
              </a:rPr>
              <a:t> C027, </a:t>
            </a:r>
            <a:r>
              <a:rPr lang="en-US" sz="1199" dirty="0" err="1">
                <a:solidFill>
                  <a:srgbClr val="010101"/>
                </a:solidFill>
              </a:rPr>
              <a:t>Meitrack</a:t>
            </a:r>
            <a:r>
              <a:rPr lang="en-US" sz="1199" dirty="0">
                <a:solidFill>
                  <a:srgbClr val="010101"/>
                </a:solidFill>
              </a:rPr>
              <a:t>, </a:t>
            </a:r>
            <a:r>
              <a:rPr lang="en-US" sz="1199" dirty="0" err="1">
                <a:solidFill>
                  <a:srgbClr val="010101"/>
                </a:solidFill>
              </a:rPr>
              <a:t>Netcomm</a:t>
            </a:r>
            <a:r>
              <a:rPr lang="en-US" sz="1199" dirty="0">
                <a:solidFill>
                  <a:srgbClr val="010101"/>
                </a:solidFill>
              </a:rPr>
              <a:t>, OPCUA Java Gateway, OWA3x, </a:t>
            </a:r>
            <a:r>
              <a:rPr lang="en-US" sz="1199" dirty="0" err="1">
                <a:solidFill>
                  <a:srgbClr val="010101"/>
                </a:solidFill>
              </a:rPr>
              <a:t>QuecLink</a:t>
            </a:r>
            <a:r>
              <a:rPr lang="en-US" sz="1199" dirty="0">
                <a:solidFill>
                  <a:srgbClr val="010101"/>
                </a:solidFill>
              </a:rPr>
              <a:t>, </a:t>
            </a:r>
            <a:r>
              <a:rPr lang="en-US" sz="1199" dirty="0" err="1">
                <a:solidFill>
                  <a:srgbClr val="010101"/>
                </a:solidFill>
              </a:rPr>
              <a:t>RaspberryPi</a:t>
            </a:r>
            <a:r>
              <a:rPr lang="en-US" sz="1199" dirty="0">
                <a:solidFill>
                  <a:srgbClr val="010101"/>
                </a:solidFill>
              </a:rPr>
              <a:t>, Red Lion RAM, </a:t>
            </a:r>
            <a:r>
              <a:rPr lang="en-US" sz="1199" dirty="0" err="1">
                <a:solidFill>
                  <a:srgbClr val="010101"/>
                </a:solidFill>
              </a:rPr>
              <a:t>SMARTBox</a:t>
            </a:r>
            <a:r>
              <a:rPr lang="en-US" sz="1199" dirty="0">
                <a:solidFill>
                  <a:srgbClr val="010101"/>
                </a:solidFill>
              </a:rPr>
              <a:t>, </a:t>
            </a:r>
            <a:r>
              <a:rPr lang="en-US" sz="1199" dirty="0" err="1">
                <a:solidFill>
                  <a:srgbClr val="010101"/>
                </a:solidFill>
              </a:rPr>
              <a:t>Robustel</a:t>
            </a:r>
            <a:r>
              <a:rPr lang="en-US" sz="1199" dirty="0">
                <a:solidFill>
                  <a:srgbClr val="010101"/>
                </a:solidFill>
              </a:rPr>
              <a:t>, SIGFOX, </a:t>
            </a:r>
            <a:r>
              <a:rPr lang="en-US" sz="1199" dirty="0" err="1">
                <a:solidFill>
                  <a:srgbClr val="010101"/>
                </a:solidFill>
              </a:rPr>
              <a:t>SMARTBox</a:t>
            </a:r>
            <a:r>
              <a:rPr lang="en-US" sz="1199" dirty="0">
                <a:solidFill>
                  <a:srgbClr val="010101"/>
                </a:solidFill>
              </a:rPr>
              <a:t> IO, </a:t>
            </a:r>
            <a:r>
              <a:rPr lang="en-US" sz="1199" dirty="0" err="1">
                <a:solidFill>
                  <a:srgbClr val="010101"/>
                </a:solidFill>
              </a:rPr>
              <a:t>SMARTBox</a:t>
            </a:r>
            <a:r>
              <a:rPr lang="en-US" sz="1199" dirty="0">
                <a:solidFill>
                  <a:srgbClr val="010101"/>
                </a:solidFill>
              </a:rPr>
              <a:t> Mini, TC3G, Telic, </a:t>
            </a:r>
            <a:r>
              <a:rPr lang="en-US" sz="1199" dirty="0" err="1">
                <a:solidFill>
                  <a:srgbClr val="010101"/>
                </a:solidFill>
              </a:rPr>
              <a:t>TinkerForge</a:t>
            </a:r>
            <a:r>
              <a:rPr lang="en-US" sz="1199" dirty="0">
                <a:solidFill>
                  <a:srgbClr val="010101"/>
                </a:solidFill>
              </a:rPr>
              <a:t>, </a:t>
            </a:r>
            <a:r>
              <a:rPr lang="en-US" sz="1199" dirty="0" err="1">
                <a:solidFill>
                  <a:srgbClr val="010101"/>
                </a:solidFill>
              </a:rPr>
              <a:t>Tixi</a:t>
            </a:r>
            <a:endParaRPr lang="en-US" sz="1199" dirty="0">
              <a:solidFill>
                <a:srgbClr val="010101"/>
              </a:solidFill>
            </a:endParaRPr>
          </a:p>
        </p:txBody>
      </p:sp>
      <p:grpSp>
        <p:nvGrpSpPr>
          <p:cNvPr id="17" name="Gruppieren 16"/>
          <p:cNvGrpSpPr>
            <a:grpSpLocks noChangeAspect="1"/>
          </p:cNvGrpSpPr>
          <p:nvPr/>
        </p:nvGrpSpPr>
        <p:grpSpPr bwMode="gray">
          <a:xfrm>
            <a:off x="295966" y="3031710"/>
            <a:ext cx="503738" cy="512937"/>
            <a:chOff x="7046915" y="7470774"/>
            <a:chExt cx="1182688" cy="1195388"/>
          </a:xfrm>
          <a:solidFill>
            <a:schemeClr val="accent1"/>
          </a:solidFill>
        </p:grpSpPr>
        <p:sp>
          <p:nvSpPr>
            <p:cNvPr id="18" name="Freeform 20"/>
            <p:cNvSpPr>
              <a:spLocks/>
            </p:cNvSpPr>
            <p:nvPr/>
          </p:nvSpPr>
          <p:spPr bwMode="gray">
            <a:xfrm>
              <a:off x="7407278" y="7470774"/>
              <a:ext cx="822325" cy="1195388"/>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9" name="Freeform 21"/>
            <p:cNvSpPr>
              <a:spLocks/>
            </p:cNvSpPr>
            <p:nvPr/>
          </p:nvSpPr>
          <p:spPr bwMode="gray">
            <a:xfrm>
              <a:off x="7046915" y="8021637"/>
              <a:ext cx="288925" cy="581025"/>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pic>
        <p:nvPicPr>
          <p:cNvPr id="20" name="general-information.png"/>
          <p:cNvPicPr>
            <a:picLocks noChangeAspect="1"/>
          </p:cNvPicPr>
          <p:nvPr>
            <p:custDataLst>
              <p:tags r:id="rId2"/>
            </p:custDataLst>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1947" y="1861345"/>
            <a:ext cx="431775" cy="431775"/>
          </a:xfrm>
          <a:prstGeom prst="rect">
            <a:avLst/>
          </a:prstGeom>
        </p:spPr>
      </p:pic>
      <p:sp>
        <p:nvSpPr>
          <p:cNvPr id="22" name="Textfeld 21"/>
          <p:cNvSpPr txBox="1"/>
          <p:nvPr/>
        </p:nvSpPr>
        <p:spPr>
          <a:xfrm>
            <a:off x="985952" y="1975719"/>
            <a:ext cx="1259344" cy="187198"/>
          </a:xfrm>
          <a:prstGeom prst="rect">
            <a:avLst/>
          </a:prstGeom>
          <a:noFill/>
        </p:spPr>
        <p:txBody>
          <a:bodyPr wrap="square" lIns="0" tIns="0" rIns="0" bIns="0" rtlCol="0">
            <a:spAutoFit/>
          </a:bodyPr>
          <a:lstStyle/>
          <a:p>
            <a:pPr>
              <a:lnSpc>
                <a:spcPct val="110000"/>
              </a:lnSpc>
            </a:pPr>
            <a:r>
              <a:rPr lang="en-US" sz="1199" b="1" dirty="0"/>
              <a:t>Description</a:t>
            </a:r>
          </a:p>
        </p:txBody>
      </p:sp>
      <p:sp>
        <p:nvSpPr>
          <p:cNvPr id="23" name="Textfeld 22"/>
          <p:cNvSpPr txBox="1"/>
          <p:nvPr/>
        </p:nvSpPr>
        <p:spPr>
          <a:xfrm>
            <a:off x="985952" y="3197660"/>
            <a:ext cx="1259344" cy="187198"/>
          </a:xfrm>
          <a:prstGeom prst="rect">
            <a:avLst/>
          </a:prstGeom>
          <a:noFill/>
        </p:spPr>
        <p:txBody>
          <a:bodyPr wrap="square" lIns="0" tIns="0" rIns="0" bIns="0" rtlCol="0">
            <a:spAutoFit/>
          </a:bodyPr>
          <a:lstStyle/>
          <a:p>
            <a:pPr>
              <a:lnSpc>
                <a:spcPct val="110000"/>
              </a:lnSpc>
            </a:pPr>
            <a:r>
              <a:rPr lang="en-US" sz="1199" b="1" dirty="0"/>
              <a:t>Benefits</a:t>
            </a:r>
          </a:p>
        </p:txBody>
      </p:sp>
      <p:grpSp>
        <p:nvGrpSpPr>
          <p:cNvPr id="6" name="Gruppieren 5"/>
          <p:cNvGrpSpPr/>
          <p:nvPr/>
        </p:nvGrpSpPr>
        <p:grpSpPr>
          <a:xfrm>
            <a:off x="259985" y="4940445"/>
            <a:ext cx="1985311" cy="575700"/>
            <a:chOff x="260120" y="4319694"/>
            <a:chExt cx="1986345" cy="576000"/>
          </a:xfrm>
        </p:grpSpPr>
        <p:pic>
          <p:nvPicPr>
            <p:cNvPr id="21" name="general_communication.png"/>
            <p:cNvPicPr>
              <a:picLocks noChangeAspect="1"/>
            </p:cNvPicPr>
            <p:nvPr>
              <p:custDataLst>
                <p:tags r:id="rId3"/>
              </p:custDataLst>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0120" y="4319694"/>
              <a:ext cx="576000" cy="576000"/>
            </a:xfrm>
            <a:prstGeom prst="rect">
              <a:avLst/>
            </a:prstGeom>
          </p:spPr>
        </p:pic>
        <p:sp>
          <p:nvSpPr>
            <p:cNvPr id="25" name="Textfeld 24"/>
            <p:cNvSpPr txBox="1"/>
            <p:nvPr/>
          </p:nvSpPr>
          <p:spPr>
            <a:xfrm>
              <a:off x="986465" y="4530892"/>
              <a:ext cx="1260000" cy="187424"/>
            </a:xfrm>
            <a:prstGeom prst="rect">
              <a:avLst/>
            </a:prstGeom>
            <a:noFill/>
          </p:spPr>
          <p:txBody>
            <a:bodyPr wrap="square" lIns="0" tIns="0" rIns="0" bIns="0" rtlCol="0">
              <a:spAutoFit/>
            </a:bodyPr>
            <a:lstStyle/>
            <a:p>
              <a:pPr>
                <a:lnSpc>
                  <a:spcPct val="110000"/>
                </a:lnSpc>
              </a:pPr>
              <a:r>
                <a:rPr lang="en-US" sz="1199" b="1" dirty="0"/>
                <a:t>Scope</a:t>
              </a:r>
              <a:r>
                <a:rPr lang="en-US" sz="1199" b="1" baseline="30000" dirty="0"/>
                <a:t>2</a:t>
              </a:r>
            </a:p>
          </p:txBody>
        </p:sp>
      </p:grpSp>
      <p:pic>
        <p:nvPicPr>
          <p:cNvPr id="30" name="Picture 2" descr="U:\CS_VS\DS_TS\22_Marketing\01______OBD\01_CREATIVE\02_UI\Icons\01_Icons\01_In Verwendung\MindConnect_Extension\Extension StoreStyle-12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69050" y="2705052"/>
            <a:ext cx="1187382" cy="1187382"/>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p:cNvSpPr txBox="1"/>
          <p:nvPr/>
        </p:nvSpPr>
        <p:spPr>
          <a:xfrm>
            <a:off x="3321791" y="6336270"/>
            <a:ext cx="8625582" cy="359853"/>
          </a:xfrm>
          <a:prstGeom prst="rect">
            <a:avLst/>
          </a:prstGeom>
          <a:noFill/>
        </p:spPr>
        <p:txBody>
          <a:bodyPr vert="horz" wrap="square" lIns="0" tIns="0" rIns="0" bIns="0" rtlCol="0">
            <a:noAutofit/>
          </a:bodyPr>
          <a:lstStyle/>
          <a:p>
            <a:pPr algn="r">
              <a:lnSpc>
                <a:spcPct val="110000"/>
              </a:lnSpc>
            </a:pPr>
            <a:r>
              <a:rPr lang="en-US" sz="1199" dirty="0">
                <a:solidFill>
                  <a:srgbClr val="000000"/>
                </a:solidFill>
                <a:latin typeface="Arial"/>
                <a:ea typeface="Arial Unicode MS" panose="020B0604020202020204" pitchFamily="34" charset="-128"/>
                <a:cs typeface="Arial Unicode MS" panose="020B0604020202020204" pitchFamily="34" charset="-128"/>
              </a:rPr>
              <a:t>1) </a:t>
            </a:r>
            <a:r>
              <a:rPr lang="en-US" sz="1199" dirty="0">
                <a:ea typeface="Arial Unicode MS" panose="020B0604020202020204" pitchFamily="34" charset="-128"/>
                <a:cs typeface="Arial Unicode MS" panose="020B0604020202020204" pitchFamily="34" charset="-128"/>
              </a:rPr>
              <a:t>Limited to time series values    2) Subject to change, please verify with your MindSphere sales representative </a:t>
            </a:r>
            <a:endParaRPr lang="en-US" sz="2399"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9078038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F53F-9077-4EAC-88D9-40AEDA1BEA69}"/>
              </a:ext>
            </a:extLst>
          </p:cNvPr>
          <p:cNvSpPr>
            <a:spLocks noGrp="1"/>
          </p:cNvSpPr>
          <p:nvPr>
            <p:ph type="title"/>
          </p:nvPr>
        </p:nvSpPr>
        <p:spPr>
          <a:xfrm>
            <a:off x="0" y="-1"/>
            <a:ext cx="12192000" cy="1440000"/>
          </a:xfrm>
        </p:spPr>
        <p:txBody>
          <a:bodyPr/>
          <a:lstStyle/>
          <a:p>
            <a:r>
              <a:rPr lang="de-DE" dirty="0"/>
              <a:t>Content Security Policy (CSP)</a:t>
            </a:r>
          </a:p>
        </p:txBody>
      </p:sp>
      <p:sp>
        <p:nvSpPr>
          <p:cNvPr id="3" name="Content Placeholder 2">
            <a:extLst>
              <a:ext uri="{FF2B5EF4-FFF2-40B4-BE49-F238E27FC236}">
                <a16:creationId xmlns:a16="http://schemas.microsoft.com/office/drawing/2014/main" id="{86193B0D-59AA-474C-B86C-A508597FFAE6}"/>
              </a:ext>
            </a:extLst>
          </p:cNvPr>
          <p:cNvSpPr>
            <a:spLocks noGrp="1"/>
          </p:cNvSpPr>
          <p:nvPr>
            <p:ph idx="1"/>
          </p:nvPr>
        </p:nvSpPr>
        <p:spPr/>
        <p:txBody>
          <a:bodyPr/>
          <a:lstStyle/>
          <a:p>
            <a:r>
              <a:rPr lang="de-DE" dirty="0"/>
              <a:t>Content Security Policy (CSP) is a way to </a:t>
            </a:r>
            <a:r>
              <a:rPr lang="en-US" dirty="0"/>
              <a:t>mitigate for example Cross Site Scripting (XSS) attacks.</a:t>
            </a:r>
          </a:p>
          <a:p>
            <a:endParaRPr lang="en-US" dirty="0"/>
          </a:p>
          <a:p>
            <a:pPr marL="285750" indent="-285750">
              <a:buFont typeface="Arial" panose="020B0604020202020204" pitchFamily="34" charset="0"/>
              <a:buChar char="•"/>
            </a:pPr>
            <a:r>
              <a:rPr lang="en-US" b="1" dirty="0"/>
              <a:t>MindSphere uses a Whitelist approach</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The default policy is very strict</a:t>
            </a:r>
          </a:p>
          <a:p>
            <a:endParaRPr lang="en-US" dirty="0"/>
          </a:p>
          <a:p>
            <a:endParaRPr lang="de-DE" dirty="0"/>
          </a:p>
        </p:txBody>
      </p:sp>
      <p:sp>
        <p:nvSpPr>
          <p:cNvPr id="5" name="Rectangle 2">
            <a:extLst>
              <a:ext uri="{FF2B5EF4-FFF2-40B4-BE49-F238E27FC236}">
                <a16:creationId xmlns:a16="http://schemas.microsoft.com/office/drawing/2014/main" id="{47F772BB-74E0-4BA1-946F-DE142B23A43F}"/>
              </a:ext>
            </a:extLst>
          </p:cNvPr>
          <p:cNvSpPr>
            <a:spLocks noChangeArrowheads="1"/>
          </p:cNvSpPr>
          <p:nvPr/>
        </p:nvSpPr>
        <p:spPr bwMode="auto">
          <a:xfrm>
            <a:off x="1038971" y="3429000"/>
            <a:ext cx="912809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3B78E7"/>
                </a:solidFill>
                <a:effectLst/>
                <a:latin typeface="Courier New" panose="02070309020205020404" pitchFamily="49" charset="0"/>
                <a:cs typeface="Courier New" panose="02070309020205020404" pitchFamily="49" charset="0"/>
              </a:rPr>
              <a:t>Content-Security-Policy</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3B78E7"/>
                </a:solidFill>
                <a:effectLst/>
                <a:latin typeface="Courier New" panose="02070309020205020404" pitchFamily="49" charset="0"/>
                <a:cs typeface="Courier New" panose="02070309020205020404" pitchFamily="49" charset="0"/>
              </a:rPr>
              <a:t>default-src</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r>
              <a:rPr kumimoji="0" lang="de-DE" altLang="de-DE" sz="1600" b="1" i="0" u="none" strike="noStrike" cap="none" normalizeH="0" baseline="0" dirty="0">
                <a:ln>
                  <a:noFill/>
                </a:ln>
                <a:solidFill>
                  <a:srgbClr val="0D904F"/>
                </a:solidFill>
                <a:effectLst/>
                <a:latin typeface="Courier New" panose="02070309020205020404" pitchFamily="49" charset="0"/>
                <a:cs typeface="Courier New" panose="02070309020205020404" pitchFamily="49" charset="0"/>
              </a:rPr>
              <a:t>'self'</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r>
              <a:rPr kumimoji="0" lang="de-DE" altLang="de-DE" sz="1600" b="1" i="0" u="none" strike="noStrike" cap="none" normalizeH="0" baseline="0" dirty="0">
                <a:ln>
                  <a:noFill/>
                </a:ln>
                <a:solidFill>
                  <a:srgbClr val="3B78E7"/>
                </a:solidFill>
                <a:effectLst/>
                <a:latin typeface="Courier New" panose="02070309020205020404" pitchFamily="49" charset="0"/>
                <a:cs typeface="Courier New" panose="02070309020205020404" pitchFamily="49" charset="0"/>
              </a:rPr>
              <a:t>static</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a:t>
            </a:r>
            <a:r>
              <a:rPr kumimoji="0" lang="de-DE" altLang="de-DE" sz="1600" b="1" i="0" u="none" strike="noStrike" cap="none" normalizeH="0" baseline="0" dirty="0">
                <a:ln>
                  <a:noFill/>
                </a:ln>
                <a:solidFill>
                  <a:srgbClr val="A61717"/>
                </a:solidFill>
                <a:effectLst/>
                <a:latin typeface="Courier New" panose="02070309020205020404" pitchFamily="49" charset="0"/>
                <a:cs typeface="Courier New" panose="02070309020205020404" pitchFamily="49" charset="0"/>
              </a:rPr>
              <a:t>env</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a:t>
            </a:r>
            <a:r>
              <a:rPr kumimoji="0" lang="de-DE" altLang="de-DE" sz="1600" b="1" i="0" u="none" strike="noStrike" cap="none" normalizeH="0" baseline="0" dirty="0">
                <a:ln>
                  <a:noFill/>
                </a:ln>
                <a:solidFill>
                  <a:srgbClr val="A61717"/>
                </a:solidFill>
                <a:effectLst/>
                <a:latin typeface="Courier New" panose="02070309020205020404" pitchFamily="49" charset="0"/>
                <a:cs typeface="Courier New" panose="02070309020205020404" pitchFamily="49" charset="0"/>
              </a:rPr>
              <a:t>mindsphere-domain</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3B78E7"/>
                </a:solidFill>
                <a:effectLst/>
                <a:latin typeface="Courier New" panose="02070309020205020404" pitchFamily="49" charset="0"/>
                <a:cs typeface="Courier New" panose="02070309020205020404" pitchFamily="49" charset="0"/>
              </a:rPr>
              <a:t>style-src</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r>
              <a:rPr kumimoji="0" lang="de-DE" altLang="de-DE" sz="1600" b="1" i="0" u="none" strike="noStrike" cap="none" normalizeH="0" baseline="0" dirty="0">
                <a:ln>
                  <a:noFill/>
                </a:ln>
                <a:solidFill>
                  <a:srgbClr val="0D904F"/>
                </a:solidFill>
                <a:effectLst/>
                <a:latin typeface="Courier New" panose="02070309020205020404" pitchFamily="49" charset="0"/>
                <a:cs typeface="Courier New" panose="02070309020205020404" pitchFamily="49" charset="0"/>
              </a:rPr>
              <a:t>'unsafe-inline'</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3B78E7"/>
                </a:solidFill>
                <a:effectLst/>
                <a:latin typeface="Courier New" panose="02070309020205020404" pitchFamily="49" charset="0"/>
                <a:cs typeface="Courier New" panose="02070309020205020404" pitchFamily="49" charset="0"/>
              </a:rPr>
              <a:t>script-src</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r>
              <a:rPr kumimoji="0" lang="de-DE" altLang="de-DE" sz="1600" b="1" i="0" u="none" strike="noStrike" cap="none" normalizeH="0" baseline="0" dirty="0">
                <a:ln>
                  <a:noFill/>
                </a:ln>
                <a:solidFill>
                  <a:srgbClr val="0D904F"/>
                </a:solidFill>
                <a:effectLst/>
                <a:latin typeface="Courier New" panose="02070309020205020404" pitchFamily="49" charset="0"/>
                <a:cs typeface="Courier New" panose="02070309020205020404" pitchFamily="49" charset="0"/>
              </a:rPr>
              <a:t>'self'</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r>
              <a:rPr kumimoji="0" lang="de-DE" altLang="de-DE" sz="1600" b="1" i="0" u="none" strike="noStrike" cap="none" normalizeH="0" baseline="0" dirty="0">
                <a:ln>
                  <a:noFill/>
                </a:ln>
                <a:solidFill>
                  <a:srgbClr val="0D904F"/>
                </a:solidFill>
                <a:effectLst/>
                <a:latin typeface="Courier New" panose="02070309020205020404" pitchFamily="49" charset="0"/>
                <a:cs typeface="Courier New" panose="02070309020205020404" pitchFamily="49" charset="0"/>
              </a:rPr>
              <a:t>'unsafe-inline'</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r>
              <a:rPr kumimoji="0" lang="de-DE" altLang="de-DE" sz="1600" b="1" i="0" u="none" strike="noStrike" cap="none" normalizeH="0" baseline="0" dirty="0">
                <a:ln>
                  <a:noFill/>
                </a:ln>
                <a:solidFill>
                  <a:srgbClr val="3B78E7"/>
                </a:solidFill>
                <a:effectLst/>
                <a:latin typeface="Courier New" panose="02070309020205020404" pitchFamily="49" charset="0"/>
                <a:cs typeface="Courier New" panose="02070309020205020404" pitchFamily="49" charset="0"/>
              </a:rPr>
              <a:t>static</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a:t>
            </a:r>
            <a:r>
              <a:rPr kumimoji="0" lang="de-DE" altLang="de-DE" sz="1600" b="1" i="0" u="none" strike="noStrike" cap="none" normalizeH="0" baseline="0" dirty="0">
                <a:ln>
                  <a:noFill/>
                </a:ln>
                <a:solidFill>
                  <a:srgbClr val="A61717"/>
                </a:solidFill>
                <a:effectLst/>
                <a:latin typeface="Courier New" panose="02070309020205020404" pitchFamily="49" charset="0"/>
                <a:cs typeface="Courier New" panose="02070309020205020404" pitchFamily="49" charset="0"/>
              </a:rPr>
              <a:t>env</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a:t>
            </a:r>
            <a:r>
              <a:rPr kumimoji="0" lang="de-DE" altLang="de-DE" sz="1600" b="1" i="0" u="none" strike="noStrike" cap="none" normalizeH="0" baseline="0" dirty="0">
                <a:ln>
                  <a:noFill/>
                </a:ln>
                <a:solidFill>
                  <a:srgbClr val="A61717"/>
                </a:solidFill>
                <a:effectLst/>
                <a:latin typeface="Courier New" panose="02070309020205020404" pitchFamily="49" charset="0"/>
                <a:cs typeface="Courier New" panose="02070309020205020404" pitchFamily="49" charset="0"/>
              </a:rPr>
              <a:t>mindsphere-domain</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3B78E7"/>
                </a:solidFill>
                <a:effectLst/>
                <a:latin typeface="Courier New" panose="02070309020205020404" pitchFamily="49" charset="0"/>
                <a:cs typeface="Courier New" panose="02070309020205020404" pitchFamily="49" charset="0"/>
              </a:rPr>
              <a:t>img-src</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rgbClr val="37474F"/>
                </a:solidFill>
                <a:effectLst/>
                <a:latin typeface="Courier New" panose="02070309020205020404" pitchFamily="49" charset="0"/>
                <a:cs typeface="Courier New" panose="02070309020205020404" pitchFamily="49" charset="0"/>
              </a:rPr>
              <a:t> </a:t>
            </a:r>
            <a:r>
              <a:rPr kumimoji="0" lang="de-DE" altLang="de-DE" sz="1600" b="1" i="0" u="none" strike="noStrike" cap="none" normalizeH="0" baseline="0" dirty="0">
                <a:ln>
                  <a:noFill/>
                </a:ln>
                <a:solidFill>
                  <a:srgbClr val="3B78E7"/>
                </a:solidFill>
                <a:effectLst/>
                <a:latin typeface="Courier New" panose="02070309020205020404" pitchFamily="49" charset="0"/>
                <a:cs typeface="Courier New" panose="02070309020205020404" pitchFamily="49" charset="0"/>
              </a:rPr>
              <a:t>data</a:t>
            </a:r>
            <a:r>
              <a:rPr kumimoji="0" lang="de-DE" altLang="de-DE" sz="1600" b="1" i="0" u="none" strike="noStrike" cap="none" normalizeH="0" baseline="0" dirty="0">
                <a:ln>
                  <a:noFill/>
                </a:ln>
                <a:solidFill>
                  <a:schemeClr val="tx1"/>
                </a:solidFill>
                <a:effectLst/>
                <a:latin typeface="Arial" panose="020B0604020202020204" pitchFamily="34" charset="0"/>
              </a:rPr>
              <a:t>:;</a:t>
            </a:r>
            <a:r>
              <a:rPr kumimoji="0" lang="de-DE" altLang="de-DE" sz="1600" b="1" i="0" u="none" strike="noStrike" cap="none" normalizeH="0" baseline="0" dirty="0">
                <a:ln>
                  <a:noFill/>
                </a:ln>
                <a:solidFill>
                  <a:schemeClr val="tx1"/>
                </a:solidFill>
                <a:effectLst/>
              </a:rPr>
              <a:t> </a:t>
            </a:r>
            <a:endParaRPr kumimoji="0" lang="de-DE" altLang="de-DE" sz="1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67210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8CC-AD88-4CBE-9459-EADE0A508175}"/>
              </a:ext>
            </a:extLst>
          </p:cNvPr>
          <p:cNvSpPr>
            <a:spLocks noGrp="1"/>
          </p:cNvSpPr>
          <p:nvPr>
            <p:ph type="title"/>
          </p:nvPr>
        </p:nvSpPr>
        <p:spPr/>
        <p:txBody>
          <a:bodyPr/>
          <a:lstStyle/>
          <a:p>
            <a:r>
              <a:rPr lang="de-DE" dirty="0"/>
              <a:t>Change CSP header in Developer cockpit</a:t>
            </a:r>
          </a:p>
        </p:txBody>
      </p:sp>
      <p:pic>
        <p:nvPicPr>
          <p:cNvPr id="7" name="Picture 6">
            <a:extLst>
              <a:ext uri="{FF2B5EF4-FFF2-40B4-BE49-F238E27FC236}">
                <a16:creationId xmlns:a16="http://schemas.microsoft.com/office/drawing/2014/main" id="{582C1827-BF23-41D0-BD25-3C02104B81D9}"/>
              </a:ext>
            </a:extLst>
          </p:cNvPr>
          <p:cNvPicPr>
            <a:picLocks noChangeAspect="1"/>
          </p:cNvPicPr>
          <p:nvPr/>
        </p:nvPicPr>
        <p:blipFill>
          <a:blip r:embed="rId2"/>
          <a:stretch>
            <a:fillRect/>
          </a:stretch>
        </p:blipFill>
        <p:spPr>
          <a:xfrm>
            <a:off x="1267448" y="1439999"/>
            <a:ext cx="9657104" cy="4778580"/>
          </a:xfrm>
          <a:prstGeom prst="rect">
            <a:avLst/>
          </a:prstGeom>
        </p:spPr>
      </p:pic>
    </p:spTree>
    <p:extLst>
      <p:ext uri="{BB962C8B-B14F-4D97-AF65-F5344CB8AC3E}">
        <p14:creationId xmlns:p14="http://schemas.microsoft.com/office/powerpoint/2010/main" val="18888815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8CC-AD88-4CBE-9459-EADE0A508175}"/>
              </a:ext>
            </a:extLst>
          </p:cNvPr>
          <p:cNvSpPr>
            <a:spLocks noGrp="1"/>
          </p:cNvSpPr>
          <p:nvPr>
            <p:ph type="title"/>
          </p:nvPr>
        </p:nvSpPr>
        <p:spPr/>
        <p:txBody>
          <a:bodyPr/>
          <a:lstStyle/>
          <a:p>
            <a:r>
              <a:rPr lang="de-DE" dirty="0" err="1"/>
              <a:t>My</a:t>
            </a:r>
            <a:r>
              <a:rPr lang="de-DE" dirty="0"/>
              <a:t> Pump </a:t>
            </a:r>
            <a:r>
              <a:rPr lang="de-DE" dirty="0" err="1"/>
              <a:t>Application</a:t>
            </a:r>
            <a:endParaRPr lang="de-DE" dirty="0"/>
          </a:p>
        </p:txBody>
      </p:sp>
      <p:sp>
        <p:nvSpPr>
          <p:cNvPr id="9" name="cdtContent Placeholder 9 Id10">
            <a:extLst>
              <a:ext uri="{FF2B5EF4-FFF2-40B4-BE49-F238E27FC236}">
                <a16:creationId xmlns:a16="http://schemas.microsoft.com/office/drawing/2014/main" id="{9873B9A5-2A7B-4C0D-B39E-3FEE72C9D4FD}"/>
              </a:ext>
            </a:extLst>
          </p:cNvPr>
          <p:cNvSpPr>
            <a:spLocks noGrp="1"/>
          </p:cNvSpPr>
          <p:nvPr>
            <p:ph idx="1"/>
          </p:nvPr>
        </p:nvSpPr>
        <p:spPr>
          <a:xfrm>
            <a:off x="626736" y="1440000"/>
            <a:ext cx="11081329" cy="4752000"/>
          </a:xfrm>
        </p:spPr>
        <p:txBody>
          <a:bodyPr/>
          <a:lstStyle/>
          <a:p>
            <a:endParaRPr lang="de-DE" sz="2000" b="1" noProof="0" dirty="0"/>
          </a:p>
          <a:p>
            <a:r>
              <a:rPr lang="de-DE" sz="2000" b="1" dirty="0" err="1"/>
              <a:t>Exercise</a:t>
            </a:r>
            <a:endParaRPr lang="en-US" sz="2000" b="1" dirty="0"/>
          </a:p>
          <a:p>
            <a:endParaRPr lang="en-US" sz="2000" b="1" dirty="0"/>
          </a:p>
        </p:txBody>
      </p:sp>
      <p:grpSp>
        <p:nvGrpSpPr>
          <p:cNvPr id="10" name="Gruppieren 9">
            <a:extLst>
              <a:ext uri="{FF2B5EF4-FFF2-40B4-BE49-F238E27FC236}">
                <a16:creationId xmlns:a16="http://schemas.microsoft.com/office/drawing/2014/main" id="{1D15D609-BE3C-4630-9021-A3F4094121DA}"/>
              </a:ext>
            </a:extLst>
          </p:cNvPr>
          <p:cNvGrpSpPr/>
          <p:nvPr/>
        </p:nvGrpSpPr>
        <p:grpSpPr>
          <a:xfrm>
            <a:off x="571500" y="2771775"/>
            <a:ext cx="5380058" cy="2453610"/>
            <a:chOff x="571500" y="2771775"/>
            <a:chExt cx="5380058" cy="2453610"/>
          </a:xfrm>
        </p:grpSpPr>
        <p:sp>
          <p:nvSpPr>
            <p:cNvPr id="11" name="Rechteck 12">
              <a:extLst>
                <a:ext uri="{FF2B5EF4-FFF2-40B4-BE49-F238E27FC236}">
                  <a16:creationId xmlns:a16="http://schemas.microsoft.com/office/drawing/2014/main" id="{A21BB60C-FCC6-4F47-9F7E-8BD510A54FC9}"/>
                </a:ext>
              </a:extLst>
            </p:cNvPr>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Box 10">
              <a:extLst>
                <a:ext uri="{FF2B5EF4-FFF2-40B4-BE49-F238E27FC236}">
                  <a16:creationId xmlns:a16="http://schemas.microsoft.com/office/drawing/2014/main" id="{3B03F0A1-E5AF-4850-B3EC-4447FF9F6ECE}"/>
                </a:ext>
              </a:extLst>
            </p:cNvPr>
            <p:cNvSpPr txBox="1"/>
            <p:nvPr/>
          </p:nvSpPr>
          <p:spPr>
            <a:xfrm>
              <a:off x="814137" y="3465095"/>
              <a:ext cx="4706987" cy="1760290"/>
            </a:xfrm>
            <a:prstGeom prst="rect">
              <a:avLst/>
            </a:prstGeom>
            <a:noFill/>
          </p:spPr>
          <p:txBody>
            <a:bodyPr wrap="square" lIns="0" tIns="0" rIns="0" bIns="0" rtlCol="0">
              <a:noAutofit/>
            </a:bodyPr>
            <a:lstStyle/>
            <a:p>
              <a:pPr marL="342900" indent="-342900">
                <a:lnSpc>
                  <a:spcPct val="110000"/>
                </a:lnSpc>
                <a:buClr>
                  <a:srgbClr val="879BAA"/>
                </a:buClr>
                <a:buFont typeface="Arial" panose="020B0604020202020204" pitchFamily="34" charset="0"/>
                <a:buChar char="•"/>
              </a:pPr>
              <a:r>
                <a:rPr lang="en-US" sz="2000" dirty="0">
                  <a:solidFill>
                    <a:schemeClr val="bg1"/>
                  </a:solidFill>
                  <a:latin typeface="Arial" pitchFamily="34" charset="0"/>
                  <a:cs typeface="Arial" pitchFamily="34" charset="0"/>
                </a:rPr>
                <a:t>Add the font-</a:t>
              </a:r>
              <a:r>
                <a:rPr lang="en-US" sz="2000" dirty="0" err="1">
                  <a:solidFill>
                    <a:schemeClr val="bg1"/>
                  </a:solidFill>
                  <a:latin typeface="Arial" pitchFamily="34" charset="0"/>
                  <a:cs typeface="Arial" pitchFamily="34" charset="0"/>
                </a:rPr>
                <a:t>src</a:t>
              </a:r>
              <a:r>
                <a:rPr lang="en-US" sz="2000" dirty="0">
                  <a:solidFill>
                    <a:schemeClr val="bg1"/>
                  </a:solidFill>
                  <a:latin typeface="Arial" pitchFamily="34" charset="0"/>
                  <a:cs typeface="Arial" pitchFamily="34" charset="0"/>
                </a:rPr>
                <a:t> to the CSP header </a:t>
              </a:r>
              <a:br>
                <a:rPr lang="en-US" sz="2000" dirty="0">
                  <a:solidFill>
                    <a:schemeClr val="bg1"/>
                  </a:solidFill>
                  <a:latin typeface="Arial" pitchFamily="34" charset="0"/>
                  <a:cs typeface="Arial" pitchFamily="34" charset="0"/>
                </a:rPr>
              </a:br>
              <a:r>
                <a:rPr lang="en-US" sz="2000" dirty="0">
                  <a:solidFill>
                    <a:schemeClr val="bg1"/>
                  </a:solidFill>
                  <a:latin typeface="Arial" pitchFamily="34" charset="0"/>
                  <a:cs typeface="Arial" pitchFamily="34" charset="0"/>
                </a:rPr>
                <a:t>of your application</a:t>
              </a:r>
            </a:p>
            <a:p>
              <a:pPr marL="342900" indent="-342900">
                <a:lnSpc>
                  <a:spcPct val="110000"/>
                </a:lnSpc>
                <a:buClr>
                  <a:srgbClr val="879BAA"/>
                </a:buClr>
                <a:buFont typeface="Arial" panose="020B0604020202020204" pitchFamily="34" charset="0"/>
                <a:buChar char="•"/>
              </a:pPr>
              <a:endParaRPr lang="en-US" sz="2000" dirty="0">
                <a:solidFill>
                  <a:schemeClr val="bg1"/>
                </a:solidFill>
                <a:ea typeface="Arial Unicode MS" panose="020B0604020202020204" pitchFamily="34" charset="-128"/>
                <a:cs typeface="Arial Unicode MS" panose="020B0604020202020204" pitchFamily="34" charset="-128"/>
              </a:endParaRPr>
            </a:p>
          </p:txBody>
        </p:sp>
        <p:sp>
          <p:nvSpPr>
            <p:cNvPr id="13" name="Gleichschenkliges Dreieck 16">
              <a:extLst>
                <a:ext uri="{FF2B5EF4-FFF2-40B4-BE49-F238E27FC236}">
                  <a16:creationId xmlns:a16="http://schemas.microsoft.com/office/drawing/2014/main" id="{D39A12C2-670B-4259-967D-84AD5A86B86D}"/>
                </a:ext>
              </a:extLst>
            </p:cNvPr>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grpSp>
      <p:sp>
        <p:nvSpPr>
          <p:cNvPr id="3" name="Rectangle 2">
            <a:extLst>
              <a:ext uri="{FF2B5EF4-FFF2-40B4-BE49-F238E27FC236}">
                <a16:creationId xmlns:a16="http://schemas.microsoft.com/office/drawing/2014/main" id="{D8904AAC-5FF5-4869-9D98-558C5E984B33}"/>
              </a:ext>
            </a:extLst>
          </p:cNvPr>
          <p:cNvSpPr/>
          <p:nvPr/>
        </p:nvSpPr>
        <p:spPr>
          <a:xfrm>
            <a:off x="2419352" y="5271194"/>
            <a:ext cx="8186857" cy="400110"/>
          </a:xfrm>
          <a:prstGeom prst="rect">
            <a:avLst/>
          </a:prstGeom>
        </p:spPr>
        <p:txBody>
          <a:bodyPr wrap="none">
            <a:spAutoFit/>
          </a:bodyPr>
          <a:lstStyle/>
          <a:p>
            <a:r>
              <a:rPr lang="de-DE" sz="2000" b="1" dirty="0">
                <a:solidFill>
                  <a:srgbClr val="3B78E7"/>
                </a:solidFill>
                <a:latin typeface="Courier New" panose="02070309020205020404" pitchFamily="49" charset="0"/>
                <a:cs typeface="Courier New" panose="02070309020205020404" pitchFamily="49" charset="0"/>
              </a:rPr>
              <a:t>font-src</a:t>
            </a:r>
            <a:r>
              <a:rPr lang="de-DE" sz="2000" b="1" dirty="0">
                <a:latin typeface="Courier New" panose="02070309020205020404" pitchFamily="49" charset="0"/>
                <a:cs typeface="Courier New" panose="02070309020205020404" pitchFamily="49" charset="0"/>
              </a:rPr>
              <a:t> fonts.gstatic.com static.eu1.mindsphere.io;</a:t>
            </a:r>
          </a:p>
        </p:txBody>
      </p:sp>
      <p:pic>
        <p:nvPicPr>
          <p:cNvPr id="4" name="Picture 3">
            <a:extLst>
              <a:ext uri="{FF2B5EF4-FFF2-40B4-BE49-F238E27FC236}">
                <a16:creationId xmlns:a16="http://schemas.microsoft.com/office/drawing/2014/main" id="{31BEE29C-5FC2-429D-99BA-36877782A251}"/>
              </a:ext>
            </a:extLst>
          </p:cNvPr>
          <p:cNvPicPr>
            <a:picLocks noChangeAspect="1"/>
          </p:cNvPicPr>
          <p:nvPr/>
        </p:nvPicPr>
        <p:blipFill>
          <a:blip r:embed="rId2"/>
          <a:stretch>
            <a:fillRect/>
          </a:stretch>
        </p:blipFill>
        <p:spPr>
          <a:xfrm>
            <a:off x="6121450" y="2400300"/>
            <a:ext cx="5801832" cy="2870894"/>
          </a:xfrm>
          <a:prstGeom prst="rect">
            <a:avLst/>
          </a:prstGeom>
        </p:spPr>
      </p:pic>
    </p:spTree>
    <p:extLst>
      <p:ext uri="{BB962C8B-B14F-4D97-AF65-F5344CB8AC3E}">
        <p14:creationId xmlns:p14="http://schemas.microsoft.com/office/powerpoint/2010/main" val="21888011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530B-B443-4D79-B171-01BF51D75FAD}"/>
              </a:ext>
            </a:extLst>
          </p:cNvPr>
          <p:cNvSpPr>
            <a:spLocks noGrp="1"/>
          </p:cNvSpPr>
          <p:nvPr>
            <p:ph type="title"/>
          </p:nvPr>
        </p:nvSpPr>
        <p:spPr/>
        <p:txBody>
          <a:bodyPr/>
          <a:lstStyle/>
          <a:p>
            <a:r>
              <a:rPr lang="de-DE" dirty="0"/>
              <a:t>Howto update data</a:t>
            </a:r>
          </a:p>
        </p:txBody>
      </p:sp>
      <p:sp>
        <p:nvSpPr>
          <p:cNvPr id="3" name="Content Placeholder 2">
            <a:extLst>
              <a:ext uri="{FF2B5EF4-FFF2-40B4-BE49-F238E27FC236}">
                <a16:creationId xmlns:a16="http://schemas.microsoft.com/office/drawing/2014/main" id="{28AB289C-19E7-4284-AE98-312893743BF2}"/>
              </a:ext>
            </a:extLst>
          </p:cNvPr>
          <p:cNvSpPr>
            <a:spLocks noGrp="1"/>
          </p:cNvSpPr>
          <p:nvPr>
            <p:ph idx="1"/>
          </p:nvPr>
        </p:nvSpPr>
        <p:spPr/>
        <p:txBody>
          <a:bodyPr/>
          <a:lstStyle/>
          <a:p>
            <a:r>
              <a:rPr lang="de-DE" dirty="0"/>
              <a:t>(Some) MindSphere APIs use </a:t>
            </a:r>
            <a:r>
              <a:rPr lang="de-DE" b="1" dirty="0"/>
              <a:t>Optimistic concurrency control </a:t>
            </a:r>
            <a:r>
              <a:rPr lang="de-DE" dirty="0"/>
              <a:t>to prevent simultaneous updates from multiple sources</a:t>
            </a:r>
          </a:p>
          <a:p>
            <a:endParaRPr lang="de-DE" dirty="0"/>
          </a:p>
          <a:p>
            <a:endParaRPr lang="de-DE" dirty="0"/>
          </a:p>
          <a:p>
            <a:r>
              <a:rPr lang="de-DE" b="1" dirty="0"/>
              <a:t>Process</a:t>
            </a:r>
          </a:p>
          <a:p>
            <a:endParaRPr lang="de-DE" b="1" dirty="0"/>
          </a:p>
          <a:p>
            <a:pPr marL="342900" indent="-342900">
              <a:buAutoNum type="arabicPeriod"/>
            </a:pPr>
            <a:r>
              <a:rPr lang="de-DE" dirty="0"/>
              <a:t>Read the field </a:t>
            </a:r>
            <a:r>
              <a:rPr lang="de-DE" b="1" dirty="0"/>
              <a:t>etag</a:t>
            </a:r>
            <a:r>
              <a:rPr lang="de-DE" dirty="0"/>
              <a:t> from the response</a:t>
            </a:r>
          </a:p>
          <a:p>
            <a:pPr marL="342900" indent="-342900">
              <a:buAutoNum type="arabicPeriod"/>
            </a:pPr>
            <a:endParaRPr lang="de-DE" dirty="0"/>
          </a:p>
          <a:p>
            <a:pPr marL="342900" indent="-342900">
              <a:buAutoNum type="arabicPeriod"/>
            </a:pPr>
            <a:endParaRPr lang="de-DE" dirty="0"/>
          </a:p>
          <a:p>
            <a:pPr marL="342900" indent="-342900">
              <a:buAutoNum type="arabicPeriod"/>
            </a:pPr>
            <a:endParaRPr lang="de-DE" dirty="0"/>
          </a:p>
          <a:p>
            <a:pPr marL="342900" indent="-342900">
              <a:buAutoNum type="arabicPeriod"/>
            </a:pPr>
            <a:endParaRPr lang="de-DE" dirty="0"/>
          </a:p>
          <a:p>
            <a:pPr marL="342900" indent="-342900">
              <a:buAutoNum type="arabicPeriod"/>
            </a:pPr>
            <a:r>
              <a:rPr lang="de-DE" dirty="0"/>
              <a:t>Apply the content of the </a:t>
            </a:r>
            <a:r>
              <a:rPr lang="de-DE" b="1" dirty="0"/>
              <a:t>etag</a:t>
            </a:r>
            <a:r>
              <a:rPr lang="de-DE" dirty="0"/>
              <a:t> field to the </a:t>
            </a:r>
            <a:br>
              <a:rPr lang="de-DE" dirty="0"/>
            </a:br>
            <a:r>
              <a:rPr lang="de-DE" dirty="0"/>
              <a:t>PUT request as header field "</a:t>
            </a:r>
            <a:r>
              <a:rPr lang="de-DE" b="1" dirty="0"/>
              <a:t>If-Match</a:t>
            </a:r>
            <a:r>
              <a:rPr lang="de-DE" dirty="0"/>
              <a:t>"</a:t>
            </a:r>
          </a:p>
        </p:txBody>
      </p:sp>
      <p:pic>
        <p:nvPicPr>
          <p:cNvPr id="4" name="Picture 3">
            <a:extLst>
              <a:ext uri="{FF2B5EF4-FFF2-40B4-BE49-F238E27FC236}">
                <a16:creationId xmlns:a16="http://schemas.microsoft.com/office/drawing/2014/main" id="{34931E02-F393-49AB-8550-10FC6FFFC330}"/>
              </a:ext>
            </a:extLst>
          </p:cNvPr>
          <p:cNvPicPr>
            <a:picLocks noChangeAspect="1"/>
          </p:cNvPicPr>
          <p:nvPr/>
        </p:nvPicPr>
        <p:blipFill>
          <a:blip r:embed="rId2"/>
          <a:stretch>
            <a:fillRect/>
          </a:stretch>
        </p:blipFill>
        <p:spPr>
          <a:xfrm>
            <a:off x="5573954" y="2115777"/>
            <a:ext cx="5875924" cy="2061937"/>
          </a:xfrm>
          <a:prstGeom prst="rect">
            <a:avLst/>
          </a:prstGeom>
        </p:spPr>
      </p:pic>
      <p:pic>
        <p:nvPicPr>
          <p:cNvPr id="5" name="Picture 4">
            <a:extLst>
              <a:ext uri="{FF2B5EF4-FFF2-40B4-BE49-F238E27FC236}">
                <a16:creationId xmlns:a16="http://schemas.microsoft.com/office/drawing/2014/main" id="{02C2D100-3CA4-464D-948B-C2BEF3CC9977}"/>
              </a:ext>
            </a:extLst>
          </p:cNvPr>
          <p:cNvPicPr>
            <a:picLocks noChangeAspect="1"/>
          </p:cNvPicPr>
          <p:nvPr/>
        </p:nvPicPr>
        <p:blipFill>
          <a:blip r:embed="rId3"/>
          <a:stretch>
            <a:fillRect/>
          </a:stretch>
        </p:blipFill>
        <p:spPr>
          <a:xfrm>
            <a:off x="5573954" y="4540328"/>
            <a:ext cx="5554666" cy="1289057"/>
          </a:xfrm>
          <a:prstGeom prst="rect">
            <a:avLst/>
          </a:prstGeom>
        </p:spPr>
      </p:pic>
    </p:spTree>
    <p:extLst>
      <p:ext uri="{BB962C8B-B14F-4D97-AF65-F5344CB8AC3E}">
        <p14:creationId xmlns:p14="http://schemas.microsoft.com/office/powerpoint/2010/main" val="20331084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8CC-AD88-4CBE-9459-EADE0A508175}"/>
              </a:ext>
            </a:extLst>
          </p:cNvPr>
          <p:cNvSpPr>
            <a:spLocks noGrp="1"/>
          </p:cNvSpPr>
          <p:nvPr>
            <p:ph type="title"/>
          </p:nvPr>
        </p:nvSpPr>
        <p:spPr/>
        <p:txBody>
          <a:bodyPr/>
          <a:lstStyle/>
          <a:p>
            <a:r>
              <a:rPr lang="de-DE" dirty="0" err="1"/>
              <a:t>My</a:t>
            </a:r>
            <a:r>
              <a:rPr lang="de-DE" dirty="0"/>
              <a:t> Pump </a:t>
            </a:r>
            <a:r>
              <a:rPr lang="de-DE" dirty="0" err="1"/>
              <a:t>Application</a:t>
            </a:r>
            <a:endParaRPr lang="de-DE" dirty="0"/>
          </a:p>
        </p:txBody>
      </p:sp>
      <p:pic>
        <p:nvPicPr>
          <p:cNvPr id="5" name="Picture 4">
            <a:extLst>
              <a:ext uri="{FF2B5EF4-FFF2-40B4-BE49-F238E27FC236}">
                <a16:creationId xmlns:a16="http://schemas.microsoft.com/office/drawing/2014/main" id="{7BF03239-04D0-4622-BD1B-4EAE56F4FF10}"/>
              </a:ext>
            </a:extLst>
          </p:cNvPr>
          <p:cNvPicPr>
            <a:picLocks noChangeAspect="1"/>
          </p:cNvPicPr>
          <p:nvPr/>
        </p:nvPicPr>
        <p:blipFill>
          <a:blip r:embed="rId2"/>
          <a:stretch>
            <a:fillRect/>
          </a:stretch>
        </p:blipFill>
        <p:spPr>
          <a:xfrm>
            <a:off x="6974568" y="2695513"/>
            <a:ext cx="4403295" cy="2575681"/>
          </a:xfrm>
          <a:prstGeom prst="rect">
            <a:avLst/>
          </a:prstGeom>
          <a:effectLst>
            <a:outerShdw blurRad="50800" dist="38100" dir="2700000" algn="tl" rotWithShape="0">
              <a:prstClr val="black">
                <a:alpha val="40000"/>
              </a:prstClr>
            </a:outerShdw>
          </a:effectLst>
        </p:spPr>
      </p:pic>
      <p:sp>
        <p:nvSpPr>
          <p:cNvPr id="9" name="cdtContent Placeholder 9 Id10">
            <a:extLst>
              <a:ext uri="{FF2B5EF4-FFF2-40B4-BE49-F238E27FC236}">
                <a16:creationId xmlns:a16="http://schemas.microsoft.com/office/drawing/2014/main" id="{9873B9A5-2A7B-4C0D-B39E-3FEE72C9D4FD}"/>
              </a:ext>
            </a:extLst>
          </p:cNvPr>
          <p:cNvSpPr>
            <a:spLocks noGrp="1"/>
          </p:cNvSpPr>
          <p:nvPr>
            <p:ph idx="1"/>
          </p:nvPr>
        </p:nvSpPr>
        <p:spPr>
          <a:xfrm>
            <a:off x="626736" y="1440000"/>
            <a:ext cx="11081329" cy="4752000"/>
          </a:xfrm>
        </p:spPr>
        <p:txBody>
          <a:bodyPr/>
          <a:lstStyle/>
          <a:p>
            <a:endParaRPr lang="de-DE" sz="2000" b="1" noProof="0" dirty="0"/>
          </a:p>
          <a:p>
            <a:r>
              <a:rPr lang="de-DE" sz="2000" b="1" dirty="0" err="1"/>
              <a:t>Exercise</a:t>
            </a:r>
            <a:endParaRPr lang="en-US" sz="2000" b="1" dirty="0"/>
          </a:p>
          <a:p>
            <a:endParaRPr lang="en-US" sz="2000" b="1" dirty="0"/>
          </a:p>
        </p:txBody>
      </p:sp>
      <p:grpSp>
        <p:nvGrpSpPr>
          <p:cNvPr id="10" name="Gruppieren 9">
            <a:extLst>
              <a:ext uri="{FF2B5EF4-FFF2-40B4-BE49-F238E27FC236}">
                <a16:creationId xmlns:a16="http://schemas.microsoft.com/office/drawing/2014/main" id="{1D15D609-BE3C-4630-9021-A3F4094121DA}"/>
              </a:ext>
            </a:extLst>
          </p:cNvPr>
          <p:cNvGrpSpPr/>
          <p:nvPr/>
        </p:nvGrpSpPr>
        <p:grpSpPr>
          <a:xfrm>
            <a:off x="571500" y="2771775"/>
            <a:ext cx="5380058" cy="2453610"/>
            <a:chOff x="571500" y="2771775"/>
            <a:chExt cx="5380058" cy="2453610"/>
          </a:xfrm>
        </p:grpSpPr>
        <p:sp>
          <p:nvSpPr>
            <p:cNvPr id="11" name="Rechteck 12">
              <a:extLst>
                <a:ext uri="{FF2B5EF4-FFF2-40B4-BE49-F238E27FC236}">
                  <a16:creationId xmlns:a16="http://schemas.microsoft.com/office/drawing/2014/main" id="{A21BB60C-FCC6-4F47-9F7E-8BD510A54FC9}"/>
                </a:ext>
              </a:extLst>
            </p:cNvPr>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Box 10">
              <a:extLst>
                <a:ext uri="{FF2B5EF4-FFF2-40B4-BE49-F238E27FC236}">
                  <a16:creationId xmlns:a16="http://schemas.microsoft.com/office/drawing/2014/main" id="{3B03F0A1-E5AF-4850-B3EC-4447FF9F6ECE}"/>
                </a:ext>
              </a:extLst>
            </p:cNvPr>
            <p:cNvSpPr txBox="1"/>
            <p:nvPr/>
          </p:nvSpPr>
          <p:spPr>
            <a:xfrm>
              <a:off x="814137" y="3465095"/>
              <a:ext cx="4706987" cy="1760290"/>
            </a:xfrm>
            <a:prstGeom prst="rect">
              <a:avLst/>
            </a:prstGeom>
            <a:noFill/>
          </p:spPr>
          <p:txBody>
            <a:bodyPr wrap="square" lIns="0" tIns="0" rIns="0" bIns="0" rtlCol="0">
              <a:noAutofit/>
            </a:bodyPr>
            <a:lstStyle/>
            <a:p>
              <a:pPr marL="342900" indent="-342900">
                <a:lnSpc>
                  <a:spcPct val="110000"/>
                </a:lnSpc>
                <a:buClr>
                  <a:srgbClr val="879BAA"/>
                </a:buClr>
                <a:buFont typeface="Arial" panose="020B0604020202020204" pitchFamily="34" charset="0"/>
                <a:buChar char="•"/>
              </a:pPr>
              <a:r>
                <a:rPr lang="en-US" sz="2000" dirty="0">
                  <a:solidFill>
                    <a:schemeClr val="bg1"/>
                  </a:solidFill>
                  <a:latin typeface="Arial" pitchFamily="34" charset="0"/>
                  <a:cs typeface="Arial" pitchFamily="34" charset="0"/>
                </a:rPr>
                <a:t>Implement the update part in your application</a:t>
              </a:r>
            </a:p>
            <a:p>
              <a:pPr marL="342900" indent="-342900">
                <a:lnSpc>
                  <a:spcPct val="110000"/>
                </a:lnSpc>
                <a:buClr>
                  <a:srgbClr val="879BAA"/>
                </a:buClr>
                <a:buFont typeface="Arial" panose="020B0604020202020204" pitchFamily="34" charset="0"/>
                <a:buChar char="•"/>
              </a:pPr>
              <a:endParaRPr lang="en-US" sz="2000" dirty="0">
                <a:solidFill>
                  <a:schemeClr val="bg1"/>
                </a:solidFill>
                <a:ea typeface="Arial Unicode MS" panose="020B0604020202020204" pitchFamily="34" charset="-128"/>
                <a:cs typeface="Arial Unicode MS" panose="020B0604020202020204" pitchFamily="34" charset="-128"/>
              </a:endParaRPr>
            </a:p>
          </p:txBody>
        </p:sp>
        <p:sp>
          <p:nvSpPr>
            <p:cNvPr id="13" name="Gleichschenkliges Dreieck 16">
              <a:extLst>
                <a:ext uri="{FF2B5EF4-FFF2-40B4-BE49-F238E27FC236}">
                  <a16:creationId xmlns:a16="http://schemas.microsoft.com/office/drawing/2014/main" id="{D39A12C2-670B-4259-967D-84AD5A86B86D}"/>
                </a:ext>
              </a:extLst>
            </p:cNvPr>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32403416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Architecture &amp; API</a:t>
            </a:r>
            <a:br>
              <a:rPr lang="de-DE" dirty="0">
                <a:solidFill>
                  <a:srgbClr val="00646E"/>
                </a:solidFill>
              </a:rPr>
            </a:br>
            <a:r>
              <a:rPr lang="en-US" b="0" dirty="0">
                <a:solidFill>
                  <a:srgbClr val="00646E"/>
                </a:solidFill>
              </a:rPr>
              <a:t>Summary</a:t>
            </a:r>
            <a:endParaRPr lang="en-US" dirty="0">
              <a:solidFill>
                <a:srgbClr val="00646E"/>
              </a:solidFill>
            </a:endParaRPr>
          </a:p>
        </p:txBody>
      </p:sp>
      <p:sp>
        <p:nvSpPr>
          <p:cNvPr id="6" name="Line Callout 2 5"/>
          <p:cNvSpPr/>
          <p:nvPr/>
        </p:nvSpPr>
        <p:spPr bwMode="auto">
          <a:xfrm flipH="1">
            <a:off x="594987" y="1680633"/>
            <a:ext cx="3391810" cy="1976967"/>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sz="1600" dirty="0" err="1">
                <a:solidFill>
                  <a:srgbClr val="FFFFFF"/>
                </a:solidFill>
                <a:ea typeface="Arial Unicode MS" panose="020B0604020202020204" pitchFamily="34" charset="-128"/>
                <a:cs typeface="Arial Unicode MS" panose="020B0604020202020204" pitchFamily="34" charset="-128"/>
              </a:rPr>
              <a:t>What</a:t>
            </a:r>
            <a:r>
              <a:rPr lang="de-DE" sz="1600" dirty="0">
                <a:solidFill>
                  <a:srgbClr val="FFFFFF"/>
                </a:solidFill>
                <a:ea typeface="Arial Unicode MS" panose="020B0604020202020204" pitchFamily="34" charset="-128"/>
                <a:cs typeface="Arial Unicode MS" panose="020B0604020202020204" pitchFamily="34" charset="-128"/>
              </a:rPr>
              <a:t> do </a:t>
            </a:r>
            <a:r>
              <a:rPr lang="de-DE" sz="1600" dirty="0" err="1">
                <a:solidFill>
                  <a:srgbClr val="FFFFFF"/>
                </a:solidFill>
                <a:ea typeface="Arial Unicode MS" panose="020B0604020202020204" pitchFamily="34" charset="-128"/>
                <a:cs typeface="Arial Unicode MS" panose="020B0604020202020204" pitchFamily="34" charset="-128"/>
              </a:rPr>
              <a:t>we</a:t>
            </a:r>
            <a:r>
              <a:rPr lang="de-DE" sz="1600" dirty="0">
                <a:solidFill>
                  <a:srgbClr val="FFFFFF"/>
                </a:solidFill>
                <a:ea typeface="Arial Unicode MS" panose="020B0604020202020204" pitchFamily="34" charset="-128"/>
                <a:cs typeface="Arial Unicode MS" panose="020B0604020202020204" pitchFamily="34" charset="-128"/>
              </a:rPr>
              <a:t> </a:t>
            </a:r>
            <a:r>
              <a:rPr lang="de-DE" sz="1600" dirty="0" err="1">
                <a:solidFill>
                  <a:srgbClr val="FFFFFF"/>
                </a:solidFill>
                <a:ea typeface="Arial Unicode MS" panose="020B0604020202020204" pitchFamily="34" charset="-128"/>
                <a:cs typeface="Arial Unicode MS" panose="020B0604020202020204" pitchFamily="34" charset="-128"/>
              </a:rPr>
              <a:t>need</a:t>
            </a:r>
            <a:r>
              <a:rPr lang="de-DE" sz="1600" dirty="0">
                <a:solidFill>
                  <a:srgbClr val="FFFFFF"/>
                </a:solidFill>
                <a:ea typeface="Arial Unicode MS" panose="020B0604020202020204" pitchFamily="34" charset="-128"/>
                <a:cs typeface="Arial Unicode MS" panose="020B0604020202020204" pitchFamily="34" charset="-128"/>
              </a:rPr>
              <a:t> </a:t>
            </a:r>
            <a:r>
              <a:rPr lang="de-DE" sz="1600" dirty="0" err="1">
                <a:solidFill>
                  <a:srgbClr val="FFFFFF"/>
                </a:solidFill>
                <a:ea typeface="Arial Unicode MS" panose="020B0604020202020204" pitchFamily="34" charset="-128"/>
                <a:cs typeface="Arial Unicode MS" panose="020B0604020202020204" pitchFamily="34" charset="-128"/>
              </a:rPr>
              <a:t>for</a:t>
            </a:r>
            <a:r>
              <a:rPr lang="de-DE" sz="1600" dirty="0">
                <a:solidFill>
                  <a:srgbClr val="FFFFFF"/>
                </a:solidFill>
                <a:ea typeface="Arial Unicode MS" panose="020B0604020202020204" pitchFamily="34" charset="-128"/>
                <a:cs typeface="Arial Unicode MS" panose="020B0604020202020204" pitchFamily="34" charset="-128"/>
              </a:rPr>
              <a:t> </a:t>
            </a:r>
            <a:r>
              <a:rPr lang="de-DE" sz="1600" dirty="0" err="1">
                <a:solidFill>
                  <a:srgbClr val="FFFFFF"/>
                </a:solidFill>
                <a:ea typeface="Arial Unicode MS" panose="020B0604020202020204" pitchFamily="34" charset="-128"/>
                <a:cs typeface="Arial Unicode MS" panose="020B0604020202020204" pitchFamily="34" charset="-128"/>
              </a:rPr>
              <a:t>building</a:t>
            </a:r>
            <a:r>
              <a:rPr lang="de-DE" sz="1600" dirty="0">
                <a:solidFill>
                  <a:srgbClr val="FFFFFF"/>
                </a:solidFill>
                <a:ea typeface="Arial Unicode MS" panose="020B0604020202020204" pitchFamily="34" charset="-128"/>
                <a:cs typeface="Arial Unicode MS" panose="020B0604020202020204" pitchFamily="34" charset="-128"/>
              </a:rPr>
              <a:t> an MindSphere </a:t>
            </a:r>
            <a:r>
              <a:rPr lang="de-DE" sz="1600" dirty="0" err="1">
                <a:solidFill>
                  <a:srgbClr val="FFFFFF"/>
                </a:solidFill>
                <a:ea typeface="Arial Unicode MS" panose="020B0604020202020204" pitchFamily="34" charset="-128"/>
                <a:cs typeface="Arial Unicode MS" panose="020B0604020202020204" pitchFamily="34" charset="-128"/>
              </a:rPr>
              <a:t>Application</a:t>
            </a:r>
            <a:r>
              <a:rPr lang="de-DE" sz="1600" dirty="0">
                <a:solidFill>
                  <a:srgbClr val="FFFFFF"/>
                </a:solidFill>
                <a:ea typeface="Arial Unicode MS" panose="020B0604020202020204" pitchFamily="34" charset="-128"/>
                <a:cs typeface="Arial Unicode MS" panose="020B0604020202020204" pitchFamily="34" charset="-128"/>
              </a:rPr>
              <a:t>?</a:t>
            </a:r>
            <a:endParaRPr lang="en-US" sz="1600"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endParaRPr lang="de-DE" sz="1600"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sz="1600" b="1" dirty="0">
                <a:solidFill>
                  <a:schemeClr val="bg1"/>
                </a:solidFill>
                <a:ea typeface="Arial Unicode MS" panose="020B0604020202020204" pitchFamily="34" charset="-128"/>
                <a:cs typeface="Arial Unicode MS" panose="020B0604020202020204" pitchFamily="34" charset="-128"/>
              </a:rPr>
              <a:t>Angular, </a:t>
            </a:r>
            <a:r>
              <a:rPr lang="de-DE" sz="1600" b="1" dirty="0" err="1">
                <a:solidFill>
                  <a:schemeClr val="bg1"/>
                </a:solidFill>
                <a:ea typeface="Arial Unicode MS" panose="020B0604020202020204" pitchFamily="34" charset="-128"/>
                <a:cs typeface="Arial Unicode MS" panose="020B0604020202020204" pitchFamily="34" charset="-128"/>
              </a:rPr>
              <a:t>NodeJS</a:t>
            </a:r>
            <a:r>
              <a:rPr lang="de-DE" sz="1600" b="1" dirty="0">
                <a:solidFill>
                  <a:schemeClr val="bg1"/>
                </a:solidFill>
                <a:ea typeface="Arial Unicode MS" panose="020B0604020202020204" pitchFamily="34" charset="-128"/>
                <a:cs typeface="Arial Unicode MS" panose="020B0604020202020204" pitchFamily="34" charset="-128"/>
              </a:rPr>
              <a:t> and </a:t>
            </a:r>
            <a:r>
              <a:rPr lang="de-DE" sz="1600" b="1" dirty="0" err="1">
                <a:solidFill>
                  <a:schemeClr val="bg1"/>
                </a:solidFill>
                <a:ea typeface="Arial Unicode MS" panose="020B0604020202020204" pitchFamily="34" charset="-128"/>
                <a:cs typeface="Arial Unicode MS" panose="020B0604020202020204" pitchFamily="34" charset="-128"/>
              </a:rPr>
              <a:t>npm</a:t>
            </a:r>
            <a:r>
              <a:rPr lang="de-DE" sz="1600" b="1" dirty="0">
                <a:solidFill>
                  <a:schemeClr val="bg1"/>
                </a:solidFill>
                <a:ea typeface="Arial Unicode MS" panose="020B0604020202020204" pitchFamily="34" charset="-128"/>
                <a:cs typeface="Arial Unicode MS" panose="020B0604020202020204" pitchFamily="34" charset="-128"/>
              </a:rPr>
              <a:t>, </a:t>
            </a:r>
            <a:r>
              <a:rPr lang="de-DE" sz="1600" b="1" dirty="0" err="1">
                <a:solidFill>
                  <a:schemeClr val="bg1"/>
                </a:solidFill>
                <a:ea typeface="Arial Unicode MS" panose="020B0604020202020204" pitchFamily="34" charset="-128"/>
                <a:cs typeface="Arial Unicode MS" panose="020B0604020202020204" pitchFamily="34" charset="-128"/>
              </a:rPr>
              <a:t>TypeScript</a:t>
            </a:r>
            <a:r>
              <a:rPr lang="de-DE" sz="1600" b="1" dirty="0">
                <a:solidFill>
                  <a:schemeClr val="bg1"/>
                </a:solidFill>
                <a:ea typeface="Arial Unicode MS" panose="020B0604020202020204" pitchFamily="34" charset="-128"/>
                <a:cs typeface="Arial Unicode MS" panose="020B0604020202020204" pitchFamily="34" charset="-128"/>
              </a:rPr>
              <a:t>, HTML, </a:t>
            </a:r>
            <a:r>
              <a:rPr lang="de-DE" sz="1600" b="1" dirty="0" err="1">
                <a:solidFill>
                  <a:schemeClr val="bg1"/>
                </a:solidFill>
                <a:ea typeface="Arial Unicode MS" panose="020B0604020202020204" pitchFamily="34" charset="-128"/>
                <a:cs typeface="Arial Unicode MS" panose="020B0604020202020204" pitchFamily="34" charset="-128"/>
              </a:rPr>
              <a:t>CloudFoundry</a:t>
            </a:r>
            <a:r>
              <a:rPr lang="de-DE" sz="1600" b="1" dirty="0">
                <a:solidFill>
                  <a:schemeClr val="bg1"/>
                </a:solidFill>
                <a:ea typeface="Arial Unicode MS" panose="020B0604020202020204" pitchFamily="34" charset="-128"/>
                <a:cs typeface="Arial Unicode MS" panose="020B0604020202020204" pitchFamily="34" charset="-128"/>
              </a:rPr>
              <a:t>, MindSphere APIs</a:t>
            </a:r>
            <a:r>
              <a:rPr lang="en-US" sz="1600" b="1" dirty="0">
                <a:solidFill>
                  <a:schemeClr val="bg1"/>
                </a:solidFill>
                <a:ea typeface="Arial Unicode MS" panose="020B0604020202020204" pitchFamily="34" charset="-128"/>
                <a:cs typeface="Arial Unicode MS" panose="020B0604020202020204" pitchFamily="34" charset="-128"/>
              </a:rPr>
              <a:t>.</a:t>
            </a:r>
            <a:endParaRPr lang="de-DE" sz="1600"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2251816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sp>
        <p:nvSpPr>
          <p:cNvPr id="9" name="Titel 6"/>
          <p:cNvSpPr txBox="1">
            <a:spLocks/>
          </p:cNvSpPr>
          <p:nvPr/>
        </p:nvSpPr>
        <p:spPr bwMode="gray">
          <a:xfrm>
            <a:off x="627063" y="4419624"/>
            <a:ext cx="929798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err="1">
                <a:solidFill>
                  <a:schemeClr val="tx1"/>
                </a:solidFill>
              </a:rPr>
              <a:t>IoT</a:t>
            </a:r>
            <a:r>
              <a:rPr lang="en-US" sz="3198" kern="0" dirty="0">
                <a:solidFill>
                  <a:schemeClr val="tx1"/>
                </a:solidFill>
              </a:rPr>
              <a:t> Time Series API</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6279869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solidFill>
                  <a:srgbClr val="00646E"/>
                </a:solidFill>
              </a:rPr>
              <a:t>IoT</a:t>
            </a:r>
            <a:r>
              <a:rPr lang="de-DE" dirty="0">
                <a:solidFill>
                  <a:srgbClr val="00646E"/>
                </a:solidFill>
              </a:rPr>
              <a:t> Time Series API</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241440"/>
            <a:ext cx="8324758" cy="2710181"/>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a:t>Search endpoint</a:t>
            </a:r>
          </a:p>
          <a:p>
            <a:pPr marL="324000" indent="-285750">
              <a:buFont typeface="Arial" panose="020B0604020202020204" pitchFamily="34" charset="0"/>
              <a:buChar char="•"/>
            </a:pPr>
            <a:r>
              <a:rPr lang="de-DE" sz="2000" b="0" kern="0" dirty="0" err="1"/>
              <a:t>Result</a:t>
            </a:r>
            <a:r>
              <a:rPr lang="de-DE" sz="2000" b="0" kern="0" dirty="0"/>
              <a:t> </a:t>
            </a:r>
            <a:r>
              <a:rPr lang="de-DE" sz="2000" b="0" kern="0" dirty="0" err="1"/>
              <a:t>structure</a:t>
            </a:r>
            <a:endParaRPr lang="de-DE" sz="2000" b="0" kern="0" dirty="0"/>
          </a:p>
          <a:p>
            <a:pPr marL="324000" indent="-285750">
              <a:buFont typeface="Arial" panose="020B0604020202020204" pitchFamily="34" charset="0"/>
              <a:buChar char="•"/>
            </a:pPr>
            <a:r>
              <a:rPr lang="de-DE" sz="2000" b="0" kern="0" dirty="0"/>
              <a:t>Create </a:t>
            </a:r>
            <a:r>
              <a:rPr lang="de-DE" sz="2000" b="0" kern="0" dirty="0" err="1"/>
              <a:t>or</a:t>
            </a:r>
            <a:r>
              <a:rPr lang="de-DE" sz="2000" b="0" kern="0" dirty="0"/>
              <a:t> update </a:t>
            </a:r>
            <a:r>
              <a:rPr lang="de-DE" sz="2000" b="0" kern="0" dirty="0" err="1"/>
              <a:t>data</a:t>
            </a:r>
            <a:endParaRPr lang="de-DE" sz="2000" b="0" kern="0" dirty="0"/>
          </a:p>
          <a:p>
            <a:pPr marL="324000" indent="-285750">
              <a:buFont typeface="Arial" panose="020B0604020202020204" pitchFamily="34" charset="0"/>
              <a:buChar char="•"/>
            </a:pPr>
            <a:r>
              <a:rPr lang="de-DE" sz="2000" b="0" kern="0" dirty="0"/>
              <a:t>Delete </a:t>
            </a:r>
            <a:r>
              <a:rPr lang="de-DE" sz="2000" b="0" kern="0" dirty="0" err="1"/>
              <a:t>data</a:t>
            </a:r>
            <a:endParaRPr lang="fr-FR" sz="2000" b="0" kern="0" dirty="0"/>
          </a:p>
        </p:txBody>
      </p:sp>
      <p:sp>
        <p:nvSpPr>
          <p:cNvPr id="5" name="Line Callout 2 4"/>
          <p:cNvSpPr/>
          <p:nvPr/>
        </p:nvSpPr>
        <p:spPr bwMode="auto">
          <a:xfrm flipH="1">
            <a:off x="626737" y="1680634"/>
            <a:ext cx="3391810" cy="1720292"/>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How</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can</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we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search</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for</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raw</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data</a:t>
            </a:r>
            <a:endParaRPr lang="de-DE" b="1"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rgbClr val="FFFFFF"/>
                </a:solidFill>
                <a:ea typeface="Arial Unicode MS" panose="020B0604020202020204" pitchFamily="34" charset="-128"/>
                <a:cs typeface="Arial Unicode MS" panose="020B0604020202020204" pitchFamily="34" charset="-128"/>
              </a:rPr>
              <a:t>&amp; </a:t>
            </a:r>
          </a:p>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how</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can</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we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create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or</a:t>
            </a:r>
            <a:r>
              <a:rPr lang="de-DE" b="1" dirty="0">
                <a:solidFill>
                  <a:srgbClr val="FFFFFF"/>
                </a:solidFill>
                <a:ea typeface="Arial Unicode MS" panose="020B0604020202020204" pitchFamily="34" charset="-128"/>
                <a:cs typeface="Arial Unicode MS" panose="020B0604020202020204" pitchFamily="34" charset="-128"/>
              </a:rPr>
              <a:t> update </a:t>
            </a:r>
            <a:r>
              <a:rPr lang="de-DE" b="1" dirty="0" err="1">
                <a:solidFill>
                  <a:srgbClr val="FFFFFF"/>
                </a:solidFill>
                <a:ea typeface="Arial Unicode MS" panose="020B0604020202020204" pitchFamily="34" charset="-128"/>
                <a:cs typeface="Arial Unicode MS" panose="020B0604020202020204" pitchFamily="34" charset="-128"/>
              </a:rPr>
              <a:t>data</a:t>
            </a:r>
            <a:r>
              <a:rPr lang="de-DE" b="1" dirty="0">
                <a:solidFill>
                  <a:srgbClr val="FFFFFF"/>
                </a:solidFill>
                <a:ea typeface="Arial Unicode MS" panose="020B0604020202020204" pitchFamily="34" charset="-128"/>
                <a:cs typeface="Arial Unicode MS" panose="020B0604020202020204" pitchFamily="34" charset="-128"/>
              </a:rPr>
              <a:t>?</a:t>
            </a:r>
            <a:endParaRPr lang="en-US"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610960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API</a:t>
            </a:r>
            <a:br>
              <a:rPr lang="de-DE" dirty="0"/>
            </a:br>
            <a:r>
              <a:rPr lang="en-US" b="0" dirty="0" err="1"/>
              <a:t>IoT</a:t>
            </a:r>
            <a:r>
              <a:rPr lang="en-US" b="0" dirty="0"/>
              <a:t> Time Series API</a:t>
            </a:r>
            <a:endParaRPr lang="en-US" dirty="0"/>
          </a:p>
        </p:txBody>
      </p:sp>
      <p:sp>
        <p:nvSpPr>
          <p:cNvPr id="13" name="Rechteck 12"/>
          <p:cNvSpPr/>
          <p:nvPr/>
        </p:nvSpPr>
        <p:spPr bwMode="auto">
          <a:xfrm>
            <a:off x="571500" y="2776538"/>
            <a:ext cx="3924300"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Textfeld 13"/>
          <p:cNvSpPr txBox="1"/>
          <p:nvPr/>
        </p:nvSpPr>
        <p:spPr>
          <a:xfrm>
            <a:off x="7071664" y="4922510"/>
            <a:ext cx="914400" cy="914400"/>
          </a:xfrm>
          <a:prstGeom prst="rect">
            <a:avLst/>
          </a:prstGeom>
          <a:noFill/>
        </p:spPr>
        <p:txBody>
          <a:bodyPr wrap="none" lIns="0" tIns="0" rIns="0" bIns="0" rtlCol="0">
            <a:noAutofit/>
          </a:bodyPr>
          <a:lstStyle/>
          <a:p>
            <a:pPr>
              <a:lnSpc>
                <a:spcPct val="110000"/>
              </a:lnSpc>
              <a:spcBef>
                <a:spcPts val="0"/>
              </a:spcBef>
            </a:pPr>
            <a:endParaRPr lang="en-US" sz="14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5" name="cdtContent Placeholder 9 Id10"/>
          <p:cNvSpPr>
            <a:spLocks noGrp="1"/>
          </p:cNvSpPr>
          <p:nvPr>
            <p:ph sz="half" idx="1"/>
          </p:nvPr>
        </p:nvSpPr>
        <p:spPr>
          <a:xfrm>
            <a:off x="614362" y="1288480"/>
            <a:ext cx="10098087" cy="4752976"/>
          </a:xfrm>
        </p:spPr>
        <p:txBody>
          <a:bodyPr/>
          <a:lstStyle/>
          <a:p>
            <a:endParaRPr lang="de-DE" sz="2000" b="1" noProof="0" dirty="0"/>
          </a:p>
          <a:p>
            <a:r>
              <a:rPr lang="de-DE" sz="2000" b="1" noProof="0" dirty="0"/>
              <a:t>Basic </a:t>
            </a:r>
            <a:r>
              <a:rPr lang="de-DE" sz="2000" b="1" noProof="0" dirty="0" err="1"/>
              <a:t>Endpoint</a:t>
            </a:r>
            <a:endParaRPr lang="en-US" sz="2000" b="1" dirty="0">
              <a:solidFill>
                <a:srgbClr val="005F87"/>
              </a:solidFill>
            </a:endParaRPr>
          </a:p>
          <a:p>
            <a:r>
              <a:rPr lang="en-US" sz="2000" dirty="0"/>
              <a:t>/</a:t>
            </a:r>
            <a:r>
              <a:rPr lang="de-DE" sz="2000" dirty="0" err="1"/>
              <a:t>api</a:t>
            </a:r>
            <a:r>
              <a:rPr lang="de-DE" sz="2000" dirty="0"/>
              <a:t>/</a:t>
            </a:r>
            <a:r>
              <a:rPr lang="en-US" sz="2000" dirty="0" err="1"/>
              <a:t>iottimeseries</a:t>
            </a:r>
            <a:r>
              <a:rPr lang="en-US" sz="2000" dirty="0"/>
              <a:t>/v3/</a:t>
            </a:r>
            <a:r>
              <a:rPr lang="en-US" sz="2000" dirty="0" err="1"/>
              <a:t>timeseries</a:t>
            </a:r>
            <a:endParaRPr lang="en-US" sz="2000" dirty="0"/>
          </a:p>
          <a:p>
            <a:endParaRPr lang="en-US" sz="2000" b="1" dirty="0"/>
          </a:p>
          <a:p>
            <a:endParaRPr lang="en-US" sz="2000" b="1" dirty="0"/>
          </a:p>
          <a:p>
            <a:pPr marL="108000"/>
            <a:r>
              <a:rPr lang="en-US" sz="2000" b="1" dirty="0">
                <a:solidFill>
                  <a:schemeClr val="bg1"/>
                </a:solidFill>
              </a:rPr>
              <a:t>Purpose:</a:t>
            </a:r>
          </a:p>
          <a:p>
            <a:pPr marL="396000" indent="-285750">
              <a:buClr>
                <a:schemeClr val="bg1"/>
              </a:buClr>
              <a:buFont typeface="Arial" panose="020B0604020202020204" pitchFamily="34" charset="0"/>
              <a:buChar char="•"/>
            </a:pPr>
            <a:r>
              <a:rPr lang="en-US" sz="2000" dirty="0">
                <a:solidFill>
                  <a:schemeClr val="bg1"/>
                </a:solidFill>
              </a:rPr>
              <a:t>Retrieve raw data</a:t>
            </a:r>
          </a:p>
          <a:p>
            <a:pPr marL="396000" indent="-285750">
              <a:buClr>
                <a:schemeClr val="bg1"/>
              </a:buClr>
              <a:buFont typeface="Arial" panose="020B0604020202020204" pitchFamily="34" charset="0"/>
              <a:buChar char="•"/>
            </a:pPr>
            <a:r>
              <a:rPr lang="en-US" sz="2000" dirty="0">
                <a:solidFill>
                  <a:schemeClr val="bg1"/>
                </a:solidFill>
              </a:rPr>
              <a:t>Filter on time range</a:t>
            </a:r>
          </a:p>
          <a:p>
            <a:pPr marL="396000" indent="-285750">
              <a:buClr>
                <a:schemeClr val="bg1"/>
              </a:buClr>
              <a:buFont typeface="Arial" panose="020B0604020202020204" pitchFamily="34" charset="0"/>
              <a:buChar char="•"/>
            </a:pPr>
            <a:r>
              <a:rPr lang="en-US" sz="2000" dirty="0">
                <a:solidFill>
                  <a:schemeClr val="bg1"/>
                </a:solidFill>
              </a:rPr>
              <a:t>Filter specific aspect values</a:t>
            </a:r>
            <a:endParaRPr lang="en-US" dirty="0"/>
          </a:p>
          <a:p>
            <a:endParaRPr lang="de-DE" noProof="0" dirty="0"/>
          </a:p>
        </p:txBody>
      </p:sp>
      <p:sp>
        <p:nvSpPr>
          <p:cNvPr id="17" name="Gleichschenkliges Dreieck 16"/>
          <p:cNvSpPr/>
          <p:nvPr/>
        </p:nvSpPr>
        <p:spPr bwMode="auto">
          <a:xfrm rot="5400000">
            <a:off x="3648971" y="3614740"/>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8" name="Textfeld 17"/>
          <p:cNvSpPr txBox="1"/>
          <p:nvPr/>
        </p:nvSpPr>
        <p:spPr>
          <a:xfrm>
            <a:off x="6477000" y="3446171"/>
            <a:ext cx="914400" cy="914400"/>
          </a:xfrm>
          <a:prstGeom prst="rect">
            <a:avLst/>
          </a:prstGeom>
          <a:noFill/>
        </p:spPr>
        <p:txBody>
          <a:bodyPr wrap="none" lIns="0" tIns="0" rIns="0" bIns="0" rtlCol="0">
            <a:noAutofit/>
          </a:bodyPr>
          <a:lstStyle/>
          <a:p>
            <a:pPr marL="342900" indent="-342900">
              <a:lnSpc>
                <a:spcPct val="110000"/>
              </a:lnSpc>
              <a:spcBef>
                <a:spcPts val="0"/>
              </a:spcBef>
              <a:buFont typeface="Arial" panose="020B0604020202020204" pitchFamily="34" charset="0"/>
              <a:buChar char="•"/>
            </a:pPr>
            <a:r>
              <a:rPr lang="de-DE" sz="2000" dirty="0" err="1">
                <a:solidFill>
                  <a:schemeClr val="tx1"/>
                </a:solidFill>
                <a:latin typeface="+mn-lt"/>
                <a:ea typeface="Arial Unicode MS" panose="020B0604020202020204" pitchFamily="34" charset="-128"/>
                <a:cs typeface="Arial Unicode MS" panose="020B0604020202020204" pitchFamily="34" charset="-128"/>
              </a:rPr>
              <a:t>Investigate</a:t>
            </a:r>
            <a:r>
              <a:rPr lang="de-DE" sz="2000" dirty="0">
                <a:solidFill>
                  <a:schemeClr val="tx1"/>
                </a:solidFill>
                <a:latin typeface="+mn-lt"/>
                <a:ea typeface="Arial Unicode MS" panose="020B0604020202020204" pitchFamily="34" charset="-128"/>
                <a:cs typeface="Arial Unicode MS" panose="020B0604020202020204" pitchFamily="34" charset="-128"/>
              </a:rPr>
              <a:t> on </a:t>
            </a:r>
            <a:r>
              <a:rPr lang="de-DE" sz="2000" dirty="0" err="1">
                <a:solidFill>
                  <a:schemeClr val="tx1"/>
                </a:solidFill>
                <a:latin typeface="+mn-lt"/>
                <a:ea typeface="Arial Unicode MS" panose="020B0604020202020204" pitchFamily="34" charset="-128"/>
                <a:cs typeface="Arial Unicode MS" panose="020B0604020202020204" pitchFamily="34" charset="-128"/>
              </a:rPr>
              <a:t>raw</a:t>
            </a:r>
            <a:r>
              <a:rPr lang="de-DE" sz="2000" dirty="0">
                <a:solidFill>
                  <a:schemeClr val="tx1"/>
                </a:solidFill>
                <a:latin typeface="+mn-lt"/>
                <a:ea typeface="Arial Unicode MS" panose="020B0604020202020204" pitchFamily="34" charset="-128"/>
                <a:cs typeface="Arial Unicode MS" panose="020B0604020202020204" pitchFamily="34" charset="-128"/>
              </a:rPr>
              <a:t> </a:t>
            </a:r>
            <a:r>
              <a:rPr lang="de-DE" sz="2000" dirty="0" err="1">
                <a:solidFill>
                  <a:schemeClr val="tx1"/>
                </a:solidFill>
                <a:latin typeface="+mn-lt"/>
                <a:ea typeface="Arial Unicode MS" panose="020B0604020202020204" pitchFamily="34" charset="-128"/>
                <a:cs typeface="Arial Unicode MS" panose="020B0604020202020204" pitchFamily="34" charset="-128"/>
              </a:rPr>
              <a:t>data</a:t>
            </a:r>
            <a:endParaRPr lang="de-DE" sz="2000" dirty="0">
              <a:solidFill>
                <a:schemeClr val="tx1"/>
              </a:solidFill>
              <a:latin typeface="+mn-lt"/>
              <a:ea typeface="Arial Unicode MS" panose="020B0604020202020204" pitchFamily="34" charset="-128"/>
              <a:cs typeface="Arial Unicode MS" panose="020B0604020202020204" pitchFamily="34" charset="-128"/>
            </a:endParaRPr>
          </a:p>
          <a:p>
            <a:pPr marL="342900" indent="-342900">
              <a:lnSpc>
                <a:spcPct val="110000"/>
              </a:lnSpc>
              <a:spcBef>
                <a:spcPts val="0"/>
              </a:spcBef>
              <a:buFont typeface="Arial" panose="020B0604020202020204" pitchFamily="34" charset="0"/>
              <a:buChar char="•"/>
            </a:pPr>
            <a:r>
              <a:rPr lang="de-DE" sz="2000" dirty="0">
                <a:solidFill>
                  <a:schemeClr val="tx1"/>
                </a:solidFill>
                <a:latin typeface="+mn-lt"/>
                <a:ea typeface="Arial Unicode MS" panose="020B0604020202020204" pitchFamily="34" charset="-128"/>
                <a:cs typeface="Arial Unicode MS" panose="020B0604020202020204" pitchFamily="34" charset="-128"/>
              </a:rPr>
              <a:t>Write </a:t>
            </a:r>
            <a:r>
              <a:rPr lang="de-DE" sz="2000" dirty="0" err="1">
                <a:solidFill>
                  <a:schemeClr val="tx1"/>
                </a:solidFill>
                <a:latin typeface="+mn-lt"/>
                <a:ea typeface="Arial Unicode MS" panose="020B0604020202020204" pitchFamily="34" charset="-128"/>
                <a:cs typeface="Arial Unicode MS" panose="020B0604020202020204" pitchFamily="34" charset="-128"/>
              </a:rPr>
              <a:t>your</a:t>
            </a:r>
            <a:r>
              <a:rPr lang="de-DE" sz="2000" dirty="0">
                <a:solidFill>
                  <a:schemeClr val="tx1"/>
                </a:solidFill>
                <a:latin typeface="+mn-lt"/>
                <a:ea typeface="Arial Unicode MS" panose="020B0604020202020204" pitchFamily="34" charset="-128"/>
                <a:cs typeface="Arial Unicode MS" panose="020B0604020202020204" pitchFamily="34" charset="-128"/>
              </a:rPr>
              <a:t> </a:t>
            </a:r>
            <a:r>
              <a:rPr lang="de-DE" sz="2000" dirty="0" err="1">
                <a:solidFill>
                  <a:schemeClr val="tx1"/>
                </a:solidFill>
                <a:latin typeface="+mn-lt"/>
                <a:ea typeface="Arial Unicode MS" panose="020B0604020202020204" pitchFamily="34" charset="-128"/>
                <a:cs typeface="Arial Unicode MS" panose="020B0604020202020204" pitchFamily="34" charset="-128"/>
              </a:rPr>
              <a:t>own</a:t>
            </a:r>
            <a:r>
              <a:rPr lang="de-DE" sz="2000" dirty="0">
                <a:solidFill>
                  <a:schemeClr val="tx1"/>
                </a:solidFill>
                <a:latin typeface="+mn-lt"/>
                <a:ea typeface="Arial Unicode MS" panose="020B0604020202020204" pitchFamily="34" charset="-128"/>
                <a:cs typeface="Arial Unicode MS" panose="020B0604020202020204" pitchFamily="34" charset="-128"/>
              </a:rPr>
              <a:t> </a:t>
            </a:r>
            <a:r>
              <a:rPr lang="de-DE" sz="2000" dirty="0" err="1">
                <a:solidFill>
                  <a:schemeClr val="tx1"/>
                </a:solidFill>
                <a:latin typeface="+mn-lt"/>
                <a:ea typeface="Arial Unicode MS" panose="020B0604020202020204" pitchFamily="34" charset="-128"/>
                <a:cs typeface="Arial Unicode MS" panose="020B0604020202020204" pitchFamily="34" charset="-128"/>
              </a:rPr>
              <a:t>analytics</a:t>
            </a:r>
            <a:endParaRPr lang="de-DE" sz="2000" dirty="0">
              <a:solidFill>
                <a:schemeClr val="tx1"/>
              </a:solidFill>
              <a:latin typeface="+mn-lt"/>
              <a:ea typeface="Arial Unicode MS" panose="020B0604020202020204" pitchFamily="34" charset="-128"/>
              <a:cs typeface="Arial Unicode MS" panose="020B0604020202020204" pitchFamily="34" charset="-128"/>
            </a:endParaRPr>
          </a:p>
          <a:p>
            <a:pPr marL="342900" indent="-342900">
              <a:lnSpc>
                <a:spcPct val="110000"/>
              </a:lnSpc>
              <a:spcBef>
                <a:spcPts val="0"/>
              </a:spcBef>
              <a:buFont typeface="Arial" panose="020B0604020202020204" pitchFamily="34" charset="0"/>
              <a:buChar char="•"/>
            </a:pPr>
            <a:r>
              <a:rPr lang="de-DE" sz="2000" dirty="0">
                <a:solidFill>
                  <a:schemeClr val="tx1"/>
                </a:solidFill>
                <a:latin typeface="+mn-lt"/>
                <a:ea typeface="Arial Unicode MS" panose="020B0604020202020204" pitchFamily="34" charset="-128"/>
                <a:cs typeface="Arial Unicode MS" panose="020B0604020202020204" pitchFamily="34" charset="-128"/>
              </a:rPr>
              <a:t>Export </a:t>
            </a:r>
          </a:p>
          <a:p>
            <a:pPr marL="171450" indent="-171450">
              <a:lnSpc>
                <a:spcPct val="110000"/>
              </a:lnSpc>
              <a:spcBef>
                <a:spcPts val="0"/>
              </a:spcBef>
              <a:buFont typeface="Arial" panose="020B0604020202020204" pitchFamily="34" charset="0"/>
              <a:buChar char="•"/>
            </a:pP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Rechteck 18"/>
          <p:cNvSpPr/>
          <p:nvPr/>
        </p:nvSpPr>
        <p:spPr bwMode="auto">
          <a:xfrm rot="742580">
            <a:off x="8779656" y="2410582"/>
            <a:ext cx="2815767" cy="63579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ts val="0"/>
              </a:spcBef>
            </a:pPr>
            <a:r>
              <a:rPr lang="en-US" sz="1500" dirty="0">
                <a:ea typeface="Arial Unicode MS" panose="020B0604020202020204" pitchFamily="34" charset="-128"/>
                <a:cs typeface="Arial Unicode MS" panose="020B0604020202020204" pitchFamily="34" charset="-128"/>
              </a:rPr>
              <a:t>Don‘t mix with aggregated</a:t>
            </a:r>
          </a:p>
          <a:p>
            <a:pPr algn="ctr">
              <a:lnSpc>
                <a:spcPct val="110000"/>
              </a:lnSpc>
              <a:spcBef>
                <a:spcPts val="0"/>
              </a:spcBef>
            </a:pPr>
            <a:r>
              <a:rPr lang="en-US" sz="1500" dirty="0">
                <a:ea typeface="Arial Unicode MS" panose="020B0604020202020204" pitchFamily="34" charset="-128"/>
                <a:cs typeface="Arial Unicode MS" panose="020B0604020202020204" pitchFamily="34" charset="-128"/>
              </a:rPr>
              <a:t>time series methods</a:t>
            </a:r>
          </a:p>
        </p:txBody>
      </p:sp>
    </p:spTree>
    <p:extLst>
      <p:ext uri="{BB962C8B-B14F-4D97-AF65-F5344CB8AC3E}">
        <p14:creationId xmlns:p14="http://schemas.microsoft.com/office/powerpoint/2010/main" val="23313097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err="1"/>
              <a:t>IoT</a:t>
            </a:r>
            <a:r>
              <a:rPr lang="de-DE" b="0" dirty="0"/>
              <a:t> Time Series Service</a:t>
            </a:r>
            <a:endParaRPr lang="de-DE" sz="2200" dirty="0"/>
          </a:p>
        </p:txBody>
      </p:sp>
      <p:sp>
        <p:nvSpPr>
          <p:cNvPr id="6" name="cdtContent Placeholder 9 Id10"/>
          <p:cNvSpPr>
            <a:spLocks noGrp="1"/>
          </p:cNvSpPr>
          <p:nvPr>
            <p:ph idx="1"/>
          </p:nvPr>
        </p:nvSpPr>
        <p:spPr/>
        <p:txBody>
          <a:bodyPr/>
          <a:lstStyle/>
          <a:p>
            <a:r>
              <a:rPr lang="de-DE" sz="2000" b="1" dirty="0" err="1">
                <a:solidFill>
                  <a:srgbClr val="3C464B"/>
                </a:solidFill>
              </a:rPr>
              <a:t>Roles</a:t>
            </a:r>
            <a:r>
              <a:rPr lang="de-DE" sz="2000" b="1" dirty="0">
                <a:solidFill>
                  <a:srgbClr val="3C464B"/>
                </a:solidFill>
              </a:rPr>
              <a:t> / Scopes</a:t>
            </a:r>
          </a:p>
          <a:p>
            <a:endParaRPr lang="en-US" sz="1600" dirty="0">
              <a:solidFill>
                <a:srgbClr val="73645A"/>
              </a:solidFill>
            </a:endParaRPr>
          </a:p>
        </p:txBody>
      </p:sp>
      <p:graphicFrame>
        <p:nvGraphicFramePr>
          <p:cNvPr id="3" name="Tabelle 2"/>
          <p:cNvGraphicFramePr>
            <a:graphicFrameLocks noGrp="1"/>
          </p:cNvGraphicFramePr>
          <p:nvPr>
            <p:extLst/>
          </p:nvPr>
        </p:nvGraphicFramePr>
        <p:xfrm>
          <a:off x="614362" y="1889709"/>
          <a:ext cx="11046192" cy="2478996"/>
        </p:xfrm>
        <a:graphic>
          <a:graphicData uri="http://schemas.openxmlformats.org/drawingml/2006/table">
            <a:tbl>
              <a:tblPr firstRow="1" bandRow="1">
                <a:tableStyleId>{5C22544A-7EE6-4342-B048-85BDC9FD1C3A}</a:tableStyleId>
              </a:tblPr>
              <a:tblGrid>
                <a:gridCol w="5090869">
                  <a:extLst>
                    <a:ext uri="{9D8B030D-6E8A-4147-A177-3AD203B41FA5}">
                      <a16:colId xmlns:a16="http://schemas.microsoft.com/office/drawing/2014/main" val="20000"/>
                    </a:ext>
                  </a:extLst>
                </a:gridCol>
                <a:gridCol w="5955323">
                  <a:extLst>
                    <a:ext uri="{9D8B030D-6E8A-4147-A177-3AD203B41FA5}">
                      <a16:colId xmlns:a16="http://schemas.microsoft.com/office/drawing/2014/main" val="20001"/>
                    </a:ext>
                  </a:extLst>
                </a:gridCol>
              </a:tblGrid>
              <a:tr h="826332">
                <a:tc>
                  <a:txBody>
                    <a:bodyPr/>
                    <a:lstStyle/>
                    <a:p>
                      <a:r>
                        <a:rPr lang="de-DE" sz="1799" b="1" kern="1200" dirty="0" err="1">
                          <a:solidFill>
                            <a:srgbClr val="004669"/>
                          </a:solidFill>
                          <a:latin typeface="+mn-lt"/>
                          <a:ea typeface="+mn-ea"/>
                          <a:cs typeface="+mn-cs"/>
                        </a:rPr>
                        <a:t>Role</a:t>
                      </a:r>
                      <a:endParaRPr lang="de-DE" sz="1799" b="1" kern="1200" dirty="0">
                        <a:solidFill>
                          <a:srgbClr val="004669"/>
                        </a:solidFill>
                        <a:latin typeface="+mn-lt"/>
                        <a:ea typeface="+mn-ea"/>
                        <a:cs typeface="+mn-cs"/>
                      </a:endParaRPr>
                    </a:p>
                  </a:txBody>
                  <a:tcPr anchor="ctr">
                    <a:solidFill>
                      <a:srgbClr val="41AAAA"/>
                    </a:solidFill>
                  </a:tcPr>
                </a:tc>
                <a:tc>
                  <a:txBody>
                    <a:bodyPr/>
                    <a:lstStyle/>
                    <a:p>
                      <a:r>
                        <a:rPr lang="de-DE" sz="1799" b="1" kern="1200" dirty="0">
                          <a:solidFill>
                            <a:srgbClr val="004669"/>
                          </a:solidFill>
                          <a:latin typeface="+mn-lt"/>
                          <a:ea typeface="+mn-ea"/>
                          <a:cs typeface="+mn-cs"/>
                        </a:rPr>
                        <a:t>Description</a:t>
                      </a:r>
                    </a:p>
                  </a:txBody>
                  <a:tcPr anchor="ctr">
                    <a:solidFill>
                      <a:srgbClr val="BECDD7"/>
                    </a:solidFill>
                  </a:tcPr>
                </a:tc>
                <a:extLst>
                  <a:ext uri="{0D108BD9-81ED-4DB2-BD59-A6C34878D82A}">
                    <a16:rowId xmlns:a16="http://schemas.microsoft.com/office/drawing/2014/main" val="10000"/>
                  </a:ext>
                </a:extLst>
              </a:tr>
              <a:tr h="826332">
                <a:tc>
                  <a:txBody>
                    <a:bodyPr/>
                    <a:lstStyle/>
                    <a:p>
                      <a:r>
                        <a:rPr lang="de-DE" sz="1799" b="1" kern="1200" dirty="0" err="1">
                          <a:solidFill>
                            <a:srgbClr val="FFFFFF"/>
                          </a:solidFill>
                          <a:latin typeface="+mn-lt"/>
                          <a:ea typeface="+mn-ea"/>
                          <a:cs typeface="+mn-cs"/>
                        </a:rPr>
                        <a:t>mdsp:core:iot.timUser</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Granting read access to time series.</a:t>
                      </a:r>
                      <a:endParaRPr lang="de-DE" dirty="0"/>
                    </a:p>
                  </a:txBody>
                  <a:tcPr anchor="ctr">
                    <a:solidFill>
                      <a:srgbClr val="BECDD7"/>
                    </a:solidFill>
                  </a:tcPr>
                </a:tc>
                <a:extLst>
                  <a:ext uri="{0D108BD9-81ED-4DB2-BD59-A6C34878D82A}">
                    <a16:rowId xmlns:a16="http://schemas.microsoft.com/office/drawing/2014/main" val="10001"/>
                  </a:ext>
                </a:extLst>
              </a:tr>
              <a:tr h="826332">
                <a:tc>
                  <a:txBody>
                    <a:bodyPr/>
                    <a:lstStyle/>
                    <a:p>
                      <a:r>
                        <a:rPr lang="de-DE" sz="1799" b="1" kern="1200" dirty="0" err="1">
                          <a:solidFill>
                            <a:srgbClr val="FFFFFF"/>
                          </a:solidFill>
                          <a:latin typeface="+mn-lt"/>
                          <a:ea typeface="+mn-ea"/>
                          <a:cs typeface="+mn-cs"/>
                        </a:rPr>
                        <a:t>mdsp:core:iot.timAdmin</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Granting read, write and delete access to time series.</a:t>
                      </a:r>
                      <a:endParaRPr lang="de-DE" dirty="0"/>
                    </a:p>
                  </a:txBody>
                  <a:tcPr anchor="ctr">
                    <a:solidFill>
                      <a:srgbClr val="BECDD7"/>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00591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en-US" dirty="0">
                <a:solidFill>
                  <a:srgbClr val="00646E"/>
                </a:solidFill>
              </a:rPr>
              <a:t>Connectivity @ MindSphere</a:t>
            </a:r>
            <a:br>
              <a:rPr lang="en-US" dirty="0">
                <a:solidFill>
                  <a:srgbClr val="00646E"/>
                </a:solidFill>
              </a:rPr>
            </a:br>
            <a:r>
              <a:rPr lang="en-US" sz="2000" dirty="0" err="1">
                <a:solidFill>
                  <a:srgbClr val="4BB9B9"/>
                </a:solidFill>
              </a:rPr>
              <a:t>MindConnect</a:t>
            </a:r>
            <a:r>
              <a:rPr lang="en-US" sz="2000" dirty="0">
                <a:solidFill>
                  <a:srgbClr val="4BB9B9"/>
                </a:solidFill>
              </a:rPr>
              <a:t> Integration</a:t>
            </a:r>
            <a:r>
              <a:rPr lang="en-US" sz="2000" baseline="30000" dirty="0">
                <a:solidFill>
                  <a:srgbClr val="4BB9B9"/>
                </a:solidFill>
              </a:rPr>
              <a:t>1</a:t>
            </a:r>
          </a:p>
        </p:txBody>
      </p:sp>
      <p:sp>
        <p:nvSpPr>
          <p:cNvPr id="11" name="Rechteck 10"/>
          <p:cNvSpPr/>
          <p:nvPr/>
        </p:nvSpPr>
        <p:spPr bwMode="auto">
          <a:xfrm>
            <a:off x="186258" y="1717380"/>
            <a:ext cx="11731194" cy="719705"/>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95000"/>
              </a:lnSpc>
            </a:pPr>
            <a:r>
              <a:rPr lang="en-US" sz="1199" dirty="0">
                <a:solidFill>
                  <a:srgbClr val="010101"/>
                </a:solidFill>
              </a:rPr>
              <a:t>MindConnect Integration is a secure way to connect multiple data systems into MindSphere. Using browser-based tools to graphically configure data value mapping, MindConnect Integration provides flexible tools to bring enterprise systems and data historians into context with MindSphere. MindConnect Integration offers different cloud and on premise connectors containing the knowledge of possible operations in each connected system. Starting from easy integration to complex data flows.</a:t>
            </a:r>
          </a:p>
        </p:txBody>
      </p:sp>
      <p:sp>
        <p:nvSpPr>
          <p:cNvPr id="12" name="Rechteck 11"/>
          <p:cNvSpPr/>
          <p:nvPr>
            <p:custDataLst>
              <p:tags r:id="rId1"/>
            </p:custDataLst>
          </p:nvPr>
        </p:nvSpPr>
        <p:spPr bwMode="auto">
          <a:xfrm>
            <a:off x="186258" y="2584170"/>
            <a:ext cx="11731194" cy="1414305"/>
          </a:xfrm>
          <a:prstGeom prst="rect">
            <a:avLst/>
          </a:prstGeom>
          <a:solidFill>
            <a:srgbClr val="E1E1D7"/>
          </a:solidFill>
          <a:ln>
            <a:noFill/>
          </a:ln>
          <a:effectLst/>
          <a:extLst/>
        </p:spPr>
        <p:txBody>
          <a:bodyPr wrap="square" lIns="1907007" tIns="53972" rIns="2518688" bIns="53972" numCol="1" spcCol="72000" rtlCol="0" anchor="ctr">
            <a:noAutofit/>
          </a:bodyPr>
          <a:lstStyle/>
          <a:p>
            <a:pPr marL="93616" lvl="1" indent="-92029">
              <a:spcAft>
                <a:spcPts val="300"/>
              </a:spcAft>
              <a:buClr>
                <a:schemeClr val="accent1"/>
              </a:buClr>
              <a:buFont typeface="Arial" panose="020B0604020202020204" pitchFamily="34" charset="0"/>
              <a:buChar char="•"/>
            </a:pPr>
            <a:r>
              <a:rPr lang="en-US" sz="1199" dirty="0">
                <a:solidFill>
                  <a:srgbClr val="010101"/>
                </a:solidFill>
              </a:rPr>
              <a:t>Establish connectivity with existing databases and enterprise systems to open new avenues of analysis</a:t>
            </a:r>
          </a:p>
          <a:p>
            <a:pPr marL="93616" lvl="1" indent="-92029">
              <a:spcAft>
                <a:spcPts val="300"/>
              </a:spcAft>
              <a:buClr>
                <a:schemeClr val="accent1"/>
              </a:buClr>
              <a:buFont typeface="Arial" panose="020B0604020202020204" pitchFamily="34" charset="0"/>
              <a:buChar char="•"/>
            </a:pPr>
            <a:r>
              <a:rPr lang="en-US" sz="1199" dirty="0">
                <a:solidFill>
                  <a:srgbClr val="010101"/>
                </a:solidFill>
              </a:rPr>
              <a:t>Connects multiple on site and on cloud data systems </a:t>
            </a:r>
          </a:p>
          <a:p>
            <a:pPr marL="93616" lvl="1" indent="-92029">
              <a:spcAft>
                <a:spcPts val="300"/>
              </a:spcAft>
              <a:buClr>
                <a:schemeClr val="accent1"/>
              </a:buClr>
              <a:buFont typeface="Arial" panose="020B0604020202020204" pitchFamily="34" charset="0"/>
              <a:buChar char="•"/>
            </a:pPr>
            <a:r>
              <a:rPr lang="en-US" sz="1199" dirty="0">
                <a:solidFill>
                  <a:srgbClr val="010101"/>
                </a:solidFill>
              </a:rPr>
              <a:t>Provides browser based configuration tools for  ease of integration</a:t>
            </a:r>
          </a:p>
          <a:p>
            <a:pPr marL="93616" lvl="1" indent="-92029">
              <a:spcAft>
                <a:spcPts val="300"/>
              </a:spcAft>
              <a:buClr>
                <a:schemeClr val="accent1"/>
              </a:buClr>
              <a:buFont typeface="Arial" panose="020B0604020202020204" pitchFamily="34" charset="0"/>
              <a:buChar char="•"/>
            </a:pPr>
            <a:r>
              <a:rPr lang="en-US" sz="1199" dirty="0">
                <a:solidFill>
                  <a:srgbClr val="010101"/>
                </a:solidFill>
              </a:rPr>
              <a:t>Offers low maintenance and high flexibility</a:t>
            </a:r>
          </a:p>
          <a:p>
            <a:pPr marL="93616" lvl="1" indent="-92029">
              <a:spcAft>
                <a:spcPts val="300"/>
              </a:spcAft>
              <a:buClr>
                <a:schemeClr val="accent1"/>
              </a:buClr>
              <a:buFont typeface="Arial" panose="020B0604020202020204" pitchFamily="34" charset="0"/>
              <a:buChar char="•"/>
            </a:pPr>
            <a:r>
              <a:rPr lang="en-US" sz="1199" dirty="0">
                <a:solidFill>
                  <a:srgbClr val="010101"/>
                </a:solidFill>
              </a:rPr>
              <a:t>Enables holistic analysis across company-wide data</a:t>
            </a:r>
          </a:p>
          <a:p>
            <a:pPr marL="93616" lvl="1" indent="-92029">
              <a:spcAft>
                <a:spcPts val="300"/>
              </a:spcAft>
              <a:buClr>
                <a:schemeClr val="accent1"/>
              </a:buClr>
              <a:buFont typeface="Arial" panose="020B0604020202020204" pitchFamily="34" charset="0"/>
              <a:buChar char="•"/>
            </a:pPr>
            <a:r>
              <a:rPr lang="en-US" sz="1199" dirty="0">
                <a:solidFill>
                  <a:srgbClr val="010101"/>
                </a:solidFill>
              </a:rPr>
              <a:t>Facilitates better decision making and process optimization</a:t>
            </a:r>
          </a:p>
        </p:txBody>
      </p:sp>
      <p:sp>
        <p:nvSpPr>
          <p:cNvPr id="14" name="Rechteck 13"/>
          <p:cNvSpPr/>
          <p:nvPr/>
        </p:nvSpPr>
        <p:spPr bwMode="auto">
          <a:xfrm>
            <a:off x="215371" y="4145561"/>
            <a:ext cx="11731194" cy="2162260"/>
          </a:xfrm>
          <a:prstGeom prst="rect">
            <a:avLst/>
          </a:prstGeom>
          <a:solidFill>
            <a:srgbClr val="E1E1D7"/>
          </a:solidFill>
          <a:ln>
            <a:noFill/>
          </a:ln>
          <a:effectLst/>
          <a:extLst/>
        </p:spPr>
        <p:txBody>
          <a:bodyPr wrap="square" lIns="1907007" tIns="53972" rIns="107944" bIns="53972" numCol="1" spcCol="72000" rtlCol="0" anchor="ctr">
            <a:noAutofit/>
          </a:bodyPr>
          <a:lstStyle/>
          <a:p>
            <a:pPr marL="1587" lvl="1">
              <a:lnSpc>
                <a:spcPct val="110000"/>
              </a:lnSpc>
              <a:spcAft>
                <a:spcPts val="1199"/>
              </a:spcAft>
              <a:buClr>
                <a:schemeClr val="accent1"/>
              </a:buClr>
            </a:pPr>
            <a:r>
              <a:rPr lang="en-US" sz="1199" b="1" dirty="0">
                <a:solidFill>
                  <a:srgbClr val="00646E"/>
                </a:solidFill>
              </a:rPr>
              <a:t>Cloud connectors: </a:t>
            </a:r>
            <a:r>
              <a:rPr lang="en-US" sz="1199" dirty="0">
                <a:solidFill>
                  <a:srgbClr val="010101"/>
                </a:solidFill>
              </a:rPr>
              <a:t>FTP(S), SOAP, REST, OData 2.0, OData 4.0, </a:t>
            </a:r>
            <a:r>
              <a:rPr lang="en-US" sz="1199" dirty="0" err="1">
                <a:solidFill>
                  <a:srgbClr val="010101"/>
                </a:solidFill>
              </a:rPr>
              <a:t>Alfabet</a:t>
            </a:r>
            <a:r>
              <a:rPr lang="en-US" sz="1199" dirty="0">
                <a:solidFill>
                  <a:srgbClr val="010101"/>
                </a:solidFill>
              </a:rPr>
              <a:t>, </a:t>
            </a:r>
            <a:r>
              <a:rPr lang="en-US" sz="1199" dirty="0" err="1">
                <a:solidFill>
                  <a:srgbClr val="010101"/>
                </a:solidFill>
              </a:rPr>
              <a:t>Cumulocity</a:t>
            </a:r>
            <a:r>
              <a:rPr lang="en-US" sz="1199" dirty="0">
                <a:solidFill>
                  <a:srgbClr val="010101"/>
                </a:solidFill>
              </a:rPr>
              <a:t>, Apps, </a:t>
            </a:r>
            <a:r>
              <a:rPr lang="en-US" sz="1199" dirty="0" err="1">
                <a:solidFill>
                  <a:srgbClr val="010101"/>
                </a:solidFill>
              </a:rPr>
              <a:t>BigQuery</a:t>
            </a:r>
            <a:r>
              <a:rPr lang="en-US" sz="1199" dirty="0">
                <a:solidFill>
                  <a:srgbClr val="010101"/>
                </a:solidFill>
              </a:rPr>
              <a:t>, Calendar, Cloud Storage, Contacts, Drive, Cloud Pub/Sub, Sheets,S3, SNS, SQS, Apache </a:t>
            </a:r>
            <a:r>
              <a:rPr lang="en-US" sz="1199" dirty="0" err="1">
                <a:solidFill>
                  <a:srgbClr val="010101"/>
                </a:solidFill>
              </a:rPr>
              <a:t>Solr</a:t>
            </a:r>
            <a:r>
              <a:rPr lang="en-US" sz="1199" dirty="0">
                <a:solidFill>
                  <a:srgbClr val="010101"/>
                </a:solidFill>
              </a:rPr>
              <a:t>, AvaTax, Concur, </a:t>
            </a:r>
            <a:r>
              <a:rPr lang="en-US" sz="1199" dirty="0" err="1">
                <a:solidFill>
                  <a:srgbClr val="010101"/>
                </a:solidFill>
              </a:rPr>
              <a:t>Coupa</a:t>
            </a:r>
            <a:r>
              <a:rPr lang="en-US" sz="1199" dirty="0">
                <a:solidFill>
                  <a:srgbClr val="010101"/>
                </a:solidFill>
              </a:rPr>
              <a:t>, </a:t>
            </a:r>
            <a:r>
              <a:rPr lang="en-US" sz="1199" dirty="0" err="1">
                <a:solidFill>
                  <a:srgbClr val="010101"/>
                </a:solidFill>
              </a:rPr>
              <a:t>Magento</a:t>
            </a:r>
            <a:r>
              <a:rPr lang="en-US" sz="1199" dirty="0">
                <a:solidFill>
                  <a:srgbClr val="010101"/>
                </a:solidFill>
              </a:rPr>
              <a:t>, </a:t>
            </a:r>
            <a:r>
              <a:rPr lang="en-US" sz="1199" dirty="0" err="1">
                <a:solidFill>
                  <a:srgbClr val="010101"/>
                </a:solidFill>
              </a:rPr>
              <a:t>Marketo</a:t>
            </a:r>
            <a:r>
              <a:rPr lang="en-US" sz="1199" dirty="0">
                <a:solidFill>
                  <a:srgbClr val="010101"/>
                </a:solidFill>
              </a:rPr>
              <a:t>, Microsoft Dynamics, NetSuite, SAP cloud, SAP Hana Marketing Cloud, Salesforce, Salesforce CRM, </a:t>
            </a:r>
            <a:r>
              <a:rPr lang="en-US" sz="1199" dirty="0" err="1">
                <a:solidFill>
                  <a:srgbClr val="010101"/>
                </a:solidFill>
              </a:rPr>
              <a:t>ServiceNow</a:t>
            </a:r>
            <a:r>
              <a:rPr lang="en-US" sz="1199" dirty="0">
                <a:solidFill>
                  <a:srgbClr val="010101"/>
                </a:solidFill>
              </a:rPr>
              <a:t>, Slack, </a:t>
            </a:r>
            <a:r>
              <a:rPr lang="en-US" sz="1199" dirty="0" err="1">
                <a:solidFill>
                  <a:srgbClr val="010101"/>
                </a:solidFill>
              </a:rPr>
              <a:t>StrikeIron</a:t>
            </a:r>
            <a:r>
              <a:rPr lang="en-US" sz="1199" dirty="0">
                <a:solidFill>
                  <a:srgbClr val="010101"/>
                </a:solidFill>
              </a:rPr>
              <a:t>, </a:t>
            </a:r>
            <a:r>
              <a:rPr lang="en-US" sz="1199" dirty="0" err="1">
                <a:solidFill>
                  <a:srgbClr val="010101"/>
                </a:solidFill>
              </a:rPr>
              <a:t>SuccesFactors</a:t>
            </a:r>
            <a:r>
              <a:rPr lang="en-US" sz="1199" dirty="0">
                <a:solidFill>
                  <a:srgbClr val="010101"/>
                </a:solidFill>
              </a:rPr>
              <a:t>, </a:t>
            </a:r>
            <a:r>
              <a:rPr lang="en-US" sz="1199" dirty="0" err="1">
                <a:solidFill>
                  <a:srgbClr val="010101"/>
                </a:solidFill>
              </a:rPr>
              <a:t>SugarCRM</a:t>
            </a:r>
            <a:r>
              <a:rPr lang="en-US" sz="1199" dirty="0">
                <a:solidFill>
                  <a:srgbClr val="010101"/>
                </a:solidFill>
              </a:rPr>
              <a:t>, </a:t>
            </a:r>
            <a:r>
              <a:rPr lang="en-US" sz="1199" dirty="0" err="1">
                <a:solidFill>
                  <a:srgbClr val="010101"/>
                </a:solidFill>
              </a:rPr>
              <a:t>Zendesk</a:t>
            </a:r>
            <a:endParaRPr lang="en-US" sz="1199" dirty="0">
              <a:solidFill>
                <a:srgbClr val="010101"/>
              </a:solidFill>
            </a:endParaRPr>
          </a:p>
          <a:p>
            <a:pPr marL="1587" lvl="1">
              <a:lnSpc>
                <a:spcPct val="110000"/>
              </a:lnSpc>
              <a:spcAft>
                <a:spcPts val="1199"/>
              </a:spcAft>
              <a:buClr>
                <a:schemeClr val="accent1"/>
              </a:buClr>
            </a:pPr>
            <a:r>
              <a:rPr lang="en-US" sz="1199" b="1" dirty="0">
                <a:solidFill>
                  <a:srgbClr val="00646E"/>
                </a:solidFill>
              </a:rPr>
              <a:t>On premise connectors: </a:t>
            </a:r>
            <a:r>
              <a:rPr lang="en-US" sz="1199" dirty="0" err="1">
                <a:solidFill>
                  <a:srgbClr val="010101"/>
                </a:solidFill>
              </a:rPr>
              <a:t>Ariba</a:t>
            </a:r>
            <a:r>
              <a:rPr lang="en-US" sz="1199" dirty="0">
                <a:solidFill>
                  <a:srgbClr val="010101"/>
                </a:solidFill>
              </a:rPr>
              <a:t>, </a:t>
            </a:r>
            <a:r>
              <a:rPr lang="en-US" sz="1199" dirty="0" err="1">
                <a:solidFill>
                  <a:srgbClr val="010101"/>
                </a:solidFill>
              </a:rPr>
              <a:t>OnRamp</a:t>
            </a:r>
            <a:r>
              <a:rPr lang="en-US" sz="1199" dirty="0">
                <a:solidFill>
                  <a:srgbClr val="010101"/>
                </a:solidFill>
              </a:rPr>
              <a:t>, </a:t>
            </a:r>
            <a:r>
              <a:rPr lang="en-US" sz="1199" dirty="0" err="1">
                <a:solidFill>
                  <a:srgbClr val="010101"/>
                </a:solidFill>
              </a:rPr>
              <a:t>LotusNotes</a:t>
            </a:r>
            <a:r>
              <a:rPr lang="en-US" sz="1199" dirty="0">
                <a:solidFill>
                  <a:srgbClr val="010101"/>
                </a:solidFill>
              </a:rPr>
              <a:t>, OFTP, Oracle, PeopleSoft, Remedy, SAP, SAP XI, Siebel, AS/400, JavaBeans, JDBC, Apache HIVE, MongoDB, Cassandra, HDFS, Apache Impala, Apache </a:t>
            </a:r>
            <a:r>
              <a:rPr lang="en-US" sz="1199" dirty="0" err="1">
                <a:solidFill>
                  <a:srgbClr val="010101"/>
                </a:solidFill>
              </a:rPr>
              <a:t>WebSphereMQ</a:t>
            </a:r>
            <a:r>
              <a:rPr lang="en-US" sz="1199" dirty="0">
                <a:solidFill>
                  <a:srgbClr val="010101"/>
                </a:solidFill>
              </a:rPr>
              <a:t>, Tuxedo, MSMQ,  Apache Kafka</a:t>
            </a:r>
          </a:p>
        </p:txBody>
      </p:sp>
      <p:grpSp>
        <p:nvGrpSpPr>
          <p:cNvPr id="17" name="Gruppieren 16"/>
          <p:cNvGrpSpPr>
            <a:grpSpLocks noChangeAspect="1"/>
          </p:cNvGrpSpPr>
          <p:nvPr/>
        </p:nvGrpSpPr>
        <p:grpSpPr bwMode="gray">
          <a:xfrm>
            <a:off x="295966" y="3031710"/>
            <a:ext cx="503738" cy="512937"/>
            <a:chOff x="7046915" y="7470774"/>
            <a:chExt cx="1182688" cy="1195388"/>
          </a:xfrm>
          <a:solidFill>
            <a:schemeClr val="accent1"/>
          </a:solidFill>
        </p:grpSpPr>
        <p:sp>
          <p:nvSpPr>
            <p:cNvPr id="18" name="Freeform 20"/>
            <p:cNvSpPr>
              <a:spLocks/>
            </p:cNvSpPr>
            <p:nvPr/>
          </p:nvSpPr>
          <p:spPr bwMode="gray">
            <a:xfrm>
              <a:off x="7407278" y="7470774"/>
              <a:ext cx="822325" cy="1195388"/>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19" name="Freeform 21"/>
            <p:cNvSpPr>
              <a:spLocks/>
            </p:cNvSpPr>
            <p:nvPr/>
          </p:nvSpPr>
          <p:spPr bwMode="gray">
            <a:xfrm>
              <a:off x="7046915" y="8021637"/>
              <a:ext cx="288925" cy="581025"/>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pic>
        <p:nvPicPr>
          <p:cNvPr id="20" name="general-information.png"/>
          <p:cNvPicPr>
            <a:picLocks noChangeAspect="1"/>
          </p:cNvPicPr>
          <p:nvPr>
            <p:custDataLst>
              <p:tags r:id="rId2"/>
            </p:custDataLst>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1947" y="1861345"/>
            <a:ext cx="431775" cy="431775"/>
          </a:xfrm>
          <a:prstGeom prst="rect">
            <a:avLst/>
          </a:prstGeom>
        </p:spPr>
      </p:pic>
      <p:sp>
        <p:nvSpPr>
          <p:cNvPr id="22" name="Textfeld 21"/>
          <p:cNvSpPr txBox="1"/>
          <p:nvPr/>
        </p:nvSpPr>
        <p:spPr>
          <a:xfrm>
            <a:off x="985952" y="1975719"/>
            <a:ext cx="1259344" cy="187198"/>
          </a:xfrm>
          <a:prstGeom prst="rect">
            <a:avLst/>
          </a:prstGeom>
          <a:noFill/>
        </p:spPr>
        <p:txBody>
          <a:bodyPr wrap="square" lIns="0" tIns="0" rIns="0" bIns="0" rtlCol="0">
            <a:spAutoFit/>
          </a:bodyPr>
          <a:lstStyle/>
          <a:p>
            <a:pPr>
              <a:lnSpc>
                <a:spcPct val="110000"/>
              </a:lnSpc>
            </a:pPr>
            <a:r>
              <a:rPr lang="en-US" sz="1199" b="1" dirty="0"/>
              <a:t>Description</a:t>
            </a:r>
          </a:p>
        </p:txBody>
      </p:sp>
      <p:sp>
        <p:nvSpPr>
          <p:cNvPr id="23" name="Textfeld 22"/>
          <p:cNvSpPr txBox="1"/>
          <p:nvPr/>
        </p:nvSpPr>
        <p:spPr>
          <a:xfrm>
            <a:off x="985952" y="3197660"/>
            <a:ext cx="1259344" cy="187198"/>
          </a:xfrm>
          <a:prstGeom prst="rect">
            <a:avLst/>
          </a:prstGeom>
          <a:noFill/>
        </p:spPr>
        <p:txBody>
          <a:bodyPr wrap="square" lIns="0" tIns="0" rIns="0" bIns="0" rtlCol="0">
            <a:spAutoFit/>
          </a:bodyPr>
          <a:lstStyle/>
          <a:p>
            <a:pPr>
              <a:lnSpc>
                <a:spcPct val="110000"/>
              </a:lnSpc>
            </a:pPr>
            <a:r>
              <a:rPr lang="en-US" sz="1199" b="1" dirty="0"/>
              <a:t>Benefits</a:t>
            </a:r>
          </a:p>
        </p:txBody>
      </p:sp>
      <p:grpSp>
        <p:nvGrpSpPr>
          <p:cNvPr id="6" name="Gruppieren 5"/>
          <p:cNvGrpSpPr/>
          <p:nvPr/>
        </p:nvGrpSpPr>
        <p:grpSpPr>
          <a:xfrm>
            <a:off x="259985" y="4940445"/>
            <a:ext cx="1985311" cy="575700"/>
            <a:chOff x="260120" y="4319694"/>
            <a:chExt cx="1986345" cy="576000"/>
          </a:xfrm>
        </p:grpSpPr>
        <p:pic>
          <p:nvPicPr>
            <p:cNvPr id="21" name="general_communication.png"/>
            <p:cNvPicPr>
              <a:picLocks noChangeAspect="1"/>
            </p:cNvPicPr>
            <p:nvPr>
              <p:custDataLst>
                <p:tags r:id="rId3"/>
              </p:custDataLst>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0120" y="4319694"/>
              <a:ext cx="576000" cy="576000"/>
            </a:xfrm>
            <a:prstGeom prst="rect">
              <a:avLst/>
            </a:prstGeom>
          </p:spPr>
        </p:pic>
        <p:sp>
          <p:nvSpPr>
            <p:cNvPr id="25" name="Textfeld 24"/>
            <p:cNvSpPr txBox="1"/>
            <p:nvPr/>
          </p:nvSpPr>
          <p:spPr>
            <a:xfrm>
              <a:off x="986465" y="4530892"/>
              <a:ext cx="1260000" cy="187424"/>
            </a:xfrm>
            <a:prstGeom prst="rect">
              <a:avLst/>
            </a:prstGeom>
            <a:noFill/>
          </p:spPr>
          <p:txBody>
            <a:bodyPr wrap="square" lIns="0" tIns="0" rIns="0" bIns="0" rtlCol="0">
              <a:spAutoFit/>
            </a:bodyPr>
            <a:lstStyle/>
            <a:p>
              <a:pPr>
                <a:lnSpc>
                  <a:spcPct val="110000"/>
                </a:lnSpc>
              </a:pPr>
              <a:r>
                <a:rPr lang="en-US" sz="1199" b="1" dirty="0"/>
                <a:t>Scope</a:t>
              </a:r>
              <a:r>
                <a:rPr lang="en-US" sz="1199" b="1" baseline="30000" dirty="0"/>
                <a:t>2</a:t>
              </a:r>
            </a:p>
          </p:txBody>
        </p:sp>
      </p:grpSp>
      <p:pic>
        <p:nvPicPr>
          <p:cNvPr id="26" name="Picture 3" descr="U:\CS_VS\DS_TS\22_Marketing\01______OBD\01_CREATIVE\02_UI\Icons\01_Icons\01_In Verwendung\MindConnect_Integration\Integration StoreStyle-12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69051" y="2703977"/>
            <a:ext cx="1187382" cy="1187382"/>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p:cNvSpPr txBox="1"/>
          <p:nvPr/>
        </p:nvSpPr>
        <p:spPr>
          <a:xfrm>
            <a:off x="3321791" y="6336270"/>
            <a:ext cx="8625582" cy="359853"/>
          </a:xfrm>
          <a:prstGeom prst="rect">
            <a:avLst/>
          </a:prstGeom>
          <a:noFill/>
        </p:spPr>
        <p:txBody>
          <a:bodyPr vert="horz" wrap="square" lIns="0" tIns="0" rIns="0" bIns="0" rtlCol="0">
            <a:noAutofit/>
          </a:bodyPr>
          <a:lstStyle/>
          <a:p>
            <a:pPr algn="r">
              <a:lnSpc>
                <a:spcPct val="110000"/>
              </a:lnSpc>
            </a:pPr>
            <a:r>
              <a:rPr lang="en-US" sz="1199" dirty="0">
                <a:solidFill>
                  <a:srgbClr val="000000"/>
                </a:solidFill>
                <a:latin typeface="Arial"/>
                <a:ea typeface="Arial Unicode MS" panose="020B0604020202020204" pitchFamily="34" charset="-128"/>
                <a:cs typeface="Arial Unicode MS" panose="020B0604020202020204" pitchFamily="34" charset="-128"/>
              </a:rPr>
              <a:t>1) </a:t>
            </a:r>
            <a:r>
              <a:rPr lang="en-US" sz="1199" dirty="0">
                <a:ea typeface="Arial Unicode MS" panose="020B0604020202020204" pitchFamily="34" charset="-128"/>
                <a:cs typeface="Arial Unicode MS" panose="020B0604020202020204" pitchFamily="34" charset="-128"/>
              </a:rPr>
              <a:t>Limited to time series values    2) Subject to change, please verify with your MindSphere sales representative </a:t>
            </a:r>
            <a:endParaRPr lang="en-US" sz="2399"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774185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err="1"/>
              <a:t>IoT</a:t>
            </a:r>
            <a:r>
              <a:rPr lang="de-DE" b="0" dirty="0"/>
              <a:t> Time Series Service</a:t>
            </a:r>
            <a:endParaRPr lang="de-DE" sz="2200" dirty="0"/>
          </a:p>
        </p:txBody>
      </p:sp>
      <p:sp>
        <p:nvSpPr>
          <p:cNvPr id="6" name="cdtContent Placeholder 9 Id10"/>
          <p:cNvSpPr>
            <a:spLocks noGrp="1"/>
          </p:cNvSpPr>
          <p:nvPr>
            <p:ph idx="1"/>
          </p:nvPr>
        </p:nvSpPr>
        <p:spPr/>
        <p:txBody>
          <a:bodyPr/>
          <a:lstStyle/>
          <a:p>
            <a:r>
              <a:rPr lang="de-DE" sz="2000" b="1" dirty="0">
                <a:solidFill>
                  <a:srgbClr val="3C464B"/>
                </a:solidFill>
              </a:rPr>
              <a:t>Endpoints</a:t>
            </a:r>
            <a:endParaRPr lang="en-US" sz="1600" dirty="0">
              <a:solidFill>
                <a:srgbClr val="73645A"/>
              </a:solidFill>
            </a:endParaRPr>
          </a:p>
        </p:txBody>
      </p:sp>
      <p:graphicFrame>
        <p:nvGraphicFramePr>
          <p:cNvPr id="3" name="Tabelle 2"/>
          <p:cNvGraphicFramePr>
            <a:graphicFrameLocks noGrp="1"/>
          </p:cNvGraphicFramePr>
          <p:nvPr>
            <p:extLst/>
          </p:nvPr>
        </p:nvGraphicFramePr>
        <p:xfrm>
          <a:off x="653142" y="2301719"/>
          <a:ext cx="10818585" cy="1652664"/>
        </p:xfrm>
        <a:graphic>
          <a:graphicData uri="http://schemas.openxmlformats.org/drawingml/2006/table">
            <a:tbl>
              <a:tblPr firstRow="1" bandRow="1">
                <a:tableStyleId>{5C22544A-7EE6-4342-B048-85BDC9FD1C3A}</a:tableStyleId>
              </a:tblPr>
              <a:tblGrid>
                <a:gridCol w="1127578">
                  <a:extLst>
                    <a:ext uri="{9D8B030D-6E8A-4147-A177-3AD203B41FA5}">
                      <a16:colId xmlns:a16="http://schemas.microsoft.com/office/drawing/2014/main" val="20000"/>
                    </a:ext>
                  </a:extLst>
                </a:gridCol>
                <a:gridCol w="4291606">
                  <a:extLst>
                    <a:ext uri="{9D8B030D-6E8A-4147-A177-3AD203B41FA5}">
                      <a16:colId xmlns:a16="http://schemas.microsoft.com/office/drawing/2014/main" val="20001"/>
                    </a:ext>
                  </a:extLst>
                </a:gridCol>
                <a:gridCol w="5399401">
                  <a:extLst>
                    <a:ext uri="{9D8B030D-6E8A-4147-A177-3AD203B41FA5}">
                      <a16:colId xmlns:a16="http://schemas.microsoft.com/office/drawing/2014/main" val="20002"/>
                    </a:ext>
                  </a:extLst>
                </a:gridCol>
              </a:tblGrid>
              <a:tr h="826332">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Request</a:t>
                      </a:r>
                      <a:r>
                        <a:rPr lang="de-DE" b="1" baseline="0" dirty="0">
                          <a:solidFill>
                            <a:srgbClr val="004669"/>
                          </a:solidFill>
                        </a:rPr>
                        <a:t> </a:t>
                      </a:r>
                      <a:r>
                        <a:rPr lang="de-DE" b="1" baseline="0" dirty="0" err="1">
                          <a:solidFill>
                            <a:srgbClr val="004669"/>
                          </a:solidFill>
                        </a:rPr>
                        <a:t>Method</a:t>
                      </a:r>
                      <a:endParaRPr lang="en-US" b="1" dirty="0">
                        <a:solidFill>
                          <a:srgbClr val="004669"/>
                        </a:solidFill>
                      </a:endParaRP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Description</a:t>
                      </a:r>
                      <a:endParaRPr lang="en-US" b="1" dirty="0">
                        <a:solidFill>
                          <a:srgbClr val="004669"/>
                        </a:solidFill>
                      </a:endParaRPr>
                    </a:p>
                  </a:txBody>
                  <a:tcPr anchor="ctr">
                    <a:solidFill>
                      <a:srgbClr val="BECDD7"/>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End</a:t>
                      </a:r>
                      <a:r>
                        <a:rPr lang="de-DE" b="1" baseline="0" dirty="0">
                          <a:solidFill>
                            <a:srgbClr val="004669"/>
                          </a:solidFill>
                        </a:rPr>
                        <a:t> Point</a:t>
                      </a:r>
                      <a:endParaRPr lang="en-US" b="1" dirty="0">
                        <a:solidFill>
                          <a:srgbClr val="004669"/>
                        </a:solidFill>
                      </a:endParaRPr>
                    </a:p>
                  </a:txBody>
                  <a:tcPr anchor="ctr">
                    <a:solidFill>
                      <a:srgbClr val="FFE178"/>
                    </a:solidFill>
                  </a:tcPr>
                </a:tc>
                <a:extLst>
                  <a:ext uri="{0D108BD9-81ED-4DB2-BD59-A6C34878D82A}">
                    <a16:rowId xmlns:a16="http://schemas.microsoft.com/office/drawing/2014/main" val="10000"/>
                  </a:ext>
                </a:extLst>
              </a:tr>
              <a:tr h="826332">
                <a:tc>
                  <a:txBody>
                    <a:bodyPr/>
                    <a:lstStyle/>
                    <a:p>
                      <a:pPr algn="ctr"/>
                      <a:r>
                        <a:rPr lang="de-DE" sz="1800" b="1" noProof="0" dirty="0">
                          <a:solidFill>
                            <a:srgbClr val="92D050"/>
                          </a:solidFill>
                        </a:rPr>
                        <a:t>GET</a:t>
                      </a:r>
                      <a:endParaRPr lang="en-US" b="1" dirty="0"/>
                    </a:p>
                  </a:txBody>
                  <a:tcPr anchor="ctr">
                    <a:solidFill>
                      <a:srgbClr val="41AAAA"/>
                    </a:solidFill>
                  </a:tcPr>
                </a:tc>
                <a:tc>
                  <a:txBody>
                    <a:bodyPr/>
                    <a:lstStyle/>
                    <a:p>
                      <a:r>
                        <a:rPr lang="de-DE" sz="1799" b="0" i="0" kern="1200" dirty="0">
                          <a:solidFill>
                            <a:schemeClr val="dk1"/>
                          </a:solidFill>
                          <a:effectLst/>
                          <a:latin typeface="+mn-lt"/>
                          <a:ea typeface="+mn-ea"/>
                          <a:cs typeface="+mn-cs"/>
                        </a:rPr>
                        <a:t>/</a:t>
                      </a:r>
                      <a:r>
                        <a:rPr lang="de-DE" sz="1799" b="0" i="0" kern="1200" dirty="0" err="1">
                          <a:solidFill>
                            <a:schemeClr val="dk1"/>
                          </a:solidFill>
                          <a:effectLst/>
                          <a:latin typeface="+mn-lt"/>
                          <a:ea typeface="+mn-ea"/>
                          <a:cs typeface="+mn-cs"/>
                        </a:rPr>
                        <a:t>iottimeseries</a:t>
                      </a:r>
                      <a:r>
                        <a:rPr lang="de-DE" sz="1799" b="0" i="0" kern="1200" dirty="0">
                          <a:solidFill>
                            <a:schemeClr val="dk1"/>
                          </a:solidFill>
                          <a:effectLst/>
                          <a:latin typeface="+mn-lt"/>
                          <a:ea typeface="+mn-ea"/>
                          <a:cs typeface="+mn-cs"/>
                        </a:rPr>
                        <a:t>/v3/</a:t>
                      </a:r>
                      <a:r>
                        <a:rPr lang="de-DE" sz="1799" b="0" i="0" kern="1200" dirty="0" err="1">
                          <a:solidFill>
                            <a:schemeClr val="dk1"/>
                          </a:solidFill>
                          <a:effectLst/>
                          <a:latin typeface="+mn-lt"/>
                          <a:ea typeface="+mn-ea"/>
                          <a:cs typeface="+mn-cs"/>
                        </a:rPr>
                        <a:t>timeseries</a:t>
                      </a:r>
                      <a:endParaRPr lang="en-US" b="0" dirty="0"/>
                    </a:p>
                  </a:txBody>
                  <a:tcPr anchor="ctr">
                    <a:solidFill>
                      <a:srgbClr val="BECDD7"/>
                    </a:solidFill>
                  </a:tcPr>
                </a:tc>
                <a:tc>
                  <a:txBody>
                    <a:bodyPr/>
                    <a:lstStyle/>
                    <a:p>
                      <a:r>
                        <a:rPr lang="en-US" sz="1799" b="0" i="0" kern="1200" dirty="0">
                          <a:solidFill>
                            <a:schemeClr val="dk1"/>
                          </a:solidFill>
                          <a:effectLst/>
                          <a:latin typeface="+mn-lt"/>
                          <a:ea typeface="+mn-ea"/>
                          <a:cs typeface="+mn-cs"/>
                        </a:rPr>
                        <a:t>Query time series data with a precision of 1 millisecond</a:t>
                      </a:r>
                      <a:endParaRPr lang="en-US" dirty="0">
                        <a:solidFill>
                          <a:srgbClr val="3C464B"/>
                        </a:solidFill>
                      </a:endParaRPr>
                    </a:p>
                  </a:txBody>
                  <a:tcPr anchor="ctr">
                    <a:solidFill>
                      <a:srgbClr val="FFE178"/>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972127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200" dirty="0"/>
              <a:t>MindSphere API</a:t>
            </a:r>
            <a:br>
              <a:rPr lang="de-DE" sz="2200" dirty="0"/>
            </a:br>
            <a:r>
              <a:rPr lang="de-DE" b="0" dirty="0" err="1"/>
              <a:t>IoT</a:t>
            </a:r>
            <a:r>
              <a:rPr lang="de-DE" b="0" dirty="0"/>
              <a:t> Time Series Service</a:t>
            </a:r>
            <a:endParaRPr lang="en-US" sz="2200" dirty="0"/>
          </a:p>
        </p:txBody>
      </p:sp>
      <p:sp>
        <p:nvSpPr>
          <p:cNvPr id="3" name="Inhaltsplatzhalter 2"/>
          <p:cNvSpPr>
            <a:spLocks noGrp="1"/>
          </p:cNvSpPr>
          <p:nvPr>
            <p:ph idx="1"/>
          </p:nvPr>
        </p:nvSpPr>
        <p:spPr/>
        <p:txBody>
          <a:bodyPr/>
          <a:lstStyle/>
          <a:p>
            <a:endParaRPr lang="de-DE" dirty="0"/>
          </a:p>
          <a:p>
            <a:endParaRPr lang="de-DE" dirty="0"/>
          </a:p>
          <a:p>
            <a:endParaRPr lang="en-US" dirty="0"/>
          </a:p>
        </p:txBody>
      </p:sp>
      <p:graphicFrame>
        <p:nvGraphicFramePr>
          <p:cNvPr id="5" name="Tabelle 4"/>
          <p:cNvGraphicFramePr>
            <a:graphicFrameLocks noGrp="1"/>
          </p:cNvGraphicFramePr>
          <p:nvPr>
            <p:extLst/>
          </p:nvPr>
        </p:nvGraphicFramePr>
        <p:xfrm>
          <a:off x="644977" y="2279951"/>
          <a:ext cx="10434865" cy="3151652"/>
        </p:xfrm>
        <a:graphic>
          <a:graphicData uri="http://schemas.openxmlformats.org/drawingml/2006/table">
            <a:tbl>
              <a:tblPr firstRow="1" bandRow="1">
                <a:tableStyleId>{5C22544A-7EE6-4342-B048-85BDC9FD1C3A}</a:tableStyleId>
              </a:tblPr>
              <a:tblGrid>
                <a:gridCol w="1613669">
                  <a:extLst>
                    <a:ext uri="{9D8B030D-6E8A-4147-A177-3AD203B41FA5}">
                      <a16:colId xmlns:a16="http://schemas.microsoft.com/office/drawing/2014/main" val="20000"/>
                    </a:ext>
                  </a:extLst>
                </a:gridCol>
                <a:gridCol w="4812532">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468000">
                <a:tc>
                  <a:txBody>
                    <a:bodyPr/>
                    <a:lstStyle/>
                    <a:p>
                      <a:r>
                        <a:rPr lang="de-DE" b="1" dirty="0" err="1">
                          <a:solidFill>
                            <a:srgbClr val="FFFFFF"/>
                          </a:solidFill>
                        </a:rPr>
                        <a:t>from</a:t>
                      </a:r>
                      <a:endParaRPr lang="en-US" b="1" dirty="0">
                        <a:solidFill>
                          <a:srgbClr val="FFFFFF"/>
                        </a:solidFill>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Beginning of the time range to read </a:t>
                      </a:r>
                      <a:r>
                        <a:rPr lang="de-DE" sz="1799" b="0" i="0" kern="1200" dirty="0">
                          <a:solidFill>
                            <a:schemeClr val="dk1"/>
                          </a:solidFill>
                          <a:effectLst/>
                          <a:latin typeface="+mn-lt"/>
                          <a:ea typeface="+mn-ea"/>
                          <a:cs typeface="+mn-cs"/>
                        </a:rPr>
                        <a:t>(</a:t>
                      </a:r>
                      <a:r>
                        <a:rPr lang="de-DE" sz="1799" b="0" i="0" kern="1200" dirty="0" err="1">
                          <a:solidFill>
                            <a:schemeClr val="dk1"/>
                          </a:solidFill>
                          <a:effectLst/>
                          <a:latin typeface="+mn-lt"/>
                          <a:ea typeface="+mn-ea"/>
                          <a:cs typeface="+mn-cs"/>
                        </a:rPr>
                        <a:t>exclusive</a:t>
                      </a:r>
                      <a:r>
                        <a:rPr lang="de-DE" sz="1799" b="0" i="0" kern="1200" dirty="0">
                          <a:solidFill>
                            <a:schemeClr val="dk1"/>
                          </a:solidFill>
                          <a:effectLst/>
                          <a:latin typeface="+mn-lt"/>
                          <a:ea typeface="+mn-ea"/>
                          <a:cs typeface="+mn-cs"/>
                        </a:rPr>
                        <a:t>)</a:t>
                      </a:r>
                      <a:endParaRPr lang="en-US" dirty="0"/>
                    </a:p>
                  </a:txBody>
                  <a:tcPr anchor="ctr">
                    <a:solidFill>
                      <a:srgbClr val="BECDD7"/>
                    </a:solidFill>
                  </a:tcPr>
                </a:tc>
                <a:tc>
                  <a:txBody>
                    <a:bodyPr/>
                    <a:lstStyle/>
                    <a:p>
                      <a:r>
                        <a:rPr lang="de-DE" sz="1799" b="0" i="0" kern="1200" dirty="0">
                          <a:solidFill>
                            <a:schemeClr val="dk1"/>
                          </a:solidFill>
                          <a:effectLst/>
                          <a:latin typeface="+mn-lt"/>
                          <a:ea typeface="+mn-ea"/>
                          <a:cs typeface="+mn-cs"/>
                        </a:rPr>
                        <a:t>2018-01-31T00:00:00Z</a:t>
                      </a:r>
                      <a:endParaRPr lang="en-US" dirty="0">
                        <a:solidFill>
                          <a:srgbClr val="3C464B"/>
                        </a:solidFill>
                      </a:endParaRPr>
                    </a:p>
                  </a:txBody>
                  <a:tcPr anchor="ctr">
                    <a:solidFill>
                      <a:srgbClr val="FFE178"/>
                    </a:solidFill>
                  </a:tcPr>
                </a:tc>
                <a:tc>
                  <a:txBody>
                    <a:bodyPr/>
                    <a:lstStyle/>
                    <a:p>
                      <a:pPr algn="ctr"/>
                      <a:r>
                        <a:rPr lang="de-DE" dirty="0" err="1">
                          <a:solidFill>
                            <a:schemeClr val="bg1"/>
                          </a:solidFill>
                        </a:rPr>
                        <a:t>No</a:t>
                      </a:r>
                      <a:endParaRPr lang="en-US" dirty="0">
                        <a:solidFill>
                          <a:schemeClr val="bg1"/>
                        </a:solidFill>
                      </a:endParaRPr>
                    </a:p>
                  </a:txBody>
                  <a:tcPr anchor="ctr">
                    <a:solidFill>
                      <a:srgbClr val="AAB414"/>
                    </a:solidFill>
                  </a:tcPr>
                </a:tc>
                <a:extLst>
                  <a:ext uri="{0D108BD9-81ED-4DB2-BD59-A6C34878D82A}">
                    <a16:rowId xmlns:a16="http://schemas.microsoft.com/office/drawing/2014/main" val="10001"/>
                  </a:ext>
                </a:extLst>
              </a:tr>
              <a:tr h="468000">
                <a:tc>
                  <a:txBody>
                    <a:bodyPr/>
                    <a:lstStyle/>
                    <a:p>
                      <a:r>
                        <a:rPr lang="de-DE" b="1" dirty="0" err="1">
                          <a:solidFill>
                            <a:srgbClr val="FFFFFF"/>
                          </a:solidFill>
                        </a:rPr>
                        <a:t>to</a:t>
                      </a:r>
                      <a:endParaRPr lang="en-US" b="1" dirty="0">
                        <a:solidFill>
                          <a:srgbClr val="FFFFFF"/>
                        </a:solidFill>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End of the time range to read </a:t>
                      </a:r>
                      <a:r>
                        <a:rPr lang="de-DE" sz="1799" b="0" i="0" kern="1200" dirty="0">
                          <a:solidFill>
                            <a:schemeClr val="dk1"/>
                          </a:solidFill>
                          <a:effectLst/>
                          <a:latin typeface="+mn-lt"/>
                          <a:ea typeface="+mn-ea"/>
                          <a:cs typeface="+mn-cs"/>
                        </a:rPr>
                        <a:t>(</a:t>
                      </a:r>
                      <a:r>
                        <a:rPr lang="de-DE" sz="1799" b="0" i="0" kern="1200" dirty="0" err="1">
                          <a:solidFill>
                            <a:schemeClr val="dk1"/>
                          </a:solidFill>
                          <a:effectLst/>
                          <a:latin typeface="+mn-lt"/>
                          <a:ea typeface="+mn-ea"/>
                          <a:cs typeface="+mn-cs"/>
                        </a:rPr>
                        <a:t>inclusive</a:t>
                      </a:r>
                      <a:r>
                        <a:rPr lang="de-DE" sz="1799" b="0" i="0" kern="1200" dirty="0">
                          <a:solidFill>
                            <a:schemeClr val="dk1"/>
                          </a:solidFill>
                          <a:effectLst/>
                          <a:latin typeface="+mn-lt"/>
                          <a:ea typeface="+mn-ea"/>
                          <a:cs typeface="+mn-cs"/>
                        </a:rPr>
                        <a:t>)</a:t>
                      </a:r>
                      <a:endParaRPr lang="en-US" dirty="0"/>
                    </a:p>
                  </a:txBody>
                  <a:tcPr anchor="ctr">
                    <a:solidFill>
                      <a:srgbClr val="BECDD7"/>
                    </a:solidFill>
                  </a:tcPr>
                </a:tc>
                <a:tc>
                  <a:txBody>
                    <a:bodyPr/>
                    <a:lstStyle/>
                    <a:p>
                      <a:r>
                        <a:rPr lang="de-DE" sz="1799" b="0" i="0" kern="1200" dirty="0">
                          <a:solidFill>
                            <a:schemeClr val="dk1"/>
                          </a:solidFill>
                          <a:effectLst/>
                          <a:latin typeface="+mn-lt"/>
                          <a:ea typeface="+mn-ea"/>
                          <a:cs typeface="+mn-cs"/>
                        </a:rPr>
                        <a:t>2018-01-31T20:00:00Z</a:t>
                      </a:r>
                      <a:endParaRPr lang="en-US" dirty="0">
                        <a:solidFill>
                          <a:srgbClr val="3C464B"/>
                        </a:solidFill>
                      </a:endParaRPr>
                    </a:p>
                  </a:txBody>
                  <a:tcPr anchor="ctr">
                    <a:solidFill>
                      <a:srgbClr val="FFE178"/>
                    </a:solidFill>
                  </a:tcPr>
                </a:tc>
                <a:tc>
                  <a:txBody>
                    <a:bodyPr/>
                    <a:lstStyle/>
                    <a:p>
                      <a:pPr algn="ctr"/>
                      <a:r>
                        <a:rPr lang="de-DE" dirty="0" err="1">
                          <a:solidFill>
                            <a:schemeClr val="bg1"/>
                          </a:solidFill>
                        </a:rPr>
                        <a:t>No</a:t>
                      </a:r>
                      <a:endParaRPr lang="en-US" dirty="0">
                        <a:solidFill>
                          <a:schemeClr val="bg1"/>
                        </a:solidFill>
                      </a:endParaRPr>
                    </a:p>
                  </a:txBody>
                  <a:tcPr anchor="ctr">
                    <a:solidFill>
                      <a:srgbClr val="AAB414"/>
                    </a:solidFill>
                  </a:tcPr>
                </a:tc>
                <a:extLst>
                  <a:ext uri="{0D108BD9-81ED-4DB2-BD59-A6C34878D82A}">
                    <a16:rowId xmlns:a16="http://schemas.microsoft.com/office/drawing/2014/main" val="10002"/>
                  </a:ext>
                </a:extLst>
              </a:tr>
              <a:tr h="468000">
                <a:tc>
                  <a:txBody>
                    <a:bodyPr/>
                    <a:lstStyle/>
                    <a:p>
                      <a:r>
                        <a:rPr lang="de-DE" sz="1799" b="1" kern="1200" dirty="0" err="1">
                          <a:solidFill>
                            <a:srgbClr val="FFFFFF"/>
                          </a:solidFill>
                          <a:latin typeface="+mn-lt"/>
                          <a:ea typeface="+mn-ea"/>
                          <a:cs typeface="+mn-cs"/>
                        </a:rPr>
                        <a:t>limit</a:t>
                      </a:r>
                      <a:endParaRPr lang="en-US"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maximum number of entries to read</a:t>
                      </a:r>
                      <a:endParaRPr lang="en-US" dirty="0"/>
                    </a:p>
                  </a:txBody>
                  <a:tcPr anchor="ctr">
                    <a:solidFill>
                      <a:srgbClr val="BECDD7"/>
                    </a:solidFill>
                  </a:tcPr>
                </a:tc>
                <a:tc>
                  <a:txBody>
                    <a:bodyPr/>
                    <a:lstStyle/>
                    <a:p>
                      <a:r>
                        <a:rPr lang="en-US" dirty="0">
                          <a:solidFill>
                            <a:srgbClr val="3C464B"/>
                          </a:solidFill>
                        </a:rPr>
                        <a:t>1</a:t>
                      </a:r>
                    </a:p>
                  </a:txBody>
                  <a:tcPr anchor="ctr">
                    <a:solidFill>
                      <a:srgbClr val="FFE178"/>
                    </a:solidFill>
                  </a:tcPr>
                </a:tc>
                <a:tc>
                  <a:txBody>
                    <a:bodyPr/>
                    <a:lstStyle/>
                    <a:p>
                      <a:pPr algn="ctr"/>
                      <a:r>
                        <a:rPr lang="en-US" dirty="0">
                          <a:solidFill>
                            <a:schemeClr val="bg1"/>
                          </a:solidFill>
                        </a:rPr>
                        <a:t>No</a:t>
                      </a:r>
                    </a:p>
                  </a:txBody>
                  <a:tcPr anchor="ctr">
                    <a:solidFill>
                      <a:srgbClr val="AAB414"/>
                    </a:solidFill>
                  </a:tcPr>
                </a:tc>
                <a:extLst>
                  <a:ext uri="{0D108BD9-81ED-4DB2-BD59-A6C34878D82A}">
                    <a16:rowId xmlns:a16="http://schemas.microsoft.com/office/drawing/2014/main" val="10003"/>
                  </a:ext>
                </a:extLst>
              </a:tr>
              <a:tr h="468000">
                <a:tc>
                  <a:txBody>
                    <a:bodyPr/>
                    <a:lstStyle/>
                    <a:p>
                      <a:r>
                        <a:rPr lang="de-DE" sz="1799" b="1" kern="1200" dirty="0" err="1">
                          <a:solidFill>
                            <a:srgbClr val="FFFFFF"/>
                          </a:solidFill>
                          <a:latin typeface="+mn-lt"/>
                          <a:ea typeface="+mn-ea"/>
                          <a:cs typeface="+mn-cs"/>
                        </a:rPr>
                        <a:t>select</a:t>
                      </a:r>
                      <a:endParaRPr lang="en-US" sz="1799" b="1" kern="1200" dirty="0">
                        <a:solidFill>
                          <a:srgbClr val="FFFFFF"/>
                        </a:solidFill>
                        <a:latin typeface="+mn-lt"/>
                        <a:ea typeface="+mn-ea"/>
                        <a:cs typeface="+mn-cs"/>
                      </a:endParaRPr>
                    </a:p>
                  </a:txBody>
                  <a:tcPr anchor="ctr">
                    <a:solidFill>
                      <a:srgbClr val="41AAAA"/>
                    </a:solidFill>
                  </a:tcPr>
                </a:tc>
                <a:tc>
                  <a:txBody>
                    <a:bodyPr/>
                    <a:lstStyle/>
                    <a:p>
                      <a:r>
                        <a:rPr lang="de-DE" sz="1799" b="0" i="0" kern="1200" dirty="0" err="1">
                          <a:solidFill>
                            <a:schemeClr val="dk1"/>
                          </a:solidFill>
                          <a:effectLst/>
                          <a:latin typeface="+mn-lt"/>
                          <a:ea typeface="+mn-ea"/>
                          <a:cs typeface="+mn-cs"/>
                        </a:rPr>
                        <a:t>select</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fields</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to</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return</a:t>
                      </a:r>
                      <a:endParaRPr lang="en-US" dirty="0"/>
                    </a:p>
                  </a:txBody>
                  <a:tcPr anchor="ctr">
                    <a:solidFill>
                      <a:srgbClr val="BECDD7"/>
                    </a:solidFill>
                  </a:tcPr>
                </a:tc>
                <a:tc>
                  <a:txBody>
                    <a:bodyPr/>
                    <a:lstStyle/>
                    <a:p>
                      <a:r>
                        <a:rPr lang="en-US" dirty="0">
                          <a:solidFill>
                            <a:srgbClr val="3C464B"/>
                          </a:solidFill>
                        </a:rPr>
                        <a:t>Temperature</a:t>
                      </a:r>
                    </a:p>
                  </a:txBody>
                  <a:tcPr anchor="ctr">
                    <a:solidFill>
                      <a:srgbClr val="FFE178"/>
                    </a:solidFill>
                  </a:tcPr>
                </a:tc>
                <a:tc>
                  <a:txBody>
                    <a:bodyPr/>
                    <a:lstStyle/>
                    <a:p>
                      <a:pPr algn="ctr"/>
                      <a:r>
                        <a:rPr lang="en-US" dirty="0">
                          <a:solidFill>
                            <a:schemeClr val="bg1"/>
                          </a:solidFill>
                        </a:rPr>
                        <a:t>No</a:t>
                      </a:r>
                    </a:p>
                  </a:txBody>
                  <a:tcPr anchor="ctr">
                    <a:solidFill>
                      <a:srgbClr val="AAB414"/>
                    </a:solidFill>
                  </a:tcPr>
                </a:tc>
                <a:extLst>
                  <a:ext uri="{0D108BD9-81ED-4DB2-BD59-A6C34878D82A}">
                    <a16:rowId xmlns:a16="http://schemas.microsoft.com/office/drawing/2014/main" val="10004"/>
                  </a:ext>
                </a:extLst>
              </a:tr>
              <a:tr h="468000">
                <a:tc>
                  <a:txBody>
                    <a:bodyPr/>
                    <a:lstStyle/>
                    <a:p>
                      <a:r>
                        <a:rPr lang="en-US" sz="1799" b="1" kern="1200" dirty="0">
                          <a:solidFill>
                            <a:srgbClr val="FFFFFF"/>
                          </a:solidFill>
                          <a:latin typeface="+mn-lt"/>
                          <a:ea typeface="+mn-ea"/>
                          <a:cs typeface="+mn-cs"/>
                        </a:rPr>
                        <a:t>sort</a:t>
                      </a:r>
                    </a:p>
                  </a:txBody>
                  <a:tcPr anchor="ctr">
                    <a:solidFill>
                      <a:srgbClr val="41AAAA"/>
                    </a:solidFill>
                  </a:tcPr>
                </a:tc>
                <a:tc>
                  <a:txBody>
                    <a:bodyPr/>
                    <a:lstStyle/>
                    <a:p>
                      <a:r>
                        <a:rPr lang="en-US" dirty="0"/>
                        <a:t>sort order (</a:t>
                      </a:r>
                      <a:r>
                        <a:rPr lang="en-US" dirty="0" err="1"/>
                        <a:t>asc</a:t>
                      </a:r>
                      <a:r>
                        <a:rPr lang="en-US" dirty="0"/>
                        <a:t> or </a:t>
                      </a:r>
                      <a:r>
                        <a:rPr lang="en-US" dirty="0" err="1"/>
                        <a:t>desc</a:t>
                      </a:r>
                      <a:r>
                        <a:rPr lang="en-US" dirty="0"/>
                        <a:t>, default: </a:t>
                      </a:r>
                      <a:r>
                        <a:rPr lang="en-US" dirty="0" err="1"/>
                        <a:t>asc</a:t>
                      </a:r>
                      <a:r>
                        <a:rPr lang="en-US" dirty="0"/>
                        <a:t>)</a:t>
                      </a:r>
                    </a:p>
                  </a:txBody>
                  <a:tcPr anchor="ctr">
                    <a:solidFill>
                      <a:srgbClr val="BECDD7"/>
                    </a:solidFill>
                  </a:tcPr>
                </a:tc>
                <a:tc>
                  <a:txBody>
                    <a:bodyPr/>
                    <a:lstStyle/>
                    <a:p>
                      <a:r>
                        <a:rPr lang="en-US" dirty="0" err="1">
                          <a:solidFill>
                            <a:srgbClr val="3C464B"/>
                          </a:solidFill>
                        </a:rPr>
                        <a:t>desc</a:t>
                      </a:r>
                      <a:endParaRPr lang="en-US" dirty="0">
                        <a:solidFill>
                          <a:srgbClr val="3C464B"/>
                        </a:solidFill>
                      </a:endParaRPr>
                    </a:p>
                  </a:txBody>
                  <a:tcPr anchor="ctr">
                    <a:solidFill>
                      <a:srgbClr val="FFE178"/>
                    </a:solidFill>
                  </a:tcPr>
                </a:tc>
                <a:tc>
                  <a:txBody>
                    <a:bodyPr/>
                    <a:lstStyle/>
                    <a:p>
                      <a:pPr algn="ctr"/>
                      <a:r>
                        <a:rPr lang="en-US" dirty="0">
                          <a:solidFill>
                            <a:schemeClr val="bg1"/>
                          </a:solidFill>
                        </a:rPr>
                        <a:t>No</a:t>
                      </a:r>
                    </a:p>
                  </a:txBody>
                  <a:tcPr anchor="ctr">
                    <a:solidFill>
                      <a:srgbClr val="AAB414"/>
                    </a:solidFill>
                  </a:tcPr>
                </a:tc>
                <a:extLst>
                  <a:ext uri="{0D108BD9-81ED-4DB2-BD59-A6C34878D82A}">
                    <a16:rowId xmlns:a16="http://schemas.microsoft.com/office/drawing/2014/main" val="564806590"/>
                  </a:ext>
                </a:extLst>
              </a:tr>
            </a:tbl>
          </a:graphicData>
        </a:graphic>
      </p:graphicFrame>
      <p:sp>
        <p:nvSpPr>
          <p:cNvPr id="7" name="Textfeld 6"/>
          <p:cNvSpPr txBox="1"/>
          <p:nvPr/>
        </p:nvSpPr>
        <p:spPr>
          <a:xfrm>
            <a:off x="677333" y="1413933"/>
            <a:ext cx="7747652" cy="651934"/>
          </a:xfrm>
          <a:prstGeom prst="rect">
            <a:avLst/>
          </a:prstGeom>
          <a:noFill/>
        </p:spPr>
        <p:txBody>
          <a:bodyPr wrap="square" lIns="0" tIns="0" rIns="0" bIns="0" rtlCol="0">
            <a:noAutofit/>
          </a:bodyPr>
          <a:lstStyle/>
          <a:p>
            <a:r>
              <a:rPr lang="en-US" b="1" dirty="0">
                <a:solidFill>
                  <a:srgbClr val="000000"/>
                </a:solidFill>
              </a:rPr>
              <a:t>Get </a:t>
            </a:r>
            <a:r>
              <a:rPr lang="en-US" b="1" dirty="0" err="1">
                <a:solidFill>
                  <a:srgbClr val="000000"/>
                </a:solidFill>
              </a:rPr>
              <a:t>timeseries</a:t>
            </a:r>
            <a:endParaRPr lang="en-US" b="1" dirty="0">
              <a:solidFill>
                <a:srgbClr val="000000"/>
              </a:solidFill>
            </a:endParaRPr>
          </a:p>
          <a:p>
            <a:r>
              <a:rPr lang="en-US" b="1" dirty="0">
                <a:solidFill>
                  <a:srgbClr val="879628"/>
                </a:solidFill>
              </a:rPr>
              <a:t>GET</a:t>
            </a:r>
            <a:r>
              <a:rPr lang="en-US" b="1" dirty="0"/>
              <a:t> </a:t>
            </a:r>
            <a:r>
              <a:rPr lang="de-DE" dirty="0"/>
              <a:t>/</a:t>
            </a:r>
            <a:r>
              <a:rPr lang="de-DE" dirty="0" err="1"/>
              <a:t>api</a:t>
            </a:r>
            <a:r>
              <a:rPr lang="de-DE" dirty="0"/>
              <a:t>/</a:t>
            </a:r>
            <a:r>
              <a:rPr lang="de-DE" dirty="0" err="1"/>
              <a:t>iottimeseries</a:t>
            </a:r>
            <a:r>
              <a:rPr lang="de-DE" dirty="0"/>
              <a:t>/v3/</a:t>
            </a:r>
            <a:r>
              <a:rPr lang="de-DE" dirty="0" err="1"/>
              <a:t>timeseries</a:t>
            </a:r>
            <a:r>
              <a:rPr lang="de-DE" dirty="0"/>
              <a:t>/</a:t>
            </a:r>
            <a:r>
              <a:rPr lang="en-US" dirty="0"/>
              <a:t>{entity}/{</a:t>
            </a:r>
            <a:r>
              <a:rPr lang="en-US" dirty="0" err="1"/>
              <a:t>propertyset</a:t>
            </a:r>
            <a:r>
              <a:rPr lang="en-US" dirty="0"/>
              <a:t>}</a:t>
            </a:r>
          </a:p>
        </p:txBody>
      </p:sp>
      <p:grpSp>
        <p:nvGrpSpPr>
          <p:cNvPr id="6" name="Group 5"/>
          <p:cNvGrpSpPr/>
          <p:nvPr/>
        </p:nvGrpSpPr>
        <p:grpSpPr>
          <a:xfrm>
            <a:off x="4399023" y="570043"/>
            <a:ext cx="895851" cy="1472652"/>
            <a:chOff x="4804610" y="570043"/>
            <a:chExt cx="895851" cy="1472652"/>
          </a:xfrm>
        </p:grpSpPr>
        <p:cxnSp>
          <p:nvCxnSpPr>
            <p:cNvPr id="8" name="Gerade Verbindung mit Pfeil 11"/>
            <p:cNvCxnSpPr>
              <a:endCxn id="10" idx="2"/>
            </p:cNvCxnSpPr>
            <p:nvPr/>
          </p:nvCxnSpPr>
          <p:spPr bwMode="auto">
            <a:xfrm flipV="1">
              <a:off x="5153526" y="1002147"/>
              <a:ext cx="99010" cy="625869"/>
            </a:xfrm>
            <a:prstGeom prst="straightConnector1">
              <a:avLst/>
            </a:prstGeom>
            <a:solidFill>
              <a:schemeClr val="tx2"/>
            </a:solidFill>
            <a:ln w="28575" cap="flat" cmpd="sng" algn="ctr">
              <a:solidFill>
                <a:srgbClr val="EB780A"/>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Rechteck 13"/>
            <p:cNvSpPr/>
            <p:nvPr/>
          </p:nvSpPr>
          <p:spPr bwMode="auto">
            <a:xfrm>
              <a:off x="4804610" y="1639182"/>
              <a:ext cx="697832" cy="403513"/>
            </a:xfrm>
            <a:prstGeom prst="rect">
              <a:avLst/>
            </a:prstGeom>
            <a:noFill/>
            <a:ln w="28575" cap="flat" cmpd="sng" algn="ctr">
              <a:solidFill>
                <a:srgbClr val="EB780A"/>
              </a:solidFill>
              <a:prstDash val="solid"/>
              <a:round/>
              <a:headEnd type="none" w="med" len="med"/>
              <a:tailEnd type="arrow"/>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solidFill>
                  <a:srgbClr val="000000"/>
                </a:solidFill>
                <a:ea typeface="Arial Unicode MS" panose="020B0604020202020204" pitchFamily="34" charset="-128"/>
                <a:cs typeface="Arial Unicode MS" panose="020B0604020202020204" pitchFamily="34" charset="-128"/>
              </a:endParaRPr>
            </a:p>
          </p:txBody>
        </p:sp>
        <p:sp>
          <p:nvSpPr>
            <p:cNvPr id="10" name="TextBox 9"/>
            <p:cNvSpPr txBox="1"/>
            <p:nvPr/>
          </p:nvSpPr>
          <p:spPr>
            <a:xfrm>
              <a:off x="4804610" y="570043"/>
              <a:ext cx="895851" cy="432104"/>
            </a:xfrm>
            <a:prstGeom prst="rect">
              <a:avLst/>
            </a:prstGeom>
            <a:solidFill>
              <a:srgbClr val="BECDD7"/>
            </a:solidFill>
          </p:spPr>
          <p:txBody>
            <a:bodyPr wrap="square" lIns="72000" tIns="72000" rIns="72000" bIns="72000" rtlCol="0" anchor="ctr">
              <a:noAutofit/>
            </a:bodyPr>
            <a:lstStyle/>
            <a:p>
              <a:pPr>
                <a:lnSpc>
                  <a:spcPct val="110000"/>
                </a:lnSpc>
                <a:spcBef>
                  <a:spcPts val="0"/>
                </a:spcBef>
              </a:pPr>
              <a:r>
                <a:rPr lang="de-DE" sz="1600" dirty="0">
                  <a:solidFill>
                    <a:schemeClr val="tx1"/>
                  </a:solidFill>
                  <a:ea typeface="Arial Unicode MS" panose="020B0604020202020204" pitchFamily="34" charset="-128"/>
                  <a:cs typeface="Arial Unicode MS" panose="020B0604020202020204" pitchFamily="34" charset="-128"/>
                </a:rPr>
                <a:t>Asset-</a:t>
              </a:r>
              <a:r>
                <a:rPr lang="de-DE" sz="1600" dirty="0" err="1">
                  <a:solidFill>
                    <a:schemeClr val="tx1"/>
                  </a:solidFill>
                  <a:ea typeface="Arial Unicode MS" panose="020B0604020202020204" pitchFamily="34" charset="-128"/>
                  <a:cs typeface="Arial Unicode MS" panose="020B0604020202020204" pitchFamily="34" charset="-128"/>
                </a:rPr>
                <a:t>Id</a:t>
              </a:r>
              <a:endParaRPr lang="de-DE" sz="1600" b="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endParaRPr>
            </a:p>
          </p:txBody>
        </p:sp>
      </p:grpSp>
      <p:grpSp>
        <p:nvGrpSpPr>
          <p:cNvPr id="11" name="Group 10"/>
          <p:cNvGrpSpPr/>
          <p:nvPr/>
        </p:nvGrpSpPr>
        <p:grpSpPr>
          <a:xfrm>
            <a:off x="5156618" y="570043"/>
            <a:ext cx="1957414" cy="1472652"/>
            <a:chOff x="5589954" y="570043"/>
            <a:chExt cx="1805456" cy="1472652"/>
          </a:xfrm>
        </p:grpSpPr>
        <p:cxnSp>
          <p:nvCxnSpPr>
            <p:cNvPr id="12" name="Gerade Verbindung mit Pfeil 11"/>
            <p:cNvCxnSpPr>
              <a:endCxn id="14" idx="2"/>
            </p:cNvCxnSpPr>
            <p:nvPr/>
          </p:nvCxnSpPr>
          <p:spPr bwMode="auto">
            <a:xfrm flipV="1">
              <a:off x="6232358" y="1002147"/>
              <a:ext cx="449554" cy="625868"/>
            </a:xfrm>
            <a:prstGeom prst="straightConnector1">
              <a:avLst/>
            </a:prstGeom>
            <a:solidFill>
              <a:schemeClr val="tx2"/>
            </a:solidFill>
            <a:ln w="28575" cap="flat" cmpd="sng" algn="ctr">
              <a:solidFill>
                <a:srgbClr val="EB780A"/>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Rechteck 13"/>
            <p:cNvSpPr/>
            <p:nvPr/>
          </p:nvSpPr>
          <p:spPr bwMode="auto">
            <a:xfrm>
              <a:off x="5589954" y="1639182"/>
              <a:ext cx="1235961" cy="403513"/>
            </a:xfrm>
            <a:prstGeom prst="rect">
              <a:avLst/>
            </a:prstGeom>
            <a:noFill/>
            <a:ln w="28575" cap="flat" cmpd="sng" algn="ctr">
              <a:solidFill>
                <a:srgbClr val="EB780A"/>
              </a:solidFill>
              <a:prstDash val="solid"/>
              <a:round/>
              <a:headEnd type="none" w="med" len="med"/>
              <a:tailEnd type="arrow"/>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solidFill>
                  <a:srgbClr val="000000"/>
                </a:solidFill>
                <a:ea typeface="Arial Unicode MS" panose="020B0604020202020204" pitchFamily="34" charset="-128"/>
                <a:cs typeface="Arial Unicode MS" panose="020B0604020202020204" pitchFamily="34" charset="-128"/>
              </a:endParaRPr>
            </a:p>
          </p:txBody>
        </p:sp>
        <p:sp>
          <p:nvSpPr>
            <p:cNvPr id="14" name="TextBox 13"/>
            <p:cNvSpPr txBox="1"/>
            <p:nvPr/>
          </p:nvSpPr>
          <p:spPr>
            <a:xfrm>
              <a:off x="5968413" y="570043"/>
              <a:ext cx="1426997" cy="432104"/>
            </a:xfrm>
            <a:prstGeom prst="rect">
              <a:avLst/>
            </a:prstGeom>
            <a:solidFill>
              <a:srgbClr val="BECDD7"/>
            </a:solidFill>
          </p:spPr>
          <p:txBody>
            <a:bodyPr wrap="square" lIns="72000" tIns="72000" rIns="72000" bIns="72000" rtlCol="0" anchor="ctr">
              <a:noAutofit/>
            </a:bodyPr>
            <a:lstStyle/>
            <a:p>
              <a:pPr>
                <a:lnSpc>
                  <a:spcPct val="110000"/>
                </a:lnSpc>
                <a:spcBef>
                  <a:spcPts val="0"/>
                </a:spcBef>
              </a:pPr>
              <a:r>
                <a:rPr lang="de-DE" sz="1600" dirty="0" err="1">
                  <a:solidFill>
                    <a:schemeClr val="tx1"/>
                  </a:solidFill>
                  <a:ea typeface="Arial Unicode MS" panose="020B0604020202020204" pitchFamily="34" charset="-128"/>
                  <a:cs typeface="Arial Unicode MS" panose="020B0604020202020204" pitchFamily="34" charset="-128"/>
                </a:rPr>
                <a:t>Aspect</a:t>
              </a:r>
              <a:r>
                <a:rPr lang="de-DE" sz="1600" dirty="0">
                  <a:solidFill>
                    <a:schemeClr val="tx1"/>
                  </a:solidFill>
                  <a:ea typeface="Arial Unicode MS" panose="020B0604020202020204" pitchFamily="34" charset="-128"/>
                  <a:cs typeface="Arial Unicode MS" panose="020B0604020202020204" pitchFamily="34" charset="-128"/>
                </a:rPr>
                <a:t>-Name</a:t>
              </a:r>
              <a:endParaRPr lang="de-DE" sz="1600" b="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endParaRPr>
            </a:p>
          </p:txBody>
        </p:sp>
      </p:grpSp>
    </p:spTree>
    <p:extLst>
      <p:ext uri="{BB962C8B-B14F-4D97-AF65-F5344CB8AC3E}">
        <p14:creationId xmlns:p14="http://schemas.microsoft.com/office/powerpoint/2010/main" val="268935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auto">
          <a:xfrm>
            <a:off x="2857500" y="1524000"/>
            <a:ext cx="8826500" cy="348915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z="2200" dirty="0"/>
              <a:t>MindSphere API</a:t>
            </a:r>
            <a:br>
              <a:rPr lang="de-DE" sz="2200" dirty="0"/>
            </a:br>
            <a:r>
              <a:rPr lang="de-DE" b="0" dirty="0" err="1"/>
              <a:t>IoT</a:t>
            </a:r>
            <a:r>
              <a:rPr lang="de-DE" b="0" dirty="0"/>
              <a:t> Time Series Service</a:t>
            </a:r>
            <a:endParaRPr lang="en-US" sz="2200" dirty="0"/>
          </a:p>
        </p:txBody>
      </p:sp>
      <p:sp>
        <p:nvSpPr>
          <p:cNvPr id="14" name="Textfeld 6"/>
          <p:cNvSpPr txBox="1"/>
          <p:nvPr/>
        </p:nvSpPr>
        <p:spPr>
          <a:xfrm>
            <a:off x="639459" y="1566739"/>
            <a:ext cx="2109797" cy="1051817"/>
          </a:xfrm>
          <a:prstGeom prst="rect">
            <a:avLst/>
          </a:prstGeom>
          <a:noFill/>
        </p:spPr>
        <p:txBody>
          <a:bodyPr wrap="square" lIns="0" tIns="0" rIns="0" bIns="0" rtlCol="0">
            <a:noAutofit/>
          </a:bodyPr>
          <a:lstStyle/>
          <a:p>
            <a:r>
              <a:rPr lang="en-US" b="1" dirty="0">
                <a:solidFill>
                  <a:srgbClr val="000000"/>
                </a:solidFill>
              </a:rPr>
              <a:t>Get raw </a:t>
            </a:r>
            <a:r>
              <a:rPr lang="en-US" b="1" dirty="0" err="1">
                <a:solidFill>
                  <a:srgbClr val="000000"/>
                </a:solidFill>
              </a:rPr>
              <a:t>timeseries</a:t>
            </a:r>
            <a:endParaRPr lang="en-US" b="1" dirty="0">
              <a:solidFill>
                <a:srgbClr val="000000"/>
              </a:solidFill>
            </a:endParaRPr>
          </a:p>
          <a:p>
            <a:r>
              <a:rPr lang="en-US" dirty="0">
                <a:solidFill>
                  <a:srgbClr val="000000"/>
                </a:solidFill>
              </a:rPr>
              <a:t>Response (Body)</a:t>
            </a:r>
            <a:endParaRPr lang="en-US" dirty="0"/>
          </a:p>
        </p:txBody>
      </p:sp>
      <p:sp>
        <p:nvSpPr>
          <p:cNvPr id="3" name="Inhaltsplatzhalter 2"/>
          <p:cNvSpPr>
            <a:spLocks noGrp="1"/>
          </p:cNvSpPr>
          <p:nvPr>
            <p:ph idx="1"/>
          </p:nvPr>
        </p:nvSpPr>
        <p:spPr>
          <a:xfrm>
            <a:off x="2914763" y="1566739"/>
            <a:ext cx="8711974" cy="4752000"/>
          </a:xfrm>
          <a:ln>
            <a:noFill/>
          </a:ln>
        </p:spPr>
        <p:txBody>
          <a:bodyPr lIns="90000" tIns="46800" rIns="90000" bIns="46800"/>
          <a:lstStyle/>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"_time": "2018-02-22T00:50:10.607Z",</a:t>
            </a:r>
          </a:p>
          <a:p>
            <a:r>
              <a:rPr lang="en-US" sz="1600" dirty="0">
                <a:latin typeface="Consolas" panose="020B0609020204030204" pitchFamily="49" charset="0"/>
                <a:cs typeface="Consolas" panose="020B0609020204030204" pitchFamily="49" charset="0"/>
              </a:rPr>
              <a:t>    "sin1": 25.815107,</a:t>
            </a:r>
          </a:p>
          <a:p>
            <a:r>
              <a:rPr lang="en-US" sz="1600" dirty="0">
                <a:latin typeface="Consolas" panose="020B0609020204030204" pitchFamily="49" charset="0"/>
                <a:cs typeface="Consolas" panose="020B0609020204030204" pitchFamily="49" charset="0"/>
              </a:rPr>
              <a:t>    "sin2": -44.914648427989135,</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"_time": "2018-02-22T00:50:25.614Z",</a:t>
            </a:r>
          </a:p>
          <a:p>
            <a:r>
              <a:rPr lang="en-US" sz="1600" dirty="0">
                <a:latin typeface="Consolas" panose="020B0609020204030204" pitchFamily="49" charset="0"/>
                <a:cs typeface="Consolas" panose="020B0609020204030204" pitchFamily="49" charset="0"/>
              </a:rPr>
              <a:t>    "sin1": 30.61933,</a:t>
            </a:r>
          </a:p>
          <a:p>
            <a:r>
              <a:rPr lang="en-US" sz="1600" dirty="0">
                <a:latin typeface="Consolas" panose="020B0609020204030204" pitchFamily="49" charset="0"/>
                <a:cs typeface="Consolas" panose="020B0609020204030204" pitchFamily="49" charset="0"/>
              </a:rPr>
              <a:t>    "sin2": -44.454259707516634,</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a:t>
            </a:r>
          </a:p>
        </p:txBody>
      </p:sp>
      <p:sp>
        <p:nvSpPr>
          <p:cNvPr id="4" name="TextBox 3"/>
          <p:cNvSpPr txBox="1"/>
          <p:nvPr/>
        </p:nvSpPr>
        <p:spPr>
          <a:xfrm>
            <a:off x="560084" y="5190952"/>
            <a:ext cx="11123916" cy="949993"/>
          </a:xfrm>
          <a:prstGeom prst="rect">
            <a:avLst/>
          </a:prstGeom>
          <a:solidFill>
            <a:srgbClr val="BECDD7"/>
          </a:solidFill>
        </p:spPr>
        <p:txBody>
          <a:bodyPr wrap="square" lIns="72000" tIns="72000" rIns="72000" bIns="72000" rtlCol="0" anchor="ctr">
            <a:noAutofit/>
          </a:bodyPr>
          <a:lstStyle/>
          <a:p>
            <a:pPr>
              <a:lnSpc>
                <a:spcPct val="110000"/>
              </a:lnSpc>
              <a:spcBef>
                <a:spcPts val="0"/>
              </a:spcBef>
            </a:pPr>
            <a:r>
              <a:rPr lang="de-DE" sz="1600" dirty="0" err="1">
                <a:solidFill>
                  <a:schemeClr val="tx1"/>
                </a:solidFill>
                <a:ea typeface="Arial Unicode MS" panose="020B0604020202020204" pitchFamily="34" charset="-128"/>
                <a:cs typeface="Arial Unicode MS" panose="020B0604020202020204" pitchFamily="34" charset="-128"/>
              </a:rPr>
              <a:t>Paging</a:t>
            </a:r>
            <a:r>
              <a:rPr lang="de-DE" sz="1600" dirty="0">
                <a:solidFill>
                  <a:schemeClr val="tx1"/>
                </a:solidFill>
                <a:ea typeface="Arial Unicode MS" panose="020B0604020202020204" pitchFamily="34" charset="-128"/>
                <a:cs typeface="Arial Unicode MS" panose="020B0604020202020204" pitchFamily="34" charset="-128"/>
              </a:rPr>
              <a:t> </a:t>
            </a:r>
            <a:r>
              <a:rPr lang="de-DE" sz="1600" dirty="0" err="1">
                <a:solidFill>
                  <a:schemeClr val="tx1"/>
                </a:solidFill>
                <a:ea typeface="Arial Unicode MS" panose="020B0604020202020204" pitchFamily="34" charset="-128"/>
                <a:cs typeface="Arial Unicode MS" panose="020B0604020202020204" pitchFamily="34" charset="-128"/>
              </a:rPr>
              <a:t>is</a:t>
            </a:r>
            <a:r>
              <a:rPr lang="de-DE" sz="1600" dirty="0">
                <a:solidFill>
                  <a:schemeClr val="tx1"/>
                </a:solidFill>
                <a:ea typeface="Arial Unicode MS" panose="020B0604020202020204" pitchFamily="34" charset="-128"/>
                <a:cs typeface="Arial Unicode MS" panose="020B0604020202020204" pitchFamily="34" charset="-128"/>
              </a:rPr>
              <a:t> </a:t>
            </a:r>
            <a:r>
              <a:rPr lang="de-DE" sz="1600" dirty="0" err="1">
                <a:solidFill>
                  <a:schemeClr val="tx1"/>
                </a:solidFill>
                <a:ea typeface="Arial Unicode MS" panose="020B0604020202020204" pitchFamily="34" charset="-128"/>
                <a:cs typeface="Arial Unicode MS" panose="020B0604020202020204" pitchFamily="34" charset="-128"/>
              </a:rPr>
              <a:t>implemented</a:t>
            </a:r>
            <a:r>
              <a:rPr lang="de-DE" sz="1600" dirty="0">
                <a:solidFill>
                  <a:schemeClr val="tx1"/>
                </a:solidFill>
                <a:ea typeface="Arial Unicode MS" panose="020B0604020202020204" pitchFamily="34" charset="-128"/>
                <a:cs typeface="Arial Unicode MS" panose="020B0604020202020204" pitchFamily="34" charset="-128"/>
              </a:rPr>
              <a:t> </a:t>
            </a:r>
            <a:r>
              <a:rPr lang="de-DE" sz="1600" dirty="0" err="1">
                <a:solidFill>
                  <a:schemeClr val="tx1"/>
                </a:solidFill>
                <a:ea typeface="Arial Unicode MS" panose="020B0604020202020204" pitchFamily="34" charset="-128"/>
                <a:cs typeface="Arial Unicode MS" panose="020B0604020202020204" pitchFamily="34" charset="-128"/>
              </a:rPr>
              <a:t>as</a:t>
            </a:r>
            <a:r>
              <a:rPr lang="de-DE" sz="1600" dirty="0">
                <a:solidFill>
                  <a:schemeClr val="tx1"/>
                </a:solidFill>
                <a:ea typeface="Arial Unicode MS" panose="020B0604020202020204" pitchFamily="34" charset="-128"/>
                <a:cs typeface="Arial Unicode MS" panose="020B0604020202020204" pitchFamily="34" charset="-128"/>
              </a:rPr>
              <a:t> a </a:t>
            </a:r>
            <a:r>
              <a:rPr lang="de-DE" sz="1600" dirty="0" err="1">
                <a:solidFill>
                  <a:schemeClr val="tx1"/>
                </a:solidFill>
                <a:ea typeface="Arial Unicode MS" panose="020B0604020202020204" pitchFamily="34" charset="-128"/>
                <a:cs typeface="Arial Unicode MS" panose="020B0604020202020204" pitchFamily="34" charset="-128"/>
              </a:rPr>
              <a:t>header</a:t>
            </a:r>
            <a:r>
              <a:rPr lang="de-DE" sz="1600" dirty="0">
                <a:solidFill>
                  <a:schemeClr val="tx1"/>
                </a:solidFill>
                <a:ea typeface="Arial Unicode MS" panose="020B0604020202020204" pitchFamily="34" charset="-128"/>
                <a:cs typeface="Arial Unicode MS" panose="020B0604020202020204" pitchFamily="34" charset="-128"/>
              </a:rPr>
              <a:t> </a:t>
            </a:r>
            <a:r>
              <a:rPr lang="de-DE" sz="1600" dirty="0" err="1">
                <a:solidFill>
                  <a:schemeClr val="tx1"/>
                </a:solidFill>
                <a:ea typeface="Arial Unicode MS" panose="020B0604020202020204" pitchFamily="34" charset="-128"/>
                <a:cs typeface="Arial Unicode MS" panose="020B0604020202020204" pitchFamily="34" charset="-128"/>
              </a:rPr>
              <a:t>called</a:t>
            </a:r>
            <a:r>
              <a:rPr lang="de-DE" sz="1600" dirty="0">
                <a:solidFill>
                  <a:schemeClr val="tx1"/>
                </a:solidFill>
                <a:ea typeface="Arial Unicode MS" panose="020B0604020202020204" pitchFamily="34" charset="-128"/>
                <a:cs typeface="Arial Unicode MS" panose="020B0604020202020204" pitchFamily="34" charset="-128"/>
              </a:rPr>
              <a:t> "link" (</a:t>
            </a:r>
            <a:r>
              <a:rPr lang="de-DE" sz="1600" dirty="0" err="1">
                <a:solidFill>
                  <a:schemeClr val="tx1"/>
                </a:solidFill>
                <a:ea typeface="Arial Unicode MS" panose="020B0604020202020204" pitchFamily="34" charset="-128"/>
                <a:cs typeface="Arial Unicode MS" panose="020B0604020202020204" pitchFamily="34" charset="-128"/>
              </a:rPr>
              <a:t>see</a:t>
            </a:r>
            <a:r>
              <a:rPr lang="de-DE" sz="1600" dirty="0">
                <a:solidFill>
                  <a:schemeClr val="tx1"/>
                </a:solidFill>
                <a:ea typeface="Arial Unicode MS" panose="020B0604020202020204" pitchFamily="34" charset="-128"/>
                <a:cs typeface="Arial Unicode MS" panose="020B0604020202020204" pitchFamily="34" charset="-128"/>
              </a:rPr>
              <a:t> RFC 5988)</a:t>
            </a:r>
          </a:p>
          <a:p>
            <a:pPr>
              <a:lnSpc>
                <a:spcPct val="110000"/>
              </a:lnSpc>
              <a:spcBef>
                <a:spcPts val="0"/>
              </a:spcBef>
            </a:pPr>
            <a:r>
              <a:rPr lang="en-US" sz="1600" b="1" dirty="0"/>
              <a:t>link →</a:t>
            </a:r>
            <a:r>
              <a:rPr lang="en-US" sz="1600" dirty="0"/>
              <a:t>&lt;https://gateway.eu1.mindsphere.io/api/iottimeseries/v3/timeseries/01c3636d75f242cb828af1a87e1a1860/Sensors?from=2018-12-01T05:33:13.332Z&amp;limit=2000&amp;to=2018-12-10T23:50:00Z&gt;; </a:t>
            </a:r>
            <a:r>
              <a:rPr lang="en-US" sz="1600" dirty="0" err="1"/>
              <a:t>rel</a:t>
            </a:r>
            <a:r>
              <a:rPr lang="en-US" sz="1600" dirty="0"/>
              <a:t>="next"</a:t>
            </a:r>
            <a:endParaRPr lang="de-DE" sz="1600" dirty="0">
              <a:solidFill>
                <a:schemeClr val="tx1"/>
              </a:solidFill>
              <a:ea typeface="Arial Unicode MS" panose="020B0604020202020204" pitchFamily="34" charset="-128"/>
              <a:cs typeface="Arial Unicode MS" panose="020B0604020202020204" pitchFamily="34" charset="-128"/>
            </a:endParaRPr>
          </a:p>
        </p:txBody>
      </p:sp>
      <p:sp>
        <p:nvSpPr>
          <p:cNvPr id="7" name="TextBox 6"/>
          <p:cNvSpPr txBox="1"/>
          <p:nvPr/>
        </p:nvSpPr>
        <p:spPr>
          <a:xfrm>
            <a:off x="560084" y="4051775"/>
            <a:ext cx="2116441" cy="961383"/>
          </a:xfrm>
          <a:prstGeom prst="rect">
            <a:avLst/>
          </a:prstGeom>
          <a:solidFill>
            <a:srgbClr val="BECDD7"/>
          </a:solidFill>
        </p:spPr>
        <p:txBody>
          <a:bodyPr wrap="square" lIns="72000" tIns="72000" rIns="72000" bIns="72000" rtlCol="0" anchor="ctr">
            <a:noAutofit/>
          </a:bodyPr>
          <a:lstStyle/>
          <a:p>
            <a:pPr>
              <a:lnSpc>
                <a:spcPct val="110000"/>
              </a:lnSpc>
              <a:spcBef>
                <a:spcPts val="0"/>
              </a:spcBef>
            </a:pPr>
            <a:r>
              <a:rPr lang="de-DE" sz="1600" dirty="0">
                <a:solidFill>
                  <a:schemeClr val="tx1"/>
                </a:solidFill>
                <a:ea typeface="Arial Unicode MS" panose="020B0604020202020204" pitchFamily="34" charset="-128"/>
                <a:cs typeface="Arial Unicode MS" panose="020B0604020202020204" pitchFamily="34" charset="-128"/>
              </a:rPr>
              <a:t>Returns </a:t>
            </a:r>
            <a:r>
              <a:rPr lang="de-DE" sz="1600" dirty="0" err="1">
                <a:solidFill>
                  <a:schemeClr val="tx1"/>
                </a:solidFill>
                <a:ea typeface="Arial Unicode MS" panose="020B0604020202020204" pitchFamily="34" charset="-128"/>
                <a:cs typeface="Arial Unicode MS" panose="020B0604020202020204" pitchFamily="34" charset="-128"/>
              </a:rPr>
              <a:t>maximum</a:t>
            </a:r>
            <a:r>
              <a:rPr lang="de-DE" sz="1600" dirty="0">
                <a:solidFill>
                  <a:schemeClr val="tx1"/>
                </a:solidFill>
                <a:ea typeface="Arial Unicode MS" panose="020B0604020202020204" pitchFamily="34" charset="-128"/>
                <a:cs typeface="Arial Unicode MS" panose="020B0604020202020204" pitchFamily="34" charset="-128"/>
              </a:rPr>
              <a:t> </a:t>
            </a:r>
            <a:r>
              <a:rPr lang="de-DE" sz="1600" b="1" dirty="0">
                <a:solidFill>
                  <a:schemeClr val="tx1"/>
                </a:solidFill>
                <a:ea typeface="Arial Unicode MS" panose="020B0604020202020204" pitchFamily="34" charset="-128"/>
                <a:cs typeface="Arial Unicode MS" panose="020B0604020202020204" pitchFamily="34" charset="-128"/>
              </a:rPr>
              <a:t>2000 </a:t>
            </a:r>
            <a:r>
              <a:rPr lang="de-DE" sz="1600" b="1" dirty="0" err="1">
                <a:solidFill>
                  <a:schemeClr val="tx1"/>
                </a:solidFill>
                <a:ea typeface="Arial Unicode MS" panose="020B0604020202020204" pitchFamily="34" charset="-128"/>
                <a:cs typeface="Arial Unicode MS" panose="020B0604020202020204" pitchFamily="34" charset="-128"/>
              </a:rPr>
              <a:t>records</a:t>
            </a:r>
            <a:r>
              <a:rPr lang="de-DE" sz="1600" b="1" dirty="0">
                <a:solidFill>
                  <a:schemeClr val="tx1"/>
                </a:solidFill>
                <a:ea typeface="Arial Unicode MS" panose="020B0604020202020204" pitchFamily="34" charset="-128"/>
                <a:cs typeface="Arial Unicode MS" panose="020B0604020202020204" pitchFamily="34" charset="-128"/>
              </a:rPr>
              <a:t> </a:t>
            </a:r>
            <a:r>
              <a:rPr lang="de-DE" sz="1600" dirty="0">
                <a:solidFill>
                  <a:schemeClr val="tx1"/>
                </a:solidFill>
                <a:ea typeface="Arial Unicode MS" panose="020B0604020202020204" pitchFamily="34" charset="-128"/>
                <a:cs typeface="Arial Unicode MS" panose="020B0604020202020204" pitchFamily="34" charset="-128"/>
              </a:rPr>
              <a:t>in a </a:t>
            </a:r>
            <a:r>
              <a:rPr lang="de-DE" sz="1600" dirty="0" err="1">
                <a:solidFill>
                  <a:schemeClr val="tx1"/>
                </a:solidFill>
                <a:ea typeface="Arial Unicode MS" panose="020B0604020202020204" pitchFamily="34" charset="-128"/>
                <a:cs typeface="Arial Unicode MS" panose="020B0604020202020204" pitchFamily="34" charset="-128"/>
              </a:rPr>
              <a:t>response</a:t>
            </a:r>
            <a:endParaRPr lang="de-DE" sz="1600" dirty="0">
              <a:solidFill>
                <a:schemeClr val="tx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07369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err="1"/>
              <a:t>IoT</a:t>
            </a:r>
            <a:r>
              <a:rPr lang="de-DE" b="0" dirty="0"/>
              <a:t> Time Series Service</a:t>
            </a:r>
            <a:endParaRPr lang="de-DE" sz="2200" dirty="0"/>
          </a:p>
        </p:txBody>
      </p:sp>
      <p:sp>
        <p:nvSpPr>
          <p:cNvPr id="6" name="cdtContent Placeholder 9 Id10"/>
          <p:cNvSpPr>
            <a:spLocks noGrp="1"/>
          </p:cNvSpPr>
          <p:nvPr>
            <p:ph idx="1"/>
          </p:nvPr>
        </p:nvSpPr>
        <p:spPr/>
        <p:txBody>
          <a:bodyPr/>
          <a:lstStyle/>
          <a:p>
            <a:r>
              <a:rPr lang="de-DE" sz="2000" b="1" dirty="0">
                <a:solidFill>
                  <a:srgbClr val="3C464B"/>
                </a:solidFill>
              </a:rPr>
              <a:t>Endpoints</a:t>
            </a:r>
            <a:endParaRPr lang="en-US" sz="1600" dirty="0">
              <a:solidFill>
                <a:srgbClr val="73645A"/>
              </a:solidFill>
            </a:endParaRPr>
          </a:p>
        </p:txBody>
      </p:sp>
      <p:graphicFrame>
        <p:nvGraphicFramePr>
          <p:cNvPr id="3" name="Tabelle 2"/>
          <p:cNvGraphicFramePr>
            <a:graphicFrameLocks noGrp="1"/>
          </p:cNvGraphicFramePr>
          <p:nvPr>
            <p:extLst/>
          </p:nvPr>
        </p:nvGraphicFramePr>
        <p:xfrm>
          <a:off x="653142" y="2301719"/>
          <a:ext cx="10818585" cy="1652664"/>
        </p:xfrm>
        <a:graphic>
          <a:graphicData uri="http://schemas.openxmlformats.org/drawingml/2006/table">
            <a:tbl>
              <a:tblPr firstRow="1" bandRow="1">
                <a:tableStyleId>{5C22544A-7EE6-4342-B048-85BDC9FD1C3A}</a:tableStyleId>
              </a:tblPr>
              <a:tblGrid>
                <a:gridCol w="1480458">
                  <a:extLst>
                    <a:ext uri="{9D8B030D-6E8A-4147-A177-3AD203B41FA5}">
                      <a16:colId xmlns:a16="http://schemas.microsoft.com/office/drawing/2014/main" val="20000"/>
                    </a:ext>
                  </a:extLst>
                </a:gridCol>
                <a:gridCol w="3938726">
                  <a:extLst>
                    <a:ext uri="{9D8B030D-6E8A-4147-A177-3AD203B41FA5}">
                      <a16:colId xmlns:a16="http://schemas.microsoft.com/office/drawing/2014/main" val="20001"/>
                    </a:ext>
                  </a:extLst>
                </a:gridCol>
                <a:gridCol w="5399401">
                  <a:extLst>
                    <a:ext uri="{9D8B030D-6E8A-4147-A177-3AD203B41FA5}">
                      <a16:colId xmlns:a16="http://schemas.microsoft.com/office/drawing/2014/main" val="20002"/>
                    </a:ext>
                  </a:extLst>
                </a:gridCol>
              </a:tblGrid>
              <a:tr h="826332">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Request</a:t>
                      </a:r>
                      <a:r>
                        <a:rPr lang="de-DE" b="1" baseline="0" dirty="0">
                          <a:solidFill>
                            <a:srgbClr val="004669"/>
                          </a:solidFill>
                        </a:rPr>
                        <a:t> </a:t>
                      </a:r>
                      <a:r>
                        <a:rPr lang="de-DE" b="1" baseline="0" dirty="0" err="1">
                          <a:solidFill>
                            <a:srgbClr val="004669"/>
                          </a:solidFill>
                        </a:rPr>
                        <a:t>Method</a:t>
                      </a:r>
                      <a:endParaRPr lang="en-US" b="1" dirty="0">
                        <a:solidFill>
                          <a:srgbClr val="004669"/>
                        </a:solidFill>
                      </a:endParaRP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Description</a:t>
                      </a:r>
                      <a:endParaRPr lang="en-US" b="1" dirty="0">
                        <a:solidFill>
                          <a:srgbClr val="004669"/>
                        </a:solidFill>
                      </a:endParaRPr>
                    </a:p>
                  </a:txBody>
                  <a:tcPr anchor="ctr">
                    <a:solidFill>
                      <a:srgbClr val="BECDD7"/>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End</a:t>
                      </a:r>
                      <a:r>
                        <a:rPr lang="de-DE" b="1" baseline="0" dirty="0">
                          <a:solidFill>
                            <a:srgbClr val="004669"/>
                          </a:solidFill>
                        </a:rPr>
                        <a:t> Point</a:t>
                      </a:r>
                      <a:endParaRPr lang="en-US" b="1" dirty="0">
                        <a:solidFill>
                          <a:srgbClr val="004669"/>
                        </a:solidFill>
                      </a:endParaRPr>
                    </a:p>
                  </a:txBody>
                  <a:tcPr anchor="ctr">
                    <a:solidFill>
                      <a:srgbClr val="FFE178"/>
                    </a:solidFill>
                  </a:tcPr>
                </a:tc>
                <a:extLst>
                  <a:ext uri="{0D108BD9-81ED-4DB2-BD59-A6C34878D82A}">
                    <a16:rowId xmlns:a16="http://schemas.microsoft.com/office/drawing/2014/main" val="10000"/>
                  </a:ext>
                </a:extLst>
              </a:tr>
              <a:tr h="826332">
                <a:tc>
                  <a:txBody>
                    <a:bodyPr/>
                    <a:lstStyle/>
                    <a:p>
                      <a:pPr algn="ctr"/>
                      <a:r>
                        <a:rPr lang="de-DE" sz="1800" b="1" dirty="0">
                          <a:solidFill>
                            <a:schemeClr val="tx1"/>
                          </a:solidFill>
                        </a:rPr>
                        <a:t>PUT</a:t>
                      </a:r>
                      <a:endParaRPr lang="en-US" b="1" dirty="0">
                        <a:solidFill>
                          <a:schemeClr val="tx1"/>
                        </a:solidFill>
                      </a:endParaRPr>
                    </a:p>
                  </a:txBody>
                  <a:tcPr anchor="ctr">
                    <a:solidFill>
                      <a:srgbClr val="41AAAA"/>
                    </a:solidFill>
                  </a:tcPr>
                </a:tc>
                <a:tc>
                  <a:txBody>
                    <a:bodyPr/>
                    <a:lstStyle/>
                    <a:p>
                      <a:r>
                        <a:rPr lang="de-DE" sz="1799" b="0" i="0" kern="1200" dirty="0">
                          <a:solidFill>
                            <a:schemeClr val="dk1"/>
                          </a:solidFill>
                          <a:effectLst/>
                          <a:latin typeface="+mn-lt"/>
                          <a:ea typeface="+mn-ea"/>
                          <a:cs typeface="+mn-cs"/>
                        </a:rPr>
                        <a:t>/</a:t>
                      </a:r>
                      <a:r>
                        <a:rPr lang="de-DE" sz="1800" dirty="0" err="1"/>
                        <a:t>api</a:t>
                      </a:r>
                      <a:r>
                        <a:rPr lang="de-DE" sz="1800" dirty="0"/>
                        <a:t>/</a:t>
                      </a:r>
                      <a:r>
                        <a:rPr lang="de-DE" sz="1799" b="0" i="0" kern="1200" dirty="0" err="1">
                          <a:solidFill>
                            <a:schemeClr val="dk1"/>
                          </a:solidFill>
                          <a:effectLst/>
                          <a:latin typeface="+mn-lt"/>
                          <a:ea typeface="+mn-ea"/>
                          <a:cs typeface="+mn-cs"/>
                        </a:rPr>
                        <a:t>iottimeseries</a:t>
                      </a:r>
                      <a:r>
                        <a:rPr lang="de-DE" sz="1799" b="0" i="0" kern="1200" dirty="0">
                          <a:solidFill>
                            <a:schemeClr val="dk1"/>
                          </a:solidFill>
                          <a:effectLst/>
                          <a:latin typeface="+mn-lt"/>
                          <a:ea typeface="+mn-ea"/>
                          <a:cs typeface="+mn-cs"/>
                        </a:rPr>
                        <a:t>/v3/</a:t>
                      </a:r>
                      <a:r>
                        <a:rPr lang="de-DE" sz="1799" b="0" i="0" kern="1200" dirty="0" err="1">
                          <a:solidFill>
                            <a:schemeClr val="dk1"/>
                          </a:solidFill>
                          <a:effectLst/>
                          <a:latin typeface="+mn-lt"/>
                          <a:ea typeface="+mn-ea"/>
                          <a:cs typeface="+mn-cs"/>
                        </a:rPr>
                        <a:t>timeseries</a:t>
                      </a:r>
                      <a:endParaRPr lang="en-US" b="0" dirty="0"/>
                    </a:p>
                  </a:txBody>
                  <a:tcPr anchor="ctr">
                    <a:solidFill>
                      <a:srgbClr val="BECDD7"/>
                    </a:solidFill>
                  </a:tcPr>
                </a:tc>
                <a:tc>
                  <a:txBody>
                    <a:bodyPr/>
                    <a:lstStyle/>
                    <a:p>
                      <a:r>
                        <a:rPr lang="en-US" sz="1799" b="0" i="0" kern="1200" dirty="0">
                          <a:solidFill>
                            <a:schemeClr val="dk1"/>
                          </a:solidFill>
                          <a:effectLst/>
                          <a:latin typeface="+mn-lt"/>
                          <a:ea typeface="+mn-ea"/>
                          <a:cs typeface="+mn-cs"/>
                        </a:rPr>
                        <a:t>Write or update time series data for a single entity and </a:t>
                      </a:r>
                      <a:r>
                        <a:rPr lang="en-US" sz="1799" b="0" i="0" kern="1200" dirty="0" err="1">
                          <a:solidFill>
                            <a:schemeClr val="dk1"/>
                          </a:solidFill>
                          <a:effectLst/>
                          <a:latin typeface="+mn-lt"/>
                          <a:ea typeface="+mn-ea"/>
                          <a:cs typeface="+mn-cs"/>
                        </a:rPr>
                        <a:t>propertyset</a:t>
                      </a:r>
                      <a:r>
                        <a:rPr lang="en-US" sz="1799" b="0" i="0" kern="1200" dirty="0">
                          <a:solidFill>
                            <a:schemeClr val="dk1"/>
                          </a:solidFill>
                          <a:effectLst/>
                          <a:latin typeface="+mn-lt"/>
                          <a:ea typeface="+mn-ea"/>
                          <a:cs typeface="+mn-cs"/>
                        </a:rPr>
                        <a:t>.</a:t>
                      </a:r>
                    </a:p>
                  </a:txBody>
                  <a:tcPr anchor="ctr">
                    <a:solidFill>
                      <a:srgbClr val="FFE178"/>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81720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200" dirty="0"/>
              <a:t>MindSphere API</a:t>
            </a:r>
            <a:br>
              <a:rPr lang="de-DE" sz="2200" dirty="0"/>
            </a:br>
            <a:r>
              <a:rPr lang="de-DE" b="0" dirty="0" err="1"/>
              <a:t>IoT</a:t>
            </a:r>
            <a:r>
              <a:rPr lang="de-DE" b="0" dirty="0"/>
              <a:t> Time Series Service</a:t>
            </a:r>
            <a:endParaRPr lang="en-US" sz="2200" dirty="0"/>
          </a:p>
        </p:txBody>
      </p:sp>
      <p:sp>
        <p:nvSpPr>
          <p:cNvPr id="3" name="Inhaltsplatzhalter 2"/>
          <p:cNvSpPr>
            <a:spLocks noGrp="1"/>
          </p:cNvSpPr>
          <p:nvPr>
            <p:ph idx="1"/>
          </p:nvPr>
        </p:nvSpPr>
        <p:spPr/>
        <p:txBody>
          <a:bodyPr/>
          <a:lstStyle/>
          <a:p>
            <a:endParaRPr lang="de-DE" dirty="0"/>
          </a:p>
          <a:p>
            <a:endParaRPr lang="de-DE" dirty="0"/>
          </a:p>
          <a:p>
            <a:endParaRPr lang="en-US" dirty="0"/>
          </a:p>
        </p:txBody>
      </p:sp>
      <p:graphicFrame>
        <p:nvGraphicFramePr>
          <p:cNvPr id="5" name="Tabelle 4"/>
          <p:cNvGraphicFramePr>
            <a:graphicFrameLocks noGrp="1"/>
          </p:cNvGraphicFramePr>
          <p:nvPr>
            <p:extLst/>
          </p:nvPr>
        </p:nvGraphicFramePr>
        <p:xfrm>
          <a:off x="644977" y="2279951"/>
          <a:ext cx="10434865" cy="2043826"/>
        </p:xfrm>
        <a:graphic>
          <a:graphicData uri="http://schemas.openxmlformats.org/drawingml/2006/table">
            <a:tbl>
              <a:tblPr firstRow="1" bandRow="1">
                <a:tableStyleId>{5C22544A-7EE6-4342-B048-85BDC9FD1C3A}</a:tableStyleId>
              </a:tblPr>
              <a:tblGrid>
                <a:gridCol w="1613669">
                  <a:extLst>
                    <a:ext uri="{9D8B030D-6E8A-4147-A177-3AD203B41FA5}">
                      <a16:colId xmlns:a16="http://schemas.microsoft.com/office/drawing/2014/main" val="20000"/>
                    </a:ext>
                  </a:extLst>
                </a:gridCol>
                <a:gridCol w="4015694">
                  <a:extLst>
                    <a:ext uri="{9D8B030D-6E8A-4147-A177-3AD203B41FA5}">
                      <a16:colId xmlns:a16="http://schemas.microsoft.com/office/drawing/2014/main" val="20001"/>
                    </a:ext>
                  </a:extLst>
                </a:gridCol>
                <a:gridCol w="3425738">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468000">
                <a:tc>
                  <a:txBody>
                    <a:bodyPr/>
                    <a:lstStyle/>
                    <a:p>
                      <a:r>
                        <a:rPr lang="de-DE" b="1" dirty="0" err="1">
                          <a:solidFill>
                            <a:srgbClr val="FFFFFF"/>
                          </a:solidFill>
                        </a:rPr>
                        <a:t>entity</a:t>
                      </a:r>
                      <a:endParaRPr lang="en-US" b="1" dirty="0">
                        <a:solidFill>
                          <a:srgbClr val="FFFFFF"/>
                        </a:solidFill>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unique identifier of the entity</a:t>
                      </a:r>
                      <a:endParaRPr lang="en-US" dirty="0"/>
                    </a:p>
                  </a:txBody>
                  <a:tcPr anchor="ctr">
                    <a:solidFill>
                      <a:srgbClr val="BECDD7"/>
                    </a:solidFill>
                  </a:tcPr>
                </a:tc>
                <a:tc>
                  <a:txBody>
                    <a:bodyPr/>
                    <a:lstStyle/>
                    <a:p>
                      <a:r>
                        <a:rPr lang="en-US" sz="1400" dirty="0">
                          <a:solidFill>
                            <a:srgbClr val="3C464B"/>
                          </a:solidFill>
                        </a:rPr>
                        <a:t>b75549b996014c60809902662df158c7</a:t>
                      </a:r>
                      <a:endParaRPr lang="en-US" sz="2000" dirty="0">
                        <a:solidFill>
                          <a:srgbClr val="3C464B"/>
                        </a:solidFill>
                      </a:endParaRPr>
                    </a:p>
                  </a:txBody>
                  <a:tcPr anchor="ctr">
                    <a:solidFill>
                      <a:srgbClr val="FFE178"/>
                    </a:solidFill>
                  </a:tcPr>
                </a:tc>
                <a:tc>
                  <a:txBody>
                    <a:bodyPr/>
                    <a:lstStyle/>
                    <a:p>
                      <a:pPr algn="ctr"/>
                      <a:r>
                        <a:rPr lang="de-DE" dirty="0">
                          <a:solidFill>
                            <a:schemeClr val="bg1"/>
                          </a:solidFill>
                        </a:rPr>
                        <a:t>Yes</a:t>
                      </a:r>
                      <a:endParaRPr lang="en-US" dirty="0">
                        <a:solidFill>
                          <a:schemeClr val="bg1"/>
                        </a:solidFill>
                      </a:endParaRPr>
                    </a:p>
                  </a:txBody>
                  <a:tcPr anchor="ctr">
                    <a:solidFill>
                      <a:srgbClr val="AAB414"/>
                    </a:solidFill>
                  </a:tcPr>
                </a:tc>
                <a:extLst>
                  <a:ext uri="{0D108BD9-81ED-4DB2-BD59-A6C34878D82A}">
                    <a16:rowId xmlns:a16="http://schemas.microsoft.com/office/drawing/2014/main" val="10001"/>
                  </a:ext>
                </a:extLst>
              </a:tr>
              <a:tr h="468000">
                <a:tc>
                  <a:txBody>
                    <a:bodyPr/>
                    <a:lstStyle/>
                    <a:p>
                      <a:r>
                        <a:rPr lang="de-DE" b="1" dirty="0" err="1">
                          <a:solidFill>
                            <a:srgbClr val="FFFFFF"/>
                          </a:solidFill>
                        </a:rPr>
                        <a:t>propertyset</a:t>
                      </a:r>
                      <a:endParaRPr lang="en-US" b="1" dirty="0">
                        <a:solidFill>
                          <a:srgbClr val="FFFFFF"/>
                        </a:solidFill>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name of the </a:t>
                      </a:r>
                      <a:r>
                        <a:rPr lang="en-US" sz="1799" b="0" i="0" kern="1200" dirty="0" err="1">
                          <a:solidFill>
                            <a:schemeClr val="dk1"/>
                          </a:solidFill>
                          <a:effectLst/>
                          <a:latin typeface="+mn-lt"/>
                          <a:ea typeface="+mn-ea"/>
                          <a:cs typeface="+mn-cs"/>
                        </a:rPr>
                        <a:t>propertyset</a:t>
                      </a:r>
                      <a:endParaRPr lang="en-US" dirty="0"/>
                    </a:p>
                  </a:txBody>
                  <a:tcPr anchor="ctr">
                    <a:solidFill>
                      <a:srgbClr val="BECDD7"/>
                    </a:solidFill>
                  </a:tcPr>
                </a:tc>
                <a:tc>
                  <a:txBody>
                    <a:bodyPr/>
                    <a:lstStyle/>
                    <a:p>
                      <a:r>
                        <a:rPr lang="en-US" dirty="0">
                          <a:solidFill>
                            <a:srgbClr val="3C464B"/>
                          </a:solidFill>
                        </a:rPr>
                        <a:t>simulation</a:t>
                      </a:r>
                    </a:p>
                  </a:txBody>
                  <a:tcPr anchor="ctr">
                    <a:solidFill>
                      <a:srgbClr val="FFE178"/>
                    </a:solidFill>
                  </a:tcPr>
                </a:tc>
                <a:tc>
                  <a:txBody>
                    <a:bodyPr/>
                    <a:lstStyle/>
                    <a:p>
                      <a:pPr algn="ctr"/>
                      <a:r>
                        <a:rPr lang="de-DE" dirty="0">
                          <a:solidFill>
                            <a:schemeClr val="bg1"/>
                          </a:solidFill>
                        </a:rPr>
                        <a:t>Yes</a:t>
                      </a:r>
                      <a:endParaRPr lang="en-US" dirty="0">
                        <a:solidFill>
                          <a:schemeClr val="bg1"/>
                        </a:solidFill>
                      </a:endParaRPr>
                    </a:p>
                  </a:txBody>
                  <a:tcPr anchor="ctr">
                    <a:solidFill>
                      <a:srgbClr val="AAB414"/>
                    </a:solidFill>
                  </a:tcPr>
                </a:tc>
                <a:extLst>
                  <a:ext uri="{0D108BD9-81ED-4DB2-BD59-A6C34878D82A}">
                    <a16:rowId xmlns:a16="http://schemas.microsoft.com/office/drawing/2014/main" val="10002"/>
                  </a:ext>
                </a:extLst>
              </a:tr>
              <a:tr h="468000">
                <a:tc>
                  <a:txBody>
                    <a:bodyPr/>
                    <a:lstStyle/>
                    <a:p>
                      <a:r>
                        <a:rPr lang="de-DE" sz="1799" b="1" kern="1200" dirty="0" err="1">
                          <a:solidFill>
                            <a:srgbClr val="FFFFFF"/>
                          </a:solidFill>
                          <a:latin typeface="+mn-lt"/>
                          <a:ea typeface="+mn-ea"/>
                          <a:cs typeface="+mn-cs"/>
                        </a:rPr>
                        <a:t>body</a:t>
                      </a:r>
                      <a:endParaRPr lang="en-US"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err="1">
                          <a:solidFill>
                            <a:schemeClr val="dk1"/>
                          </a:solidFill>
                          <a:effectLst/>
                          <a:latin typeface="+mn-lt"/>
                          <a:ea typeface="+mn-ea"/>
                          <a:cs typeface="+mn-cs"/>
                        </a:rPr>
                        <a:t>timeseries</a:t>
                      </a:r>
                      <a:r>
                        <a:rPr lang="en-US" sz="1799" b="0" i="0" kern="1200" dirty="0">
                          <a:solidFill>
                            <a:schemeClr val="dk1"/>
                          </a:solidFill>
                          <a:effectLst/>
                          <a:latin typeface="+mn-lt"/>
                          <a:ea typeface="+mn-ea"/>
                          <a:cs typeface="+mn-cs"/>
                        </a:rPr>
                        <a:t> data</a:t>
                      </a:r>
                      <a:endParaRPr lang="en-US" dirty="0"/>
                    </a:p>
                  </a:txBody>
                  <a:tcPr anchor="ctr">
                    <a:solidFill>
                      <a:srgbClr val="BECDD7"/>
                    </a:solidFill>
                  </a:tcPr>
                </a:tc>
                <a:tc>
                  <a:txBody>
                    <a:bodyPr/>
                    <a:lstStyle/>
                    <a:p>
                      <a:r>
                        <a:rPr lang="en-US" dirty="0">
                          <a:solidFill>
                            <a:srgbClr val="3C464B"/>
                          </a:solidFill>
                        </a:rPr>
                        <a:t>see</a:t>
                      </a:r>
                      <a:r>
                        <a:rPr lang="en-US" baseline="0" dirty="0">
                          <a:solidFill>
                            <a:srgbClr val="3C464B"/>
                          </a:solidFill>
                        </a:rPr>
                        <a:t> next slide</a:t>
                      </a:r>
                      <a:endParaRPr lang="en-US" dirty="0">
                        <a:solidFill>
                          <a:srgbClr val="3C464B"/>
                        </a:solidFill>
                      </a:endParaRPr>
                    </a:p>
                  </a:txBody>
                  <a:tcPr anchor="ctr">
                    <a:solidFill>
                      <a:srgbClr val="FFE178"/>
                    </a:solidFill>
                  </a:tcPr>
                </a:tc>
                <a:tc>
                  <a:txBody>
                    <a:bodyPr/>
                    <a:lstStyle/>
                    <a:p>
                      <a:pPr algn="ctr"/>
                      <a:r>
                        <a:rPr lang="en-US" dirty="0">
                          <a:solidFill>
                            <a:schemeClr val="bg1"/>
                          </a:solidFill>
                        </a:rPr>
                        <a:t>Yes</a:t>
                      </a:r>
                    </a:p>
                  </a:txBody>
                  <a:tcPr anchor="ctr">
                    <a:solidFill>
                      <a:srgbClr val="AAB414"/>
                    </a:solidFill>
                  </a:tcPr>
                </a:tc>
                <a:extLst>
                  <a:ext uri="{0D108BD9-81ED-4DB2-BD59-A6C34878D82A}">
                    <a16:rowId xmlns:a16="http://schemas.microsoft.com/office/drawing/2014/main" val="10003"/>
                  </a:ext>
                </a:extLst>
              </a:tr>
            </a:tbl>
          </a:graphicData>
        </a:graphic>
      </p:graphicFrame>
      <p:sp>
        <p:nvSpPr>
          <p:cNvPr id="7" name="Textfeld 6"/>
          <p:cNvSpPr txBox="1"/>
          <p:nvPr/>
        </p:nvSpPr>
        <p:spPr>
          <a:xfrm>
            <a:off x="677333" y="1413933"/>
            <a:ext cx="7747652" cy="651934"/>
          </a:xfrm>
          <a:prstGeom prst="rect">
            <a:avLst/>
          </a:prstGeom>
          <a:noFill/>
        </p:spPr>
        <p:txBody>
          <a:bodyPr wrap="square" lIns="0" tIns="0" rIns="0" bIns="0" rtlCol="0">
            <a:noAutofit/>
          </a:bodyPr>
          <a:lstStyle/>
          <a:p>
            <a:r>
              <a:rPr lang="en-US" b="1" dirty="0">
                <a:solidFill>
                  <a:srgbClr val="000000"/>
                </a:solidFill>
              </a:rPr>
              <a:t>Create or update </a:t>
            </a:r>
            <a:r>
              <a:rPr lang="en-US" b="1" dirty="0" err="1">
                <a:solidFill>
                  <a:srgbClr val="000000"/>
                </a:solidFill>
              </a:rPr>
              <a:t>timeseries</a:t>
            </a:r>
            <a:endParaRPr lang="en-US" b="1" dirty="0">
              <a:solidFill>
                <a:srgbClr val="000000"/>
              </a:solidFill>
            </a:endParaRPr>
          </a:p>
          <a:p>
            <a:r>
              <a:rPr lang="de-DE" b="1" dirty="0">
                <a:solidFill>
                  <a:srgbClr val="00B0F0"/>
                </a:solidFill>
              </a:rPr>
              <a:t>PUT</a:t>
            </a:r>
            <a:r>
              <a:rPr lang="en-US" b="1" dirty="0"/>
              <a:t> </a:t>
            </a:r>
            <a:r>
              <a:rPr lang="de-DE" dirty="0"/>
              <a:t>/</a:t>
            </a:r>
            <a:r>
              <a:rPr lang="de-DE" dirty="0" err="1"/>
              <a:t>api</a:t>
            </a:r>
            <a:r>
              <a:rPr lang="de-DE" dirty="0"/>
              <a:t>/</a:t>
            </a:r>
            <a:r>
              <a:rPr lang="de-DE" dirty="0" err="1"/>
              <a:t>iottimeseries</a:t>
            </a:r>
            <a:r>
              <a:rPr lang="de-DE" dirty="0"/>
              <a:t>/v3/</a:t>
            </a:r>
            <a:r>
              <a:rPr lang="de-DE" dirty="0" err="1"/>
              <a:t>timeseries</a:t>
            </a:r>
            <a:r>
              <a:rPr lang="de-DE" dirty="0"/>
              <a:t>/</a:t>
            </a:r>
            <a:r>
              <a:rPr lang="en-US" dirty="0"/>
              <a:t>{entity}/{</a:t>
            </a:r>
            <a:r>
              <a:rPr lang="en-US" dirty="0" err="1"/>
              <a:t>propertyset</a:t>
            </a:r>
            <a:r>
              <a:rPr lang="en-US" dirty="0"/>
              <a:t>}</a:t>
            </a:r>
          </a:p>
        </p:txBody>
      </p:sp>
    </p:spTree>
    <p:extLst>
      <p:ext uri="{BB962C8B-B14F-4D97-AF65-F5344CB8AC3E}">
        <p14:creationId xmlns:p14="http://schemas.microsoft.com/office/powerpoint/2010/main" val="1975255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auto">
          <a:xfrm>
            <a:off x="2857500" y="1524000"/>
            <a:ext cx="8826500" cy="4940300"/>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z="2200" dirty="0"/>
              <a:t>MindSphere API</a:t>
            </a:r>
            <a:br>
              <a:rPr lang="de-DE" sz="2200" dirty="0"/>
            </a:br>
            <a:r>
              <a:rPr lang="de-DE" b="0" dirty="0" err="1"/>
              <a:t>IoT</a:t>
            </a:r>
            <a:r>
              <a:rPr lang="de-DE" b="0" dirty="0"/>
              <a:t> Time Series Service</a:t>
            </a:r>
            <a:endParaRPr lang="en-US" sz="2200" dirty="0"/>
          </a:p>
        </p:txBody>
      </p:sp>
      <p:sp>
        <p:nvSpPr>
          <p:cNvPr id="14" name="Textfeld 6"/>
          <p:cNvSpPr txBox="1"/>
          <p:nvPr/>
        </p:nvSpPr>
        <p:spPr>
          <a:xfrm>
            <a:off x="639459" y="1566739"/>
            <a:ext cx="2109797" cy="1051817"/>
          </a:xfrm>
          <a:prstGeom prst="rect">
            <a:avLst/>
          </a:prstGeom>
          <a:noFill/>
        </p:spPr>
        <p:txBody>
          <a:bodyPr wrap="square" lIns="0" tIns="0" rIns="0" bIns="0" rtlCol="0">
            <a:noAutofit/>
          </a:bodyPr>
          <a:lstStyle/>
          <a:p>
            <a:r>
              <a:rPr lang="en-US" b="1" dirty="0">
                <a:solidFill>
                  <a:srgbClr val="000000"/>
                </a:solidFill>
              </a:rPr>
              <a:t>Create </a:t>
            </a:r>
            <a:r>
              <a:rPr lang="en-US" b="1" dirty="0" err="1">
                <a:solidFill>
                  <a:srgbClr val="000000"/>
                </a:solidFill>
              </a:rPr>
              <a:t>timeseries</a:t>
            </a:r>
            <a:endParaRPr lang="en-US" b="1" dirty="0">
              <a:solidFill>
                <a:srgbClr val="000000"/>
              </a:solidFill>
            </a:endParaRPr>
          </a:p>
          <a:p>
            <a:r>
              <a:rPr lang="en-US" dirty="0">
                <a:solidFill>
                  <a:srgbClr val="000000"/>
                </a:solidFill>
              </a:rPr>
              <a:t>Request (Body)</a:t>
            </a:r>
            <a:endParaRPr lang="en-US" dirty="0"/>
          </a:p>
        </p:txBody>
      </p:sp>
      <p:sp>
        <p:nvSpPr>
          <p:cNvPr id="3" name="Inhaltsplatzhalter 2"/>
          <p:cNvSpPr>
            <a:spLocks noGrp="1"/>
          </p:cNvSpPr>
          <p:nvPr>
            <p:ph idx="1"/>
          </p:nvPr>
        </p:nvSpPr>
        <p:spPr>
          <a:xfrm>
            <a:off x="2914763" y="1566739"/>
            <a:ext cx="8711974" cy="4752000"/>
          </a:xfrm>
          <a:ln>
            <a:noFill/>
          </a:ln>
        </p:spPr>
        <p:txBody>
          <a:bodyPr lIns="90000" tIns="46800" rIns="90000" bIns="46800"/>
          <a:lstStyle/>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"_time": "2018-02-22T00:50:10.607Z",</a:t>
            </a:r>
          </a:p>
          <a:p>
            <a:r>
              <a:rPr lang="en-US" sz="1600" dirty="0">
                <a:latin typeface="Consolas" panose="020B0609020204030204" pitchFamily="49" charset="0"/>
                <a:cs typeface="Consolas" panose="020B0609020204030204" pitchFamily="49" charset="0"/>
              </a:rPr>
              <a:t>    "sin1": 25.815107,</a:t>
            </a:r>
          </a:p>
          <a:p>
            <a:r>
              <a:rPr lang="en-US" sz="1600" dirty="0">
                <a:latin typeface="Consolas" panose="020B0609020204030204" pitchFamily="49" charset="0"/>
                <a:cs typeface="Consolas" panose="020B0609020204030204" pitchFamily="49" charset="0"/>
              </a:rPr>
              <a:t>    "sin2": -44.914648427989135,</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"_time": "2018-02-22T00:50:25.614Z",</a:t>
            </a:r>
          </a:p>
          <a:p>
            <a:r>
              <a:rPr lang="en-US" sz="1600" dirty="0">
                <a:latin typeface="Consolas" panose="020B0609020204030204" pitchFamily="49" charset="0"/>
                <a:cs typeface="Consolas" panose="020B0609020204030204" pitchFamily="49" charset="0"/>
              </a:rPr>
              <a:t>    "sin1": 30.61933,</a:t>
            </a:r>
          </a:p>
          <a:p>
            <a:r>
              <a:rPr lang="en-US" sz="1600" dirty="0">
                <a:latin typeface="Consolas" panose="020B0609020204030204" pitchFamily="49" charset="0"/>
                <a:cs typeface="Consolas" panose="020B0609020204030204" pitchFamily="49" charset="0"/>
              </a:rPr>
              <a:t>    "sin2": -44.454259707516634,</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420570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err="1"/>
              <a:t>IoT</a:t>
            </a:r>
            <a:r>
              <a:rPr lang="de-DE" b="0" dirty="0"/>
              <a:t> Time Series Service</a:t>
            </a:r>
            <a:endParaRPr lang="de-DE" sz="2200" dirty="0"/>
          </a:p>
        </p:txBody>
      </p:sp>
      <p:sp>
        <p:nvSpPr>
          <p:cNvPr id="6" name="cdtContent Placeholder 9 Id10"/>
          <p:cNvSpPr>
            <a:spLocks noGrp="1"/>
          </p:cNvSpPr>
          <p:nvPr>
            <p:ph idx="1"/>
          </p:nvPr>
        </p:nvSpPr>
        <p:spPr/>
        <p:txBody>
          <a:bodyPr/>
          <a:lstStyle/>
          <a:p>
            <a:r>
              <a:rPr lang="de-DE" sz="2000" b="1" dirty="0">
                <a:solidFill>
                  <a:srgbClr val="3C464B"/>
                </a:solidFill>
              </a:rPr>
              <a:t>Endpoints</a:t>
            </a:r>
            <a:endParaRPr lang="en-US" sz="1600" dirty="0">
              <a:solidFill>
                <a:srgbClr val="73645A"/>
              </a:solidFill>
            </a:endParaRPr>
          </a:p>
        </p:txBody>
      </p:sp>
      <p:graphicFrame>
        <p:nvGraphicFramePr>
          <p:cNvPr id="3" name="Tabelle 2"/>
          <p:cNvGraphicFramePr>
            <a:graphicFrameLocks noGrp="1"/>
          </p:cNvGraphicFramePr>
          <p:nvPr>
            <p:extLst/>
          </p:nvPr>
        </p:nvGraphicFramePr>
        <p:xfrm>
          <a:off x="653142" y="2301719"/>
          <a:ext cx="10818585" cy="1652664"/>
        </p:xfrm>
        <a:graphic>
          <a:graphicData uri="http://schemas.openxmlformats.org/drawingml/2006/table">
            <a:tbl>
              <a:tblPr firstRow="1" bandRow="1">
                <a:tableStyleId>{5C22544A-7EE6-4342-B048-85BDC9FD1C3A}</a:tableStyleId>
              </a:tblPr>
              <a:tblGrid>
                <a:gridCol w="1127578">
                  <a:extLst>
                    <a:ext uri="{9D8B030D-6E8A-4147-A177-3AD203B41FA5}">
                      <a16:colId xmlns:a16="http://schemas.microsoft.com/office/drawing/2014/main" val="20000"/>
                    </a:ext>
                  </a:extLst>
                </a:gridCol>
                <a:gridCol w="4291606">
                  <a:extLst>
                    <a:ext uri="{9D8B030D-6E8A-4147-A177-3AD203B41FA5}">
                      <a16:colId xmlns:a16="http://schemas.microsoft.com/office/drawing/2014/main" val="20001"/>
                    </a:ext>
                  </a:extLst>
                </a:gridCol>
                <a:gridCol w="5399401">
                  <a:extLst>
                    <a:ext uri="{9D8B030D-6E8A-4147-A177-3AD203B41FA5}">
                      <a16:colId xmlns:a16="http://schemas.microsoft.com/office/drawing/2014/main" val="20002"/>
                    </a:ext>
                  </a:extLst>
                </a:gridCol>
              </a:tblGrid>
              <a:tr h="826332">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Request</a:t>
                      </a:r>
                      <a:r>
                        <a:rPr lang="de-DE" b="1" baseline="0" dirty="0">
                          <a:solidFill>
                            <a:srgbClr val="004669"/>
                          </a:solidFill>
                        </a:rPr>
                        <a:t> </a:t>
                      </a:r>
                      <a:r>
                        <a:rPr lang="de-DE" b="1" baseline="0" dirty="0" err="1">
                          <a:solidFill>
                            <a:srgbClr val="004669"/>
                          </a:solidFill>
                        </a:rPr>
                        <a:t>Method</a:t>
                      </a:r>
                      <a:endParaRPr lang="en-US" b="1" dirty="0">
                        <a:solidFill>
                          <a:srgbClr val="004669"/>
                        </a:solidFill>
                      </a:endParaRP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Description</a:t>
                      </a:r>
                      <a:endParaRPr lang="en-US" b="1" dirty="0">
                        <a:solidFill>
                          <a:srgbClr val="004669"/>
                        </a:solidFill>
                      </a:endParaRPr>
                    </a:p>
                  </a:txBody>
                  <a:tcPr anchor="ctr">
                    <a:solidFill>
                      <a:srgbClr val="BECDD7"/>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End</a:t>
                      </a:r>
                      <a:r>
                        <a:rPr lang="de-DE" b="1" baseline="0" dirty="0">
                          <a:solidFill>
                            <a:srgbClr val="004669"/>
                          </a:solidFill>
                        </a:rPr>
                        <a:t> Point</a:t>
                      </a:r>
                      <a:endParaRPr lang="en-US" b="1" dirty="0">
                        <a:solidFill>
                          <a:srgbClr val="004669"/>
                        </a:solidFill>
                      </a:endParaRPr>
                    </a:p>
                  </a:txBody>
                  <a:tcPr anchor="ctr">
                    <a:solidFill>
                      <a:srgbClr val="FFE178"/>
                    </a:solidFill>
                  </a:tcPr>
                </a:tc>
                <a:extLst>
                  <a:ext uri="{0D108BD9-81ED-4DB2-BD59-A6C34878D82A}">
                    <a16:rowId xmlns:a16="http://schemas.microsoft.com/office/drawing/2014/main" val="10000"/>
                  </a:ext>
                </a:extLst>
              </a:tr>
              <a:tr h="826332">
                <a:tc>
                  <a:txBody>
                    <a:bodyPr/>
                    <a:lstStyle/>
                    <a:p>
                      <a:pPr algn="ctr"/>
                      <a:r>
                        <a:rPr lang="de-DE" sz="1800" b="1" noProof="0" dirty="0">
                          <a:solidFill>
                            <a:srgbClr val="FF0000"/>
                          </a:solidFill>
                          <a:latin typeface="Arial" pitchFamily="34" charset="0"/>
                          <a:ea typeface="+mn-ea"/>
                          <a:cs typeface="Arial" pitchFamily="34" charset="0"/>
                        </a:rPr>
                        <a:t>DELETE</a:t>
                      </a:r>
                      <a:endParaRPr lang="en-US" sz="2000" b="1" dirty="0">
                        <a:solidFill>
                          <a:srgbClr val="FF0000"/>
                        </a:solidFill>
                        <a:latin typeface="Arial" pitchFamily="34" charset="0"/>
                        <a:ea typeface="+mn-ea"/>
                        <a:cs typeface="Arial" pitchFamily="34" charset="0"/>
                      </a:endParaRPr>
                    </a:p>
                  </a:txBody>
                  <a:tcPr anchor="ctr">
                    <a:solidFill>
                      <a:srgbClr val="41AAAA"/>
                    </a:solidFill>
                  </a:tcPr>
                </a:tc>
                <a:tc>
                  <a:txBody>
                    <a:bodyPr/>
                    <a:lstStyle/>
                    <a:p>
                      <a:r>
                        <a:rPr lang="de-DE" sz="1799" b="0" i="0" kern="1200" dirty="0">
                          <a:solidFill>
                            <a:schemeClr val="dk1"/>
                          </a:solidFill>
                          <a:effectLst/>
                          <a:latin typeface="+mn-lt"/>
                          <a:ea typeface="+mn-ea"/>
                          <a:cs typeface="+mn-cs"/>
                        </a:rPr>
                        <a:t>/</a:t>
                      </a:r>
                      <a:r>
                        <a:rPr lang="de-DE" sz="1800" dirty="0" err="1"/>
                        <a:t>api</a:t>
                      </a:r>
                      <a:r>
                        <a:rPr lang="de-DE" sz="1800" dirty="0"/>
                        <a:t>/</a:t>
                      </a:r>
                      <a:r>
                        <a:rPr lang="de-DE" sz="1799" b="0" i="0" kern="1200" dirty="0" err="1">
                          <a:solidFill>
                            <a:schemeClr val="dk1"/>
                          </a:solidFill>
                          <a:effectLst/>
                          <a:latin typeface="+mn-lt"/>
                          <a:ea typeface="+mn-ea"/>
                          <a:cs typeface="+mn-cs"/>
                        </a:rPr>
                        <a:t>iottimeseries</a:t>
                      </a:r>
                      <a:r>
                        <a:rPr lang="de-DE" sz="1799" b="0" i="0" kern="1200" dirty="0">
                          <a:solidFill>
                            <a:schemeClr val="dk1"/>
                          </a:solidFill>
                          <a:effectLst/>
                          <a:latin typeface="+mn-lt"/>
                          <a:ea typeface="+mn-ea"/>
                          <a:cs typeface="+mn-cs"/>
                        </a:rPr>
                        <a:t>/v3/</a:t>
                      </a:r>
                      <a:r>
                        <a:rPr lang="de-DE" sz="1799" b="0" i="0" kern="1200" dirty="0" err="1">
                          <a:solidFill>
                            <a:schemeClr val="dk1"/>
                          </a:solidFill>
                          <a:effectLst/>
                          <a:latin typeface="+mn-lt"/>
                          <a:ea typeface="+mn-ea"/>
                          <a:cs typeface="+mn-cs"/>
                        </a:rPr>
                        <a:t>timeseries</a:t>
                      </a:r>
                      <a:endParaRPr lang="en-US" b="0" dirty="0"/>
                    </a:p>
                  </a:txBody>
                  <a:tcPr anchor="ctr">
                    <a:solidFill>
                      <a:srgbClr val="BECDD7"/>
                    </a:solidFill>
                  </a:tcPr>
                </a:tc>
                <a:tc>
                  <a:txBody>
                    <a:bodyPr/>
                    <a:lstStyle/>
                    <a:p>
                      <a:r>
                        <a:rPr lang="en-US" sz="1799" b="0" i="0" kern="1200" dirty="0">
                          <a:solidFill>
                            <a:schemeClr val="dk1"/>
                          </a:solidFill>
                          <a:effectLst/>
                          <a:latin typeface="+mn-lt"/>
                          <a:ea typeface="+mn-ea"/>
                          <a:cs typeface="+mn-cs"/>
                        </a:rPr>
                        <a:t>Delete time series data for a single entity and </a:t>
                      </a:r>
                      <a:r>
                        <a:rPr lang="en-US" sz="1799" b="0" i="0" kern="1200" dirty="0" err="1">
                          <a:solidFill>
                            <a:schemeClr val="dk1"/>
                          </a:solidFill>
                          <a:effectLst/>
                          <a:latin typeface="+mn-lt"/>
                          <a:ea typeface="+mn-ea"/>
                          <a:cs typeface="+mn-cs"/>
                        </a:rPr>
                        <a:t>propertyset</a:t>
                      </a:r>
                      <a:r>
                        <a:rPr lang="en-US" sz="1799" b="0" i="0" kern="1200" dirty="0">
                          <a:solidFill>
                            <a:schemeClr val="dk1"/>
                          </a:solidFill>
                          <a:effectLst/>
                          <a:latin typeface="+mn-lt"/>
                          <a:ea typeface="+mn-ea"/>
                          <a:cs typeface="+mn-cs"/>
                        </a:rPr>
                        <a:t> within a given time range</a:t>
                      </a:r>
                      <a:endParaRPr lang="en-US" dirty="0">
                        <a:solidFill>
                          <a:srgbClr val="3C464B"/>
                        </a:solidFill>
                      </a:endParaRPr>
                    </a:p>
                  </a:txBody>
                  <a:tcPr anchor="ctr">
                    <a:solidFill>
                      <a:srgbClr val="FFE178"/>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857946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200" dirty="0"/>
              <a:t>MindSphere API</a:t>
            </a:r>
            <a:br>
              <a:rPr lang="de-DE" sz="2200" dirty="0"/>
            </a:br>
            <a:r>
              <a:rPr lang="de-DE" b="0" dirty="0" err="1"/>
              <a:t>IoT</a:t>
            </a:r>
            <a:r>
              <a:rPr lang="de-DE" b="0" dirty="0"/>
              <a:t> Time Series Service</a:t>
            </a:r>
            <a:endParaRPr lang="en-US" sz="2200" dirty="0"/>
          </a:p>
        </p:txBody>
      </p:sp>
      <p:sp>
        <p:nvSpPr>
          <p:cNvPr id="3" name="Inhaltsplatzhalter 2"/>
          <p:cNvSpPr>
            <a:spLocks noGrp="1"/>
          </p:cNvSpPr>
          <p:nvPr>
            <p:ph idx="1"/>
          </p:nvPr>
        </p:nvSpPr>
        <p:spPr/>
        <p:txBody>
          <a:bodyPr/>
          <a:lstStyle/>
          <a:p>
            <a:endParaRPr lang="de-DE" dirty="0"/>
          </a:p>
          <a:p>
            <a:endParaRPr lang="de-DE" dirty="0"/>
          </a:p>
          <a:p>
            <a:endParaRPr lang="en-US" dirty="0"/>
          </a:p>
        </p:txBody>
      </p:sp>
      <p:graphicFrame>
        <p:nvGraphicFramePr>
          <p:cNvPr id="5" name="Tabelle 4"/>
          <p:cNvGraphicFramePr>
            <a:graphicFrameLocks noGrp="1"/>
          </p:cNvGraphicFramePr>
          <p:nvPr>
            <p:extLst/>
          </p:nvPr>
        </p:nvGraphicFramePr>
        <p:xfrm>
          <a:off x="644977" y="2279951"/>
          <a:ext cx="10434865" cy="1747652"/>
        </p:xfrm>
        <a:graphic>
          <a:graphicData uri="http://schemas.openxmlformats.org/drawingml/2006/table">
            <a:tbl>
              <a:tblPr firstRow="1" bandRow="1">
                <a:tableStyleId>{5C22544A-7EE6-4342-B048-85BDC9FD1C3A}</a:tableStyleId>
              </a:tblPr>
              <a:tblGrid>
                <a:gridCol w="1613669">
                  <a:extLst>
                    <a:ext uri="{9D8B030D-6E8A-4147-A177-3AD203B41FA5}">
                      <a16:colId xmlns:a16="http://schemas.microsoft.com/office/drawing/2014/main" val="20000"/>
                    </a:ext>
                  </a:extLst>
                </a:gridCol>
                <a:gridCol w="4812532">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468000">
                <a:tc>
                  <a:txBody>
                    <a:bodyPr/>
                    <a:lstStyle/>
                    <a:p>
                      <a:r>
                        <a:rPr lang="de-DE" b="1" dirty="0" err="1">
                          <a:solidFill>
                            <a:srgbClr val="FFFFFF"/>
                          </a:solidFill>
                        </a:rPr>
                        <a:t>from</a:t>
                      </a:r>
                      <a:endParaRPr lang="en-US" b="1" dirty="0">
                        <a:solidFill>
                          <a:srgbClr val="FFFFFF"/>
                        </a:solidFill>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Beginning of the time range to read </a:t>
                      </a:r>
                      <a:r>
                        <a:rPr lang="de-DE" sz="1799" b="0" i="0" kern="1200" dirty="0">
                          <a:solidFill>
                            <a:schemeClr val="dk1"/>
                          </a:solidFill>
                          <a:effectLst/>
                          <a:latin typeface="+mn-lt"/>
                          <a:ea typeface="+mn-ea"/>
                          <a:cs typeface="+mn-cs"/>
                        </a:rPr>
                        <a:t>(</a:t>
                      </a:r>
                      <a:r>
                        <a:rPr lang="de-DE" sz="1799" b="0" i="0" kern="1200" dirty="0" err="1">
                          <a:solidFill>
                            <a:schemeClr val="dk1"/>
                          </a:solidFill>
                          <a:effectLst/>
                          <a:latin typeface="+mn-lt"/>
                          <a:ea typeface="+mn-ea"/>
                          <a:cs typeface="+mn-cs"/>
                        </a:rPr>
                        <a:t>exclusive</a:t>
                      </a:r>
                      <a:r>
                        <a:rPr lang="de-DE" sz="1799" b="0" i="0" kern="1200" dirty="0">
                          <a:solidFill>
                            <a:schemeClr val="dk1"/>
                          </a:solidFill>
                          <a:effectLst/>
                          <a:latin typeface="+mn-lt"/>
                          <a:ea typeface="+mn-ea"/>
                          <a:cs typeface="+mn-cs"/>
                        </a:rPr>
                        <a:t>)</a:t>
                      </a:r>
                      <a:endParaRPr lang="en-US" dirty="0"/>
                    </a:p>
                  </a:txBody>
                  <a:tcPr anchor="ctr">
                    <a:solidFill>
                      <a:srgbClr val="BECDD7"/>
                    </a:solidFill>
                  </a:tcPr>
                </a:tc>
                <a:tc>
                  <a:txBody>
                    <a:bodyPr/>
                    <a:lstStyle/>
                    <a:p>
                      <a:r>
                        <a:rPr lang="de-DE" sz="1799" b="0" i="0" kern="1200" dirty="0">
                          <a:solidFill>
                            <a:schemeClr val="dk1"/>
                          </a:solidFill>
                          <a:effectLst/>
                          <a:latin typeface="+mn-lt"/>
                          <a:ea typeface="+mn-ea"/>
                          <a:cs typeface="+mn-cs"/>
                        </a:rPr>
                        <a:t>2018-01-31T00:00:00Z</a:t>
                      </a:r>
                      <a:endParaRPr lang="en-US" dirty="0">
                        <a:solidFill>
                          <a:srgbClr val="3C464B"/>
                        </a:solidFill>
                      </a:endParaRPr>
                    </a:p>
                  </a:txBody>
                  <a:tcPr anchor="ctr">
                    <a:solidFill>
                      <a:srgbClr val="FFE178"/>
                    </a:solidFill>
                  </a:tcPr>
                </a:tc>
                <a:tc>
                  <a:txBody>
                    <a:bodyPr/>
                    <a:lstStyle/>
                    <a:p>
                      <a:pPr algn="ctr"/>
                      <a:r>
                        <a:rPr lang="de-DE" dirty="0">
                          <a:solidFill>
                            <a:schemeClr val="bg1"/>
                          </a:solidFill>
                        </a:rPr>
                        <a:t>Yes</a:t>
                      </a:r>
                      <a:endParaRPr lang="en-US" dirty="0">
                        <a:solidFill>
                          <a:schemeClr val="bg1"/>
                        </a:solidFill>
                      </a:endParaRPr>
                    </a:p>
                  </a:txBody>
                  <a:tcPr anchor="ctr">
                    <a:solidFill>
                      <a:srgbClr val="AAB414"/>
                    </a:solidFill>
                  </a:tcPr>
                </a:tc>
                <a:extLst>
                  <a:ext uri="{0D108BD9-81ED-4DB2-BD59-A6C34878D82A}">
                    <a16:rowId xmlns:a16="http://schemas.microsoft.com/office/drawing/2014/main" val="10001"/>
                  </a:ext>
                </a:extLst>
              </a:tr>
              <a:tr h="468000">
                <a:tc>
                  <a:txBody>
                    <a:bodyPr/>
                    <a:lstStyle/>
                    <a:p>
                      <a:r>
                        <a:rPr lang="de-DE" b="1" dirty="0" err="1">
                          <a:solidFill>
                            <a:srgbClr val="FFFFFF"/>
                          </a:solidFill>
                        </a:rPr>
                        <a:t>to</a:t>
                      </a:r>
                      <a:endParaRPr lang="en-US" b="1" dirty="0">
                        <a:solidFill>
                          <a:srgbClr val="FFFFFF"/>
                        </a:solidFill>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End of the time range to read </a:t>
                      </a:r>
                      <a:r>
                        <a:rPr lang="de-DE" sz="1799" b="0" i="0" kern="1200" dirty="0">
                          <a:solidFill>
                            <a:schemeClr val="dk1"/>
                          </a:solidFill>
                          <a:effectLst/>
                          <a:latin typeface="+mn-lt"/>
                          <a:ea typeface="+mn-ea"/>
                          <a:cs typeface="+mn-cs"/>
                        </a:rPr>
                        <a:t>(</a:t>
                      </a:r>
                      <a:r>
                        <a:rPr lang="de-DE" sz="1799" b="0" i="0" kern="1200" dirty="0" err="1">
                          <a:solidFill>
                            <a:schemeClr val="dk1"/>
                          </a:solidFill>
                          <a:effectLst/>
                          <a:latin typeface="+mn-lt"/>
                          <a:ea typeface="+mn-ea"/>
                          <a:cs typeface="+mn-cs"/>
                        </a:rPr>
                        <a:t>inclusive</a:t>
                      </a:r>
                      <a:r>
                        <a:rPr lang="de-DE" sz="1799" b="0" i="0" kern="1200" dirty="0">
                          <a:solidFill>
                            <a:schemeClr val="dk1"/>
                          </a:solidFill>
                          <a:effectLst/>
                          <a:latin typeface="+mn-lt"/>
                          <a:ea typeface="+mn-ea"/>
                          <a:cs typeface="+mn-cs"/>
                        </a:rPr>
                        <a:t>)</a:t>
                      </a:r>
                      <a:endParaRPr lang="en-US" dirty="0"/>
                    </a:p>
                  </a:txBody>
                  <a:tcPr anchor="ctr">
                    <a:solidFill>
                      <a:srgbClr val="BECDD7"/>
                    </a:solidFill>
                  </a:tcPr>
                </a:tc>
                <a:tc>
                  <a:txBody>
                    <a:bodyPr/>
                    <a:lstStyle/>
                    <a:p>
                      <a:r>
                        <a:rPr lang="de-DE" sz="1799" b="0" i="0" kern="1200" dirty="0">
                          <a:solidFill>
                            <a:schemeClr val="dk1"/>
                          </a:solidFill>
                          <a:effectLst/>
                          <a:latin typeface="+mn-lt"/>
                          <a:ea typeface="+mn-ea"/>
                          <a:cs typeface="+mn-cs"/>
                        </a:rPr>
                        <a:t>2018-01-31T20:00:00Z</a:t>
                      </a:r>
                      <a:endParaRPr lang="en-US" dirty="0">
                        <a:solidFill>
                          <a:srgbClr val="3C464B"/>
                        </a:solidFill>
                      </a:endParaRPr>
                    </a:p>
                  </a:txBody>
                  <a:tcPr anchor="ctr">
                    <a:solidFill>
                      <a:srgbClr val="FFE178"/>
                    </a:solidFill>
                  </a:tcPr>
                </a:tc>
                <a:tc>
                  <a:txBody>
                    <a:bodyPr/>
                    <a:lstStyle/>
                    <a:p>
                      <a:pPr algn="ctr"/>
                      <a:r>
                        <a:rPr lang="de-DE" dirty="0">
                          <a:solidFill>
                            <a:schemeClr val="bg1"/>
                          </a:solidFill>
                        </a:rPr>
                        <a:t>Yes</a:t>
                      </a:r>
                      <a:endParaRPr lang="en-US" dirty="0">
                        <a:solidFill>
                          <a:schemeClr val="bg1"/>
                        </a:solidFill>
                      </a:endParaRPr>
                    </a:p>
                  </a:txBody>
                  <a:tcPr anchor="ctr">
                    <a:solidFill>
                      <a:srgbClr val="AAB414"/>
                    </a:solidFill>
                  </a:tcPr>
                </a:tc>
                <a:extLst>
                  <a:ext uri="{0D108BD9-81ED-4DB2-BD59-A6C34878D82A}">
                    <a16:rowId xmlns:a16="http://schemas.microsoft.com/office/drawing/2014/main" val="10002"/>
                  </a:ext>
                </a:extLst>
              </a:tr>
            </a:tbl>
          </a:graphicData>
        </a:graphic>
      </p:graphicFrame>
      <p:sp>
        <p:nvSpPr>
          <p:cNvPr id="7" name="Textfeld 6"/>
          <p:cNvSpPr txBox="1"/>
          <p:nvPr/>
        </p:nvSpPr>
        <p:spPr>
          <a:xfrm>
            <a:off x="677333" y="1413933"/>
            <a:ext cx="7747652" cy="651934"/>
          </a:xfrm>
          <a:prstGeom prst="rect">
            <a:avLst/>
          </a:prstGeom>
          <a:noFill/>
        </p:spPr>
        <p:txBody>
          <a:bodyPr wrap="square" lIns="0" tIns="0" rIns="0" bIns="0" rtlCol="0">
            <a:noAutofit/>
          </a:bodyPr>
          <a:lstStyle/>
          <a:p>
            <a:r>
              <a:rPr lang="en-US" b="1" dirty="0">
                <a:solidFill>
                  <a:srgbClr val="000000"/>
                </a:solidFill>
              </a:rPr>
              <a:t>Delete </a:t>
            </a:r>
            <a:r>
              <a:rPr lang="en-US" b="1" dirty="0" err="1">
                <a:solidFill>
                  <a:srgbClr val="000000"/>
                </a:solidFill>
              </a:rPr>
              <a:t>timeseries</a:t>
            </a:r>
            <a:endParaRPr lang="en-US" b="1" dirty="0">
              <a:solidFill>
                <a:srgbClr val="000000"/>
              </a:solidFill>
            </a:endParaRPr>
          </a:p>
          <a:p>
            <a:r>
              <a:rPr lang="de-DE" b="1" dirty="0">
                <a:solidFill>
                  <a:srgbClr val="FF0000"/>
                </a:solidFill>
                <a:latin typeface="Arial" pitchFamily="34" charset="0"/>
                <a:cs typeface="Arial" pitchFamily="34" charset="0"/>
              </a:rPr>
              <a:t>DELETE </a:t>
            </a:r>
            <a:r>
              <a:rPr lang="de-DE" dirty="0"/>
              <a:t>/</a:t>
            </a:r>
            <a:r>
              <a:rPr lang="de-DE" dirty="0" err="1"/>
              <a:t>api</a:t>
            </a:r>
            <a:r>
              <a:rPr lang="de-DE" dirty="0"/>
              <a:t>/</a:t>
            </a:r>
            <a:r>
              <a:rPr lang="de-DE" dirty="0" err="1"/>
              <a:t>iottimeseries</a:t>
            </a:r>
            <a:r>
              <a:rPr lang="de-DE" dirty="0"/>
              <a:t>/v3/</a:t>
            </a:r>
            <a:r>
              <a:rPr lang="de-DE" dirty="0" err="1"/>
              <a:t>timeseries</a:t>
            </a:r>
            <a:r>
              <a:rPr lang="de-DE" dirty="0"/>
              <a:t>/</a:t>
            </a:r>
            <a:r>
              <a:rPr lang="en-US" dirty="0"/>
              <a:t>{entity}/{</a:t>
            </a:r>
            <a:r>
              <a:rPr lang="en-US" dirty="0" err="1"/>
              <a:t>propertyset</a:t>
            </a:r>
            <a:r>
              <a:rPr lang="en-US" dirty="0"/>
              <a:t>}</a:t>
            </a:r>
          </a:p>
        </p:txBody>
      </p:sp>
      <p:grpSp>
        <p:nvGrpSpPr>
          <p:cNvPr id="6" name="Group 5"/>
          <p:cNvGrpSpPr/>
          <p:nvPr/>
        </p:nvGrpSpPr>
        <p:grpSpPr>
          <a:xfrm>
            <a:off x="3543300" y="4631783"/>
            <a:ext cx="4625365" cy="826560"/>
            <a:chOff x="2390775" y="4625137"/>
            <a:chExt cx="4625365" cy="826560"/>
          </a:xfrm>
        </p:grpSpPr>
        <p:sp>
          <p:nvSpPr>
            <p:cNvPr id="8" name="Rechteck 5"/>
            <p:cNvSpPr/>
            <p:nvPr/>
          </p:nvSpPr>
          <p:spPr>
            <a:xfrm>
              <a:off x="3728060" y="4860397"/>
              <a:ext cx="32880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Status Code 204 (</a:t>
              </a:r>
              <a:r>
                <a:rPr lang="de-DE" dirty="0" err="1"/>
                <a:t>No</a:t>
              </a:r>
              <a:r>
                <a:rPr lang="de-DE" dirty="0"/>
                <a:t> Content)</a:t>
              </a:r>
            </a:p>
          </p:txBody>
        </p:sp>
        <p:sp>
          <p:nvSpPr>
            <p:cNvPr id="9" name="Right Arrow 8"/>
            <p:cNvSpPr/>
            <p:nvPr/>
          </p:nvSpPr>
          <p:spPr bwMode="auto">
            <a:xfrm>
              <a:off x="2390775" y="4625137"/>
              <a:ext cx="1171575" cy="826560"/>
            </a:xfrm>
            <a:prstGeom prst="righ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64815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API </a:t>
            </a:r>
            <a:br>
              <a:rPr lang="de-DE" dirty="0"/>
            </a:br>
            <a:r>
              <a:rPr lang="de-DE" b="0" dirty="0" err="1"/>
              <a:t>IoT</a:t>
            </a:r>
            <a:r>
              <a:rPr lang="de-DE" b="0" dirty="0"/>
              <a:t> Time Series Service</a:t>
            </a:r>
            <a:endParaRPr lang="en-US" dirty="0"/>
          </a:p>
        </p:txBody>
      </p:sp>
      <p:sp>
        <p:nvSpPr>
          <p:cNvPr id="15" name="cdtContent Placeholder 9 Id10"/>
          <p:cNvSpPr>
            <a:spLocks noGrp="1"/>
          </p:cNvSpPr>
          <p:nvPr>
            <p:ph idx="1"/>
          </p:nvPr>
        </p:nvSpPr>
        <p:spPr/>
        <p:txBody>
          <a:bodyPr/>
          <a:lstStyle/>
          <a:p>
            <a:endParaRPr lang="de-DE" sz="2000" b="1" noProof="0" dirty="0"/>
          </a:p>
          <a:p>
            <a:r>
              <a:rPr lang="de-DE" sz="2000" b="1" noProof="0" dirty="0"/>
              <a:t>Demo</a:t>
            </a:r>
            <a:endParaRPr lang="en-US" sz="2000" b="1" dirty="0"/>
          </a:p>
          <a:p>
            <a:endParaRPr lang="en-US" sz="2000" b="1" dirty="0"/>
          </a:p>
        </p:txBody>
      </p:sp>
      <p:sp>
        <p:nvSpPr>
          <p:cNvPr id="14" name="Textfeld 13"/>
          <p:cNvSpPr txBox="1"/>
          <p:nvPr/>
        </p:nvSpPr>
        <p:spPr>
          <a:xfrm>
            <a:off x="7071664" y="4922510"/>
            <a:ext cx="914400" cy="914400"/>
          </a:xfrm>
          <a:prstGeom prst="rect">
            <a:avLst/>
          </a:prstGeom>
          <a:noFill/>
        </p:spPr>
        <p:txBody>
          <a:bodyPr wrap="none" lIns="0" tIns="0" rIns="0" bIns="0" rtlCol="0">
            <a:noAutofit/>
          </a:bodyPr>
          <a:lstStyle/>
          <a:p>
            <a:pPr>
              <a:lnSpc>
                <a:spcPct val="110000"/>
              </a:lnSpc>
              <a:spcBef>
                <a:spcPts val="0"/>
              </a:spcBef>
            </a:pPr>
            <a:endParaRPr lang="en-US" sz="14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TextBox 5"/>
          <p:cNvSpPr txBox="1"/>
          <p:nvPr/>
        </p:nvSpPr>
        <p:spPr>
          <a:xfrm>
            <a:off x="5943600" y="1812758"/>
            <a:ext cx="914400" cy="914400"/>
          </a:xfrm>
          <a:prstGeom prst="rect">
            <a:avLst/>
          </a:prstGeom>
          <a:noFill/>
        </p:spPr>
        <p:txBody>
          <a:bodyPr wrap="none" lIns="0" tIns="0" rIns="0" bIns="0" rtlCol="0">
            <a:noAutofit/>
          </a:bodyPr>
          <a:lstStyle/>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hteck 12"/>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Gleichschenkliges Dreieck 16"/>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Box 10"/>
          <p:cNvSpPr txBox="1"/>
          <p:nvPr/>
        </p:nvSpPr>
        <p:spPr>
          <a:xfrm>
            <a:off x="814137" y="3465095"/>
            <a:ext cx="4706987" cy="1760290"/>
          </a:xfrm>
          <a:prstGeom prst="rect">
            <a:avLst/>
          </a:prstGeom>
          <a:noFill/>
        </p:spPr>
        <p:txBody>
          <a:bodyPr wrap="square" lIns="0" tIns="0" rIns="0" bIns="0" rtlCol="0">
            <a:noAutofit/>
          </a:bodyPr>
          <a:lstStyle/>
          <a:p>
            <a:pPr marL="342900" indent="-342900">
              <a:lnSpc>
                <a:spcPct val="110000"/>
              </a:lnSpc>
              <a:spcBef>
                <a:spcPts val="0"/>
              </a:spcBef>
              <a:buClr>
                <a:srgbClr val="879BAA"/>
              </a:buClr>
              <a:buFont typeface="Arial" panose="020B0604020202020204" pitchFamily="34" charset="0"/>
              <a:buChar char="•"/>
            </a:pPr>
            <a:r>
              <a:rPr lang="en-US" sz="2000" dirty="0">
                <a:solidFill>
                  <a:schemeClr val="bg1"/>
                </a:solidFill>
                <a:latin typeface="Arial" pitchFamily="34" charset="0"/>
                <a:cs typeface="Arial" pitchFamily="34" charset="0"/>
              </a:rPr>
              <a:t>Use the Postman Collection to investigate this API</a:t>
            </a:r>
            <a:endParaRPr lang="en-US" sz="2000" dirty="0">
              <a:solidFill>
                <a:schemeClr val="bg1"/>
              </a:solidFill>
              <a:ea typeface="Arial Unicode MS" panose="020B0604020202020204" pitchFamily="34" charset="-128"/>
              <a:cs typeface="Arial Unicode MS" panose="020B0604020202020204" pitchFamily="34" charset="-128"/>
            </a:endParaRPr>
          </a:p>
        </p:txBody>
      </p:sp>
      <p:pic>
        <p:nvPicPr>
          <p:cNvPr id="12" name="Picture 4" descr="Image result for postman chr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025" y="2519142"/>
            <a:ext cx="2403367" cy="240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6880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solidFill>
                  <a:srgbClr val="00646E"/>
                </a:solidFill>
              </a:rPr>
              <a:t>IoT</a:t>
            </a:r>
            <a:r>
              <a:rPr lang="de-DE" dirty="0">
                <a:solidFill>
                  <a:srgbClr val="00646E"/>
                </a:solidFill>
              </a:rPr>
              <a:t> Time Series API</a:t>
            </a:r>
            <a:br>
              <a:rPr lang="de-DE" dirty="0">
                <a:solidFill>
                  <a:srgbClr val="00646E"/>
                </a:solidFill>
              </a:rPr>
            </a:br>
            <a:r>
              <a:rPr lang="de-DE" b="0" dirty="0">
                <a:solidFill>
                  <a:srgbClr val="00646E"/>
                </a:solidFill>
              </a:rPr>
              <a:t>S</a:t>
            </a:r>
            <a:r>
              <a:rPr lang="en-US" b="0" dirty="0" err="1">
                <a:solidFill>
                  <a:srgbClr val="00646E"/>
                </a:solidFill>
              </a:rPr>
              <a:t>ummary</a:t>
            </a:r>
            <a:endParaRPr lang="en-US" dirty="0">
              <a:solidFill>
                <a:srgbClr val="00646E"/>
              </a:solidFill>
            </a:endParaRPr>
          </a:p>
        </p:txBody>
      </p:sp>
      <p:sp>
        <p:nvSpPr>
          <p:cNvPr id="5" name="Line Callout 2 4"/>
          <p:cNvSpPr/>
          <p:nvPr/>
        </p:nvSpPr>
        <p:spPr bwMode="auto">
          <a:xfrm flipH="1">
            <a:off x="380998" y="1680634"/>
            <a:ext cx="3605797" cy="1833532"/>
          </a:xfrm>
          <a:prstGeom prst="borderCallout2">
            <a:avLst>
              <a:gd name="adj1" fmla="val 51247"/>
              <a:gd name="adj2" fmla="val 181"/>
              <a:gd name="adj3" fmla="val 51248"/>
              <a:gd name="adj4" fmla="val -17022"/>
              <a:gd name="adj5" fmla="val 83456"/>
              <a:gd name="adj6" fmla="val -32861"/>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err="1">
                <a:solidFill>
                  <a:srgbClr val="FFFFFF"/>
                </a:solidFill>
                <a:ea typeface="Arial Unicode MS" panose="020B0604020202020204" pitchFamily="34" charset="-128"/>
                <a:cs typeface="Arial Unicode MS" panose="020B0604020202020204" pitchFamily="34" charset="-128"/>
              </a:rPr>
              <a:t>How</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can</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we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search</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for</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raw</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data</a:t>
            </a:r>
            <a:r>
              <a:rPr lang="de-DE" dirty="0">
                <a:solidFill>
                  <a:srgbClr val="FFFFFF"/>
                </a:solidFill>
                <a:ea typeface="Arial Unicode MS" panose="020B0604020202020204" pitchFamily="34" charset="-128"/>
                <a:cs typeface="Arial Unicode MS" panose="020B0604020202020204" pitchFamily="34" charset="-128"/>
              </a:rPr>
              <a:t>?</a:t>
            </a:r>
          </a:p>
          <a:p>
            <a:pPr algn="ctr">
              <a:lnSpc>
                <a:spcPct val="110000"/>
              </a:lnSpc>
              <a:spcBef>
                <a:spcPct val="0"/>
              </a:spcBef>
              <a:buFont typeface="Wingdings" charset="0"/>
              <a:buNone/>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de-DE" b="1" dirty="0">
                <a:solidFill>
                  <a:schemeClr val="bg1"/>
                </a:solidFill>
                <a:ea typeface="Arial Unicode MS" panose="020B0604020202020204" pitchFamily="34" charset="-128"/>
                <a:cs typeface="Arial Unicode MS" panose="020B0604020202020204" pitchFamily="34" charset="-128"/>
              </a:rPr>
              <a:t>GET </a:t>
            </a:r>
            <a:r>
              <a:rPr lang="de-DE" b="1" dirty="0" err="1">
                <a:solidFill>
                  <a:schemeClr val="bg1"/>
                </a:solidFill>
                <a:ea typeface="Arial Unicode MS" panose="020B0604020202020204" pitchFamily="34" charset="-128"/>
                <a:cs typeface="Arial Unicode MS" panose="020B0604020202020204" pitchFamily="34" charset="-128"/>
              </a:rPr>
              <a:t>request</a:t>
            </a:r>
            <a:r>
              <a:rPr lang="de-DE" b="1" dirty="0">
                <a:solidFill>
                  <a:schemeClr val="bg1"/>
                </a:solidFill>
                <a:ea typeface="Arial Unicode MS" panose="020B0604020202020204" pitchFamily="34" charset="-128"/>
                <a:cs typeface="Arial Unicode MS" panose="020B0604020202020204" pitchFamily="34" charset="-128"/>
              </a:rPr>
              <a:t> on </a:t>
            </a:r>
            <a:r>
              <a:rPr lang="de-DE" b="1" dirty="0" err="1">
                <a:solidFill>
                  <a:schemeClr val="bg1"/>
                </a:solidFill>
                <a:ea typeface="Arial Unicode MS" panose="020B0604020202020204" pitchFamily="34" charset="-128"/>
                <a:cs typeface="Arial Unicode MS" panose="020B0604020202020204" pitchFamily="34" charset="-128"/>
              </a:rPr>
              <a:t>the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endpoint</a:t>
            </a:r>
            <a:endParaRPr lang="de-DE" b="1" dirty="0">
              <a:solidFill>
                <a:schemeClr val="bg1"/>
              </a:solidFill>
              <a:ea typeface="Arial Unicode MS" panose="020B0604020202020204" pitchFamily="34" charset="-128"/>
              <a:cs typeface="Arial Unicode MS" panose="020B0604020202020204" pitchFamily="34" charset="-128"/>
            </a:endParaRPr>
          </a:p>
        </p:txBody>
      </p:sp>
      <p:sp>
        <p:nvSpPr>
          <p:cNvPr id="6" name="Line Callout 2 5"/>
          <p:cNvSpPr/>
          <p:nvPr/>
        </p:nvSpPr>
        <p:spPr bwMode="auto">
          <a:xfrm flipH="1">
            <a:off x="825500" y="4158034"/>
            <a:ext cx="3936954" cy="1722813"/>
          </a:xfrm>
          <a:prstGeom prst="borderCallout2">
            <a:avLst>
              <a:gd name="adj1" fmla="val 51247"/>
              <a:gd name="adj2" fmla="val 181"/>
              <a:gd name="adj3" fmla="val 51248"/>
              <a:gd name="adj4" fmla="val -17022"/>
              <a:gd name="adj5" fmla="val 63682"/>
              <a:gd name="adj6" fmla="val -21553"/>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err="1">
                <a:solidFill>
                  <a:srgbClr val="FFFFFF"/>
                </a:solidFill>
                <a:ea typeface="Arial Unicode MS" panose="020B0604020202020204" pitchFamily="34" charset="-128"/>
                <a:cs typeface="Arial Unicode MS" panose="020B0604020202020204" pitchFamily="34" charset="-128"/>
              </a:rPr>
              <a:t>How</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can</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we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create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or</a:t>
            </a:r>
            <a:r>
              <a:rPr lang="de-DE" dirty="0">
                <a:solidFill>
                  <a:srgbClr val="FFFFFF"/>
                </a:solidFill>
                <a:ea typeface="Arial Unicode MS" panose="020B0604020202020204" pitchFamily="34" charset="-128"/>
                <a:cs typeface="Arial Unicode MS" panose="020B0604020202020204" pitchFamily="34" charset="-128"/>
              </a:rPr>
              <a:t> update </a:t>
            </a:r>
            <a:r>
              <a:rPr lang="de-DE" dirty="0" err="1">
                <a:solidFill>
                  <a:srgbClr val="FFFFFF"/>
                </a:solidFill>
                <a:ea typeface="Arial Unicode MS" panose="020B0604020202020204" pitchFamily="34" charset="-128"/>
                <a:cs typeface="Arial Unicode MS" panose="020B0604020202020204" pitchFamily="34" charset="-128"/>
              </a:rPr>
              <a:t>data</a:t>
            </a:r>
            <a:r>
              <a:rPr lang="de-DE" dirty="0">
                <a:solidFill>
                  <a:srgbClr val="FFFFFF"/>
                </a:solidFill>
                <a:ea typeface="Arial Unicode MS" panose="020B0604020202020204" pitchFamily="34" charset="-128"/>
                <a:cs typeface="Arial Unicode MS" panose="020B0604020202020204" pitchFamily="34" charset="-128"/>
              </a:rPr>
              <a:t>?</a:t>
            </a:r>
          </a:p>
          <a:p>
            <a:pPr algn="ctr">
              <a:lnSpc>
                <a:spcPct val="110000"/>
              </a:lnSpc>
              <a:spcBef>
                <a:spcPct val="0"/>
              </a:spcBef>
              <a:buFont typeface="Wingdings" charset="0"/>
              <a:buNone/>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pPr>
            <a:r>
              <a:rPr lang="de-DE" b="1" dirty="0">
                <a:solidFill>
                  <a:schemeClr val="bg1"/>
                </a:solidFill>
                <a:ea typeface="Arial Unicode MS" panose="020B0604020202020204" pitchFamily="34" charset="-128"/>
                <a:cs typeface="Arial Unicode MS" panose="020B0604020202020204" pitchFamily="34" charset="-128"/>
              </a:rPr>
              <a:t>DELETE </a:t>
            </a:r>
            <a:r>
              <a:rPr lang="de-DE" b="1" dirty="0" err="1">
                <a:solidFill>
                  <a:schemeClr val="bg1"/>
                </a:solidFill>
                <a:ea typeface="Arial Unicode MS" panose="020B0604020202020204" pitchFamily="34" charset="-128"/>
                <a:cs typeface="Arial Unicode MS" panose="020B0604020202020204" pitchFamily="34" charset="-128"/>
              </a:rPr>
              <a:t>or</a:t>
            </a:r>
            <a:r>
              <a:rPr lang="de-DE" b="1" dirty="0">
                <a:solidFill>
                  <a:schemeClr val="bg1"/>
                </a:solidFill>
                <a:ea typeface="Arial Unicode MS" panose="020B0604020202020204" pitchFamily="34" charset="-128"/>
                <a:cs typeface="Arial Unicode MS" panose="020B0604020202020204" pitchFamily="34" charset="-128"/>
              </a:rPr>
              <a:t> PUT </a:t>
            </a:r>
            <a:r>
              <a:rPr lang="de-DE" b="1" dirty="0" err="1">
                <a:solidFill>
                  <a:schemeClr val="bg1"/>
                </a:solidFill>
                <a:ea typeface="Arial Unicode MS" panose="020B0604020202020204" pitchFamily="34" charset="-128"/>
                <a:cs typeface="Arial Unicode MS" panose="020B0604020202020204" pitchFamily="34" charset="-128"/>
              </a:rPr>
              <a:t>request</a:t>
            </a:r>
            <a:r>
              <a:rPr lang="de-DE" b="1" dirty="0">
                <a:solidFill>
                  <a:schemeClr val="bg1"/>
                </a:solidFill>
                <a:ea typeface="Arial Unicode MS" panose="020B0604020202020204" pitchFamily="34" charset="-128"/>
                <a:cs typeface="Arial Unicode MS" panose="020B0604020202020204" pitchFamily="34" charset="-128"/>
              </a:rPr>
              <a:t> on </a:t>
            </a:r>
            <a:r>
              <a:rPr lang="de-DE" b="1" dirty="0" err="1">
                <a:solidFill>
                  <a:schemeClr val="bg1"/>
                </a:solidFill>
                <a:ea typeface="Arial Unicode MS" panose="020B0604020202020204" pitchFamily="34" charset="-128"/>
                <a:cs typeface="Arial Unicode MS" panose="020B0604020202020204" pitchFamily="34" charset="-128"/>
              </a:rPr>
              <a:t>the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endpoint</a:t>
            </a:r>
            <a:endParaRPr lang="en-US" b="1" dirty="0">
              <a:solidFill>
                <a:schemeClr val="bg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41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bwMode="auto">
          <a:xfrm>
            <a:off x="186258" y="1165578"/>
            <a:ext cx="11731194" cy="719705"/>
          </a:xfrm>
          <a:prstGeom prst="rect">
            <a:avLst/>
          </a:prstGeom>
          <a:solidFill>
            <a:srgbClr val="E1E1D7"/>
          </a:solidFill>
          <a:ln>
            <a:noFill/>
          </a:ln>
          <a:effectLst/>
          <a:extLst/>
        </p:spPr>
        <p:txBody>
          <a:bodyPr wrap="square" lIns="1907007" tIns="53972" rIns="107944" bIns="53972" numCol="1" spcCol="72000" rtlCol="0" anchor="ctr">
            <a:noAutofit/>
          </a:bodyPr>
          <a:lstStyle/>
          <a:p>
            <a:pPr marL="0" lvl="1">
              <a:lnSpc>
                <a:spcPct val="95000"/>
              </a:lnSpc>
              <a:buClr>
                <a:srgbClr val="879BAA"/>
              </a:buClr>
              <a:defRPr/>
            </a:pPr>
            <a:r>
              <a:rPr lang="en-US" sz="1199" dirty="0"/>
              <a:t>Solution for preprocessing and sending data to MindSphere. It performs signal pre-processing on the edge of the network using X-Tools technology before sending the processed data to MindSphere. Once the data is in, MindSphere detects possible damage to machinery. Flexible analytics help drive root-cause analysis and predictive maintenance to proactively manage downtime of assets.</a:t>
            </a:r>
          </a:p>
        </p:txBody>
      </p:sp>
      <p:sp>
        <p:nvSpPr>
          <p:cNvPr id="2" name="Titel 1"/>
          <p:cNvSpPr>
            <a:spLocks noGrp="1"/>
          </p:cNvSpPr>
          <p:nvPr>
            <p:ph type="title"/>
          </p:nvPr>
        </p:nvSpPr>
        <p:spPr/>
        <p:txBody>
          <a:bodyPr/>
          <a:lstStyle/>
          <a:p>
            <a:r>
              <a:rPr lang="en-US" dirty="0">
                <a:solidFill>
                  <a:srgbClr val="00646E"/>
                </a:solidFill>
              </a:rPr>
              <a:t>Connectivity @ MindSphere </a:t>
            </a:r>
            <a:br>
              <a:rPr lang="en-US" dirty="0">
                <a:solidFill>
                  <a:srgbClr val="00646E"/>
                </a:solidFill>
              </a:rPr>
            </a:br>
            <a:r>
              <a:rPr lang="en-US" sz="2000" dirty="0">
                <a:solidFill>
                  <a:srgbClr val="4BB9B9"/>
                </a:solidFill>
              </a:rPr>
              <a:t>MindConnect Edge Analytics</a:t>
            </a:r>
            <a:r>
              <a:rPr lang="en-US" sz="2000" baseline="30000" dirty="0">
                <a:solidFill>
                  <a:srgbClr val="4BB9B9"/>
                </a:solidFill>
              </a:rPr>
              <a:t>2</a:t>
            </a:r>
          </a:p>
        </p:txBody>
      </p:sp>
      <p:sp>
        <p:nvSpPr>
          <p:cNvPr id="10" name="Rechteck 9"/>
          <p:cNvSpPr/>
          <p:nvPr>
            <p:custDataLst>
              <p:tags r:id="rId1"/>
            </p:custDataLst>
          </p:nvPr>
        </p:nvSpPr>
        <p:spPr bwMode="auto">
          <a:xfrm>
            <a:off x="186258" y="2032368"/>
            <a:ext cx="11731194" cy="1414305"/>
          </a:xfrm>
          <a:prstGeom prst="rect">
            <a:avLst/>
          </a:prstGeom>
          <a:solidFill>
            <a:srgbClr val="E1E1D7"/>
          </a:solidFill>
          <a:ln>
            <a:noFill/>
          </a:ln>
          <a:effectLst/>
          <a:extLst/>
        </p:spPr>
        <p:txBody>
          <a:bodyPr wrap="square" lIns="1907007" tIns="53972" rIns="1475232" bIns="53972" numCol="1" spcCol="72000" rtlCol="0" anchor="ctr">
            <a:noAutofit/>
          </a:bodyPr>
          <a:lstStyle/>
          <a:p>
            <a:pPr marL="93616" lvl="1" indent="-92029">
              <a:spcAft>
                <a:spcPts val="300"/>
              </a:spcAft>
              <a:buClr>
                <a:schemeClr val="accent1"/>
              </a:buClr>
              <a:buFont typeface="Arial" panose="020B0604020202020204" pitchFamily="34" charset="0"/>
              <a:buChar char="•"/>
              <a:defRPr/>
            </a:pPr>
            <a:r>
              <a:rPr lang="en-US" sz="1199" dirty="0"/>
              <a:t>Edge analytics through data preprocessing</a:t>
            </a:r>
          </a:p>
          <a:p>
            <a:pPr marL="93616" lvl="1" indent="-92029">
              <a:spcAft>
                <a:spcPts val="300"/>
              </a:spcAft>
              <a:buClr>
                <a:schemeClr val="accent1"/>
              </a:buClr>
              <a:buFont typeface="Arial" panose="020B0604020202020204" pitchFamily="34" charset="0"/>
              <a:buChar char="•"/>
              <a:defRPr/>
            </a:pPr>
            <a:r>
              <a:rPr lang="en-US" sz="1199" dirty="0"/>
              <a:t>Recording of high dynamic signals from a variety of data sources with sampling rates up to 50 kHz </a:t>
            </a:r>
          </a:p>
          <a:p>
            <a:pPr marL="93616" lvl="1" indent="-92029">
              <a:spcAft>
                <a:spcPts val="300"/>
              </a:spcAft>
              <a:buClr>
                <a:schemeClr val="accent1"/>
              </a:buClr>
              <a:buFont typeface="Arial" panose="020B0604020202020204" pitchFamily="34" charset="0"/>
              <a:buChar char="•"/>
              <a:defRPr/>
            </a:pPr>
            <a:r>
              <a:rPr lang="en-US" sz="1199" dirty="0"/>
              <a:t>Local data buffering in memory for analysis then send it to MindSphere for long-term archiving</a:t>
            </a:r>
          </a:p>
          <a:p>
            <a:pPr marL="93616" lvl="1" indent="-92029">
              <a:spcAft>
                <a:spcPts val="300"/>
              </a:spcAft>
              <a:buClr>
                <a:schemeClr val="accent1"/>
              </a:buClr>
              <a:buFont typeface="Arial" panose="020B0604020202020204" pitchFamily="34" charset="0"/>
              <a:buChar char="•"/>
              <a:defRPr/>
            </a:pPr>
            <a:r>
              <a:rPr lang="en-US" sz="1199" dirty="0"/>
              <a:t>Usage of seven predefined KPI calculations: RMS Velocity, Peak-Peak Velocity, Zero-Peak Velocity, RMS Acceleration, Peak-Peak Acceleration, Zero-Peak Acceleration, Crest Factor</a:t>
            </a:r>
          </a:p>
          <a:p>
            <a:pPr marL="93616" lvl="1" indent="-92029">
              <a:spcAft>
                <a:spcPts val="300"/>
              </a:spcAft>
              <a:buClr>
                <a:schemeClr val="accent1"/>
              </a:buClr>
              <a:buFont typeface="Arial" panose="020B0604020202020204" pitchFamily="34" charset="0"/>
              <a:buChar char="•"/>
              <a:defRPr/>
            </a:pPr>
            <a:r>
              <a:rPr lang="en-US" sz="1199" dirty="0"/>
              <a:t>Improved asset availability through predictive maintenance</a:t>
            </a:r>
          </a:p>
        </p:txBody>
      </p:sp>
      <p:sp>
        <p:nvSpPr>
          <p:cNvPr id="14" name="Rechteck 13"/>
          <p:cNvSpPr/>
          <p:nvPr/>
        </p:nvSpPr>
        <p:spPr bwMode="auto">
          <a:xfrm>
            <a:off x="186258" y="3576682"/>
            <a:ext cx="11731194" cy="935617"/>
          </a:xfrm>
          <a:prstGeom prst="rect">
            <a:avLst/>
          </a:prstGeom>
          <a:solidFill>
            <a:srgbClr val="E1E1D7"/>
          </a:solidFill>
          <a:ln>
            <a:noFill/>
          </a:ln>
          <a:effectLst/>
          <a:extLst/>
        </p:spPr>
        <p:txBody>
          <a:bodyPr wrap="square" lIns="1907007" tIns="53972" rIns="107944" bIns="53972" numCol="1" spcCol="72000" rtlCol="0" anchor="ctr" anchorCtr="0">
            <a:noAutofit/>
          </a:bodyPr>
          <a:lstStyle/>
          <a:p>
            <a:pPr marL="87269" lvl="1" indent="-85682">
              <a:buClr>
                <a:schemeClr val="accent1"/>
              </a:buClr>
              <a:buFont typeface="Arial" panose="020B0604020202020204" pitchFamily="34" charset="0"/>
              <a:buChar char="•"/>
            </a:pPr>
            <a:r>
              <a:rPr lang="en-US" sz="1199" dirty="0"/>
              <a:t>MindAccess IoT Value Plan (for productive use) or MindAccess DevOps Plan (for test with self-developed apps purposes)</a:t>
            </a:r>
          </a:p>
          <a:p>
            <a:pPr marL="87269" lvl="1" indent="-85682">
              <a:buClr>
                <a:schemeClr val="accent1"/>
              </a:buClr>
              <a:buFont typeface="Arial" panose="020B0604020202020204" pitchFamily="34" charset="0"/>
              <a:buChar char="•"/>
            </a:pPr>
            <a:r>
              <a:rPr lang="en-US" sz="1199" dirty="0"/>
              <a:t>MindConnect Nano</a:t>
            </a:r>
          </a:p>
          <a:p>
            <a:pPr marL="87269" lvl="1" indent="-85682">
              <a:buClr>
                <a:schemeClr val="accent1"/>
              </a:buClr>
              <a:buFont typeface="Arial" panose="020B0604020202020204" pitchFamily="34" charset="0"/>
              <a:buChar char="•"/>
            </a:pPr>
            <a:r>
              <a:rPr lang="en-US" sz="1199" dirty="0"/>
              <a:t>MindConnect Edge Analytics Engine</a:t>
            </a:r>
          </a:p>
          <a:p>
            <a:pPr marL="87269" lvl="1" indent="-85682">
              <a:buClr>
                <a:schemeClr val="accent1"/>
              </a:buClr>
              <a:buFont typeface="Arial" panose="020B0604020202020204" pitchFamily="34" charset="0"/>
              <a:buChar char="•"/>
            </a:pPr>
            <a:r>
              <a:rPr lang="en-US" sz="1199" dirty="0"/>
              <a:t>MindConnect Edge Analytics Engineer</a:t>
            </a:r>
          </a:p>
        </p:txBody>
      </p:sp>
      <p:sp>
        <p:nvSpPr>
          <p:cNvPr id="19" name="Rechteck 18"/>
          <p:cNvSpPr/>
          <p:nvPr/>
        </p:nvSpPr>
        <p:spPr bwMode="auto">
          <a:xfrm>
            <a:off x="186258" y="5564129"/>
            <a:ext cx="11731194" cy="575764"/>
          </a:xfrm>
          <a:prstGeom prst="rect">
            <a:avLst/>
          </a:prstGeom>
          <a:solidFill>
            <a:srgbClr val="E1E1D7"/>
          </a:solidFill>
          <a:ln>
            <a:noFill/>
          </a:ln>
          <a:effectLst/>
          <a:extLst/>
        </p:spPr>
        <p:txBody>
          <a:bodyPr wrap="square" lIns="1907007" tIns="53972" rIns="107944" bIns="53972" numCol="1" spcCol="72000" rtlCol="0" anchor="ctr">
            <a:noAutofit/>
          </a:bodyPr>
          <a:lstStyle/>
          <a:p>
            <a:pPr>
              <a:lnSpc>
                <a:spcPct val="105000"/>
              </a:lnSpc>
              <a:spcBef>
                <a:spcPct val="0"/>
              </a:spcBef>
            </a:pPr>
            <a:r>
              <a:rPr lang="en-US" sz="1199" dirty="0">
                <a:solidFill>
                  <a:srgbClr val="000000"/>
                </a:solidFill>
              </a:rPr>
              <a:t>The MindConnect Edge Analytics Engine provides high frequency (max. 50 kHz) data collection of up to 5 data points</a:t>
            </a:r>
            <a:r>
              <a:rPr lang="en-US" sz="1199" baseline="30000" dirty="0">
                <a:solidFill>
                  <a:srgbClr val="000000"/>
                </a:solidFill>
              </a:rPr>
              <a:t>1</a:t>
            </a:r>
            <a:r>
              <a:rPr lang="en-US" sz="1199" dirty="0">
                <a:solidFill>
                  <a:srgbClr val="000000"/>
                </a:solidFill>
              </a:rPr>
              <a:t> through MindConnect Nano. Expansion of data points can be purchased in the near future with MindConnect Edge Analytics Engine +50 or MindConnect Edge Analytics Engine +300 (not available yet)</a:t>
            </a:r>
            <a:endParaRPr lang="en-US" sz="1199" dirty="0">
              <a:solidFill>
                <a:srgbClr val="AF235F"/>
              </a:solidFill>
            </a:endParaRPr>
          </a:p>
        </p:txBody>
      </p:sp>
      <p:pic>
        <p:nvPicPr>
          <p:cNvPr id="23" name="general-information.png"/>
          <p:cNvPicPr>
            <a:picLocks noChangeAspect="1"/>
          </p:cNvPicPr>
          <p:nvPr>
            <p:custDataLst>
              <p:tags r:id="rId2"/>
            </p:custDataLst>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4176" y="1293871"/>
            <a:ext cx="431775" cy="431775"/>
          </a:xfrm>
          <a:prstGeom prst="rect">
            <a:avLst/>
          </a:prstGeom>
        </p:spPr>
      </p:pic>
      <p:sp>
        <p:nvSpPr>
          <p:cNvPr id="25" name="Textfeld 24"/>
          <p:cNvSpPr txBox="1"/>
          <p:nvPr/>
        </p:nvSpPr>
        <p:spPr>
          <a:xfrm>
            <a:off x="985952" y="1408245"/>
            <a:ext cx="1259344" cy="187198"/>
          </a:xfrm>
          <a:prstGeom prst="rect">
            <a:avLst/>
          </a:prstGeom>
          <a:noFill/>
        </p:spPr>
        <p:txBody>
          <a:bodyPr wrap="square" lIns="0" tIns="0" rIns="0" bIns="0" rtlCol="0">
            <a:spAutoFit/>
          </a:bodyPr>
          <a:lstStyle/>
          <a:p>
            <a:pPr>
              <a:lnSpc>
                <a:spcPct val="110000"/>
              </a:lnSpc>
            </a:pPr>
            <a:r>
              <a:rPr lang="en-US" sz="1199" b="1" dirty="0"/>
              <a:t>Description</a:t>
            </a:r>
          </a:p>
        </p:txBody>
      </p:sp>
      <p:grpSp>
        <p:nvGrpSpPr>
          <p:cNvPr id="28" name="Gruppieren 27"/>
          <p:cNvGrpSpPr>
            <a:grpSpLocks noChangeAspect="1"/>
          </p:cNvGrpSpPr>
          <p:nvPr/>
        </p:nvGrpSpPr>
        <p:grpSpPr bwMode="gray">
          <a:xfrm>
            <a:off x="308194" y="2416636"/>
            <a:ext cx="503738" cy="512937"/>
            <a:chOff x="7046915" y="7470774"/>
            <a:chExt cx="1182688" cy="1195388"/>
          </a:xfrm>
          <a:solidFill>
            <a:schemeClr val="accent1"/>
          </a:solidFill>
        </p:grpSpPr>
        <p:sp>
          <p:nvSpPr>
            <p:cNvPr id="30" name="Freeform 20"/>
            <p:cNvSpPr>
              <a:spLocks/>
            </p:cNvSpPr>
            <p:nvPr/>
          </p:nvSpPr>
          <p:spPr bwMode="gray">
            <a:xfrm>
              <a:off x="7407278" y="7470774"/>
              <a:ext cx="822325" cy="1195388"/>
            </a:xfrm>
            <a:custGeom>
              <a:avLst/>
              <a:gdLst>
                <a:gd name="T0" fmla="*/ 218 w 219"/>
                <a:gd name="T1" fmla="*/ 201 h 319"/>
                <a:gd name="T2" fmla="*/ 197 w 219"/>
                <a:gd name="T3" fmla="*/ 179 h 319"/>
                <a:gd name="T4" fmla="*/ 206 w 219"/>
                <a:gd name="T5" fmla="*/ 169 h 319"/>
                <a:gd name="T6" fmla="*/ 190 w 219"/>
                <a:gd name="T7" fmla="*/ 142 h 319"/>
                <a:gd name="T8" fmla="*/ 159 w 219"/>
                <a:gd name="T9" fmla="*/ 135 h 319"/>
                <a:gd name="T10" fmla="*/ 120 w 219"/>
                <a:gd name="T11" fmla="*/ 144 h 319"/>
                <a:gd name="T12" fmla="*/ 94 w 219"/>
                <a:gd name="T13" fmla="*/ 113 h 319"/>
                <a:gd name="T14" fmla="*/ 103 w 219"/>
                <a:gd name="T15" fmla="*/ 42 h 319"/>
                <a:gd name="T16" fmla="*/ 73 w 219"/>
                <a:gd name="T17" fmla="*/ 2 h 319"/>
                <a:gd name="T18" fmla="*/ 55 w 219"/>
                <a:gd name="T19" fmla="*/ 31 h 319"/>
                <a:gd name="T20" fmla="*/ 35 w 219"/>
                <a:gd name="T21" fmla="*/ 102 h 319"/>
                <a:gd name="T22" fmla="*/ 32 w 219"/>
                <a:gd name="T23" fmla="*/ 105 h 319"/>
                <a:gd name="T24" fmla="*/ 1 w 219"/>
                <a:gd name="T25" fmla="*/ 192 h 319"/>
                <a:gd name="T26" fmla="*/ 1 w 219"/>
                <a:gd name="T27" fmla="*/ 280 h 319"/>
                <a:gd name="T28" fmla="*/ 147 w 219"/>
                <a:gd name="T29" fmla="*/ 316 h 319"/>
                <a:gd name="T30" fmla="*/ 203 w 219"/>
                <a:gd name="T31" fmla="*/ 288 h 319"/>
                <a:gd name="T32" fmla="*/ 198 w 219"/>
                <a:gd name="T33" fmla="*/ 274 h 319"/>
                <a:gd name="T34" fmla="*/ 215 w 219"/>
                <a:gd name="T35" fmla="*/ 246 h 319"/>
                <a:gd name="T36" fmla="*/ 202 w 219"/>
                <a:gd name="T37" fmla="*/ 229 h 319"/>
                <a:gd name="T38" fmla="*/ 218 w 219"/>
                <a:gd name="T39" fmla="*/ 20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19">
                  <a:moveTo>
                    <a:pt x="218" y="201"/>
                  </a:moveTo>
                  <a:cubicBezTo>
                    <a:pt x="216" y="191"/>
                    <a:pt x="206" y="183"/>
                    <a:pt x="197" y="179"/>
                  </a:cubicBezTo>
                  <a:cubicBezTo>
                    <a:pt x="200" y="176"/>
                    <a:pt x="205" y="173"/>
                    <a:pt x="206" y="169"/>
                  </a:cubicBezTo>
                  <a:cubicBezTo>
                    <a:pt x="209" y="156"/>
                    <a:pt x="199" y="146"/>
                    <a:pt x="190" y="142"/>
                  </a:cubicBezTo>
                  <a:cubicBezTo>
                    <a:pt x="181" y="138"/>
                    <a:pt x="167" y="135"/>
                    <a:pt x="159" y="135"/>
                  </a:cubicBezTo>
                  <a:cubicBezTo>
                    <a:pt x="147" y="135"/>
                    <a:pt x="136" y="142"/>
                    <a:pt x="120" y="144"/>
                  </a:cubicBezTo>
                  <a:cubicBezTo>
                    <a:pt x="105" y="144"/>
                    <a:pt x="93" y="129"/>
                    <a:pt x="94" y="113"/>
                  </a:cubicBezTo>
                  <a:cubicBezTo>
                    <a:pt x="97" y="79"/>
                    <a:pt x="108" y="70"/>
                    <a:pt x="103" y="42"/>
                  </a:cubicBezTo>
                  <a:cubicBezTo>
                    <a:pt x="99" y="25"/>
                    <a:pt x="89" y="4"/>
                    <a:pt x="73" y="2"/>
                  </a:cubicBezTo>
                  <a:cubicBezTo>
                    <a:pt x="60" y="0"/>
                    <a:pt x="56" y="14"/>
                    <a:pt x="55" y="31"/>
                  </a:cubicBezTo>
                  <a:cubicBezTo>
                    <a:pt x="53" y="62"/>
                    <a:pt x="42" y="82"/>
                    <a:pt x="35" y="102"/>
                  </a:cubicBezTo>
                  <a:cubicBezTo>
                    <a:pt x="34" y="103"/>
                    <a:pt x="33" y="104"/>
                    <a:pt x="32" y="105"/>
                  </a:cubicBezTo>
                  <a:cubicBezTo>
                    <a:pt x="0" y="145"/>
                    <a:pt x="1" y="167"/>
                    <a:pt x="1" y="192"/>
                  </a:cubicBezTo>
                  <a:cubicBezTo>
                    <a:pt x="1" y="219"/>
                    <a:pt x="1" y="280"/>
                    <a:pt x="1" y="280"/>
                  </a:cubicBezTo>
                  <a:cubicBezTo>
                    <a:pt x="4" y="303"/>
                    <a:pt x="130" y="319"/>
                    <a:pt x="147" y="316"/>
                  </a:cubicBezTo>
                  <a:cubicBezTo>
                    <a:pt x="163" y="314"/>
                    <a:pt x="199" y="310"/>
                    <a:pt x="203" y="288"/>
                  </a:cubicBezTo>
                  <a:cubicBezTo>
                    <a:pt x="205" y="281"/>
                    <a:pt x="200" y="277"/>
                    <a:pt x="198" y="274"/>
                  </a:cubicBezTo>
                  <a:cubicBezTo>
                    <a:pt x="207" y="268"/>
                    <a:pt x="216" y="257"/>
                    <a:pt x="215" y="246"/>
                  </a:cubicBezTo>
                  <a:cubicBezTo>
                    <a:pt x="214" y="239"/>
                    <a:pt x="206" y="233"/>
                    <a:pt x="202" y="229"/>
                  </a:cubicBezTo>
                  <a:cubicBezTo>
                    <a:pt x="210" y="223"/>
                    <a:pt x="219" y="212"/>
                    <a:pt x="218"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sp>
          <p:nvSpPr>
            <p:cNvPr id="37" name="Freeform 21"/>
            <p:cNvSpPr>
              <a:spLocks/>
            </p:cNvSpPr>
            <p:nvPr/>
          </p:nvSpPr>
          <p:spPr bwMode="gray">
            <a:xfrm>
              <a:off x="7046915" y="8021637"/>
              <a:ext cx="288925" cy="581025"/>
            </a:xfrm>
            <a:custGeom>
              <a:avLst/>
              <a:gdLst>
                <a:gd name="T0" fmla="*/ 77 w 77"/>
                <a:gd name="T1" fmla="*/ 134 h 155"/>
                <a:gd name="T2" fmla="*/ 69 w 77"/>
                <a:gd name="T3" fmla="*/ 143 h 155"/>
                <a:gd name="T4" fmla="*/ 10 w 77"/>
                <a:gd name="T5" fmla="*/ 154 h 155"/>
                <a:gd name="T6" fmla="*/ 0 w 77"/>
                <a:gd name="T7" fmla="*/ 148 h 155"/>
                <a:gd name="T8" fmla="*/ 0 w 77"/>
                <a:gd name="T9" fmla="*/ 8 h 155"/>
                <a:gd name="T10" fmla="*/ 10 w 77"/>
                <a:gd name="T11" fmla="*/ 0 h 155"/>
                <a:gd name="T12" fmla="*/ 69 w 77"/>
                <a:gd name="T13" fmla="*/ 0 h 155"/>
                <a:gd name="T14" fmla="*/ 77 w 77"/>
                <a:gd name="T15" fmla="*/ 8 h 155"/>
                <a:gd name="T16" fmla="*/ 77 w 77"/>
                <a:gd name="T17"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5">
                  <a:moveTo>
                    <a:pt x="77" y="134"/>
                  </a:moveTo>
                  <a:cubicBezTo>
                    <a:pt x="77" y="138"/>
                    <a:pt x="74" y="142"/>
                    <a:pt x="69" y="143"/>
                  </a:cubicBezTo>
                  <a:cubicBezTo>
                    <a:pt x="49" y="147"/>
                    <a:pt x="29" y="151"/>
                    <a:pt x="10" y="154"/>
                  </a:cubicBezTo>
                  <a:cubicBezTo>
                    <a:pt x="5" y="155"/>
                    <a:pt x="1" y="152"/>
                    <a:pt x="0" y="148"/>
                  </a:cubicBezTo>
                  <a:cubicBezTo>
                    <a:pt x="0" y="8"/>
                    <a:pt x="0" y="8"/>
                    <a:pt x="0" y="8"/>
                  </a:cubicBezTo>
                  <a:cubicBezTo>
                    <a:pt x="1" y="3"/>
                    <a:pt x="5" y="0"/>
                    <a:pt x="10" y="0"/>
                  </a:cubicBezTo>
                  <a:cubicBezTo>
                    <a:pt x="30" y="0"/>
                    <a:pt x="49" y="0"/>
                    <a:pt x="69" y="0"/>
                  </a:cubicBezTo>
                  <a:cubicBezTo>
                    <a:pt x="74" y="0"/>
                    <a:pt x="77" y="3"/>
                    <a:pt x="77" y="8"/>
                  </a:cubicBezTo>
                  <a:cubicBezTo>
                    <a:pt x="77" y="54"/>
                    <a:pt x="77" y="88"/>
                    <a:pt x="7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p>
          </p:txBody>
        </p:sp>
      </p:grpSp>
      <p:sp>
        <p:nvSpPr>
          <p:cNvPr id="29" name="Textfeld 28"/>
          <p:cNvSpPr txBox="1"/>
          <p:nvPr/>
        </p:nvSpPr>
        <p:spPr>
          <a:xfrm>
            <a:off x="985952" y="2630186"/>
            <a:ext cx="1259344" cy="187198"/>
          </a:xfrm>
          <a:prstGeom prst="rect">
            <a:avLst/>
          </a:prstGeom>
          <a:noFill/>
        </p:spPr>
        <p:txBody>
          <a:bodyPr wrap="square" lIns="0" tIns="0" rIns="0" bIns="0" rtlCol="0">
            <a:spAutoFit/>
          </a:bodyPr>
          <a:lstStyle/>
          <a:p>
            <a:pPr>
              <a:lnSpc>
                <a:spcPct val="110000"/>
              </a:lnSpc>
            </a:pPr>
            <a:r>
              <a:rPr lang="en-US" sz="1199" b="1" dirty="0"/>
              <a:t>Benefits</a:t>
            </a:r>
          </a:p>
        </p:txBody>
      </p:sp>
      <p:sp>
        <p:nvSpPr>
          <p:cNvPr id="42" name="Textfeld 41"/>
          <p:cNvSpPr txBox="1"/>
          <p:nvPr/>
        </p:nvSpPr>
        <p:spPr>
          <a:xfrm>
            <a:off x="985952" y="3928867"/>
            <a:ext cx="1259344" cy="187326"/>
          </a:xfrm>
          <a:prstGeom prst="rect">
            <a:avLst/>
          </a:prstGeom>
          <a:noFill/>
        </p:spPr>
        <p:txBody>
          <a:bodyPr wrap="square" lIns="0" tIns="0" rIns="0" bIns="0" rtlCol="0">
            <a:spAutoFit/>
          </a:bodyPr>
          <a:lstStyle/>
          <a:p>
            <a:pPr>
              <a:lnSpc>
                <a:spcPct val="110000"/>
              </a:lnSpc>
            </a:pPr>
            <a:r>
              <a:rPr lang="en-US" sz="1199" b="1" dirty="0"/>
              <a:t>Prerequisites</a:t>
            </a:r>
          </a:p>
        </p:txBody>
      </p:sp>
      <p:pic>
        <p:nvPicPr>
          <p:cNvPr id="44" name="Bild 42"/>
          <p:cNvPicPr>
            <a:picLocks noChangeAspect="1"/>
          </p:cNvPicPr>
          <p:nvPr/>
        </p:nvPicPr>
        <p:blipFill>
          <a:blip r:embed="rId9"/>
          <a:stretch>
            <a:fillRect/>
          </a:stretch>
        </p:blipFill>
        <p:spPr>
          <a:xfrm>
            <a:off x="290204" y="5603786"/>
            <a:ext cx="539719" cy="513176"/>
          </a:xfrm>
          <a:prstGeom prst="rect">
            <a:avLst/>
          </a:prstGeom>
        </p:spPr>
      </p:pic>
      <p:sp>
        <p:nvSpPr>
          <p:cNvPr id="45" name="Textfeld 44"/>
          <p:cNvSpPr txBox="1"/>
          <p:nvPr/>
        </p:nvSpPr>
        <p:spPr>
          <a:xfrm>
            <a:off x="985952" y="5742676"/>
            <a:ext cx="1259344" cy="187326"/>
          </a:xfrm>
          <a:prstGeom prst="rect">
            <a:avLst/>
          </a:prstGeom>
          <a:noFill/>
        </p:spPr>
        <p:txBody>
          <a:bodyPr wrap="square" lIns="0" tIns="0" rIns="0" bIns="0" rtlCol="0">
            <a:spAutoFit/>
          </a:bodyPr>
          <a:lstStyle/>
          <a:p>
            <a:pPr>
              <a:lnSpc>
                <a:spcPct val="110000"/>
              </a:lnSpc>
            </a:pPr>
            <a:r>
              <a:rPr lang="en-US" sz="1199" b="1" dirty="0"/>
              <a:t>Performance</a:t>
            </a:r>
            <a:endParaRPr lang="en-US" sz="1199" b="1" baseline="30000" dirty="0"/>
          </a:p>
        </p:txBody>
      </p:sp>
      <p:pic>
        <p:nvPicPr>
          <p:cNvPr id="403459" name="Picture 3" descr="U:\CS_VS\DS_TS\22_Marketing\01______OBD\01_CREATIVE\02_UI\Icons\01_Icons\01_In Verwendung\MindConnect Edge Analytics\Icons-ColorGroups\MindConnect Edge Analytics-128.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9052" y="2152176"/>
            <a:ext cx="1218565" cy="1218565"/>
          </a:xfrm>
          <a:prstGeom prst="rect">
            <a:avLst/>
          </a:prstGeom>
          <a:noFill/>
          <a:extLst>
            <a:ext uri="{909E8E84-426E-40DD-AFC4-6F175D3DCCD1}">
              <a14:hiddenFill xmlns:a14="http://schemas.microsoft.com/office/drawing/2010/main">
                <a:solidFill>
                  <a:srgbClr val="FFFFFF"/>
                </a:solidFill>
              </a14:hiddenFill>
            </a:ext>
          </a:extLst>
        </p:spPr>
      </p:pic>
      <p:pic>
        <p:nvPicPr>
          <p:cNvPr id="31" name="general_box-check.png"/>
          <p:cNvPicPr>
            <a:picLocks noChangeAspect="1"/>
          </p:cNvPicPr>
          <p:nvPr>
            <p:custDataLst>
              <p:tags r:id="rId3"/>
            </p:custDataLst>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8194" y="3770661"/>
            <a:ext cx="503738" cy="503738"/>
          </a:xfrm>
          <a:prstGeom prst="rect">
            <a:avLst/>
          </a:prstGeom>
        </p:spPr>
      </p:pic>
      <p:sp>
        <p:nvSpPr>
          <p:cNvPr id="32" name="Textfeld 31"/>
          <p:cNvSpPr txBox="1"/>
          <p:nvPr/>
        </p:nvSpPr>
        <p:spPr>
          <a:xfrm>
            <a:off x="2467554" y="6256095"/>
            <a:ext cx="9449898" cy="359853"/>
          </a:xfrm>
          <a:prstGeom prst="rect">
            <a:avLst/>
          </a:prstGeom>
          <a:noFill/>
        </p:spPr>
        <p:txBody>
          <a:bodyPr vert="horz" wrap="square" lIns="0" tIns="0" rIns="0" bIns="0" rtlCol="0">
            <a:noAutofit/>
          </a:bodyPr>
          <a:lstStyle/>
          <a:p>
            <a:pPr algn="r">
              <a:lnSpc>
                <a:spcPct val="110000"/>
              </a:lnSpc>
            </a:pPr>
            <a:r>
              <a:rPr lang="en-US" sz="1100" dirty="0">
                <a:solidFill>
                  <a:srgbClr val="000000"/>
                </a:solidFill>
                <a:latin typeface="+mj-lt"/>
                <a:ea typeface="Arial Unicode MS" panose="020B0604020202020204" pitchFamily="34" charset="-128"/>
                <a:cs typeface="Arial Unicode MS" panose="020B0604020202020204" pitchFamily="34" charset="-128"/>
              </a:rPr>
              <a:t>1) </a:t>
            </a:r>
            <a:r>
              <a:rPr lang="en-US" sz="1100" dirty="0">
                <a:latin typeface="+mj-lt"/>
                <a:ea typeface="Arial Unicode MS" panose="020B0604020202020204" pitchFamily="34" charset="-128"/>
                <a:cs typeface="Arial Unicode MS" panose="020B0604020202020204" pitchFamily="34" charset="-128"/>
              </a:rPr>
              <a:t>Currently 1 </a:t>
            </a:r>
            <a:r>
              <a:rPr lang="en-US" sz="1100" dirty="0">
                <a:latin typeface="+mj-lt"/>
                <a:ea typeface="Arial Unicode MS" panose="020B0604020202020204" pitchFamily="34" charset="-128"/>
                <a:cs typeface="Arial Unicode MS" panose="020B0604020202020204" pitchFamily="34" charset="-128"/>
                <a:hlinkClick r:id="rId12"/>
              </a:rPr>
              <a:t>SIPLUS SM 1281</a:t>
            </a:r>
            <a:r>
              <a:rPr lang="en-US" sz="1100" dirty="0">
                <a:latin typeface="+mj-lt"/>
                <a:ea typeface="Arial Unicode MS" panose="020B0604020202020204" pitchFamily="34" charset="-128"/>
                <a:cs typeface="Arial Unicode MS" panose="020B0604020202020204" pitchFamily="34" charset="-128"/>
              </a:rPr>
              <a:t> p. MindConnect Nano supported only	2) Release upcoming for MindSphere on Azure</a:t>
            </a:r>
            <a:endParaRPr lang="en-US" sz="2000" dirty="0">
              <a:latin typeface="+mj-lt"/>
              <a:ea typeface="Arial Unicode MS" panose="020B0604020202020204" pitchFamily="34" charset="-128"/>
              <a:cs typeface="Arial Unicode MS" panose="020B0604020202020204" pitchFamily="34" charset="-128"/>
            </a:endParaRPr>
          </a:p>
        </p:txBody>
      </p:sp>
      <p:sp>
        <p:nvSpPr>
          <p:cNvPr id="47" name="Rechteck 13">
            <a:extLst>
              <a:ext uri="{FF2B5EF4-FFF2-40B4-BE49-F238E27FC236}">
                <a16:creationId xmlns:a16="http://schemas.microsoft.com/office/drawing/2014/main" id="{C54F21EB-89C6-40F6-B198-147A7EF3B402}"/>
              </a:ext>
            </a:extLst>
          </p:cNvPr>
          <p:cNvSpPr/>
          <p:nvPr>
            <p:custDataLst>
              <p:tags r:id="rId4"/>
            </p:custDataLst>
          </p:nvPr>
        </p:nvSpPr>
        <p:spPr bwMode="auto">
          <a:xfrm>
            <a:off x="186258" y="4637236"/>
            <a:ext cx="11731194" cy="749370"/>
          </a:xfrm>
          <a:prstGeom prst="rect">
            <a:avLst/>
          </a:prstGeom>
          <a:solidFill>
            <a:srgbClr val="E1E1D7"/>
          </a:solidFill>
          <a:ln>
            <a:noFill/>
          </a:ln>
          <a:effectLst/>
          <a:extLst/>
        </p:spPr>
        <p:txBody>
          <a:bodyPr wrap="square" lIns="1907007" tIns="53972" rIns="107944" bIns="53972" numCol="1" spcCol="72000" rtlCol="0" anchor="ctr">
            <a:noAutofit/>
          </a:bodyPr>
          <a:lstStyle/>
          <a:p>
            <a:pPr marL="93616" lvl="1" indent="-92029">
              <a:lnSpc>
                <a:spcPct val="110000"/>
              </a:lnSpc>
              <a:buClr>
                <a:schemeClr val="accent1"/>
              </a:buClr>
              <a:buFont typeface="Arial" panose="020B0604020202020204" pitchFamily="34" charset="0"/>
              <a:buChar char="•"/>
            </a:pPr>
            <a:endParaRPr lang="de-DE" sz="1799" b="1" dirty="0"/>
          </a:p>
        </p:txBody>
      </p:sp>
      <p:grpSp>
        <p:nvGrpSpPr>
          <p:cNvPr id="48" name="Gruppieren 11">
            <a:extLst>
              <a:ext uri="{FF2B5EF4-FFF2-40B4-BE49-F238E27FC236}">
                <a16:creationId xmlns:a16="http://schemas.microsoft.com/office/drawing/2014/main" id="{ED7815EC-5F9A-44A0-8CED-0A14FEC994B5}"/>
              </a:ext>
            </a:extLst>
          </p:cNvPr>
          <p:cNvGrpSpPr/>
          <p:nvPr/>
        </p:nvGrpSpPr>
        <p:grpSpPr>
          <a:xfrm>
            <a:off x="291308" y="4727431"/>
            <a:ext cx="1985311" cy="575700"/>
            <a:chOff x="260120" y="4304014"/>
            <a:chExt cx="1986345" cy="576000"/>
          </a:xfrm>
        </p:grpSpPr>
        <p:pic>
          <p:nvPicPr>
            <p:cNvPr id="49" name="general_communication.png">
              <a:extLst>
                <a:ext uri="{FF2B5EF4-FFF2-40B4-BE49-F238E27FC236}">
                  <a16:creationId xmlns:a16="http://schemas.microsoft.com/office/drawing/2014/main" id="{BA100CB9-40D5-4F43-8B56-BB2F9886CBB1}"/>
                </a:ext>
              </a:extLst>
            </p:cNvPr>
            <p:cNvPicPr>
              <a:picLocks noChangeAspect="1"/>
            </p:cNvPicPr>
            <p:nvPr>
              <p:custDataLst>
                <p:tags r:id="rId5"/>
              </p:custDataLst>
            </p:nvPr>
          </p:nvPicPr>
          <p:blipFill>
            <a:blip r:embed="rId13" cstate="print">
              <a:duotone>
                <a:schemeClr val="accent1">
                  <a:shade val="45000"/>
                  <a:satMod val="135000"/>
                </a:schemeClr>
                <a:prstClr val="white"/>
              </a:duotone>
              <a:extLst>
                <a:ext uri="{BEBA8EAE-BF5A-486C-A8C5-ECC9F3942E4B}">
                  <a14:imgProps xmlns:a14="http://schemas.microsoft.com/office/drawing/2010/main">
                    <a14:imgLayer r:embed="rId14">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0120" y="4304014"/>
              <a:ext cx="576000" cy="576000"/>
            </a:xfrm>
            <a:prstGeom prst="rect">
              <a:avLst/>
            </a:prstGeom>
          </p:spPr>
        </p:pic>
        <p:sp>
          <p:nvSpPr>
            <p:cNvPr id="50" name="Textfeld 34">
              <a:extLst>
                <a:ext uri="{FF2B5EF4-FFF2-40B4-BE49-F238E27FC236}">
                  <a16:creationId xmlns:a16="http://schemas.microsoft.com/office/drawing/2014/main" id="{93B55CB9-1000-4AF1-B44E-806998E3963D}"/>
                </a:ext>
              </a:extLst>
            </p:cNvPr>
            <p:cNvSpPr txBox="1"/>
            <p:nvPr/>
          </p:nvSpPr>
          <p:spPr>
            <a:xfrm>
              <a:off x="986465" y="4393503"/>
              <a:ext cx="1260000" cy="390300"/>
            </a:xfrm>
            <a:prstGeom prst="rect">
              <a:avLst/>
            </a:prstGeom>
            <a:noFill/>
          </p:spPr>
          <p:txBody>
            <a:bodyPr wrap="square" lIns="0" tIns="0" rIns="0" bIns="0" rtlCol="0">
              <a:spAutoFit/>
            </a:bodyPr>
            <a:lstStyle/>
            <a:p>
              <a:pPr>
                <a:lnSpc>
                  <a:spcPct val="110000"/>
                </a:lnSpc>
              </a:pPr>
              <a:r>
                <a:rPr lang="en-US" sz="1199" b="1" dirty="0"/>
                <a:t>Supporting Protocols</a:t>
              </a:r>
            </a:p>
          </p:txBody>
        </p:sp>
      </p:grpSp>
    </p:spTree>
    <p:extLst>
      <p:ext uri="{BB962C8B-B14F-4D97-AF65-F5344CB8AC3E}">
        <p14:creationId xmlns:p14="http://schemas.microsoft.com/office/powerpoint/2010/main" val="42877341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sp>
        <p:nvSpPr>
          <p:cNvPr id="9" name="Titel 6"/>
          <p:cNvSpPr txBox="1">
            <a:spLocks/>
          </p:cNvSpPr>
          <p:nvPr/>
        </p:nvSpPr>
        <p:spPr bwMode="gray">
          <a:xfrm>
            <a:off x="627063" y="4419624"/>
            <a:ext cx="929798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p>
          <a:p>
            <a:r>
              <a:rPr lang="en-US" sz="3198" kern="0" dirty="0" err="1">
                <a:solidFill>
                  <a:schemeClr val="tx1"/>
                </a:solidFill>
              </a:rPr>
              <a:t>IoT</a:t>
            </a:r>
            <a:r>
              <a:rPr lang="en-US" sz="3198" kern="0" dirty="0">
                <a:solidFill>
                  <a:schemeClr val="tx1"/>
                </a:solidFill>
              </a:rPr>
              <a:t> Time Series Aggregates Service</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380025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Aggregate Services</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185261"/>
            <a:ext cx="8324758" cy="2204886"/>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2000" b="0" dirty="0" err="1"/>
              <a:t>Use</a:t>
            </a:r>
            <a:r>
              <a:rPr lang="de-DE" sz="2000" b="0" dirty="0"/>
              <a:t> Aggregate Service</a:t>
            </a:r>
            <a:endParaRPr lang="en-US" sz="2000" b="0" dirty="0"/>
          </a:p>
          <a:p>
            <a:pPr marL="324000" indent="-285750">
              <a:buFont typeface="Arial" panose="020B0604020202020204" pitchFamily="34" charset="0"/>
              <a:buChar char="•"/>
            </a:pPr>
            <a:endParaRPr lang="en-US" sz="2000" b="0" dirty="0"/>
          </a:p>
          <a:p>
            <a:pPr marL="324000" indent="-285750">
              <a:buFont typeface="Arial" panose="020B0604020202020204" pitchFamily="34" charset="0"/>
              <a:buChar char="•"/>
            </a:pPr>
            <a:endParaRPr lang="en-US" sz="2000" b="0" dirty="0"/>
          </a:p>
          <a:p>
            <a:pPr marL="324000"/>
            <a:endParaRPr lang="fr-FR" sz="2000" b="0" kern="0" dirty="0"/>
          </a:p>
        </p:txBody>
      </p:sp>
      <p:sp>
        <p:nvSpPr>
          <p:cNvPr id="5" name="Line Callout 2 4"/>
          <p:cNvSpPr/>
          <p:nvPr/>
        </p:nvSpPr>
        <p:spPr bwMode="auto">
          <a:xfrm flipH="1">
            <a:off x="626737" y="1680633"/>
            <a:ext cx="3391810" cy="1692351"/>
          </a:xfrm>
          <a:prstGeom prst="borderCallout2">
            <a:avLst>
              <a:gd name="adj1" fmla="val 51247"/>
              <a:gd name="adj2" fmla="val 181"/>
              <a:gd name="adj3" fmla="val 51248"/>
              <a:gd name="adj4" fmla="val -17022"/>
              <a:gd name="adj5" fmla="val 84016"/>
              <a:gd name="adj6" fmla="val -36021"/>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b="1" dirty="0" err="1">
                <a:solidFill>
                  <a:schemeClr val="bg1"/>
                </a:solidFill>
                <a:ea typeface="Arial Unicode MS" panose="020B0604020202020204" pitchFamily="34" charset="-128"/>
                <a:cs typeface="Arial Unicode MS" panose="020B0604020202020204" pitchFamily="34" charset="-128"/>
              </a:rPr>
              <a:t>How</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can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we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fetch</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timeseries</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data</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efficiently</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for</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visualization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from</a:t>
            </a:r>
            <a:r>
              <a:rPr lang="de-DE" b="1" dirty="0">
                <a:solidFill>
                  <a:schemeClr val="bg1"/>
                </a:solidFill>
                <a:ea typeface="Arial Unicode MS" panose="020B0604020202020204" pitchFamily="34" charset="-128"/>
                <a:cs typeface="Arial Unicode MS" panose="020B0604020202020204" pitchFamily="34" charset="-128"/>
              </a:rPr>
              <a:t> MindSphere? </a:t>
            </a:r>
            <a:endParaRPr lang="en-US" b="1" dirty="0">
              <a:solidFill>
                <a:schemeClr val="bg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65478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12"/>
          <p:cNvSpPr/>
          <p:nvPr/>
        </p:nvSpPr>
        <p:spPr bwMode="auto">
          <a:xfrm>
            <a:off x="663568" y="2366934"/>
            <a:ext cx="4110175"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Gleichschenkliges Dreieck 16"/>
          <p:cNvSpPr/>
          <p:nvPr/>
        </p:nvSpPr>
        <p:spPr bwMode="auto">
          <a:xfrm rot="5400000">
            <a:off x="3930782" y="3205136"/>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dirty="0"/>
              <a:t>MindSphere API</a:t>
            </a:r>
            <a:br>
              <a:rPr lang="de-DE" dirty="0"/>
            </a:br>
            <a:r>
              <a:rPr lang="de-DE" b="0" dirty="0"/>
              <a:t>Aggregate Service</a:t>
            </a:r>
            <a:endParaRPr lang="en-US" b="0" dirty="0"/>
          </a:p>
        </p:txBody>
      </p:sp>
      <p:sp>
        <p:nvSpPr>
          <p:cNvPr id="3" name="Inhaltsplatzhalter 2"/>
          <p:cNvSpPr>
            <a:spLocks noGrp="1"/>
          </p:cNvSpPr>
          <p:nvPr>
            <p:ph idx="1"/>
          </p:nvPr>
        </p:nvSpPr>
        <p:spPr>
          <a:xfrm>
            <a:off x="735738" y="1809329"/>
            <a:ext cx="6764477" cy="2835667"/>
          </a:xfrm>
        </p:spPr>
        <p:txBody>
          <a:bodyPr/>
          <a:lstStyle/>
          <a:p>
            <a:endParaRPr lang="de-DE" dirty="0">
              <a:solidFill>
                <a:srgbClr val="FFFFFF"/>
              </a:solidFill>
            </a:endParaRPr>
          </a:p>
          <a:p>
            <a:endParaRPr lang="en-US" dirty="0">
              <a:solidFill>
                <a:srgbClr val="FFFFFF"/>
              </a:solidFill>
            </a:endParaRPr>
          </a:p>
          <a:p>
            <a:pPr marL="285750" indent="-285750">
              <a:buFont typeface="Arial" panose="020B0604020202020204" pitchFamily="34" charset="0"/>
              <a:buChar char="•"/>
            </a:pPr>
            <a:endParaRPr lang="de-DE" dirty="0">
              <a:solidFill>
                <a:srgbClr val="FFFFFF"/>
              </a:solidFill>
            </a:endParaRPr>
          </a:p>
          <a:p>
            <a:pPr marL="285750" indent="-285750">
              <a:buFont typeface="Arial" panose="020B0604020202020204" pitchFamily="34" charset="0"/>
              <a:buChar char="•"/>
            </a:pPr>
            <a:r>
              <a:rPr lang="de-DE" dirty="0" err="1">
                <a:solidFill>
                  <a:srgbClr val="FFFFFF"/>
                </a:solidFill>
              </a:rPr>
              <a:t>Retrieving</a:t>
            </a:r>
            <a:r>
              <a:rPr lang="de-DE" dirty="0">
                <a:solidFill>
                  <a:srgbClr val="FFFFFF"/>
                </a:solidFill>
              </a:rPr>
              <a:t> </a:t>
            </a:r>
            <a:r>
              <a:rPr lang="de-DE" dirty="0" err="1">
                <a:solidFill>
                  <a:srgbClr val="FFFFFF"/>
                </a:solidFill>
              </a:rPr>
              <a:t>aggregated</a:t>
            </a:r>
            <a:r>
              <a:rPr lang="de-DE" dirty="0">
                <a:solidFill>
                  <a:srgbClr val="FFFFFF"/>
                </a:solidFill>
              </a:rPr>
              <a:t> </a:t>
            </a:r>
            <a:r>
              <a:rPr lang="de-DE" dirty="0" err="1">
                <a:solidFill>
                  <a:srgbClr val="FFFFFF"/>
                </a:solidFill>
              </a:rPr>
              <a:t>data</a:t>
            </a:r>
            <a:r>
              <a:rPr lang="de-DE" dirty="0">
                <a:solidFill>
                  <a:srgbClr val="FFFFFF"/>
                </a:solidFill>
              </a:rPr>
              <a:t> </a:t>
            </a:r>
          </a:p>
          <a:p>
            <a:pPr marL="285750" indent="-285750">
              <a:buFont typeface="Arial" panose="020B0604020202020204" pitchFamily="34" charset="0"/>
              <a:buChar char="•"/>
            </a:pPr>
            <a:r>
              <a:rPr lang="de-DE" dirty="0" err="1">
                <a:solidFill>
                  <a:srgbClr val="FFFFFF"/>
                </a:solidFill>
              </a:rPr>
              <a:t>Precalculated</a:t>
            </a:r>
            <a:r>
              <a:rPr lang="de-DE" dirty="0">
                <a:solidFill>
                  <a:srgbClr val="FFFFFF"/>
                </a:solidFill>
              </a:rPr>
              <a:t> </a:t>
            </a:r>
            <a:r>
              <a:rPr lang="de-DE" dirty="0" err="1">
                <a:solidFill>
                  <a:srgbClr val="FFFFFF"/>
                </a:solidFill>
              </a:rPr>
              <a:t>aggregates</a:t>
            </a:r>
            <a:endParaRPr lang="de-DE" dirty="0">
              <a:solidFill>
                <a:srgbClr val="FFFFFF"/>
              </a:solidFill>
            </a:endParaRPr>
          </a:p>
          <a:p>
            <a:pPr marL="285750" indent="-285750">
              <a:buFont typeface="Arial" panose="020B0604020202020204" pitchFamily="34" charset="0"/>
              <a:buChar char="•"/>
            </a:pPr>
            <a:r>
              <a:rPr lang="de-DE" dirty="0">
                <a:solidFill>
                  <a:srgbClr val="FFFFFF"/>
                </a:solidFill>
              </a:rPr>
              <a:t>Aggregation </a:t>
            </a:r>
            <a:r>
              <a:rPr lang="de-DE" dirty="0" err="1">
                <a:solidFill>
                  <a:srgbClr val="FFFFFF"/>
                </a:solidFill>
              </a:rPr>
              <a:t>according</a:t>
            </a:r>
            <a:r>
              <a:rPr lang="de-DE" dirty="0">
                <a:solidFill>
                  <a:srgbClr val="FFFFFF"/>
                </a:solidFill>
              </a:rPr>
              <a:t> </a:t>
            </a:r>
            <a:r>
              <a:rPr lang="de-DE" dirty="0" err="1">
                <a:solidFill>
                  <a:srgbClr val="FFFFFF"/>
                </a:solidFill>
              </a:rPr>
              <a:t>to</a:t>
            </a:r>
            <a:r>
              <a:rPr lang="de-DE" dirty="0">
                <a:solidFill>
                  <a:srgbClr val="FFFFFF"/>
                </a:solidFill>
              </a:rPr>
              <a:t> </a:t>
            </a:r>
            <a:r>
              <a:rPr lang="de-DE" dirty="0" err="1">
                <a:solidFill>
                  <a:srgbClr val="FFFFFF"/>
                </a:solidFill>
              </a:rPr>
              <a:t>various</a:t>
            </a:r>
            <a:r>
              <a:rPr lang="de-DE" dirty="0">
                <a:solidFill>
                  <a:srgbClr val="FFFFFF"/>
                </a:solidFill>
              </a:rPr>
              <a:t> </a:t>
            </a:r>
            <a:br>
              <a:rPr lang="de-DE" dirty="0">
                <a:solidFill>
                  <a:srgbClr val="FFFFFF"/>
                </a:solidFill>
              </a:rPr>
            </a:br>
            <a:r>
              <a:rPr lang="de-DE" dirty="0">
                <a:solidFill>
                  <a:srgbClr val="FFFFFF"/>
                </a:solidFill>
              </a:rPr>
              <a:t>    </a:t>
            </a:r>
            <a:r>
              <a:rPr lang="de-DE" dirty="0" err="1">
                <a:solidFill>
                  <a:srgbClr val="FFFFFF"/>
                </a:solidFill>
              </a:rPr>
              <a:t>values</a:t>
            </a:r>
            <a:r>
              <a:rPr lang="de-DE" dirty="0">
                <a:solidFill>
                  <a:srgbClr val="FFFFFF"/>
                </a:solidFill>
              </a:rPr>
              <a:t> e.g.: </a:t>
            </a:r>
            <a:r>
              <a:rPr lang="de-DE" i="1" dirty="0">
                <a:solidFill>
                  <a:srgbClr val="FFFFFF"/>
                </a:solidFill>
              </a:rPr>
              <a:t>min, </a:t>
            </a:r>
            <a:r>
              <a:rPr lang="de-DE" i="1" dirty="0" err="1">
                <a:solidFill>
                  <a:srgbClr val="FFFFFF"/>
                </a:solidFill>
              </a:rPr>
              <a:t>max</a:t>
            </a:r>
            <a:r>
              <a:rPr lang="de-DE" i="1" dirty="0">
                <a:solidFill>
                  <a:srgbClr val="FFFFFF"/>
                </a:solidFill>
              </a:rPr>
              <a:t>, </a:t>
            </a:r>
            <a:r>
              <a:rPr lang="de-DE" i="1" dirty="0" err="1">
                <a:solidFill>
                  <a:srgbClr val="FFFFFF"/>
                </a:solidFill>
              </a:rPr>
              <a:t>first</a:t>
            </a:r>
            <a:r>
              <a:rPr lang="de-DE" i="1" dirty="0">
                <a:solidFill>
                  <a:srgbClr val="FFFFFF"/>
                </a:solidFill>
              </a:rPr>
              <a:t>, last, </a:t>
            </a:r>
            <a:r>
              <a:rPr lang="de-DE" i="1" dirty="0" err="1">
                <a:solidFill>
                  <a:srgbClr val="FFFFFF"/>
                </a:solidFill>
              </a:rPr>
              <a:t>count</a:t>
            </a:r>
            <a:endParaRPr lang="de-DE" dirty="0">
              <a:solidFill>
                <a:srgbClr val="FFFFFF"/>
              </a:solidFill>
            </a:endParaRPr>
          </a:p>
        </p:txBody>
      </p:sp>
      <p:sp>
        <p:nvSpPr>
          <p:cNvPr id="4" name="Rechteck 3"/>
          <p:cNvSpPr/>
          <p:nvPr/>
        </p:nvSpPr>
        <p:spPr>
          <a:xfrm>
            <a:off x="6133342" y="2228531"/>
            <a:ext cx="3183468" cy="1006429"/>
          </a:xfrm>
          <a:prstGeom prst="rect">
            <a:avLst/>
          </a:prstGeom>
        </p:spPr>
        <p:txBody>
          <a:bodyPr wrap="square">
            <a:spAutoFit/>
          </a:bodyPr>
          <a:lstStyle/>
          <a:p>
            <a:pPr>
              <a:lnSpc>
                <a:spcPct val="110000"/>
              </a:lnSpc>
              <a:spcBef>
                <a:spcPts val="0"/>
              </a:spcBef>
            </a:pPr>
            <a:r>
              <a:rPr lang="de-DE" dirty="0" err="1">
                <a:ea typeface="Arial Unicode MS" panose="020B0604020202020204" pitchFamily="34" charset="-128"/>
                <a:cs typeface="Arial Unicode MS" panose="020B0604020202020204" pitchFamily="34" charset="-128"/>
              </a:rPr>
              <a:t>Retrieve</a:t>
            </a:r>
            <a:r>
              <a:rPr lang="de-DE" dirty="0">
                <a:ea typeface="Arial Unicode MS" panose="020B0604020202020204" pitchFamily="34" charset="-128"/>
                <a:cs typeface="Arial Unicode MS" panose="020B0604020202020204" pitchFamily="34" charset="-128"/>
              </a:rPr>
              <a:t> </a:t>
            </a:r>
            <a:r>
              <a:rPr lang="de-DE" dirty="0" err="1">
                <a:ea typeface="Arial Unicode MS" panose="020B0604020202020204" pitchFamily="34" charset="-128"/>
                <a:cs typeface="Arial Unicode MS" panose="020B0604020202020204" pitchFamily="34" charset="-128"/>
              </a:rPr>
              <a:t>aggregated</a:t>
            </a:r>
            <a:r>
              <a:rPr lang="de-DE" dirty="0">
                <a:ea typeface="Arial Unicode MS" panose="020B0604020202020204" pitchFamily="34" charset="-128"/>
                <a:cs typeface="Arial Unicode MS" panose="020B0604020202020204" pitchFamily="34" charset="-128"/>
              </a:rPr>
              <a:t> </a:t>
            </a:r>
            <a:r>
              <a:rPr lang="de-DE" dirty="0" err="1">
                <a:ea typeface="Arial Unicode MS" panose="020B0604020202020204" pitchFamily="34" charset="-128"/>
                <a:cs typeface="Arial Unicode MS" panose="020B0604020202020204" pitchFamily="34" charset="-128"/>
              </a:rPr>
              <a:t>timeseries</a:t>
            </a:r>
            <a:r>
              <a:rPr lang="de-DE" dirty="0">
                <a:ea typeface="Arial Unicode MS" panose="020B0604020202020204" pitchFamily="34" charset="-128"/>
                <a:cs typeface="Arial Unicode MS" panose="020B0604020202020204" pitchFamily="34" charset="-128"/>
              </a:rPr>
              <a:t> </a:t>
            </a:r>
            <a:r>
              <a:rPr lang="de-DE" dirty="0" err="1">
                <a:ea typeface="Arial Unicode MS" panose="020B0604020202020204" pitchFamily="34" charset="-128"/>
                <a:cs typeface="Arial Unicode MS" panose="020B0604020202020204" pitchFamily="34" charset="-128"/>
              </a:rPr>
              <a:t>data</a:t>
            </a:r>
            <a:r>
              <a:rPr lang="de-DE" dirty="0">
                <a:ea typeface="Arial Unicode MS" panose="020B0604020202020204" pitchFamily="34" charset="-128"/>
                <a:cs typeface="Arial Unicode MS" panose="020B0604020202020204" pitchFamily="34" charset="-128"/>
              </a:rPr>
              <a:t> </a:t>
            </a:r>
            <a:r>
              <a:rPr lang="de-DE" dirty="0" err="1">
                <a:ea typeface="Arial Unicode MS" panose="020B0604020202020204" pitchFamily="34" charset="-128"/>
                <a:cs typeface="Arial Unicode MS" panose="020B0604020202020204" pitchFamily="34" charset="-128"/>
              </a:rPr>
              <a:t>suitable</a:t>
            </a:r>
            <a:r>
              <a:rPr lang="de-DE" dirty="0">
                <a:ea typeface="Arial Unicode MS" panose="020B0604020202020204" pitchFamily="34" charset="-128"/>
                <a:cs typeface="Arial Unicode MS" panose="020B0604020202020204" pitchFamily="34" charset="-128"/>
              </a:rPr>
              <a:t> </a:t>
            </a:r>
            <a:r>
              <a:rPr lang="de-DE" dirty="0" err="1">
                <a:ea typeface="Arial Unicode MS" panose="020B0604020202020204" pitchFamily="34" charset="-128"/>
                <a:cs typeface="Arial Unicode MS" panose="020B0604020202020204" pitchFamily="34" charset="-128"/>
              </a:rPr>
              <a:t>for</a:t>
            </a:r>
            <a:r>
              <a:rPr lang="de-DE" dirty="0">
                <a:ea typeface="Arial Unicode MS" panose="020B0604020202020204" pitchFamily="34" charset="-128"/>
                <a:cs typeface="Arial Unicode MS" panose="020B0604020202020204" pitchFamily="34" charset="-128"/>
              </a:rPr>
              <a:t> e.g., </a:t>
            </a:r>
            <a:r>
              <a:rPr lang="de-DE" dirty="0" err="1">
                <a:ea typeface="Arial Unicode MS" panose="020B0604020202020204" pitchFamily="34" charset="-128"/>
                <a:cs typeface="Arial Unicode MS" panose="020B0604020202020204" pitchFamily="34" charset="-128"/>
              </a:rPr>
              <a:t>visualization</a:t>
            </a:r>
            <a:endParaRPr lang="en-US" dirty="0">
              <a:ea typeface="Arial Unicode MS" panose="020B0604020202020204" pitchFamily="34" charset="-128"/>
              <a:cs typeface="Arial Unicode MS" panose="020B0604020202020204" pitchFamily="34" charset="-128"/>
            </a:endParaRPr>
          </a:p>
        </p:txBody>
      </p:sp>
      <p:sp>
        <p:nvSpPr>
          <p:cNvPr id="8" name="Rechteck 18"/>
          <p:cNvSpPr/>
          <p:nvPr/>
        </p:nvSpPr>
        <p:spPr bwMode="auto">
          <a:xfrm rot="742580">
            <a:off x="8665307" y="1572618"/>
            <a:ext cx="2844120" cy="626785"/>
          </a:xfrm>
          <a:prstGeom prst="rect">
            <a:avLst/>
          </a:prstGeom>
          <a:solidFill>
            <a:srgbClr val="E1E1D7"/>
          </a:solidFill>
          <a:ln>
            <a:noFill/>
          </a:ln>
          <a:effectLst/>
          <a:extLst/>
        </p:spPr>
        <p:txBody>
          <a:bodyPr wrap="square" lIns="108000" tIns="54000" rIns="108000" bIns="54000" numCol="1" spcCol="72000" rtlCol="0" anchor="ctr">
            <a:noAutofit/>
          </a:bodyPr>
          <a:lstStyle/>
          <a:p>
            <a:pPr>
              <a:lnSpc>
                <a:spcPct val="110000"/>
              </a:lnSpc>
              <a:spcBef>
                <a:spcPts val="0"/>
              </a:spcBef>
            </a:pPr>
            <a:r>
              <a:rPr lang="de-DE" sz="1500" dirty="0" err="1">
                <a:ea typeface="Arial Unicode MS" panose="020B0604020202020204" pitchFamily="34" charset="-128"/>
                <a:cs typeface="Arial Unicode MS" panose="020B0604020202020204" pitchFamily="34" charset="-128"/>
              </a:rPr>
              <a:t>For</a:t>
            </a:r>
            <a:r>
              <a:rPr lang="de-DE" sz="1500" dirty="0">
                <a:ea typeface="Arial Unicode MS" panose="020B0604020202020204" pitchFamily="34" charset="-128"/>
                <a:cs typeface="Arial Unicode MS" panose="020B0604020202020204" pitchFamily="34" charset="-128"/>
              </a:rPr>
              <a:t> </a:t>
            </a:r>
            <a:r>
              <a:rPr lang="de-DE" sz="1500" dirty="0" err="1">
                <a:ea typeface="Arial Unicode MS" panose="020B0604020202020204" pitchFamily="34" charset="-128"/>
                <a:cs typeface="Arial Unicode MS" panose="020B0604020202020204" pitchFamily="34" charset="-128"/>
              </a:rPr>
              <a:t>running</a:t>
            </a:r>
            <a:r>
              <a:rPr lang="de-DE" sz="1500" dirty="0">
                <a:ea typeface="Arial Unicode MS" panose="020B0604020202020204" pitchFamily="34" charset="-128"/>
                <a:cs typeface="Arial Unicode MS" panose="020B0604020202020204" pitchFamily="34" charset="-128"/>
              </a:rPr>
              <a:t> </a:t>
            </a:r>
            <a:r>
              <a:rPr lang="de-DE" sz="1500" dirty="0" err="1">
                <a:ea typeface="Arial Unicode MS" panose="020B0604020202020204" pitchFamily="34" charset="-128"/>
                <a:cs typeface="Arial Unicode MS" panose="020B0604020202020204" pitchFamily="34" charset="-128"/>
              </a:rPr>
              <a:t>analyses</a:t>
            </a:r>
            <a:r>
              <a:rPr lang="de-DE" sz="1500" dirty="0">
                <a:ea typeface="Arial Unicode MS" panose="020B0604020202020204" pitchFamily="34" charset="-128"/>
                <a:cs typeface="Arial Unicode MS" panose="020B0604020202020204" pitchFamily="34" charset="-128"/>
              </a:rPr>
              <a:t>, </a:t>
            </a:r>
            <a:r>
              <a:rPr lang="de-DE" sz="1500" dirty="0" err="1">
                <a:ea typeface="Arial Unicode MS" panose="020B0604020202020204" pitchFamily="34" charset="-128"/>
                <a:cs typeface="Arial Unicode MS" panose="020B0604020202020204" pitchFamily="34" charset="-128"/>
              </a:rPr>
              <a:t>use</a:t>
            </a:r>
            <a:r>
              <a:rPr lang="de-DE" sz="1500" dirty="0">
                <a:ea typeface="Arial Unicode MS" panose="020B0604020202020204" pitchFamily="34" charset="-128"/>
                <a:cs typeface="Arial Unicode MS" panose="020B0604020202020204" pitchFamily="34" charset="-128"/>
              </a:rPr>
              <a:t> </a:t>
            </a:r>
            <a:r>
              <a:rPr lang="de-DE" sz="1500" dirty="0" err="1">
                <a:ea typeface="Arial Unicode MS" panose="020B0604020202020204" pitchFamily="34" charset="-128"/>
                <a:cs typeface="Arial Unicode MS" panose="020B0604020202020204" pitchFamily="34" charset="-128"/>
              </a:rPr>
              <a:t>timeseries</a:t>
            </a:r>
            <a:r>
              <a:rPr lang="de-DE" sz="1500" dirty="0">
                <a:ea typeface="Arial Unicode MS" panose="020B0604020202020204" pitchFamily="34" charset="-128"/>
                <a:cs typeface="Arial Unicode MS" panose="020B0604020202020204" pitchFamily="34" charset="-128"/>
              </a:rPr>
              <a:t> </a:t>
            </a:r>
            <a:r>
              <a:rPr lang="de-DE" sz="1500" dirty="0" err="1">
                <a:ea typeface="Arial Unicode MS" panose="020B0604020202020204" pitchFamily="34" charset="-128"/>
                <a:cs typeface="Arial Unicode MS" panose="020B0604020202020204" pitchFamily="34" charset="-128"/>
              </a:rPr>
              <a:t>raw</a:t>
            </a:r>
            <a:r>
              <a:rPr lang="de-DE" sz="1500" dirty="0">
                <a:ea typeface="Arial Unicode MS" panose="020B0604020202020204" pitchFamily="34" charset="-128"/>
                <a:cs typeface="Arial Unicode MS" panose="020B0604020202020204" pitchFamily="34" charset="-128"/>
              </a:rPr>
              <a:t> </a:t>
            </a:r>
            <a:r>
              <a:rPr lang="de-DE" sz="1500" dirty="0" err="1">
                <a:ea typeface="Arial Unicode MS" panose="020B0604020202020204" pitchFamily="34" charset="-128"/>
                <a:cs typeface="Arial Unicode MS" panose="020B0604020202020204" pitchFamily="34" charset="-128"/>
              </a:rPr>
              <a:t>data</a:t>
            </a:r>
            <a:r>
              <a:rPr lang="de-DE" sz="1500" dirty="0">
                <a:ea typeface="Arial Unicode MS" panose="020B0604020202020204" pitchFamily="34" charset="-128"/>
                <a:cs typeface="Arial Unicode MS" panose="020B0604020202020204" pitchFamily="34" charset="-128"/>
              </a:rPr>
              <a:t> </a:t>
            </a:r>
            <a:r>
              <a:rPr lang="de-DE" sz="1500" dirty="0" err="1">
                <a:ea typeface="Arial Unicode MS" panose="020B0604020202020204" pitchFamily="34" charset="-128"/>
                <a:cs typeface="Arial Unicode MS" panose="020B0604020202020204" pitchFamily="34" charset="-128"/>
              </a:rPr>
              <a:t>instead</a:t>
            </a:r>
            <a:r>
              <a:rPr lang="de-DE" sz="1500" dirty="0">
                <a:ea typeface="Arial Unicode MS" panose="020B0604020202020204" pitchFamily="34" charset="-128"/>
                <a:cs typeface="Arial Unicode MS" panose="020B0604020202020204" pitchFamily="34" charset="-128"/>
              </a:rPr>
              <a:t>!</a:t>
            </a:r>
            <a:endParaRPr lang="en-US" sz="1500" dirty="0">
              <a:ea typeface="Arial Unicode MS" panose="020B0604020202020204" pitchFamily="34" charset="-128"/>
              <a:cs typeface="Arial Unicode MS" panose="020B0604020202020204" pitchFamily="34" charset="-128"/>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342" y="3365419"/>
            <a:ext cx="3506694" cy="2091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383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a:t>Aggregate Service</a:t>
            </a:r>
            <a:endParaRPr lang="de-DE" sz="2200" dirty="0"/>
          </a:p>
        </p:txBody>
      </p:sp>
      <p:sp>
        <p:nvSpPr>
          <p:cNvPr id="6" name="cdtContent Placeholder 9 Id10"/>
          <p:cNvSpPr>
            <a:spLocks noGrp="1"/>
          </p:cNvSpPr>
          <p:nvPr>
            <p:ph idx="1"/>
          </p:nvPr>
        </p:nvSpPr>
        <p:spPr/>
        <p:txBody>
          <a:bodyPr/>
          <a:lstStyle/>
          <a:p>
            <a:r>
              <a:rPr lang="de-DE" sz="2000" b="1" dirty="0">
                <a:solidFill>
                  <a:srgbClr val="3C464B"/>
                </a:solidFill>
              </a:rPr>
              <a:t>Endpoints</a:t>
            </a:r>
            <a:endParaRPr lang="en-US" sz="1600" dirty="0">
              <a:solidFill>
                <a:srgbClr val="73645A"/>
              </a:solidFill>
            </a:endParaRPr>
          </a:p>
        </p:txBody>
      </p:sp>
      <p:graphicFrame>
        <p:nvGraphicFramePr>
          <p:cNvPr id="3" name="Tabelle 2"/>
          <p:cNvGraphicFramePr>
            <a:graphicFrameLocks noGrp="1"/>
          </p:cNvGraphicFramePr>
          <p:nvPr>
            <p:extLst/>
          </p:nvPr>
        </p:nvGraphicFramePr>
        <p:xfrm>
          <a:off x="653142" y="2301719"/>
          <a:ext cx="10818585" cy="1652664"/>
        </p:xfrm>
        <a:graphic>
          <a:graphicData uri="http://schemas.openxmlformats.org/drawingml/2006/table">
            <a:tbl>
              <a:tblPr firstRow="1" bandRow="1">
                <a:tableStyleId>{5C22544A-7EE6-4342-B048-85BDC9FD1C3A}</a:tableStyleId>
              </a:tblPr>
              <a:tblGrid>
                <a:gridCol w="1127578">
                  <a:extLst>
                    <a:ext uri="{9D8B030D-6E8A-4147-A177-3AD203B41FA5}">
                      <a16:colId xmlns:a16="http://schemas.microsoft.com/office/drawing/2014/main" val="20000"/>
                    </a:ext>
                  </a:extLst>
                </a:gridCol>
                <a:gridCol w="4291606">
                  <a:extLst>
                    <a:ext uri="{9D8B030D-6E8A-4147-A177-3AD203B41FA5}">
                      <a16:colId xmlns:a16="http://schemas.microsoft.com/office/drawing/2014/main" val="20001"/>
                    </a:ext>
                  </a:extLst>
                </a:gridCol>
                <a:gridCol w="5399401">
                  <a:extLst>
                    <a:ext uri="{9D8B030D-6E8A-4147-A177-3AD203B41FA5}">
                      <a16:colId xmlns:a16="http://schemas.microsoft.com/office/drawing/2014/main" val="20002"/>
                    </a:ext>
                  </a:extLst>
                </a:gridCol>
              </a:tblGrid>
              <a:tr h="826332">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Request</a:t>
                      </a:r>
                      <a:r>
                        <a:rPr lang="de-DE" b="1" baseline="0" dirty="0">
                          <a:solidFill>
                            <a:srgbClr val="004669"/>
                          </a:solidFill>
                        </a:rPr>
                        <a:t> </a:t>
                      </a:r>
                      <a:r>
                        <a:rPr lang="de-DE" b="1" baseline="0" dirty="0" err="1">
                          <a:solidFill>
                            <a:srgbClr val="004669"/>
                          </a:solidFill>
                        </a:rPr>
                        <a:t>Method</a:t>
                      </a:r>
                      <a:endParaRPr lang="en-US" b="1" dirty="0">
                        <a:solidFill>
                          <a:srgbClr val="004669"/>
                        </a:solidFill>
                      </a:endParaRP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Description</a:t>
                      </a:r>
                      <a:endParaRPr lang="en-US" b="1" dirty="0">
                        <a:solidFill>
                          <a:srgbClr val="004669"/>
                        </a:solidFill>
                      </a:endParaRPr>
                    </a:p>
                  </a:txBody>
                  <a:tcPr anchor="ctr">
                    <a:solidFill>
                      <a:srgbClr val="BECDD7"/>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de-DE" b="1" dirty="0">
                          <a:solidFill>
                            <a:srgbClr val="004669"/>
                          </a:solidFill>
                        </a:rPr>
                        <a:t>End</a:t>
                      </a:r>
                      <a:r>
                        <a:rPr lang="de-DE" b="1" baseline="0" dirty="0">
                          <a:solidFill>
                            <a:srgbClr val="004669"/>
                          </a:solidFill>
                        </a:rPr>
                        <a:t> Point</a:t>
                      </a:r>
                      <a:endParaRPr lang="en-US" b="1" dirty="0">
                        <a:solidFill>
                          <a:srgbClr val="004669"/>
                        </a:solidFill>
                      </a:endParaRPr>
                    </a:p>
                  </a:txBody>
                  <a:tcPr anchor="ctr">
                    <a:solidFill>
                      <a:srgbClr val="FFE178"/>
                    </a:solidFill>
                  </a:tcPr>
                </a:tc>
                <a:extLst>
                  <a:ext uri="{0D108BD9-81ED-4DB2-BD59-A6C34878D82A}">
                    <a16:rowId xmlns:a16="http://schemas.microsoft.com/office/drawing/2014/main" val="10000"/>
                  </a:ext>
                </a:extLst>
              </a:tr>
              <a:tr h="826332">
                <a:tc>
                  <a:txBody>
                    <a:bodyPr/>
                    <a:lstStyle/>
                    <a:p>
                      <a:pPr algn="ctr"/>
                      <a:r>
                        <a:rPr lang="de-DE" sz="1800" b="1" noProof="0" dirty="0">
                          <a:solidFill>
                            <a:srgbClr val="92D050"/>
                          </a:solidFill>
                        </a:rPr>
                        <a:t>GET</a:t>
                      </a:r>
                      <a:endParaRPr lang="en-US" b="1" dirty="0"/>
                    </a:p>
                  </a:txBody>
                  <a:tcPr anchor="ctr">
                    <a:solidFill>
                      <a:srgbClr val="41AAAA"/>
                    </a:solidFill>
                  </a:tcPr>
                </a:tc>
                <a:tc>
                  <a:txBody>
                    <a:bodyPr/>
                    <a:lstStyle/>
                    <a:p>
                      <a:r>
                        <a:rPr lang="de-DE" b="0" dirty="0"/>
                        <a:t>/</a:t>
                      </a:r>
                      <a:r>
                        <a:rPr lang="de-DE" b="0" dirty="0" err="1"/>
                        <a:t>api</a:t>
                      </a:r>
                      <a:r>
                        <a:rPr lang="de-DE" b="0" dirty="0"/>
                        <a:t>/</a:t>
                      </a:r>
                      <a:r>
                        <a:rPr lang="de-DE" b="0" dirty="0" err="1"/>
                        <a:t>iottsaggregates</a:t>
                      </a:r>
                      <a:r>
                        <a:rPr lang="de-DE" b="0" dirty="0"/>
                        <a:t>/v3/</a:t>
                      </a:r>
                      <a:r>
                        <a:rPr lang="de-DE" b="0" dirty="0" err="1"/>
                        <a:t>aggregates</a:t>
                      </a:r>
                      <a:endParaRPr lang="en-US" b="0" dirty="0"/>
                    </a:p>
                  </a:txBody>
                  <a:tcPr anchor="ctr">
                    <a:solidFill>
                      <a:srgbClr val="BECDD7"/>
                    </a:solidFill>
                  </a:tcPr>
                </a:tc>
                <a:tc>
                  <a:txBody>
                    <a:bodyPr/>
                    <a:lstStyle/>
                    <a:p>
                      <a:r>
                        <a:rPr lang="de-DE" dirty="0" err="1">
                          <a:solidFill>
                            <a:srgbClr val="3C464B"/>
                          </a:solidFill>
                        </a:rPr>
                        <a:t>Aggregated</a:t>
                      </a:r>
                      <a:r>
                        <a:rPr lang="de-DE" dirty="0">
                          <a:solidFill>
                            <a:srgbClr val="3C464B"/>
                          </a:solidFill>
                        </a:rPr>
                        <a:t> </a:t>
                      </a:r>
                      <a:r>
                        <a:rPr lang="de-DE" dirty="0" err="1">
                          <a:solidFill>
                            <a:srgbClr val="3C464B"/>
                          </a:solidFill>
                        </a:rPr>
                        <a:t>timeseries</a:t>
                      </a:r>
                      <a:r>
                        <a:rPr lang="de-DE" dirty="0">
                          <a:solidFill>
                            <a:srgbClr val="3C464B"/>
                          </a:solidFill>
                        </a:rPr>
                        <a:t> </a:t>
                      </a:r>
                      <a:r>
                        <a:rPr lang="de-DE" dirty="0" err="1">
                          <a:solidFill>
                            <a:srgbClr val="3C464B"/>
                          </a:solidFill>
                        </a:rPr>
                        <a:t>with</a:t>
                      </a:r>
                      <a:r>
                        <a:rPr lang="de-DE" dirty="0">
                          <a:solidFill>
                            <a:srgbClr val="3C464B"/>
                          </a:solidFill>
                        </a:rPr>
                        <a:t> an </a:t>
                      </a:r>
                      <a:r>
                        <a:rPr lang="de-DE" dirty="0" err="1">
                          <a:solidFill>
                            <a:srgbClr val="3C464B"/>
                          </a:solidFill>
                        </a:rPr>
                        <a:t>assortment</a:t>
                      </a:r>
                      <a:r>
                        <a:rPr lang="de-DE" dirty="0">
                          <a:solidFill>
                            <a:srgbClr val="3C464B"/>
                          </a:solidFill>
                        </a:rPr>
                        <a:t> </a:t>
                      </a:r>
                      <a:r>
                        <a:rPr lang="de-DE" dirty="0" err="1">
                          <a:solidFill>
                            <a:srgbClr val="3C464B"/>
                          </a:solidFill>
                        </a:rPr>
                        <a:t>summary</a:t>
                      </a:r>
                      <a:r>
                        <a:rPr lang="de-DE" dirty="0">
                          <a:solidFill>
                            <a:srgbClr val="3C464B"/>
                          </a:solidFill>
                        </a:rPr>
                        <a:t> </a:t>
                      </a:r>
                      <a:r>
                        <a:rPr lang="de-DE" dirty="0" err="1">
                          <a:solidFill>
                            <a:srgbClr val="3C464B"/>
                          </a:solidFill>
                        </a:rPr>
                        <a:t>of</a:t>
                      </a:r>
                      <a:r>
                        <a:rPr lang="de-DE" dirty="0">
                          <a:solidFill>
                            <a:srgbClr val="3C464B"/>
                          </a:solidFill>
                        </a:rPr>
                        <a:t> </a:t>
                      </a:r>
                      <a:r>
                        <a:rPr lang="de-DE" dirty="0" err="1">
                          <a:solidFill>
                            <a:srgbClr val="3C464B"/>
                          </a:solidFill>
                        </a:rPr>
                        <a:t>information</a:t>
                      </a:r>
                      <a:endParaRPr lang="en-US" dirty="0">
                        <a:solidFill>
                          <a:srgbClr val="3C464B"/>
                        </a:solidFill>
                      </a:endParaRPr>
                    </a:p>
                  </a:txBody>
                  <a:tcPr anchor="ctr">
                    <a:solidFill>
                      <a:srgbClr val="FFE178"/>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248840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a:t>Aggregate Service</a:t>
            </a:r>
            <a:endParaRPr lang="de-DE" sz="2200" dirty="0"/>
          </a:p>
        </p:txBody>
      </p:sp>
      <p:sp>
        <p:nvSpPr>
          <p:cNvPr id="6" name="cdtContent Placeholder 9 Id10"/>
          <p:cNvSpPr>
            <a:spLocks noGrp="1"/>
          </p:cNvSpPr>
          <p:nvPr>
            <p:ph idx="1"/>
          </p:nvPr>
        </p:nvSpPr>
        <p:spPr/>
        <p:txBody>
          <a:bodyPr/>
          <a:lstStyle/>
          <a:p>
            <a:r>
              <a:rPr lang="de-DE" sz="2000" b="1" dirty="0" err="1">
                <a:solidFill>
                  <a:srgbClr val="3C464B"/>
                </a:solidFill>
              </a:rPr>
              <a:t>Roles</a:t>
            </a:r>
            <a:r>
              <a:rPr lang="de-DE" sz="2000" b="1" dirty="0">
                <a:solidFill>
                  <a:srgbClr val="3C464B"/>
                </a:solidFill>
              </a:rPr>
              <a:t> / Scopes</a:t>
            </a:r>
          </a:p>
          <a:p>
            <a:endParaRPr lang="en-US" sz="1600" dirty="0">
              <a:solidFill>
                <a:srgbClr val="73645A"/>
              </a:solidFill>
            </a:endParaRPr>
          </a:p>
        </p:txBody>
      </p:sp>
      <p:graphicFrame>
        <p:nvGraphicFramePr>
          <p:cNvPr id="3" name="Tabelle 2"/>
          <p:cNvGraphicFramePr>
            <a:graphicFrameLocks noGrp="1"/>
          </p:cNvGraphicFramePr>
          <p:nvPr>
            <p:extLst/>
          </p:nvPr>
        </p:nvGraphicFramePr>
        <p:xfrm>
          <a:off x="614362" y="1889709"/>
          <a:ext cx="11046192" cy="1652664"/>
        </p:xfrm>
        <a:graphic>
          <a:graphicData uri="http://schemas.openxmlformats.org/drawingml/2006/table">
            <a:tbl>
              <a:tblPr firstRow="1" bandRow="1">
                <a:tableStyleId>{5C22544A-7EE6-4342-B048-85BDC9FD1C3A}</a:tableStyleId>
              </a:tblPr>
              <a:tblGrid>
                <a:gridCol w="5090869">
                  <a:extLst>
                    <a:ext uri="{9D8B030D-6E8A-4147-A177-3AD203B41FA5}">
                      <a16:colId xmlns:a16="http://schemas.microsoft.com/office/drawing/2014/main" val="20000"/>
                    </a:ext>
                  </a:extLst>
                </a:gridCol>
                <a:gridCol w="5955323">
                  <a:extLst>
                    <a:ext uri="{9D8B030D-6E8A-4147-A177-3AD203B41FA5}">
                      <a16:colId xmlns:a16="http://schemas.microsoft.com/office/drawing/2014/main" val="20001"/>
                    </a:ext>
                  </a:extLst>
                </a:gridCol>
              </a:tblGrid>
              <a:tr h="826332">
                <a:tc>
                  <a:txBody>
                    <a:bodyPr/>
                    <a:lstStyle/>
                    <a:p>
                      <a:r>
                        <a:rPr lang="de-DE" sz="1799" b="1" kern="1200" dirty="0" err="1">
                          <a:solidFill>
                            <a:srgbClr val="004669"/>
                          </a:solidFill>
                          <a:latin typeface="+mn-lt"/>
                          <a:ea typeface="+mn-ea"/>
                          <a:cs typeface="+mn-cs"/>
                        </a:rPr>
                        <a:t>Role</a:t>
                      </a:r>
                      <a:endParaRPr lang="de-DE" sz="1799" b="1" kern="1200" dirty="0">
                        <a:solidFill>
                          <a:srgbClr val="004669"/>
                        </a:solidFill>
                        <a:latin typeface="+mn-lt"/>
                        <a:ea typeface="+mn-ea"/>
                        <a:cs typeface="+mn-cs"/>
                      </a:endParaRPr>
                    </a:p>
                  </a:txBody>
                  <a:tcPr anchor="ctr">
                    <a:solidFill>
                      <a:srgbClr val="41AAAA"/>
                    </a:solidFill>
                  </a:tcPr>
                </a:tc>
                <a:tc>
                  <a:txBody>
                    <a:bodyPr/>
                    <a:lstStyle/>
                    <a:p>
                      <a:r>
                        <a:rPr lang="de-DE" sz="1799" b="1" kern="1200" dirty="0">
                          <a:solidFill>
                            <a:srgbClr val="004669"/>
                          </a:solidFill>
                          <a:latin typeface="+mn-lt"/>
                          <a:ea typeface="+mn-ea"/>
                          <a:cs typeface="+mn-cs"/>
                        </a:rPr>
                        <a:t>Description</a:t>
                      </a:r>
                    </a:p>
                  </a:txBody>
                  <a:tcPr anchor="ctr">
                    <a:solidFill>
                      <a:srgbClr val="BECDD7"/>
                    </a:solidFill>
                  </a:tcPr>
                </a:tc>
                <a:extLst>
                  <a:ext uri="{0D108BD9-81ED-4DB2-BD59-A6C34878D82A}">
                    <a16:rowId xmlns:a16="http://schemas.microsoft.com/office/drawing/2014/main" val="10000"/>
                  </a:ext>
                </a:extLst>
              </a:tr>
              <a:tr h="826332">
                <a:tc>
                  <a:txBody>
                    <a:bodyPr/>
                    <a:lstStyle/>
                    <a:p>
                      <a:r>
                        <a:rPr lang="de-DE" sz="1799" b="1" kern="1200" dirty="0" err="1">
                          <a:solidFill>
                            <a:srgbClr val="FFFFFF"/>
                          </a:solidFill>
                          <a:latin typeface="+mn-lt"/>
                          <a:ea typeface="+mn-ea"/>
                          <a:cs typeface="+mn-cs"/>
                        </a:rPr>
                        <a:t>mdsp:core:iot.tsaUser</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Granting access to time series aggregates.</a:t>
                      </a:r>
                      <a:endParaRPr lang="de-DE" dirty="0"/>
                    </a:p>
                  </a:txBody>
                  <a:tcPr anchor="ctr">
                    <a:solidFill>
                      <a:srgbClr val="BECDD7"/>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048804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a:t>Aggregate Service</a:t>
            </a:r>
            <a:endParaRPr lang="de-DE" sz="2200" dirty="0"/>
          </a:p>
        </p:txBody>
      </p:sp>
      <p:sp>
        <p:nvSpPr>
          <p:cNvPr id="6" name="cdtContent Placeholder 9 Id10"/>
          <p:cNvSpPr>
            <a:spLocks noGrp="1"/>
          </p:cNvSpPr>
          <p:nvPr>
            <p:ph idx="1"/>
          </p:nvPr>
        </p:nvSpPr>
        <p:spPr>
          <a:xfrm>
            <a:off x="626736" y="1440000"/>
            <a:ext cx="9261570" cy="4752000"/>
          </a:xfrm>
        </p:spPr>
        <p:txBody>
          <a:bodyPr/>
          <a:lstStyle/>
          <a:p>
            <a:r>
              <a:rPr lang="en-US" sz="1600" b="1" dirty="0"/>
              <a:t>Aggregated Data</a:t>
            </a:r>
          </a:p>
          <a:p>
            <a:endParaRPr lang="en-US" sz="1600" dirty="0"/>
          </a:p>
          <a:p>
            <a:r>
              <a:rPr lang="en-US" sz="1600" dirty="0"/>
              <a:t>… is available in </a:t>
            </a:r>
            <a:r>
              <a:rPr lang="de-DE" sz="1600" dirty="0" err="1"/>
              <a:t>precalculated</a:t>
            </a:r>
            <a:r>
              <a:rPr lang="de-DE" sz="1600" dirty="0"/>
              <a:t> </a:t>
            </a:r>
            <a:r>
              <a:rPr lang="en-US" sz="1600" dirty="0"/>
              <a:t>intervals</a:t>
            </a:r>
          </a:p>
          <a:p>
            <a:pPr marL="285750" indent="-285750">
              <a:buFont typeface="Arial" panose="020B0604020202020204" pitchFamily="34" charset="0"/>
              <a:buChar char="•"/>
            </a:pPr>
            <a:endParaRPr lang="en-US" sz="1600" dirty="0"/>
          </a:p>
          <a:p>
            <a:endParaRPr lang="en-US" sz="1600" dirty="0"/>
          </a:p>
          <a:p>
            <a:r>
              <a:rPr lang="en-US" sz="1600" dirty="0"/>
              <a:t>… supports the following intervals</a:t>
            </a:r>
          </a:p>
          <a:p>
            <a:endParaRPr lang="en-US" sz="1600" dirty="0"/>
          </a:p>
          <a:p>
            <a:endParaRPr lang="en-US" sz="1600" dirty="0"/>
          </a:p>
          <a:p>
            <a:r>
              <a:rPr lang="en-US" sz="1600" dirty="0"/>
              <a:t>… should be an exact multiple of a </a:t>
            </a:r>
            <a:r>
              <a:rPr lang="en-US" sz="1600" dirty="0" err="1"/>
              <a:t>precalculated</a:t>
            </a:r>
            <a:r>
              <a:rPr lang="en-US" sz="1600" dirty="0"/>
              <a:t> aggregation interval (for best performance)</a:t>
            </a:r>
          </a:p>
          <a:p>
            <a:endParaRPr lang="en-US" sz="1600" dirty="0"/>
          </a:p>
          <a:p>
            <a:r>
              <a:rPr lang="en-US" sz="1600" dirty="0"/>
              <a:t>… is wall clock aligned</a:t>
            </a:r>
          </a:p>
          <a:p>
            <a:pPr marL="285750" indent="-285750">
              <a:buFont typeface="Arial" panose="020B0604020202020204" pitchFamily="34" charset="0"/>
              <a:buChar char="•"/>
            </a:pPr>
            <a:endParaRPr lang="en-US" sz="1600" dirty="0"/>
          </a:p>
          <a:p>
            <a:r>
              <a:rPr lang="en-US" sz="1600" dirty="0"/>
              <a:t>… is created based on arrival of data and time logic</a:t>
            </a:r>
          </a:p>
          <a:p>
            <a:pPr marL="285750" indent="-285750">
              <a:buFont typeface="Arial" panose="020B0604020202020204" pitchFamily="34" charset="0"/>
              <a:buChar char="•"/>
            </a:pPr>
            <a:endParaRPr lang="en-US" sz="1600" dirty="0"/>
          </a:p>
          <a:p>
            <a:r>
              <a:rPr lang="en-US" sz="1600" b="1" dirty="0"/>
              <a:t>Returned data</a:t>
            </a:r>
          </a:p>
        </p:txBody>
      </p:sp>
      <p:graphicFrame>
        <p:nvGraphicFramePr>
          <p:cNvPr id="5" name="Tabelle 10"/>
          <p:cNvGraphicFramePr>
            <a:graphicFrameLocks noGrp="1"/>
          </p:cNvGraphicFramePr>
          <p:nvPr>
            <p:extLst/>
          </p:nvPr>
        </p:nvGraphicFramePr>
        <p:xfrm>
          <a:off x="834927" y="2274965"/>
          <a:ext cx="3227523" cy="338228"/>
        </p:xfrm>
        <a:graphic>
          <a:graphicData uri="http://schemas.openxmlformats.org/drawingml/2006/table">
            <a:tbl>
              <a:tblPr firstRow="1" bandRow="1">
                <a:tableStyleId>{5C22544A-7EE6-4342-B048-85BDC9FD1C3A}</a:tableStyleId>
              </a:tblPr>
              <a:tblGrid>
                <a:gridCol w="1075841">
                  <a:extLst>
                    <a:ext uri="{9D8B030D-6E8A-4147-A177-3AD203B41FA5}">
                      <a16:colId xmlns:a16="http://schemas.microsoft.com/office/drawing/2014/main" val="20000"/>
                    </a:ext>
                  </a:extLst>
                </a:gridCol>
                <a:gridCol w="1075841">
                  <a:extLst>
                    <a:ext uri="{9D8B030D-6E8A-4147-A177-3AD203B41FA5}">
                      <a16:colId xmlns:a16="http://schemas.microsoft.com/office/drawing/2014/main" val="20001"/>
                    </a:ext>
                  </a:extLst>
                </a:gridCol>
                <a:gridCol w="1075841">
                  <a:extLst>
                    <a:ext uri="{9D8B030D-6E8A-4147-A177-3AD203B41FA5}">
                      <a16:colId xmlns:a16="http://schemas.microsoft.com/office/drawing/2014/main" val="20002"/>
                    </a:ext>
                  </a:extLst>
                </a:gridCol>
              </a:tblGrid>
              <a:tr h="338228">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a:solidFill>
                            <a:schemeClr val="tx1"/>
                          </a:solidFill>
                        </a:rPr>
                        <a:t>2</a:t>
                      </a:r>
                      <a:r>
                        <a:rPr lang="de-DE" sz="1400" b="0" baseline="0" dirty="0">
                          <a:solidFill>
                            <a:schemeClr val="tx1"/>
                          </a:solidFill>
                        </a:rPr>
                        <a:t> </a:t>
                      </a:r>
                      <a:r>
                        <a:rPr lang="de-DE" sz="1400" b="0" baseline="0" dirty="0" err="1">
                          <a:solidFill>
                            <a:schemeClr val="tx1"/>
                          </a:solidFill>
                        </a:rPr>
                        <a:t>minute</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a:solidFill>
                            <a:schemeClr val="tx1"/>
                          </a:solidFill>
                        </a:rPr>
                        <a:t>1 </a:t>
                      </a:r>
                      <a:r>
                        <a:rPr lang="de-DE" sz="1400" b="0" dirty="0" err="1">
                          <a:solidFill>
                            <a:schemeClr val="tx1"/>
                          </a:solidFill>
                        </a:rPr>
                        <a:t>hour</a:t>
                      </a:r>
                      <a:endParaRPr lang="en-US"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a:solidFill>
                            <a:schemeClr val="tx1"/>
                          </a:solidFill>
                        </a:rPr>
                        <a:t>1 </a:t>
                      </a:r>
                      <a:r>
                        <a:rPr lang="de-DE" sz="1400" b="0" dirty="0" err="1">
                          <a:solidFill>
                            <a:schemeClr val="tx1"/>
                          </a:solidFill>
                        </a:rPr>
                        <a:t>day</a:t>
                      </a:r>
                      <a:endParaRPr lang="de-DE" sz="1400" b="0" dirty="0">
                        <a:solidFill>
                          <a:schemeClr val="tx1"/>
                        </a:solidFill>
                      </a:endParaRPr>
                    </a:p>
                  </a:txBody>
                  <a:tcPr>
                    <a:solidFill>
                      <a:srgbClr val="E9EDEF"/>
                    </a:solidFill>
                  </a:tcPr>
                </a:tc>
                <a:extLst>
                  <a:ext uri="{0D108BD9-81ED-4DB2-BD59-A6C34878D82A}">
                    <a16:rowId xmlns:a16="http://schemas.microsoft.com/office/drawing/2014/main" val="10000"/>
                  </a:ext>
                </a:extLst>
              </a:tr>
            </a:tbl>
          </a:graphicData>
        </a:graphic>
      </p:graphicFrame>
      <p:graphicFrame>
        <p:nvGraphicFramePr>
          <p:cNvPr id="7" name="Tabelle 10"/>
          <p:cNvGraphicFramePr>
            <a:graphicFrameLocks noGrp="1"/>
          </p:cNvGraphicFramePr>
          <p:nvPr>
            <p:extLst/>
          </p:nvPr>
        </p:nvGraphicFramePr>
        <p:xfrm>
          <a:off x="834927" y="3142561"/>
          <a:ext cx="9261570" cy="304800"/>
        </p:xfrm>
        <a:graphic>
          <a:graphicData uri="http://schemas.openxmlformats.org/drawingml/2006/table">
            <a:tbl>
              <a:tblPr firstRow="1" bandRow="1">
                <a:tableStyleId>{5C22544A-7EE6-4342-B048-85BDC9FD1C3A}</a:tableStyleId>
              </a:tblPr>
              <a:tblGrid>
                <a:gridCol w="1543595">
                  <a:extLst>
                    <a:ext uri="{9D8B030D-6E8A-4147-A177-3AD203B41FA5}">
                      <a16:colId xmlns:a16="http://schemas.microsoft.com/office/drawing/2014/main" val="20000"/>
                    </a:ext>
                  </a:extLst>
                </a:gridCol>
                <a:gridCol w="1543595">
                  <a:extLst>
                    <a:ext uri="{9D8B030D-6E8A-4147-A177-3AD203B41FA5}">
                      <a16:colId xmlns:a16="http://schemas.microsoft.com/office/drawing/2014/main" val="20001"/>
                    </a:ext>
                  </a:extLst>
                </a:gridCol>
                <a:gridCol w="1543595">
                  <a:extLst>
                    <a:ext uri="{9D8B030D-6E8A-4147-A177-3AD203B41FA5}">
                      <a16:colId xmlns:a16="http://schemas.microsoft.com/office/drawing/2014/main" val="20002"/>
                    </a:ext>
                  </a:extLst>
                </a:gridCol>
                <a:gridCol w="1543595">
                  <a:extLst>
                    <a:ext uri="{9D8B030D-6E8A-4147-A177-3AD203B41FA5}">
                      <a16:colId xmlns:a16="http://schemas.microsoft.com/office/drawing/2014/main" val="20003"/>
                    </a:ext>
                  </a:extLst>
                </a:gridCol>
                <a:gridCol w="1543595">
                  <a:extLst>
                    <a:ext uri="{9D8B030D-6E8A-4147-A177-3AD203B41FA5}">
                      <a16:colId xmlns:a16="http://schemas.microsoft.com/office/drawing/2014/main" val="20004"/>
                    </a:ext>
                  </a:extLst>
                </a:gridCol>
                <a:gridCol w="1543595">
                  <a:extLst>
                    <a:ext uri="{9D8B030D-6E8A-4147-A177-3AD203B41FA5}">
                      <a16:colId xmlns:a16="http://schemas.microsoft.com/office/drawing/2014/main" val="20005"/>
                    </a:ext>
                  </a:extLst>
                </a:gridCol>
              </a:tblGrid>
              <a:tr h="286606">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a:solidFill>
                            <a:schemeClr val="tx1"/>
                          </a:solidFill>
                        </a:rPr>
                        <a:t>1-120 </a:t>
                      </a:r>
                      <a:r>
                        <a:rPr lang="de-DE" sz="1400" b="0" dirty="0" err="1">
                          <a:solidFill>
                            <a:schemeClr val="tx1"/>
                          </a:solidFill>
                        </a:rPr>
                        <a:t>seconds</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en-US" sz="1400" b="0" dirty="0">
                          <a:solidFill>
                            <a:schemeClr val="tx1"/>
                          </a:solidFill>
                        </a:rPr>
                        <a:t>1-60 minutes</a:t>
                      </a: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a:solidFill>
                            <a:schemeClr val="tx1"/>
                          </a:solidFill>
                        </a:rPr>
                        <a:t>1-24 </a:t>
                      </a:r>
                      <a:r>
                        <a:rPr lang="de-DE" sz="1400" b="0" dirty="0" err="1">
                          <a:solidFill>
                            <a:schemeClr val="tx1"/>
                          </a:solidFill>
                        </a:rPr>
                        <a:t>hours</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a:solidFill>
                            <a:schemeClr val="tx1"/>
                          </a:solidFill>
                        </a:rPr>
                        <a:t>1+ </a:t>
                      </a:r>
                      <a:r>
                        <a:rPr lang="de-DE" sz="1400" b="0" dirty="0" err="1">
                          <a:solidFill>
                            <a:schemeClr val="tx1"/>
                          </a:solidFill>
                        </a:rPr>
                        <a:t>days</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a:solidFill>
                            <a:schemeClr val="tx1"/>
                          </a:solidFill>
                        </a:rPr>
                        <a:t>1+ </a:t>
                      </a:r>
                      <a:r>
                        <a:rPr lang="de-DE" sz="1400" b="0" dirty="0" err="1">
                          <a:solidFill>
                            <a:schemeClr val="tx1"/>
                          </a:solidFill>
                        </a:rPr>
                        <a:t>weeks</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a:solidFill>
                            <a:schemeClr val="tx1"/>
                          </a:solidFill>
                        </a:rPr>
                        <a:t>1+ </a:t>
                      </a:r>
                      <a:r>
                        <a:rPr lang="de-DE" sz="1400" b="0" dirty="0" err="1">
                          <a:solidFill>
                            <a:schemeClr val="tx1"/>
                          </a:solidFill>
                        </a:rPr>
                        <a:t>months</a:t>
                      </a:r>
                      <a:endParaRPr lang="de-DE" sz="1400" b="0" dirty="0">
                        <a:solidFill>
                          <a:schemeClr val="tx1"/>
                        </a:solidFill>
                      </a:endParaRPr>
                    </a:p>
                  </a:txBody>
                  <a:tcPr>
                    <a:solidFill>
                      <a:srgbClr val="E9EDEF"/>
                    </a:solidFill>
                  </a:tcPr>
                </a:tc>
                <a:extLst>
                  <a:ext uri="{0D108BD9-81ED-4DB2-BD59-A6C34878D82A}">
                    <a16:rowId xmlns:a16="http://schemas.microsoft.com/office/drawing/2014/main" val="10000"/>
                  </a:ext>
                </a:extLst>
              </a:tr>
            </a:tbl>
          </a:graphicData>
        </a:graphic>
      </p:graphicFrame>
      <p:graphicFrame>
        <p:nvGraphicFramePr>
          <p:cNvPr id="9" name="Tabelle 10"/>
          <p:cNvGraphicFramePr>
            <a:graphicFrameLocks noGrp="1"/>
          </p:cNvGraphicFramePr>
          <p:nvPr>
            <p:extLst/>
          </p:nvPr>
        </p:nvGraphicFramePr>
        <p:xfrm>
          <a:off x="834927" y="5513717"/>
          <a:ext cx="10805165" cy="338228"/>
        </p:xfrm>
        <a:graphic>
          <a:graphicData uri="http://schemas.openxmlformats.org/drawingml/2006/table">
            <a:tbl>
              <a:tblPr firstRow="1" bandRow="1">
                <a:tableStyleId>{5C22544A-7EE6-4342-B048-85BDC9FD1C3A}</a:tableStyleId>
              </a:tblPr>
              <a:tblGrid>
                <a:gridCol w="1543595">
                  <a:extLst>
                    <a:ext uri="{9D8B030D-6E8A-4147-A177-3AD203B41FA5}">
                      <a16:colId xmlns:a16="http://schemas.microsoft.com/office/drawing/2014/main" val="20000"/>
                    </a:ext>
                  </a:extLst>
                </a:gridCol>
                <a:gridCol w="1543595">
                  <a:extLst>
                    <a:ext uri="{9D8B030D-6E8A-4147-A177-3AD203B41FA5}">
                      <a16:colId xmlns:a16="http://schemas.microsoft.com/office/drawing/2014/main" val="20001"/>
                    </a:ext>
                  </a:extLst>
                </a:gridCol>
                <a:gridCol w="1543595">
                  <a:extLst>
                    <a:ext uri="{9D8B030D-6E8A-4147-A177-3AD203B41FA5}">
                      <a16:colId xmlns:a16="http://schemas.microsoft.com/office/drawing/2014/main" val="20002"/>
                    </a:ext>
                  </a:extLst>
                </a:gridCol>
                <a:gridCol w="1543595">
                  <a:extLst>
                    <a:ext uri="{9D8B030D-6E8A-4147-A177-3AD203B41FA5}">
                      <a16:colId xmlns:a16="http://schemas.microsoft.com/office/drawing/2014/main" val="20003"/>
                    </a:ext>
                  </a:extLst>
                </a:gridCol>
                <a:gridCol w="1543595">
                  <a:extLst>
                    <a:ext uri="{9D8B030D-6E8A-4147-A177-3AD203B41FA5}">
                      <a16:colId xmlns:a16="http://schemas.microsoft.com/office/drawing/2014/main" val="20004"/>
                    </a:ext>
                  </a:extLst>
                </a:gridCol>
                <a:gridCol w="1543595">
                  <a:extLst>
                    <a:ext uri="{9D8B030D-6E8A-4147-A177-3AD203B41FA5}">
                      <a16:colId xmlns:a16="http://schemas.microsoft.com/office/drawing/2014/main" val="20005"/>
                    </a:ext>
                  </a:extLst>
                </a:gridCol>
                <a:gridCol w="1543595">
                  <a:extLst>
                    <a:ext uri="{9D8B030D-6E8A-4147-A177-3AD203B41FA5}">
                      <a16:colId xmlns:a16="http://schemas.microsoft.com/office/drawing/2014/main" val="20006"/>
                    </a:ext>
                  </a:extLst>
                </a:gridCol>
              </a:tblGrid>
              <a:tr h="338228">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err="1">
                          <a:solidFill>
                            <a:schemeClr val="tx1"/>
                          </a:solidFill>
                        </a:rPr>
                        <a:t>minimum</a:t>
                      </a:r>
                      <a:r>
                        <a:rPr lang="de-DE" sz="1400" b="0" dirty="0">
                          <a:solidFill>
                            <a:schemeClr val="tx1"/>
                          </a:solidFill>
                        </a:rPr>
                        <a:t> </a:t>
                      </a:r>
                      <a:r>
                        <a:rPr lang="de-DE" sz="1400" b="0" dirty="0" err="1">
                          <a:solidFill>
                            <a:schemeClr val="tx1"/>
                          </a:solidFill>
                        </a:rPr>
                        <a:t>value</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err="1">
                          <a:solidFill>
                            <a:schemeClr val="tx1"/>
                          </a:solidFill>
                        </a:rPr>
                        <a:t>maximum</a:t>
                      </a:r>
                      <a:r>
                        <a:rPr lang="de-DE" sz="1400" b="0" baseline="0" dirty="0">
                          <a:solidFill>
                            <a:schemeClr val="tx1"/>
                          </a:solidFill>
                        </a:rPr>
                        <a:t> </a:t>
                      </a:r>
                      <a:r>
                        <a:rPr lang="de-DE" sz="1400" b="0" baseline="0" dirty="0" err="1">
                          <a:solidFill>
                            <a:schemeClr val="tx1"/>
                          </a:solidFill>
                        </a:rPr>
                        <a:t>value</a:t>
                      </a:r>
                      <a:endParaRPr lang="en-US"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err="1">
                          <a:solidFill>
                            <a:schemeClr val="tx1"/>
                          </a:solidFill>
                        </a:rPr>
                        <a:t>average</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err="1">
                          <a:solidFill>
                            <a:schemeClr val="tx1"/>
                          </a:solidFill>
                        </a:rPr>
                        <a:t>sum</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err="1">
                          <a:solidFill>
                            <a:schemeClr val="tx1"/>
                          </a:solidFill>
                        </a:rPr>
                        <a:t>count</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err="1">
                          <a:solidFill>
                            <a:schemeClr val="tx1"/>
                          </a:solidFill>
                        </a:rPr>
                        <a:t>first</a:t>
                      </a:r>
                      <a:r>
                        <a:rPr lang="de-DE" sz="1400" b="0" dirty="0">
                          <a:solidFill>
                            <a:schemeClr val="tx1"/>
                          </a:solidFill>
                        </a:rPr>
                        <a:t> </a:t>
                      </a:r>
                      <a:r>
                        <a:rPr lang="de-DE" sz="1400" b="0" dirty="0" err="1">
                          <a:solidFill>
                            <a:schemeClr val="tx1"/>
                          </a:solidFill>
                        </a:rPr>
                        <a:t>value</a:t>
                      </a:r>
                      <a:endParaRPr lang="de-DE" sz="1400" b="0" dirty="0">
                        <a:solidFill>
                          <a:schemeClr val="tx1"/>
                        </a:solidFill>
                      </a:endParaRPr>
                    </a:p>
                  </a:txBody>
                  <a:tcPr>
                    <a:solidFill>
                      <a:srgbClr val="E9EDEF"/>
                    </a:solidFill>
                  </a:tcPr>
                </a:tc>
                <a:tc>
                  <a:txBody>
                    <a:bodyPr/>
                    <a:lstStyle/>
                    <a:p>
                      <a:pPr marL="1588" lvl="1" indent="0" algn="ctr">
                        <a:lnSpc>
                          <a:spcPct val="100000"/>
                        </a:lnSpc>
                        <a:spcBef>
                          <a:spcPts val="600"/>
                        </a:spcBef>
                        <a:buClr>
                          <a:srgbClr val="00646E"/>
                        </a:buClr>
                        <a:buSzPts val="1400"/>
                        <a:buFont typeface="Arial" panose="020B0604020202020204" pitchFamily="34" charset="0"/>
                        <a:buNone/>
                      </a:pPr>
                      <a:r>
                        <a:rPr lang="de-DE" sz="1400" b="0" dirty="0">
                          <a:solidFill>
                            <a:schemeClr val="tx1"/>
                          </a:solidFill>
                        </a:rPr>
                        <a:t>last </a:t>
                      </a:r>
                      <a:r>
                        <a:rPr lang="de-DE" sz="1400" b="0" dirty="0" err="1">
                          <a:solidFill>
                            <a:schemeClr val="tx1"/>
                          </a:solidFill>
                        </a:rPr>
                        <a:t>value</a:t>
                      </a:r>
                      <a:endParaRPr lang="de-DE" sz="1400" b="0" dirty="0">
                        <a:solidFill>
                          <a:schemeClr val="tx1"/>
                        </a:solidFill>
                      </a:endParaRPr>
                    </a:p>
                  </a:txBody>
                  <a:tcPr>
                    <a:solidFill>
                      <a:srgbClr val="E9EDE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7479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a:t>Aggregate Service</a:t>
            </a:r>
            <a:endParaRPr lang="de-DE" sz="2200" dirty="0"/>
          </a:p>
        </p:txBody>
      </p:sp>
      <p:sp>
        <p:nvSpPr>
          <p:cNvPr id="6" name="cdtContent Placeholder 9 Id10"/>
          <p:cNvSpPr>
            <a:spLocks noGrp="1"/>
          </p:cNvSpPr>
          <p:nvPr>
            <p:ph idx="1"/>
          </p:nvPr>
        </p:nvSpPr>
        <p:spPr>
          <a:xfrm>
            <a:off x="626736" y="1440000"/>
            <a:ext cx="2696567" cy="447794"/>
          </a:xfrm>
        </p:spPr>
        <p:txBody>
          <a:bodyPr/>
          <a:lstStyle/>
          <a:p>
            <a:r>
              <a:rPr lang="en-US" sz="1600" b="1" dirty="0"/>
              <a:t>Aggregated Data</a:t>
            </a:r>
          </a:p>
        </p:txBody>
      </p:sp>
      <p:sp>
        <p:nvSpPr>
          <p:cNvPr id="3" name="Rounded Rectangle 2"/>
          <p:cNvSpPr/>
          <p:nvPr/>
        </p:nvSpPr>
        <p:spPr bwMode="auto">
          <a:xfrm>
            <a:off x="1376516" y="1956621"/>
            <a:ext cx="1848465" cy="1209366"/>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t>1 hour interval</a:t>
            </a:r>
          </a:p>
          <a:p>
            <a:pPr algn="ctr">
              <a:lnSpc>
                <a:spcPct val="110000"/>
              </a:lnSpc>
              <a:spcBef>
                <a:spcPct val="0"/>
              </a:spcBef>
              <a:buFont typeface="Wingdings" charset="0"/>
              <a:buNone/>
            </a:pPr>
            <a:endParaRPr lang="en-US" dirty="0"/>
          </a:p>
          <a:p>
            <a:pPr algn="ctr">
              <a:lnSpc>
                <a:spcPct val="110000"/>
              </a:lnSpc>
              <a:spcBef>
                <a:spcPct val="0"/>
              </a:spcBef>
              <a:buFont typeface="Wingdings" charset="0"/>
              <a:buNone/>
            </a:pPr>
            <a:r>
              <a:rPr lang="de-DE" dirty="0"/>
              <a:t>5:00 – 10:00</a:t>
            </a: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 name="Rounded Rectangle 3"/>
          <p:cNvSpPr/>
          <p:nvPr/>
        </p:nvSpPr>
        <p:spPr bwMode="auto">
          <a:xfrm>
            <a:off x="3510116" y="1956621"/>
            <a:ext cx="2310581" cy="1209366"/>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a:t>60-minute </a:t>
            </a:r>
            <a:r>
              <a:rPr lang="de-DE" dirty="0" err="1"/>
              <a:t>interval</a:t>
            </a:r>
            <a:r>
              <a:rPr lang="de-DE" dirty="0"/>
              <a:t> </a:t>
            </a:r>
          </a:p>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de-DE" dirty="0"/>
              <a:t>5:30 – 10:30</a:t>
            </a: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Rounded Rectangle 7"/>
          <p:cNvSpPr/>
          <p:nvPr/>
        </p:nvSpPr>
        <p:spPr bwMode="auto">
          <a:xfrm>
            <a:off x="570272" y="3706761"/>
            <a:ext cx="2654709" cy="1533832"/>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t>an interval duration of 1 week must start and end on a Monday</a:t>
            </a: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ounded Rectangle 8"/>
          <p:cNvSpPr/>
          <p:nvPr/>
        </p:nvSpPr>
        <p:spPr bwMode="auto">
          <a:xfrm>
            <a:off x="3578942" y="3706761"/>
            <a:ext cx="3323303" cy="1622323"/>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t>An interval duration of 7 days could start on any day of the week</a:t>
            </a: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Rounded Rectangle 9"/>
          <p:cNvSpPr/>
          <p:nvPr/>
        </p:nvSpPr>
        <p:spPr bwMode="auto">
          <a:xfrm>
            <a:off x="7993627" y="1553498"/>
            <a:ext cx="3529780" cy="1514168"/>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t>two-minute aggregated data is created within two minutes after the two-minute interval has finished</a:t>
            </a: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Rounded Rectangle 10"/>
          <p:cNvSpPr/>
          <p:nvPr/>
        </p:nvSpPr>
        <p:spPr bwMode="auto">
          <a:xfrm>
            <a:off x="7983794" y="3392129"/>
            <a:ext cx="3667432" cy="1327355"/>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t>hourly data is created within eight minutes after the end of the hour</a:t>
            </a: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Rounded Rectangle 11"/>
          <p:cNvSpPr/>
          <p:nvPr/>
        </p:nvSpPr>
        <p:spPr bwMode="auto">
          <a:xfrm>
            <a:off x="7334865" y="4984955"/>
            <a:ext cx="4355690" cy="121920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t>daily data is created within fifteen minutes after midnight in UTC time for this release</a:t>
            </a: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3775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0" grpId="0" animBg="1"/>
      <p:bldP spid="11" grpId="0" animBg="1"/>
      <p:bldP spid="12"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200" dirty="0"/>
              <a:t>MindSphere API</a:t>
            </a:r>
            <a:br>
              <a:rPr lang="de-DE" sz="2200" dirty="0"/>
            </a:br>
            <a:r>
              <a:rPr lang="de-DE" b="0" dirty="0"/>
              <a:t>Aggregate Service</a:t>
            </a:r>
            <a:endParaRPr lang="en-US" sz="2200" dirty="0"/>
          </a:p>
        </p:txBody>
      </p:sp>
      <p:sp>
        <p:nvSpPr>
          <p:cNvPr id="3" name="Inhaltsplatzhalter 2"/>
          <p:cNvSpPr>
            <a:spLocks noGrp="1"/>
          </p:cNvSpPr>
          <p:nvPr>
            <p:ph idx="1"/>
          </p:nvPr>
        </p:nvSpPr>
        <p:spPr/>
        <p:txBody>
          <a:bodyPr/>
          <a:lstStyle/>
          <a:p>
            <a:endParaRPr lang="de-DE" dirty="0"/>
          </a:p>
          <a:p>
            <a:endParaRPr lang="de-DE" dirty="0"/>
          </a:p>
          <a:p>
            <a:endParaRPr lang="en-US" dirty="0"/>
          </a:p>
        </p:txBody>
      </p:sp>
      <p:graphicFrame>
        <p:nvGraphicFramePr>
          <p:cNvPr id="5" name="Tabelle 4"/>
          <p:cNvGraphicFramePr>
            <a:graphicFrameLocks noGrp="1"/>
          </p:cNvGraphicFramePr>
          <p:nvPr>
            <p:extLst/>
          </p:nvPr>
        </p:nvGraphicFramePr>
        <p:xfrm>
          <a:off x="644977" y="2279951"/>
          <a:ext cx="10434865" cy="3151652"/>
        </p:xfrm>
        <a:graphic>
          <a:graphicData uri="http://schemas.openxmlformats.org/drawingml/2006/table">
            <a:tbl>
              <a:tblPr firstRow="1" bandRow="1">
                <a:tableStyleId>{5C22544A-7EE6-4342-B048-85BDC9FD1C3A}</a:tableStyleId>
              </a:tblPr>
              <a:tblGrid>
                <a:gridCol w="1613669">
                  <a:extLst>
                    <a:ext uri="{9D8B030D-6E8A-4147-A177-3AD203B41FA5}">
                      <a16:colId xmlns:a16="http://schemas.microsoft.com/office/drawing/2014/main" val="20000"/>
                    </a:ext>
                  </a:extLst>
                </a:gridCol>
                <a:gridCol w="4812532">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468000">
                <a:tc>
                  <a:txBody>
                    <a:bodyPr/>
                    <a:lstStyle/>
                    <a:p>
                      <a:r>
                        <a:rPr lang="de-DE" b="1" dirty="0" err="1">
                          <a:solidFill>
                            <a:srgbClr val="FFFFFF"/>
                          </a:solidFill>
                        </a:rPr>
                        <a:t>from</a:t>
                      </a:r>
                      <a:endParaRPr lang="en-US" b="1" dirty="0">
                        <a:solidFill>
                          <a:srgbClr val="FFFFFF"/>
                        </a:solidFill>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Beginning of the time range to read</a:t>
                      </a:r>
                      <a:endParaRPr lang="en-US" dirty="0"/>
                    </a:p>
                  </a:txBody>
                  <a:tcPr anchor="ctr">
                    <a:solidFill>
                      <a:srgbClr val="BECDD7"/>
                    </a:solidFill>
                  </a:tcPr>
                </a:tc>
                <a:tc>
                  <a:txBody>
                    <a:bodyPr/>
                    <a:lstStyle/>
                    <a:p>
                      <a:r>
                        <a:rPr lang="de-DE" sz="1799" b="0" i="0" kern="1200" dirty="0">
                          <a:solidFill>
                            <a:schemeClr val="dk1"/>
                          </a:solidFill>
                          <a:effectLst/>
                          <a:latin typeface="+mn-lt"/>
                          <a:ea typeface="+mn-ea"/>
                          <a:cs typeface="+mn-cs"/>
                        </a:rPr>
                        <a:t>2018-01-31T00:00:00Z</a:t>
                      </a:r>
                      <a:endParaRPr lang="en-US" dirty="0">
                        <a:solidFill>
                          <a:srgbClr val="3C464B"/>
                        </a:solidFill>
                      </a:endParaRPr>
                    </a:p>
                  </a:txBody>
                  <a:tcPr anchor="ctr">
                    <a:solidFill>
                      <a:srgbClr val="FFE178"/>
                    </a:solidFill>
                  </a:tcPr>
                </a:tc>
                <a:tc>
                  <a:txBody>
                    <a:bodyPr/>
                    <a:lstStyle/>
                    <a:p>
                      <a:pPr algn="ctr"/>
                      <a:r>
                        <a:rPr lang="de-DE" dirty="0">
                          <a:solidFill>
                            <a:schemeClr val="bg1"/>
                          </a:solidFill>
                        </a:rPr>
                        <a:t>Yes</a:t>
                      </a:r>
                      <a:endParaRPr lang="en-US" dirty="0">
                        <a:solidFill>
                          <a:schemeClr val="bg1"/>
                        </a:solidFill>
                      </a:endParaRPr>
                    </a:p>
                  </a:txBody>
                  <a:tcPr anchor="ctr">
                    <a:solidFill>
                      <a:srgbClr val="AAB414"/>
                    </a:solidFill>
                  </a:tcPr>
                </a:tc>
                <a:extLst>
                  <a:ext uri="{0D108BD9-81ED-4DB2-BD59-A6C34878D82A}">
                    <a16:rowId xmlns:a16="http://schemas.microsoft.com/office/drawing/2014/main" val="10001"/>
                  </a:ext>
                </a:extLst>
              </a:tr>
              <a:tr h="468000">
                <a:tc>
                  <a:txBody>
                    <a:bodyPr/>
                    <a:lstStyle/>
                    <a:p>
                      <a:r>
                        <a:rPr lang="de-DE" b="1" dirty="0" err="1">
                          <a:solidFill>
                            <a:srgbClr val="FFFFFF"/>
                          </a:solidFill>
                        </a:rPr>
                        <a:t>to</a:t>
                      </a:r>
                      <a:endParaRPr lang="en-US" b="1" dirty="0">
                        <a:solidFill>
                          <a:srgbClr val="FFFFFF"/>
                        </a:solidFill>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End of the time range to read</a:t>
                      </a:r>
                      <a:endParaRPr lang="en-US" dirty="0"/>
                    </a:p>
                  </a:txBody>
                  <a:tcPr anchor="ctr">
                    <a:solidFill>
                      <a:srgbClr val="BECDD7"/>
                    </a:solidFill>
                  </a:tcPr>
                </a:tc>
                <a:tc>
                  <a:txBody>
                    <a:bodyPr/>
                    <a:lstStyle/>
                    <a:p>
                      <a:r>
                        <a:rPr lang="de-DE" sz="1799" b="0" i="0" kern="1200" dirty="0">
                          <a:solidFill>
                            <a:schemeClr val="dk1"/>
                          </a:solidFill>
                          <a:effectLst/>
                          <a:latin typeface="+mn-lt"/>
                          <a:ea typeface="+mn-ea"/>
                          <a:cs typeface="+mn-cs"/>
                        </a:rPr>
                        <a:t>2018-01-31T20:00:00Z</a:t>
                      </a:r>
                      <a:endParaRPr lang="en-US" dirty="0">
                        <a:solidFill>
                          <a:srgbClr val="3C464B"/>
                        </a:solidFill>
                      </a:endParaRPr>
                    </a:p>
                  </a:txBody>
                  <a:tcPr anchor="ctr">
                    <a:solidFill>
                      <a:srgbClr val="FFE178"/>
                    </a:solidFill>
                  </a:tcPr>
                </a:tc>
                <a:tc>
                  <a:txBody>
                    <a:bodyPr/>
                    <a:lstStyle/>
                    <a:p>
                      <a:pPr algn="ctr"/>
                      <a:r>
                        <a:rPr lang="de-DE" dirty="0">
                          <a:solidFill>
                            <a:schemeClr val="bg1"/>
                          </a:solidFill>
                        </a:rPr>
                        <a:t>Yes</a:t>
                      </a:r>
                      <a:endParaRPr lang="en-US" dirty="0">
                        <a:solidFill>
                          <a:schemeClr val="bg1"/>
                        </a:solidFill>
                      </a:endParaRPr>
                    </a:p>
                  </a:txBody>
                  <a:tcPr anchor="ctr">
                    <a:solidFill>
                      <a:srgbClr val="AAB414"/>
                    </a:solidFill>
                  </a:tcPr>
                </a:tc>
                <a:extLst>
                  <a:ext uri="{0D108BD9-81ED-4DB2-BD59-A6C34878D82A}">
                    <a16:rowId xmlns:a16="http://schemas.microsoft.com/office/drawing/2014/main" val="10002"/>
                  </a:ext>
                </a:extLst>
              </a:tr>
              <a:tr h="468000">
                <a:tc>
                  <a:txBody>
                    <a:bodyPr/>
                    <a:lstStyle/>
                    <a:p>
                      <a:r>
                        <a:rPr lang="de-DE" sz="1799" b="1" kern="1200" dirty="0" err="1">
                          <a:solidFill>
                            <a:srgbClr val="FFFFFF"/>
                          </a:solidFill>
                          <a:latin typeface="+mn-lt"/>
                          <a:ea typeface="+mn-ea"/>
                          <a:cs typeface="+mn-cs"/>
                        </a:rPr>
                        <a:t>intervalValue</a:t>
                      </a:r>
                      <a:endParaRPr lang="en-US"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Interval duration for the aggregates in </a:t>
                      </a:r>
                      <a:r>
                        <a:rPr lang="en-US" sz="1799" b="0" i="0" kern="1200" dirty="0" err="1">
                          <a:solidFill>
                            <a:schemeClr val="dk1"/>
                          </a:solidFill>
                          <a:effectLst/>
                          <a:latin typeface="+mn-lt"/>
                          <a:ea typeface="+mn-ea"/>
                          <a:cs typeface="+mn-cs"/>
                        </a:rPr>
                        <a:t>intervalUnits</a:t>
                      </a:r>
                      <a:endParaRPr lang="en-US" dirty="0"/>
                    </a:p>
                  </a:txBody>
                  <a:tcPr anchor="ctr">
                    <a:solidFill>
                      <a:srgbClr val="BECDD7"/>
                    </a:solidFill>
                  </a:tcPr>
                </a:tc>
                <a:tc>
                  <a:txBody>
                    <a:bodyPr/>
                    <a:lstStyle/>
                    <a:p>
                      <a:r>
                        <a:rPr lang="en-US" dirty="0">
                          <a:solidFill>
                            <a:srgbClr val="3C464B"/>
                          </a:solidFill>
                        </a:rPr>
                        <a:t>1</a:t>
                      </a:r>
                    </a:p>
                  </a:txBody>
                  <a:tcPr anchor="ctr">
                    <a:solidFill>
                      <a:srgbClr val="FFE178"/>
                    </a:solidFill>
                  </a:tcPr>
                </a:tc>
                <a:tc>
                  <a:txBody>
                    <a:bodyPr/>
                    <a:lstStyle/>
                    <a:p>
                      <a:pPr algn="ctr"/>
                      <a:r>
                        <a:rPr lang="en-US" dirty="0">
                          <a:solidFill>
                            <a:schemeClr val="bg1"/>
                          </a:solidFill>
                        </a:rPr>
                        <a:t>Yes</a:t>
                      </a:r>
                    </a:p>
                  </a:txBody>
                  <a:tcPr anchor="ctr">
                    <a:solidFill>
                      <a:srgbClr val="AAB414"/>
                    </a:solidFill>
                  </a:tcPr>
                </a:tc>
                <a:extLst>
                  <a:ext uri="{0D108BD9-81ED-4DB2-BD59-A6C34878D82A}">
                    <a16:rowId xmlns:a16="http://schemas.microsoft.com/office/drawing/2014/main" val="10003"/>
                  </a:ext>
                </a:extLst>
              </a:tr>
              <a:tr h="468000">
                <a:tc>
                  <a:txBody>
                    <a:bodyPr/>
                    <a:lstStyle/>
                    <a:p>
                      <a:r>
                        <a:rPr lang="de-DE" sz="1799" b="1" kern="1200" dirty="0" err="1">
                          <a:solidFill>
                            <a:srgbClr val="FFFFFF"/>
                          </a:solidFill>
                          <a:latin typeface="+mn-lt"/>
                          <a:ea typeface="+mn-ea"/>
                          <a:cs typeface="+mn-cs"/>
                        </a:rPr>
                        <a:t>intervalUnit</a:t>
                      </a:r>
                      <a:r>
                        <a:rPr lang="de-DE" sz="1799" b="1" kern="1200" dirty="0">
                          <a:solidFill>
                            <a:srgbClr val="FFFFFF"/>
                          </a:solidFill>
                          <a:latin typeface="+mn-lt"/>
                          <a:ea typeface="+mn-ea"/>
                          <a:cs typeface="+mn-cs"/>
                        </a:rPr>
                        <a:t> </a:t>
                      </a:r>
                      <a:endParaRPr lang="en-US"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Interval duration unit for the aggregates</a:t>
                      </a:r>
                      <a:endParaRPr lang="en-US" dirty="0"/>
                    </a:p>
                  </a:txBody>
                  <a:tcPr anchor="ctr">
                    <a:solidFill>
                      <a:srgbClr val="BECDD7"/>
                    </a:solidFill>
                  </a:tcPr>
                </a:tc>
                <a:tc>
                  <a:txBody>
                    <a:bodyPr/>
                    <a:lstStyle/>
                    <a:p>
                      <a:r>
                        <a:rPr lang="en-US" dirty="0">
                          <a:solidFill>
                            <a:srgbClr val="3C464B"/>
                          </a:solidFill>
                        </a:rPr>
                        <a:t>hour</a:t>
                      </a:r>
                    </a:p>
                  </a:txBody>
                  <a:tcPr anchor="ctr">
                    <a:solidFill>
                      <a:srgbClr val="FFE178"/>
                    </a:solidFill>
                  </a:tcPr>
                </a:tc>
                <a:tc>
                  <a:txBody>
                    <a:bodyPr/>
                    <a:lstStyle/>
                    <a:p>
                      <a:pPr algn="ctr"/>
                      <a:r>
                        <a:rPr lang="en-US" dirty="0">
                          <a:solidFill>
                            <a:schemeClr val="bg1"/>
                          </a:solidFill>
                        </a:rPr>
                        <a:t>Yes</a:t>
                      </a:r>
                    </a:p>
                  </a:txBody>
                  <a:tcPr anchor="ctr">
                    <a:solidFill>
                      <a:srgbClr val="AAB414"/>
                    </a:solidFill>
                  </a:tcPr>
                </a:tc>
                <a:extLst>
                  <a:ext uri="{0D108BD9-81ED-4DB2-BD59-A6C34878D82A}">
                    <a16:rowId xmlns:a16="http://schemas.microsoft.com/office/drawing/2014/main" val="10004"/>
                  </a:ext>
                </a:extLst>
              </a:tr>
              <a:tr h="468000">
                <a:tc>
                  <a:txBody>
                    <a:bodyPr/>
                    <a:lstStyle/>
                    <a:p>
                      <a:r>
                        <a:rPr lang="de-DE" sz="1799" b="1" kern="1200" dirty="0" err="1">
                          <a:solidFill>
                            <a:srgbClr val="FFFFFF"/>
                          </a:solidFill>
                          <a:latin typeface="+mn-lt"/>
                          <a:ea typeface="+mn-ea"/>
                          <a:cs typeface="+mn-cs"/>
                        </a:rPr>
                        <a:t>select</a:t>
                      </a:r>
                      <a:endParaRPr lang="en-US"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Properties and fields to select</a:t>
                      </a:r>
                      <a:endParaRPr lang="en-US" dirty="0"/>
                    </a:p>
                  </a:txBody>
                  <a:tcPr anchor="ctr">
                    <a:solidFill>
                      <a:srgbClr val="BECDD7"/>
                    </a:solidFill>
                  </a:tcPr>
                </a:tc>
                <a:tc>
                  <a:txBody>
                    <a:bodyPr/>
                    <a:lstStyle/>
                    <a:p>
                      <a:r>
                        <a:rPr lang="en-US" dirty="0">
                          <a:solidFill>
                            <a:srgbClr val="3C464B"/>
                          </a:solidFill>
                        </a:rPr>
                        <a:t>Temperature</a:t>
                      </a:r>
                    </a:p>
                  </a:txBody>
                  <a:tcPr anchor="ctr">
                    <a:solidFill>
                      <a:srgbClr val="FFE178"/>
                    </a:solidFill>
                  </a:tcPr>
                </a:tc>
                <a:tc>
                  <a:txBody>
                    <a:bodyPr/>
                    <a:lstStyle/>
                    <a:p>
                      <a:pPr algn="ctr"/>
                      <a:r>
                        <a:rPr lang="en-US" dirty="0">
                          <a:solidFill>
                            <a:schemeClr val="bg1"/>
                          </a:solidFill>
                        </a:rPr>
                        <a:t>No</a:t>
                      </a:r>
                    </a:p>
                  </a:txBody>
                  <a:tcPr anchor="ctr">
                    <a:solidFill>
                      <a:srgbClr val="AAB414"/>
                    </a:solidFill>
                  </a:tcPr>
                </a:tc>
                <a:extLst>
                  <a:ext uri="{0D108BD9-81ED-4DB2-BD59-A6C34878D82A}">
                    <a16:rowId xmlns:a16="http://schemas.microsoft.com/office/drawing/2014/main" val="10005"/>
                  </a:ext>
                </a:extLst>
              </a:tr>
            </a:tbl>
          </a:graphicData>
        </a:graphic>
      </p:graphicFrame>
      <p:sp>
        <p:nvSpPr>
          <p:cNvPr id="7" name="Textfeld 6"/>
          <p:cNvSpPr txBox="1"/>
          <p:nvPr/>
        </p:nvSpPr>
        <p:spPr>
          <a:xfrm>
            <a:off x="677333" y="1413933"/>
            <a:ext cx="7747652" cy="651934"/>
          </a:xfrm>
          <a:prstGeom prst="rect">
            <a:avLst/>
          </a:prstGeom>
          <a:noFill/>
        </p:spPr>
        <p:txBody>
          <a:bodyPr wrap="square" lIns="0" tIns="0" rIns="0" bIns="0" rtlCol="0">
            <a:noAutofit/>
          </a:bodyPr>
          <a:lstStyle/>
          <a:p>
            <a:r>
              <a:rPr lang="en-US" b="1" dirty="0">
                <a:solidFill>
                  <a:srgbClr val="000000"/>
                </a:solidFill>
              </a:rPr>
              <a:t>Get aggregated timeseries</a:t>
            </a:r>
          </a:p>
          <a:p>
            <a:r>
              <a:rPr lang="en-US" b="1" dirty="0">
                <a:solidFill>
                  <a:srgbClr val="879628"/>
                </a:solidFill>
              </a:rPr>
              <a:t>GET</a:t>
            </a:r>
            <a:r>
              <a:rPr lang="en-US" b="1" dirty="0"/>
              <a:t> </a:t>
            </a:r>
            <a:r>
              <a:rPr lang="de-DE" dirty="0"/>
              <a:t>/</a:t>
            </a:r>
            <a:r>
              <a:rPr lang="de-DE" dirty="0" err="1"/>
              <a:t>api</a:t>
            </a:r>
            <a:r>
              <a:rPr lang="de-DE" dirty="0"/>
              <a:t>/</a:t>
            </a:r>
            <a:r>
              <a:rPr lang="de-DE" dirty="0" err="1"/>
              <a:t>iottsaggregates</a:t>
            </a:r>
            <a:r>
              <a:rPr lang="de-DE" dirty="0"/>
              <a:t>/v3/</a:t>
            </a:r>
            <a:r>
              <a:rPr lang="de-DE" dirty="0" err="1"/>
              <a:t>aggregates</a:t>
            </a:r>
            <a:r>
              <a:rPr lang="de-DE" dirty="0"/>
              <a:t>/</a:t>
            </a:r>
            <a:r>
              <a:rPr lang="en-US" dirty="0"/>
              <a:t>{entity}/{</a:t>
            </a:r>
            <a:r>
              <a:rPr lang="en-US" dirty="0" err="1"/>
              <a:t>propertyset</a:t>
            </a:r>
            <a:r>
              <a:rPr lang="en-US" dirty="0"/>
              <a:t>}</a:t>
            </a:r>
          </a:p>
        </p:txBody>
      </p:sp>
      <p:sp>
        <p:nvSpPr>
          <p:cNvPr id="6" name="TextBox 5"/>
          <p:cNvSpPr txBox="1"/>
          <p:nvPr/>
        </p:nvSpPr>
        <p:spPr>
          <a:xfrm>
            <a:off x="1895475" y="5564172"/>
            <a:ext cx="8086725" cy="495258"/>
          </a:xfrm>
          <a:prstGeom prst="rect">
            <a:avLst/>
          </a:prstGeom>
          <a:solidFill>
            <a:srgbClr val="BECDD7"/>
          </a:solidFill>
        </p:spPr>
        <p:txBody>
          <a:bodyPr wrap="square" lIns="72000" tIns="72000" rIns="72000" bIns="72000" rtlCol="0" anchor="ctr">
            <a:noAutofit/>
          </a:bodyPr>
          <a:lstStyle/>
          <a:p>
            <a:pPr>
              <a:lnSpc>
                <a:spcPct val="110000"/>
              </a:lnSpc>
              <a:spcBef>
                <a:spcPts val="0"/>
              </a:spcBef>
            </a:pPr>
            <a:r>
              <a:rPr lang="de-DE" sz="1600" dirty="0" err="1">
                <a:solidFill>
                  <a:schemeClr val="tx1"/>
                </a:solidFill>
                <a:ea typeface="Arial Unicode MS" panose="020B0604020202020204" pitchFamily="34" charset="-128"/>
                <a:cs typeface="Arial Unicode MS" panose="020B0604020202020204" pitchFamily="34" charset="-128"/>
              </a:rPr>
              <a:t>select</a:t>
            </a:r>
            <a:r>
              <a:rPr lang="de-DE" sz="1600" dirty="0">
                <a:solidFill>
                  <a:schemeClr val="tx1"/>
                </a:solidFill>
                <a:ea typeface="Arial Unicode MS" panose="020B0604020202020204" pitchFamily="34" charset="-128"/>
                <a:cs typeface="Arial Unicode MS" panose="020B0604020202020204" pitchFamily="34" charset="-128"/>
              </a:rPr>
              <a:t> </a:t>
            </a:r>
            <a:r>
              <a:rPr lang="de-DE" sz="1600" dirty="0" err="1">
                <a:solidFill>
                  <a:schemeClr val="tx1"/>
                </a:solidFill>
                <a:ea typeface="Arial Unicode MS" panose="020B0604020202020204" pitchFamily="34" charset="-128"/>
                <a:cs typeface="Arial Unicode MS" panose="020B0604020202020204" pitchFamily="34" charset="-128"/>
              </a:rPr>
              <a:t>parameter</a:t>
            </a:r>
            <a:r>
              <a:rPr lang="de-DE" sz="1600" dirty="0">
                <a:solidFill>
                  <a:schemeClr val="tx1"/>
                </a:solidFill>
                <a:ea typeface="Arial Unicode MS" panose="020B0604020202020204" pitchFamily="34" charset="-128"/>
                <a:cs typeface="Arial Unicode MS" panose="020B0604020202020204" pitchFamily="34" charset="-128"/>
              </a:rPr>
              <a:t> </a:t>
            </a:r>
            <a:r>
              <a:rPr lang="de-DE" sz="1600" dirty="0" err="1">
                <a:solidFill>
                  <a:schemeClr val="tx1"/>
                </a:solidFill>
                <a:ea typeface="Arial Unicode MS" panose="020B0604020202020204" pitchFamily="34" charset="-128"/>
                <a:cs typeface="Arial Unicode MS" panose="020B0604020202020204" pitchFamily="34" charset="-128"/>
              </a:rPr>
              <a:t>ca</a:t>
            </a:r>
            <a:r>
              <a:rPr lang="de-DE" sz="1600" dirty="0" err="1">
                <a:ea typeface="Arial Unicode MS" panose="020B0604020202020204" pitchFamily="34" charset="-128"/>
                <a:cs typeface="Arial Unicode MS" panose="020B0604020202020204" pitchFamily="34" charset="-128"/>
              </a:rPr>
              <a:t>n</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be</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used</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to</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select</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certain</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fields</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with</a:t>
            </a:r>
            <a:r>
              <a:rPr lang="de-DE" sz="1600" dirty="0">
                <a:ea typeface="Arial Unicode MS" panose="020B0604020202020204" pitchFamily="34" charset="-128"/>
                <a:cs typeface="Arial Unicode MS" panose="020B0604020202020204" pitchFamily="34" charset="-128"/>
              </a:rPr>
              <a:t> </a:t>
            </a:r>
            <a:r>
              <a:rPr lang="de-DE" sz="1600" b="1" dirty="0" err="1">
                <a:latin typeface="Courier New" panose="02070309020205020404" pitchFamily="49" charset="0"/>
                <a:cs typeface="Courier New" panose="02070309020205020404" pitchFamily="49" charset="0"/>
              </a:rPr>
              <a:t>variableName.fieldName</a:t>
            </a:r>
            <a:endParaRPr lang="de-DE" sz="1600" b="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endParaRPr>
          </a:p>
        </p:txBody>
      </p:sp>
      <p:grpSp>
        <p:nvGrpSpPr>
          <p:cNvPr id="21" name="Group 20"/>
          <p:cNvGrpSpPr/>
          <p:nvPr/>
        </p:nvGrpSpPr>
        <p:grpSpPr>
          <a:xfrm>
            <a:off x="4804610" y="570043"/>
            <a:ext cx="895851" cy="1472652"/>
            <a:chOff x="4804610" y="570043"/>
            <a:chExt cx="895851" cy="1472652"/>
          </a:xfrm>
        </p:grpSpPr>
        <p:cxnSp>
          <p:nvCxnSpPr>
            <p:cNvPr id="8" name="Gerade Verbindung mit Pfeil 11"/>
            <p:cNvCxnSpPr>
              <a:endCxn id="15" idx="2"/>
            </p:cNvCxnSpPr>
            <p:nvPr/>
          </p:nvCxnSpPr>
          <p:spPr bwMode="auto">
            <a:xfrm flipV="1">
              <a:off x="5153526" y="1002147"/>
              <a:ext cx="99010" cy="625869"/>
            </a:xfrm>
            <a:prstGeom prst="straightConnector1">
              <a:avLst/>
            </a:prstGeom>
            <a:solidFill>
              <a:schemeClr val="tx2"/>
            </a:solidFill>
            <a:ln w="28575" cap="flat" cmpd="sng" algn="ctr">
              <a:solidFill>
                <a:srgbClr val="EB780A"/>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Rechteck 13"/>
            <p:cNvSpPr/>
            <p:nvPr/>
          </p:nvSpPr>
          <p:spPr bwMode="auto">
            <a:xfrm>
              <a:off x="4804610" y="1639182"/>
              <a:ext cx="697832" cy="403513"/>
            </a:xfrm>
            <a:prstGeom prst="rect">
              <a:avLst/>
            </a:prstGeom>
            <a:noFill/>
            <a:ln w="28575" cap="flat" cmpd="sng" algn="ctr">
              <a:solidFill>
                <a:srgbClr val="EB780A"/>
              </a:solidFill>
              <a:prstDash val="solid"/>
              <a:round/>
              <a:headEnd type="none" w="med" len="med"/>
              <a:tailEnd type="arrow"/>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solidFill>
                  <a:srgbClr val="000000"/>
                </a:solidFill>
                <a:ea typeface="Arial Unicode MS" panose="020B0604020202020204" pitchFamily="34" charset="-128"/>
                <a:cs typeface="Arial Unicode MS" panose="020B0604020202020204" pitchFamily="34" charset="-128"/>
              </a:endParaRPr>
            </a:p>
          </p:txBody>
        </p:sp>
        <p:sp>
          <p:nvSpPr>
            <p:cNvPr id="15" name="TextBox 14"/>
            <p:cNvSpPr txBox="1"/>
            <p:nvPr/>
          </p:nvSpPr>
          <p:spPr>
            <a:xfrm>
              <a:off x="4804610" y="570043"/>
              <a:ext cx="895851" cy="432104"/>
            </a:xfrm>
            <a:prstGeom prst="rect">
              <a:avLst/>
            </a:prstGeom>
            <a:solidFill>
              <a:srgbClr val="BECDD7"/>
            </a:solidFill>
          </p:spPr>
          <p:txBody>
            <a:bodyPr wrap="square" lIns="72000" tIns="72000" rIns="72000" bIns="72000" rtlCol="0" anchor="ctr">
              <a:noAutofit/>
            </a:bodyPr>
            <a:lstStyle/>
            <a:p>
              <a:pPr>
                <a:lnSpc>
                  <a:spcPct val="110000"/>
                </a:lnSpc>
                <a:spcBef>
                  <a:spcPts val="0"/>
                </a:spcBef>
              </a:pPr>
              <a:r>
                <a:rPr lang="de-DE" sz="1600" dirty="0">
                  <a:solidFill>
                    <a:schemeClr val="tx1"/>
                  </a:solidFill>
                  <a:ea typeface="Arial Unicode MS" panose="020B0604020202020204" pitchFamily="34" charset="-128"/>
                  <a:cs typeface="Arial Unicode MS" panose="020B0604020202020204" pitchFamily="34" charset="-128"/>
                </a:rPr>
                <a:t>Asset-</a:t>
              </a:r>
              <a:r>
                <a:rPr lang="de-DE" sz="1600" dirty="0" err="1">
                  <a:solidFill>
                    <a:schemeClr val="tx1"/>
                  </a:solidFill>
                  <a:ea typeface="Arial Unicode MS" panose="020B0604020202020204" pitchFamily="34" charset="-128"/>
                  <a:cs typeface="Arial Unicode MS" panose="020B0604020202020204" pitchFamily="34" charset="-128"/>
                </a:rPr>
                <a:t>Id</a:t>
              </a:r>
              <a:endParaRPr lang="de-DE" sz="1600" b="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endParaRPr>
            </a:p>
          </p:txBody>
        </p:sp>
      </p:grpSp>
      <p:grpSp>
        <p:nvGrpSpPr>
          <p:cNvPr id="22" name="Group 21"/>
          <p:cNvGrpSpPr/>
          <p:nvPr/>
        </p:nvGrpSpPr>
        <p:grpSpPr>
          <a:xfrm>
            <a:off x="5589954" y="570043"/>
            <a:ext cx="1805456" cy="1472652"/>
            <a:chOff x="5589954" y="570043"/>
            <a:chExt cx="1805456" cy="1472652"/>
          </a:xfrm>
        </p:grpSpPr>
        <p:cxnSp>
          <p:nvCxnSpPr>
            <p:cNvPr id="12" name="Gerade Verbindung mit Pfeil 11"/>
            <p:cNvCxnSpPr>
              <a:endCxn id="17" idx="2"/>
            </p:cNvCxnSpPr>
            <p:nvPr/>
          </p:nvCxnSpPr>
          <p:spPr bwMode="auto">
            <a:xfrm flipV="1">
              <a:off x="6232358" y="1002147"/>
              <a:ext cx="449554" cy="625868"/>
            </a:xfrm>
            <a:prstGeom prst="straightConnector1">
              <a:avLst/>
            </a:prstGeom>
            <a:solidFill>
              <a:schemeClr val="tx2"/>
            </a:solidFill>
            <a:ln w="28575" cap="flat" cmpd="sng" algn="ctr">
              <a:solidFill>
                <a:srgbClr val="EB780A"/>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Rechteck 13"/>
            <p:cNvSpPr/>
            <p:nvPr/>
          </p:nvSpPr>
          <p:spPr bwMode="auto">
            <a:xfrm>
              <a:off x="5589954" y="1639182"/>
              <a:ext cx="1235961" cy="403513"/>
            </a:xfrm>
            <a:prstGeom prst="rect">
              <a:avLst/>
            </a:prstGeom>
            <a:noFill/>
            <a:ln w="28575" cap="flat" cmpd="sng" algn="ctr">
              <a:solidFill>
                <a:srgbClr val="EB780A"/>
              </a:solidFill>
              <a:prstDash val="solid"/>
              <a:round/>
              <a:headEnd type="none" w="med" len="med"/>
              <a:tailEnd type="arrow"/>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solidFill>
                  <a:srgbClr val="000000"/>
                </a:solidFill>
                <a:ea typeface="Arial Unicode MS" panose="020B0604020202020204" pitchFamily="34" charset="-128"/>
                <a:cs typeface="Arial Unicode MS" panose="020B0604020202020204" pitchFamily="34" charset="-128"/>
              </a:endParaRPr>
            </a:p>
          </p:txBody>
        </p:sp>
        <p:sp>
          <p:nvSpPr>
            <p:cNvPr id="17" name="TextBox 16"/>
            <p:cNvSpPr txBox="1"/>
            <p:nvPr/>
          </p:nvSpPr>
          <p:spPr>
            <a:xfrm>
              <a:off x="5968413" y="570043"/>
              <a:ext cx="1426997" cy="432104"/>
            </a:xfrm>
            <a:prstGeom prst="rect">
              <a:avLst/>
            </a:prstGeom>
            <a:solidFill>
              <a:srgbClr val="BECDD7"/>
            </a:solidFill>
          </p:spPr>
          <p:txBody>
            <a:bodyPr wrap="square" lIns="72000" tIns="72000" rIns="72000" bIns="72000" rtlCol="0" anchor="ctr">
              <a:noAutofit/>
            </a:bodyPr>
            <a:lstStyle/>
            <a:p>
              <a:pPr>
                <a:lnSpc>
                  <a:spcPct val="110000"/>
                </a:lnSpc>
                <a:spcBef>
                  <a:spcPts val="0"/>
                </a:spcBef>
              </a:pPr>
              <a:r>
                <a:rPr lang="de-DE" sz="1600" dirty="0" err="1">
                  <a:solidFill>
                    <a:schemeClr val="tx1"/>
                  </a:solidFill>
                  <a:ea typeface="Arial Unicode MS" panose="020B0604020202020204" pitchFamily="34" charset="-128"/>
                  <a:cs typeface="Arial Unicode MS" panose="020B0604020202020204" pitchFamily="34" charset="-128"/>
                </a:rPr>
                <a:t>Aspect</a:t>
              </a:r>
              <a:r>
                <a:rPr lang="de-DE" sz="1600" dirty="0">
                  <a:solidFill>
                    <a:schemeClr val="tx1"/>
                  </a:solidFill>
                  <a:ea typeface="Arial Unicode MS" panose="020B0604020202020204" pitchFamily="34" charset="-128"/>
                  <a:cs typeface="Arial Unicode MS" panose="020B0604020202020204" pitchFamily="34" charset="-128"/>
                </a:rPr>
                <a:t>-Name</a:t>
              </a:r>
              <a:endParaRPr lang="de-DE" sz="1600" b="1" dirty="0">
                <a:solidFill>
                  <a:schemeClr val="tx1"/>
                </a:solidFill>
                <a:latin typeface="Courier New" panose="02070309020205020404" pitchFamily="49" charset="0"/>
                <a:ea typeface="Arial Unicode MS" panose="020B0604020202020204" pitchFamily="34" charset="-128"/>
                <a:cs typeface="Courier New" panose="02070309020205020404" pitchFamily="49" charset="0"/>
              </a:endParaRPr>
            </a:p>
          </p:txBody>
        </p:sp>
      </p:grpSp>
    </p:spTree>
    <p:extLst>
      <p:ext uri="{BB962C8B-B14F-4D97-AF65-F5344CB8AC3E}">
        <p14:creationId xmlns:p14="http://schemas.microsoft.com/office/powerpoint/2010/main" val="336341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auto">
          <a:xfrm>
            <a:off x="2857500" y="1524000"/>
            <a:ext cx="8826500" cy="4940300"/>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z="2200" dirty="0"/>
              <a:t>MindSphere API</a:t>
            </a:r>
            <a:br>
              <a:rPr lang="de-DE" sz="2200" dirty="0"/>
            </a:br>
            <a:r>
              <a:rPr lang="de-DE" b="0" dirty="0"/>
              <a:t>Aggregate Service</a:t>
            </a:r>
            <a:endParaRPr lang="en-US" sz="2200" dirty="0"/>
          </a:p>
        </p:txBody>
      </p:sp>
      <p:sp>
        <p:nvSpPr>
          <p:cNvPr id="14" name="Textfeld 6"/>
          <p:cNvSpPr txBox="1"/>
          <p:nvPr/>
        </p:nvSpPr>
        <p:spPr>
          <a:xfrm>
            <a:off x="639459" y="1566739"/>
            <a:ext cx="2109797" cy="1051817"/>
          </a:xfrm>
          <a:prstGeom prst="rect">
            <a:avLst/>
          </a:prstGeom>
          <a:noFill/>
        </p:spPr>
        <p:txBody>
          <a:bodyPr wrap="square" lIns="0" tIns="0" rIns="0" bIns="0" rtlCol="0">
            <a:noAutofit/>
          </a:bodyPr>
          <a:lstStyle/>
          <a:p>
            <a:r>
              <a:rPr lang="en-US" b="1" dirty="0">
                <a:solidFill>
                  <a:srgbClr val="000000"/>
                </a:solidFill>
              </a:rPr>
              <a:t>Get aggregated timeseries</a:t>
            </a:r>
          </a:p>
          <a:p>
            <a:r>
              <a:rPr lang="en-US" dirty="0">
                <a:solidFill>
                  <a:srgbClr val="000000"/>
                </a:solidFill>
              </a:rPr>
              <a:t>Response (Body)</a:t>
            </a:r>
            <a:endParaRPr lang="en-US" dirty="0"/>
          </a:p>
        </p:txBody>
      </p:sp>
      <p:sp>
        <p:nvSpPr>
          <p:cNvPr id="3" name="Inhaltsplatzhalter 2"/>
          <p:cNvSpPr>
            <a:spLocks noGrp="1"/>
          </p:cNvSpPr>
          <p:nvPr>
            <p:ph idx="1"/>
          </p:nvPr>
        </p:nvSpPr>
        <p:spPr>
          <a:xfrm>
            <a:off x="2914763" y="1566739"/>
            <a:ext cx="8711974" cy="4752000"/>
          </a:xfrm>
          <a:ln>
            <a:noFill/>
          </a:ln>
        </p:spPr>
        <p:txBody>
          <a:bodyPr lIns="90000" tIns="46800" rIns="90000" bIns="46800"/>
          <a:lstStyle/>
          <a:p>
            <a:r>
              <a:rPr lang="en-US" sz="1600" dirty="0">
                <a:latin typeface="Consolas" panose="020B0609020204030204" pitchFamily="49" charset="0"/>
                <a:cs typeface="Consolas" panose="020B0609020204030204" pitchFamily="49" charset="0"/>
              </a:rPr>
              <a:t>[{ "Memory":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minvalue</a:t>
            </a:r>
            <a:r>
              <a:rPr lang="en-US" sz="1600" dirty="0">
                <a:latin typeface="Consolas" panose="020B0609020204030204" pitchFamily="49" charset="0"/>
                <a:cs typeface="Consolas" panose="020B0609020204030204" pitchFamily="49" charset="0"/>
              </a:rPr>
              <a:t>": 3236,</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maxvalue</a:t>
            </a:r>
            <a:r>
              <a:rPr lang="en-US" sz="1600" dirty="0">
                <a:latin typeface="Consolas" panose="020B0609020204030204" pitchFamily="49" charset="0"/>
                <a:cs typeface="Consolas" panose="020B0609020204030204" pitchFamily="49" charset="0"/>
              </a:rPr>
              <a:t>": 3554,</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mintime</a:t>
            </a:r>
            <a:r>
              <a:rPr lang="en-US" sz="1600" dirty="0">
                <a:latin typeface="Consolas" panose="020B0609020204030204" pitchFamily="49" charset="0"/>
                <a:cs typeface="Consolas" panose="020B0609020204030204" pitchFamily="49" charset="0"/>
              </a:rPr>
              <a:t>": "2018-01-31T02:50:00Z",</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maxtime</a:t>
            </a:r>
            <a:r>
              <a:rPr lang="en-US" sz="1600" dirty="0">
                <a:latin typeface="Consolas" panose="020B0609020204030204" pitchFamily="49" charset="0"/>
                <a:cs typeface="Consolas" panose="020B0609020204030204" pitchFamily="49" charset="0"/>
              </a:rPr>
              <a:t>": "2018-01-31T00:10:00Z",</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firstvalue</a:t>
            </a:r>
            <a:r>
              <a:rPr lang="en-US" sz="1600" dirty="0">
                <a:latin typeface="Consolas" panose="020B0609020204030204" pitchFamily="49" charset="0"/>
                <a:cs typeface="Consolas" panose="020B0609020204030204" pitchFamily="49" charset="0"/>
              </a:rPr>
              <a:t>": 3554,</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lastvalue</a:t>
            </a:r>
            <a:r>
              <a:rPr lang="en-US" sz="1600" dirty="0">
                <a:latin typeface="Consolas" panose="020B0609020204030204" pitchFamily="49" charset="0"/>
                <a:cs typeface="Consolas" panose="020B0609020204030204" pitchFamily="49" charset="0"/>
              </a:rPr>
              <a:t>": 3301,</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firsttime</a:t>
            </a:r>
            <a:r>
              <a:rPr lang="en-US" sz="1600" dirty="0">
                <a:latin typeface="Consolas" panose="020B0609020204030204" pitchFamily="49" charset="0"/>
                <a:cs typeface="Consolas" panose="020B0609020204030204" pitchFamily="49" charset="0"/>
              </a:rPr>
              <a:t>": "2018-01-31T00:10:00Z",</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lasttime</a:t>
            </a:r>
            <a:r>
              <a:rPr lang="en-US" sz="1600" dirty="0">
                <a:latin typeface="Consolas" panose="020B0609020204030204" pitchFamily="49" charset="0"/>
                <a:cs typeface="Consolas" panose="020B0609020204030204" pitchFamily="49" charset="0"/>
              </a:rPr>
              <a:t>": "2018-01-31T04:00:00Z",</a:t>
            </a:r>
          </a:p>
          <a:p>
            <a:r>
              <a:rPr lang="en-US" sz="1600" dirty="0">
                <a:latin typeface="Consolas" panose="020B0609020204030204" pitchFamily="49" charset="0"/>
                <a:cs typeface="Consolas" panose="020B0609020204030204" pitchFamily="49" charset="0"/>
              </a:rPr>
              <a:t>      "average": 3320.125,</a:t>
            </a:r>
          </a:p>
          <a:p>
            <a:r>
              <a:rPr lang="en-US" sz="1600" dirty="0">
                <a:latin typeface="Consolas" panose="020B0609020204030204" pitchFamily="49" charset="0"/>
                <a:cs typeface="Consolas" panose="020B0609020204030204" pitchFamily="49" charset="0"/>
              </a:rPr>
              <a:t>      "sum": 79683,</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countuncertain</a:t>
            </a:r>
            <a:r>
              <a:rPr lang="en-US" sz="1600" dirty="0">
                <a:latin typeface="Consolas" panose="020B0609020204030204" pitchFamily="49" charset="0"/>
                <a:cs typeface="Consolas" panose="020B0609020204030204" pitchFamily="49" charset="0"/>
              </a:rPr>
              <a:t>": 0,</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countbad</a:t>
            </a:r>
            <a:r>
              <a:rPr lang="en-US" sz="1600" dirty="0">
                <a:latin typeface="Consolas" panose="020B0609020204030204" pitchFamily="49" charset="0"/>
                <a:cs typeface="Consolas" panose="020B0609020204030204" pitchFamily="49" charset="0"/>
              </a:rPr>
              <a:t>": 0,</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countgood</a:t>
            </a:r>
            <a:r>
              <a:rPr lang="en-US" sz="1600" dirty="0">
                <a:latin typeface="Consolas" panose="020B0609020204030204" pitchFamily="49" charset="0"/>
                <a:cs typeface="Consolas" panose="020B0609020204030204" pitchFamily="49" charset="0"/>
              </a:rPr>
              <a:t>": 24</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starttime</a:t>
            </a:r>
            <a:r>
              <a:rPr lang="en-US" sz="1600" dirty="0">
                <a:latin typeface="Consolas" panose="020B0609020204030204" pitchFamily="49" charset="0"/>
                <a:cs typeface="Consolas" panose="020B0609020204030204" pitchFamily="49" charset="0"/>
              </a:rPr>
              <a:t>": "2018-01-31T00:00:00Z",</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endtime</a:t>
            </a:r>
            <a:r>
              <a:rPr lang="en-US" sz="1600" dirty="0">
                <a:latin typeface="Consolas" panose="020B0609020204030204" pitchFamily="49" charset="0"/>
                <a:cs typeface="Consolas" panose="020B0609020204030204" pitchFamily="49" charset="0"/>
              </a:rPr>
              <a:t>": "2018-01-31T04:00:00Z"</a:t>
            </a:r>
          </a:p>
          <a:p>
            <a:r>
              <a:rPr lang="en-US" sz="1600" dirty="0">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D10F7C-98A0-432F-A5C7-CBAF522EF110}"/>
              </a:ext>
            </a:extLst>
          </p:cNvPr>
          <p:cNvSpPr txBox="1"/>
          <p:nvPr/>
        </p:nvSpPr>
        <p:spPr>
          <a:xfrm>
            <a:off x="560084" y="4051775"/>
            <a:ext cx="2116441" cy="961383"/>
          </a:xfrm>
          <a:prstGeom prst="rect">
            <a:avLst/>
          </a:prstGeom>
          <a:solidFill>
            <a:srgbClr val="BECDD7"/>
          </a:solidFill>
        </p:spPr>
        <p:txBody>
          <a:bodyPr wrap="square" lIns="72000" tIns="72000" rIns="72000" bIns="72000" rtlCol="0" anchor="ctr">
            <a:noAutofit/>
          </a:bodyPr>
          <a:lstStyle/>
          <a:p>
            <a:pPr>
              <a:lnSpc>
                <a:spcPct val="110000"/>
              </a:lnSpc>
              <a:spcBef>
                <a:spcPts val="0"/>
              </a:spcBef>
            </a:pPr>
            <a:r>
              <a:rPr lang="de-DE" sz="1600" dirty="0">
                <a:solidFill>
                  <a:schemeClr val="tx1"/>
                </a:solidFill>
                <a:ea typeface="Arial Unicode MS" panose="020B0604020202020204" pitchFamily="34" charset="-128"/>
                <a:cs typeface="Arial Unicode MS" panose="020B0604020202020204" pitchFamily="34" charset="-128"/>
              </a:rPr>
              <a:t>Returns maximum </a:t>
            </a:r>
            <a:r>
              <a:rPr lang="de-DE" sz="1600" b="1" dirty="0">
                <a:solidFill>
                  <a:schemeClr val="tx1"/>
                </a:solidFill>
                <a:ea typeface="Arial Unicode MS" panose="020B0604020202020204" pitchFamily="34" charset="-128"/>
                <a:cs typeface="Arial Unicode MS" panose="020B0604020202020204" pitchFamily="34" charset="-128"/>
              </a:rPr>
              <a:t>200 records </a:t>
            </a:r>
            <a:r>
              <a:rPr lang="de-DE" sz="1600" dirty="0">
                <a:solidFill>
                  <a:schemeClr val="tx1"/>
                </a:solidFill>
                <a:ea typeface="Arial Unicode MS" panose="020B0604020202020204" pitchFamily="34" charset="-128"/>
                <a:cs typeface="Arial Unicode MS" panose="020B0604020202020204" pitchFamily="34" charset="-128"/>
              </a:rPr>
              <a:t>in a response</a:t>
            </a:r>
          </a:p>
        </p:txBody>
      </p:sp>
    </p:spTree>
    <p:extLst>
      <p:ext uri="{BB962C8B-B14F-4D97-AF65-F5344CB8AC3E}">
        <p14:creationId xmlns:p14="http://schemas.microsoft.com/office/powerpoint/2010/main" val="421459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12"/>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Box 10"/>
          <p:cNvSpPr txBox="1"/>
          <p:nvPr/>
        </p:nvSpPr>
        <p:spPr>
          <a:xfrm>
            <a:off x="814137" y="2959100"/>
            <a:ext cx="4706987" cy="2266285"/>
          </a:xfrm>
          <a:prstGeom prst="rect">
            <a:avLst/>
          </a:prstGeom>
          <a:noFill/>
        </p:spPr>
        <p:txBody>
          <a:bodyPr wrap="square" lIns="0" tIns="0" rIns="0" bIns="0" rtlCol="0">
            <a:noAutofit/>
          </a:bodyPr>
          <a:lstStyle/>
          <a:p>
            <a:pPr marL="342900" indent="-342900">
              <a:lnSpc>
                <a:spcPct val="110000"/>
              </a:lnSpc>
              <a:spcBef>
                <a:spcPts val="0"/>
              </a:spcBef>
              <a:buClr>
                <a:srgbClr val="879BAA"/>
              </a:buClr>
              <a:buFont typeface="Arial" panose="020B0604020202020204" pitchFamily="34" charset="0"/>
              <a:buChar char="•"/>
            </a:pPr>
            <a:endParaRPr lang="en-US" sz="2000" dirty="0">
              <a:solidFill>
                <a:schemeClr val="bg1"/>
              </a:solidFill>
              <a:latin typeface="Arial" pitchFamily="34" charset="0"/>
              <a:cs typeface="Arial" pitchFamily="34" charset="0"/>
            </a:endParaRPr>
          </a:p>
          <a:p>
            <a:pPr marL="342900" indent="-342900">
              <a:lnSpc>
                <a:spcPct val="110000"/>
              </a:lnSpc>
              <a:spcBef>
                <a:spcPts val="0"/>
              </a:spcBef>
              <a:buClr>
                <a:srgbClr val="879BAA"/>
              </a:buClr>
              <a:buFont typeface="Arial" panose="020B0604020202020204" pitchFamily="34" charset="0"/>
              <a:buChar char="•"/>
            </a:pPr>
            <a:endParaRPr lang="en-US" sz="2000" dirty="0">
              <a:solidFill>
                <a:schemeClr val="bg1"/>
              </a:solidFill>
              <a:latin typeface="Arial" pitchFamily="34" charset="0"/>
              <a:cs typeface="Arial" pitchFamily="34" charset="0"/>
            </a:endParaRPr>
          </a:p>
          <a:p>
            <a:pPr marL="342900" indent="-342900">
              <a:lnSpc>
                <a:spcPct val="110000"/>
              </a:lnSpc>
              <a:spcBef>
                <a:spcPts val="0"/>
              </a:spcBef>
              <a:buClr>
                <a:srgbClr val="879BAA"/>
              </a:buClr>
              <a:buFont typeface="Arial" panose="020B0604020202020204" pitchFamily="34" charset="0"/>
              <a:buChar char="•"/>
            </a:pPr>
            <a:r>
              <a:rPr lang="en-US" sz="2000" dirty="0">
                <a:solidFill>
                  <a:schemeClr val="bg1"/>
                </a:solidFill>
                <a:latin typeface="Arial" pitchFamily="34" charset="0"/>
                <a:cs typeface="Arial" pitchFamily="34" charset="0"/>
              </a:rPr>
              <a:t>Use the Postman Collection to investigate this API</a:t>
            </a:r>
            <a:endParaRPr lang="en-US" sz="2000" dirty="0">
              <a:solidFill>
                <a:schemeClr val="bg1"/>
              </a:solidFill>
              <a:ea typeface="Arial Unicode MS" panose="020B0604020202020204" pitchFamily="34" charset="-128"/>
              <a:cs typeface="Arial Unicode MS" panose="020B0604020202020204" pitchFamily="34" charset="-128"/>
            </a:endParaRPr>
          </a:p>
        </p:txBody>
      </p:sp>
      <p:sp>
        <p:nvSpPr>
          <p:cNvPr id="2" name="Title 1"/>
          <p:cNvSpPr>
            <a:spLocks noGrp="1"/>
          </p:cNvSpPr>
          <p:nvPr>
            <p:ph type="title"/>
          </p:nvPr>
        </p:nvSpPr>
        <p:spPr/>
        <p:txBody>
          <a:bodyPr/>
          <a:lstStyle/>
          <a:p>
            <a:r>
              <a:rPr lang="de-DE" dirty="0"/>
              <a:t>MindSphere API </a:t>
            </a:r>
            <a:br>
              <a:rPr lang="de-DE" dirty="0"/>
            </a:br>
            <a:r>
              <a:rPr lang="de-DE" b="0" dirty="0"/>
              <a:t>Aggregate Service</a:t>
            </a:r>
            <a:endParaRPr lang="en-US" dirty="0"/>
          </a:p>
        </p:txBody>
      </p:sp>
      <p:sp>
        <p:nvSpPr>
          <p:cNvPr id="15" name="cdtContent Placeholder 9 Id10"/>
          <p:cNvSpPr>
            <a:spLocks noGrp="1"/>
          </p:cNvSpPr>
          <p:nvPr>
            <p:ph idx="1"/>
          </p:nvPr>
        </p:nvSpPr>
        <p:spPr/>
        <p:txBody>
          <a:bodyPr/>
          <a:lstStyle/>
          <a:p>
            <a:r>
              <a:rPr lang="de-DE" sz="2000" b="1" noProof="0" dirty="0"/>
              <a:t>Demo</a:t>
            </a:r>
            <a:endParaRPr lang="en-US" sz="2000" b="1" dirty="0"/>
          </a:p>
          <a:p>
            <a:endParaRPr lang="en-US" sz="2000" b="1" dirty="0"/>
          </a:p>
        </p:txBody>
      </p:sp>
      <p:sp>
        <p:nvSpPr>
          <p:cNvPr id="14" name="Textfeld 13"/>
          <p:cNvSpPr txBox="1"/>
          <p:nvPr/>
        </p:nvSpPr>
        <p:spPr>
          <a:xfrm>
            <a:off x="7071664" y="4922510"/>
            <a:ext cx="914400" cy="914400"/>
          </a:xfrm>
          <a:prstGeom prst="rect">
            <a:avLst/>
          </a:prstGeom>
          <a:noFill/>
        </p:spPr>
        <p:txBody>
          <a:bodyPr wrap="none" lIns="0" tIns="0" rIns="0" bIns="0" rtlCol="0">
            <a:noAutofit/>
          </a:bodyPr>
          <a:lstStyle/>
          <a:p>
            <a:pPr>
              <a:lnSpc>
                <a:spcPct val="110000"/>
              </a:lnSpc>
              <a:spcBef>
                <a:spcPts val="0"/>
              </a:spcBef>
            </a:pPr>
            <a:endParaRPr lang="en-US" sz="14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TextBox 5"/>
          <p:cNvSpPr txBox="1"/>
          <p:nvPr/>
        </p:nvSpPr>
        <p:spPr>
          <a:xfrm>
            <a:off x="5943600" y="1812758"/>
            <a:ext cx="914400" cy="914400"/>
          </a:xfrm>
          <a:prstGeom prst="rect">
            <a:avLst/>
          </a:prstGeom>
          <a:noFill/>
        </p:spPr>
        <p:txBody>
          <a:bodyPr wrap="none" lIns="0" tIns="0" rIns="0" bIns="0" rtlCol="0">
            <a:noAutofit/>
          </a:bodyPr>
          <a:lstStyle/>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Gleichschenkliges Dreieck 16"/>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2" name="Picture 4" descr="Image result for postman chr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025" y="2519142"/>
            <a:ext cx="2403367" cy="240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962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nvPr>
        </p:nvGraphicFramePr>
        <p:xfrm>
          <a:off x="1587" y="3372"/>
          <a:ext cx="1587" cy="1587"/>
        </p:xfrm>
        <a:graphic>
          <a:graphicData uri="http://schemas.openxmlformats.org/presentationml/2006/ole">
            <mc:AlternateContent xmlns:mc="http://schemas.openxmlformats.org/markup-compatibility/2006">
              <mc:Choice xmlns:v="urn:schemas-microsoft-com:vml" Requires="v">
                <p:oleObj spid="_x0000_s4136" name="think-cell Slide" r:id="rId6" imgW="384" imgH="384" progId="TCLayout.ActiveDocument.1">
                  <p:embed/>
                </p:oleObj>
              </mc:Choice>
              <mc:Fallback>
                <p:oleObj name="think-cell Slide" r:id="rId6" imgW="384" imgH="384" progId="TCLayout.ActiveDocument.1">
                  <p:embed/>
                  <p:pic>
                    <p:nvPicPr>
                      <p:cNvPr id="28" name="Object 27" hidden="1"/>
                      <p:cNvPicPr/>
                      <p:nvPr/>
                    </p:nvPicPr>
                    <p:blipFill>
                      <a:blip r:embed="rId7"/>
                      <a:stretch>
                        <a:fillRect/>
                      </a:stretch>
                    </p:blipFill>
                    <p:spPr>
                      <a:xfrm>
                        <a:off x="1587" y="3372"/>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1785"/>
            <a:ext cx="158667" cy="15866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algn="ctr">
              <a:spcBef>
                <a:spcPct val="0"/>
              </a:spcBef>
              <a:buFont typeface="Wingdings" charset="0"/>
              <a:buNone/>
            </a:pPr>
            <a:endParaRPr lang="en-US" sz="2199" b="1" dirty="0">
              <a:ea typeface="+mj-ea"/>
              <a:cs typeface="Arial" panose="020B0604020202020204" pitchFamily="34" charset="0"/>
              <a:sym typeface="Arial" panose="020B0604020202020204" pitchFamily="34" charset="0"/>
            </a:endParaRPr>
          </a:p>
        </p:txBody>
      </p:sp>
      <p:sp>
        <p:nvSpPr>
          <p:cNvPr id="6" name="Title 5"/>
          <p:cNvSpPr>
            <a:spLocks noGrp="1"/>
          </p:cNvSpPr>
          <p:nvPr>
            <p:ph type="title"/>
          </p:nvPr>
        </p:nvSpPr>
        <p:spPr/>
        <p:txBody>
          <a:bodyPr/>
          <a:lstStyle/>
          <a:p>
            <a:pPr defTabSz="913943"/>
            <a:r>
              <a:rPr lang="en-US" dirty="0"/>
              <a:t>System architecture</a:t>
            </a:r>
            <a:br>
              <a:rPr lang="en-US" dirty="0"/>
            </a:br>
            <a:r>
              <a:rPr lang="en-US" sz="2000" dirty="0" err="1">
                <a:solidFill>
                  <a:srgbClr val="4BB9B9"/>
                </a:solidFill>
              </a:rPr>
              <a:t>Architecture</a:t>
            </a:r>
            <a:r>
              <a:rPr lang="en-US" sz="2000" dirty="0">
                <a:solidFill>
                  <a:srgbClr val="4BB9B9"/>
                </a:solidFill>
              </a:rPr>
              <a:t> overview (simplified)</a:t>
            </a:r>
          </a:p>
        </p:txBody>
      </p:sp>
      <p:sp>
        <p:nvSpPr>
          <p:cNvPr id="94" name="Rechteck 18"/>
          <p:cNvSpPr/>
          <p:nvPr/>
        </p:nvSpPr>
        <p:spPr bwMode="auto">
          <a:xfrm>
            <a:off x="2262461" y="5514294"/>
            <a:ext cx="8328673" cy="670895"/>
          </a:xfrm>
          <a:prstGeom prst="rect">
            <a:avLst/>
          </a:prstGeom>
          <a:solidFill>
            <a:schemeClr val="bg1"/>
          </a:solidFill>
          <a:ln>
            <a:solidFill>
              <a:schemeClr val="accent1"/>
            </a:solidFill>
          </a:ln>
          <a:effectLst/>
          <a:extLst/>
        </p:spPr>
        <p:txBody>
          <a:bodyPr wrap="square" lIns="143925" tIns="71963" rIns="143925" bIns="71963" numCol="1" spcCol="72000" rtlCol="0" anchor="t" anchorCtr="0">
            <a:noAutofit/>
          </a:bodyPr>
          <a:lstStyle/>
          <a:p>
            <a:pPr>
              <a:lnSpc>
                <a:spcPct val="110000"/>
              </a:lnSpc>
              <a:spcBef>
                <a:spcPct val="0"/>
              </a:spcBef>
              <a:buFont typeface="Wingdings" charset="0"/>
              <a:buNone/>
            </a:pPr>
            <a:r>
              <a:rPr lang="en-US" sz="1199" b="1" dirty="0">
                <a:solidFill>
                  <a:srgbClr val="00646E"/>
                </a:solidFill>
              </a:rPr>
              <a:t>Customer plant</a:t>
            </a:r>
          </a:p>
        </p:txBody>
      </p:sp>
      <p:grpSp>
        <p:nvGrpSpPr>
          <p:cNvPr id="95" name="Gruppieren 19"/>
          <p:cNvGrpSpPr/>
          <p:nvPr/>
        </p:nvGrpSpPr>
        <p:grpSpPr>
          <a:xfrm>
            <a:off x="6053270" y="5595420"/>
            <a:ext cx="868409" cy="530983"/>
            <a:chOff x="4534215" y="2454774"/>
            <a:chExt cx="658721" cy="837570"/>
          </a:xfrm>
        </p:grpSpPr>
        <p:sp>
          <p:nvSpPr>
            <p:cNvPr id="100" name="Rechteck 24"/>
            <p:cNvSpPr/>
            <p:nvPr/>
          </p:nvSpPr>
          <p:spPr bwMode="auto">
            <a:xfrm>
              <a:off x="4618602" y="2524046"/>
              <a:ext cx="574334" cy="768298"/>
            </a:xfrm>
            <a:prstGeom prst="rect">
              <a:avLst/>
            </a:prstGeom>
            <a:solidFill>
              <a:schemeClr val="bg1">
                <a:lumMod val="85000"/>
              </a:schemeClr>
            </a:solidFill>
            <a:ln>
              <a:solidFill>
                <a:schemeClr val="accent1"/>
              </a:solidFill>
            </a:ln>
            <a:effectLst/>
            <a:extLst/>
          </p:spPr>
          <p:txBody>
            <a:bodyPr rot="0" spcFirstLastPara="0" vertOverflow="overflow" horzOverflow="overflow" vert="horz" wrap="square" lIns="143925" tIns="71963" rIns="143925"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endParaRPr lang="en-US" sz="1866" b="1" dirty="0"/>
            </a:p>
          </p:txBody>
        </p:sp>
        <p:sp>
          <p:nvSpPr>
            <p:cNvPr id="101" name="Rechteck 25"/>
            <p:cNvSpPr/>
            <p:nvPr/>
          </p:nvSpPr>
          <p:spPr bwMode="auto">
            <a:xfrm>
              <a:off x="4534215" y="2454774"/>
              <a:ext cx="574334" cy="768298"/>
            </a:xfrm>
            <a:prstGeom prst="rect">
              <a:avLst/>
            </a:prstGeom>
            <a:solidFill>
              <a:schemeClr val="bg1">
                <a:lumMod val="85000"/>
              </a:schemeClr>
            </a:solidFill>
            <a:ln>
              <a:solidFill>
                <a:schemeClr val="accent1"/>
              </a:solidFill>
            </a:ln>
            <a:effectLst/>
            <a:extLst/>
          </p:spPr>
          <p:txBody>
            <a:bodyPr rot="0" spcFirstLastPara="0" vertOverflow="overflow" horzOverflow="overflow" vert="horz" wrap="square" lIns="60928" tIns="0" rIns="60928" bIns="0" numCol="1" spcCol="72000" rtlCol="0" fromWordArt="0" anchor="b" anchorCtr="0" forceAA="0" compatLnSpc="1">
              <a:prstTxWarp prst="textNoShape">
                <a:avLst/>
              </a:prstTxWarp>
              <a:noAutofit/>
            </a:bodyPr>
            <a:lstStyle/>
            <a:p>
              <a:pPr algn="ctr">
                <a:lnSpc>
                  <a:spcPct val="110000"/>
                </a:lnSpc>
                <a:spcBef>
                  <a:spcPct val="0"/>
                </a:spcBef>
                <a:buFont typeface="Wingdings" charset="0"/>
                <a:buNone/>
              </a:pPr>
              <a:r>
                <a:rPr lang="en-US" sz="1066" b="1" dirty="0"/>
                <a:t>Machine</a:t>
              </a:r>
            </a:p>
          </p:txBody>
        </p:sp>
      </p:grpSp>
      <p:sp>
        <p:nvSpPr>
          <p:cNvPr id="96" name="Rechteck 20"/>
          <p:cNvSpPr/>
          <p:nvPr/>
        </p:nvSpPr>
        <p:spPr bwMode="auto">
          <a:xfrm>
            <a:off x="6143685" y="5629702"/>
            <a:ext cx="562680" cy="280463"/>
          </a:xfrm>
          <a:prstGeom prst="rect">
            <a:avLst/>
          </a:prstGeom>
          <a:solidFill>
            <a:schemeClr val="accent1">
              <a:lumMod val="60000"/>
              <a:lumOff val="40000"/>
            </a:schemeClr>
          </a:solidFill>
          <a:ln>
            <a:solidFill>
              <a:schemeClr val="accent1"/>
            </a:solidFill>
          </a:ln>
          <a:effectLst/>
          <a:extLst/>
        </p:spPr>
        <p:txBody>
          <a:bodyPr rot="0" spcFirstLastPara="0" vertOverflow="overflow" horzOverflow="overflow" vert="horz" wrap="square" lIns="60928" tIns="0" rIns="60928"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66" b="1" dirty="0"/>
              <a:t>Agent</a:t>
            </a:r>
          </a:p>
        </p:txBody>
      </p:sp>
      <p:sp>
        <p:nvSpPr>
          <p:cNvPr id="99" name="Rectangle 14"/>
          <p:cNvSpPr/>
          <p:nvPr/>
        </p:nvSpPr>
        <p:spPr>
          <a:xfrm>
            <a:off x="2876852" y="7939780"/>
            <a:ext cx="65" cy="163934"/>
          </a:xfrm>
          <a:prstGeom prst="rect">
            <a:avLst/>
          </a:prstGeom>
        </p:spPr>
        <p:txBody>
          <a:bodyPr wrap="none" lIns="0" tIns="0" rIns="0" bIns="0">
            <a:spAutoFit/>
          </a:bodyPr>
          <a:lstStyle/>
          <a:p>
            <a:pPr algn="ctr"/>
            <a:endParaRPr lang="en-US" sz="1066" dirty="0"/>
          </a:p>
        </p:txBody>
      </p:sp>
      <p:sp>
        <p:nvSpPr>
          <p:cNvPr id="103" name="Rectangle 12"/>
          <p:cNvSpPr>
            <a:spLocks noChangeArrowheads="1"/>
          </p:cNvSpPr>
          <p:nvPr/>
        </p:nvSpPr>
        <p:spPr bwMode="auto">
          <a:xfrm>
            <a:off x="2254511" y="2002916"/>
            <a:ext cx="8336625" cy="257049"/>
          </a:xfrm>
          <a:prstGeom prst="rect">
            <a:avLst/>
          </a:prstGeom>
          <a:solidFill>
            <a:srgbClr val="A5E1E1"/>
          </a:solidFill>
          <a:ln>
            <a:solidFill>
              <a:schemeClr val="accent1"/>
            </a:solidFill>
          </a:ln>
          <a:extLst/>
        </p:spPr>
        <p:txBody>
          <a:bodyPr wrap="none" lIns="487426" tIns="0" rIns="0" bIns="0" anchor="ctr" anchorCtr="0">
            <a:noAutofit/>
          </a:bodyPr>
          <a:lstStyle/>
          <a:p>
            <a:pPr defTabSz="1015467" eaLnBrk="0" hangingPunct="0">
              <a:spcBef>
                <a:spcPts val="533"/>
              </a:spcBef>
            </a:pPr>
            <a:r>
              <a:rPr lang="en-US" sz="1066" b="1" dirty="0"/>
              <a:t>Internet </a:t>
            </a:r>
            <a:r>
              <a:rPr lang="en-US" sz="800" dirty="0"/>
              <a:t>(https)</a:t>
            </a:r>
          </a:p>
        </p:txBody>
      </p:sp>
      <p:sp>
        <p:nvSpPr>
          <p:cNvPr id="115" name="Rechteck 46"/>
          <p:cNvSpPr/>
          <p:nvPr/>
        </p:nvSpPr>
        <p:spPr bwMode="auto">
          <a:xfrm>
            <a:off x="2262462" y="2359837"/>
            <a:ext cx="8328675" cy="2689496"/>
          </a:xfrm>
          <a:prstGeom prst="rect">
            <a:avLst/>
          </a:prstGeom>
          <a:solidFill>
            <a:srgbClr val="D7D7CD"/>
          </a:solidFill>
          <a:ln>
            <a:noFill/>
          </a:ln>
          <a:effectLst/>
          <a:extLst/>
        </p:spPr>
        <p:txBody>
          <a:bodyPr rot="0" spcFirstLastPara="0" vertOverflow="overflow" horzOverflow="overflow" vert="horz" wrap="square" lIns="143925" tIns="71963" rIns="143925"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de-DE" sz="999" b="1" dirty="0"/>
              <a:t>MindSphere Gateway (Northbound)</a:t>
            </a:r>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buFont typeface="Wingdings" charset="0"/>
              <a:buNone/>
            </a:pPr>
            <a:endParaRPr lang="de-DE" sz="999" b="1" dirty="0"/>
          </a:p>
          <a:p>
            <a:pPr algn="ctr">
              <a:lnSpc>
                <a:spcPct val="110000"/>
              </a:lnSpc>
              <a:spcBef>
                <a:spcPct val="0"/>
              </a:spcBef>
            </a:pPr>
            <a:r>
              <a:rPr lang="de-DE" sz="999" b="1" dirty="0"/>
              <a:t>MindSphere Gateway (Southbound)</a:t>
            </a:r>
          </a:p>
          <a:p>
            <a:pPr algn="ctr">
              <a:lnSpc>
                <a:spcPct val="110000"/>
              </a:lnSpc>
              <a:spcBef>
                <a:spcPct val="0"/>
              </a:spcBef>
              <a:buFont typeface="Wingdings" charset="0"/>
              <a:buNone/>
            </a:pPr>
            <a:endParaRPr lang="de-DE" sz="999" b="1" dirty="0"/>
          </a:p>
        </p:txBody>
      </p:sp>
      <p:sp>
        <p:nvSpPr>
          <p:cNvPr id="144" name="Rechteck 122"/>
          <p:cNvSpPr/>
          <p:nvPr/>
        </p:nvSpPr>
        <p:spPr bwMode="auto">
          <a:xfrm>
            <a:off x="2254814" y="1444073"/>
            <a:ext cx="8336322" cy="473633"/>
          </a:xfrm>
          <a:prstGeom prst="rect">
            <a:avLst/>
          </a:prstGeom>
          <a:solidFill>
            <a:schemeClr val="bg1"/>
          </a:solidFill>
          <a:ln>
            <a:solidFill>
              <a:schemeClr val="accent1"/>
            </a:solidFill>
          </a:ln>
          <a:effectLst/>
          <a:extLst/>
        </p:spPr>
        <p:txBody>
          <a:bodyPr wrap="square" lIns="143942" tIns="71971" rIns="143942" bIns="71971" numCol="1" spcCol="72000" rtlCol="0" anchor="t" anchorCtr="0">
            <a:noAutofit/>
          </a:bodyPr>
          <a:lstStyle/>
          <a:p>
            <a:pPr>
              <a:spcBef>
                <a:spcPct val="0"/>
              </a:spcBef>
              <a:buClr>
                <a:srgbClr val="879BAA"/>
              </a:buClr>
            </a:pPr>
            <a:endParaRPr lang="en-US" sz="1466" kern="0" dirty="0"/>
          </a:p>
        </p:txBody>
      </p:sp>
      <p:pic>
        <p:nvPicPr>
          <p:cNvPr id="145" name="Picture 5" descr="D:\Users\mchn3680\Downloads\shutterstock_94151314.png"/>
          <p:cNvPicPr>
            <a:picLocks noChangeAspect="1" noChangeArrowheads="1"/>
          </p:cNvPicPr>
          <p:nvPr/>
        </p:nvPicPr>
        <p:blipFill>
          <a:blip r:embed="rId8" cstate="print">
            <a:duotone>
              <a:schemeClr val="accent1">
                <a:shade val="45000"/>
                <a:satMod val="135000"/>
              </a:schemeClr>
              <a:prstClr val="white"/>
            </a:duotone>
          </a:blip>
          <a:srcRect l="10116" t="59353" r="81921" b="29856"/>
          <a:stretch>
            <a:fillRect/>
          </a:stretch>
        </p:blipFill>
        <p:spPr bwMode="auto">
          <a:xfrm>
            <a:off x="2315553" y="1504915"/>
            <a:ext cx="277077" cy="351949"/>
          </a:xfrm>
          <a:prstGeom prst="rect">
            <a:avLst/>
          </a:prstGeom>
          <a:noFill/>
          <a:ln>
            <a:noFill/>
          </a:ln>
        </p:spPr>
      </p:pic>
      <p:sp>
        <p:nvSpPr>
          <p:cNvPr id="146" name="Rechteck 124"/>
          <p:cNvSpPr/>
          <p:nvPr/>
        </p:nvSpPr>
        <p:spPr bwMode="auto">
          <a:xfrm>
            <a:off x="2710026" y="1509449"/>
            <a:ext cx="7793647" cy="342881"/>
          </a:xfrm>
          <a:prstGeom prst="rect">
            <a:avLst/>
          </a:prstGeom>
          <a:solidFill>
            <a:srgbClr val="D7D7CD"/>
          </a:solidFill>
          <a:ln>
            <a:solidFill>
              <a:schemeClr val="accent1"/>
            </a:solid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66" b="1" dirty="0"/>
              <a:t>User</a:t>
            </a:r>
          </a:p>
        </p:txBody>
      </p:sp>
      <p:sp>
        <p:nvSpPr>
          <p:cNvPr id="155" name="Freeform 79"/>
          <p:cNvSpPr>
            <a:spLocks noEditPoints="1"/>
          </p:cNvSpPr>
          <p:nvPr/>
        </p:nvSpPr>
        <p:spPr bwMode="auto">
          <a:xfrm>
            <a:off x="2349304" y="2038300"/>
            <a:ext cx="209576" cy="209576"/>
          </a:xfrm>
          <a:custGeom>
            <a:avLst/>
            <a:gdLst>
              <a:gd name="T0" fmla="*/ 351 w 703"/>
              <a:gd name="T1" fmla="*/ 0 h 703"/>
              <a:gd name="T2" fmla="*/ 0 w 703"/>
              <a:gd name="T3" fmla="*/ 351 h 703"/>
              <a:gd name="T4" fmla="*/ 351 w 703"/>
              <a:gd name="T5" fmla="*/ 703 h 703"/>
              <a:gd name="T6" fmla="*/ 703 w 703"/>
              <a:gd name="T7" fmla="*/ 351 h 703"/>
              <a:gd name="T8" fmla="*/ 351 w 703"/>
              <a:gd name="T9" fmla="*/ 0 h 703"/>
              <a:gd name="T10" fmla="*/ 446 w 703"/>
              <a:gd name="T11" fmla="*/ 392 h 703"/>
              <a:gd name="T12" fmla="*/ 512 w 703"/>
              <a:gd name="T13" fmla="*/ 392 h 703"/>
              <a:gd name="T14" fmla="*/ 530 w 703"/>
              <a:gd name="T15" fmla="*/ 528 h 703"/>
              <a:gd name="T16" fmla="*/ 575 w 703"/>
              <a:gd name="T17" fmla="*/ 528 h 703"/>
              <a:gd name="T18" fmla="*/ 351 w 703"/>
              <a:gd name="T19" fmla="*/ 637 h 703"/>
              <a:gd name="T20" fmla="*/ 351 w 703"/>
              <a:gd name="T21" fmla="*/ 637 h 703"/>
              <a:gd name="T22" fmla="*/ 65 w 703"/>
              <a:gd name="T23" fmla="*/ 351 h 703"/>
              <a:gd name="T24" fmla="*/ 83 w 703"/>
              <a:gd name="T25" fmla="*/ 253 h 703"/>
              <a:gd name="T26" fmla="*/ 106 w 703"/>
              <a:gd name="T27" fmla="*/ 333 h 703"/>
              <a:gd name="T28" fmla="*/ 154 w 703"/>
              <a:gd name="T29" fmla="*/ 404 h 703"/>
              <a:gd name="T30" fmla="*/ 206 w 703"/>
              <a:gd name="T31" fmla="*/ 404 h 703"/>
              <a:gd name="T32" fmla="*/ 206 w 703"/>
              <a:gd name="T33" fmla="*/ 439 h 703"/>
              <a:gd name="T34" fmla="*/ 243 w 703"/>
              <a:gd name="T35" fmla="*/ 483 h 703"/>
              <a:gd name="T36" fmla="*/ 243 w 703"/>
              <a:gd name="T37" fmla="*/ 563 h 703"/>
              <a:gd name="T38" fmla="*/ 278 w 703"/>
              <a:gd name="T39" fmla="*/ 602 h 703"/>
              <a:gd name="T40" fmla="*/ 376 w 703"/>
              <a:gd name="T41" fmla="*/ 444 h 703"/>
              <a:gd name="T42" fmla="*/ 376 w 703"/>
              <a:gd name="T43" fmla="*/ 377 h 703"/>
              <a:gd name="T44" fmla="*/ 233 w 703"/>
              <a:gd name="T45" fmla="*/ 338 h 703"/>
              <a:gd name="T46" fmla="*/ 214 w 703"/>
              <a:gd name="T47" fmla="*/ 338 h 703"/>
              <a:gd name="T48" fmla="*/ 198 w 703"/>
              <a:gd name="T49" fmla="*/ 315 h 703"/>
              <a:gd name="T50" fmla="*/ 231 w 703"/>
              <a:gd name="T51" fmla="*/ 274 h 703"/>
              <a:gd name="T52" fmla="*/ 285 w 703"/>
              <a:gd name="T53" fmla="*/ 274 h 703"/>
              <a:gd name="T54" fmla="*/ 316 w 703"/>
              <a:gd name="T55" fmla="*/ 171 h 703"/>
              <a:gd name="T56" fmla="*/ 249 w 703"/>
              <a:gd name="T57" fmla="*/ 111 h 703"/>
              <a:gd name="T58" fmla="*/ 196 w 703"/>
              <a:gd name="T59" fmla="*/ 111 h 703"/>
              <a:gd name="T60" fmla="*/ 351 w 703"/>
              <a:gd name="T61" fmla="*/ 66 h 703"/>
              <a:gd name="T62" fmla="*/ 463 w 703"/>
              <a:gd name="T63" fmla="*/ 88 h 703"/>
              <a:gd name="T64" fmla="*/ 463 w 703"/>
              <a:gd name="T65" fmla="*/ 125 h 703"/>
              <a:gd name="T66" fmla="*/ 422 w 703"/>
              <a:gd name="T67" fmla="*/ 143 h 703"/>
              <a:gd name="T68" fmla="*/ 449 w 703"/>
              <a:gd name="T69" fmla="*/ 203 h 703"/>
              <a:gd name="T70" fmla="*/ 485 w 703"/>
              <a:gd name="T71" fmla="*/ 187 h 703"/>
              <a:gd name="T72" fmla="*/ 585 w 703"/>
              <a:gd name="T73" fmla="*/ 187 h 703"/>
              <a:gd name="T74" fmla="*/ 619 w 703"/>
              <a:gd name="T75" fmla="*/ 253 h 703"/>
              <a:gd name="T76" fmla="*/ 494 w 703"/>
              <a:gd name="T77" fmla="*/ 253 h 703"/>
              <a:gd name="T78" fmla="*/ 435 w 703"/>
              <a:gd name="T79" fmla="*/ 319 h 703"/>
              <a:gd name="T80" fmla="*/ 446 w 703"/>
              <a:gd name="T81" fmla="*/ 39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351" y="0"/>
                </a:moveTo>
                <a:cubicBezTo>
                  <a:pt x="157" y="0"/>
                  <a:pt x="0" y="157"/>
                  <a:pt x="0" y="351"/>
                </a:cubicBezTo>
                <a:cubicBezTo>
                  <a:pt x="0" y="545"/>
                  <a:pt x="157" y="703"/>
                  <a:pt x="351" y="703"/>
                </a:cubicBezTo>
                <a:cubicBezTo>
                  <a:pt x="545" y="703"/>
                  <a:pt x="703" y="545"/>
                  <a:pt x="703" y="351"/>
                </a:cubicBezTo>
                <a:cubicBezTo>
                  <a:pt x="703" y="157"/>
                  <a:pt x="545" y="0"/>
                  <a:pt x="351" y="0"/>
                </a:cubicBezTo>
                <a:close/>
                <a:moveTo>
                  <a:pt x="446" y="392"/>
                </a:moveTo>
                <a:cubicBezTo>
                  <a:pt x="512" y="392"/>
                  <a:pt x="512" y="392"/>
                  <a:pt x="512" y="392"/>
                </a:cubicBezTo>
                <a:cubicBezTo>
                  <a:pt x="530" y="528"/>
                  <a:pt x="530" y="528"/>
                  <a:pt x="530" y="528"/>
                </a:cubicBezTo>
                <a:cubicBezTo>
                  <a:pt x="575" y="528"/>
                  <a:pt x="575" y="528"/>
                  <a:pt x="575" y="528"/>
                </a:cubicBezTo>
                <a:cubicBezTo>
                  <a:pt x="523" y="594"/>
                  <a:pt x="442" y="637"/>
                  <a:pt x="351" y="637"/>
                </a:cubicBezTo>
                <a:cubicBezTo>
                  <a:pt x="351" y="637"/>
                  <a:pt x="351" y="637"/>
                  <a:pt x="351" y="637"/>
                </a:cubicBezTo>
                <a:cubicBezTo>
                  <a:pt x="194" y="637"/>
                  <a:pt x="65" y="509"/>
                  <a:pt x="65" y="351"/>
                </a:cubicBezTo>
                <a:cubicBezTo>
                  <a:pt x="65" y="317"/>
                  <a:pt x="72" y="283"/>
                  <a:pt x="83" y="253"/>
                </a:cubicBezTo>
                <a:cubicBezTo>
                  <a:pt x="106" y="333"/>
                  <a:pt x="106" y="333"/>
                  <a:pt x="106" y="333"/>
                </a:cubicBezTo>
                <a:cubicBezTo>
                  <a:pt x="154" y="404"/>
                  <a:pt x="154" y="404"/>
                  <a:pt x="154" y="404"/>
                </a:cubicBezTo>
                <a:cubicBezTo>
                  <a:pt x="206" y="404"/>
                  <a:pt x="206" y="404"/>
                  <a:pt x="206" y="404"/>
                </a:cubicBezTo>
                <a:cubicBezTo>
                  <a:pt x="206" y="439"/>
                  <a:pt x="206" y="439"/>
                  <a:pt x="206" y="439"/>
                </a:cubicBezTo>
                <a:cubicBezTo>
                  <a:pt x="243" y="483"/>
                  <a:pt x="243" y="483"/>
                  <a:pt x="243" y="483"/>
                </a:cubicBezTo>
                <a:cubicBezTo>
                  <a:pt x="243" y="563"/>
                  <a:pt x="243" y="563"/>
                  <a:pt x="243" y="563"/>
                </a:cubicBezTo>
                <a:cubicBezTo>
                  <a:pt x="278" y="602"/>
                  <a:pt x="278" y="602"/>
                  <a:pt x="278" y="602"/>
                </a:cubicBezTo>
                <a:cubicBezTo>
                  <a:pt x="376" y="444"/>
                  <a:pt x="376" y="444"/>
                  <a:pt x="376" y="444"/>
                </a:cubicBezTo>
                <a:cubicBezTo>
                  <a:pt x="376" y="377"/>
                  <a:pt x="376" y="377"/>
                  <a:pt x="376" y="377"/>
                </a:cubicBezTo>
                <a:cubicBezTo>
                  <a:pt x="233" y="338"/>
                  <a:pt x="233" y="338"/>
                  <a:pt x="233" y="338"/>
                </a:cubicBezTo>
                <a:cubicBezTo>
                  <a:pt x="214" y="338"/>
                  <a:pt x="214" y="338"/>
                  <a:pt x="214" y="338"/>
                </a:cubicBezTo>
                <a:cubicBezTo>
                  <a:pt x="198" y="315"/>
                  <a:pt x="198" y="315"/>
                  <a:pt x="198" y="315"/>
                </a:cubicBezTo>
                <a:cubicBezTo>
                  <a:pt x="231" y="274"/>
                  <a:pt x="231" y="274"/>
                  <a:pt x="231" y="274"/>
                </a:cubicBezTo>
                <a:cubicBezTo>
                  <a:pt x="285" y="274"/>
                  <a:pt x="285" y="274"/>
                  <a:pt x="285" y="274"/>
                </a:cubicBezTo>
                <a:cubicBezTo>
                  <a:pt x="316" y="171"/>
                  <a:pt x="316" y="171"/>
                  <a:pt x="316" y="171"/>
                </a:cubicBezTo>
                <a:cubicBezTo>
                  <a:pt x="249" y="111"/>
                  <a:pt x="249" y="111"/>
                  <a:pt x="249" y="111"/>
                </a:cubicBezTo>
                <a:cubicBezTo>
                  <a:pt x="196" y="111"/>
                  <a:pt x="196" y="111"/>
                  <a:pt x="196" y="111"/>
                </a:cubicBezTo>
                <a:cubicBezTo>
                  <a:pt x="241" y="83"/>
                  <a:pt x="294" y="66"/>
                  <a:pt x="351" y="66"/>
                </a:cubicBezTo>
                <a:cubicBezTo>
                  <a:pt x="391" y="66"/>
                  <a:pt x="429" y="74"/>
                  <a:pt x="463" y="88"/>
                </a:cubicBezTo>
                <a:cubicBezTo>
                  <a:pt x="463" y="125"/>
                  <a:pt x="463" y="125"/>
                  <a:pt x="463" y="125"/>
                </a:cubicBezTo>
                <a:cubicBezTo>
                  <a:pt x="422" y="143"/>
                  <a:pt x="422" y="143"/>
                  <a:pt x="422" y="143"/>
                </a:cubicBezTo>
                <a:cubicBezTo>
                  <a:pt x="449" y="203"/>
                  <a:pt x="449" y="203"/>
                  <a:pt x="449" y="203"/>
                </a:cubicBezTo>
                <a:cubicBezTo>
                  <a:pt x="485" y="187"/>
                  <a:pt x="485" y="187"/>
                  <a:pt x="485" y="187"/>
                </a:cubicBezTo>
                <a:cubicBezTo>
                  <a:pt x="585" y="187"/>
                  <a:pt x="585" y="187"/>
                  <a:pt x="585" y="187"/>
                </a:cubicBezTo>
                <a:cubicBezTo>
                  <a:pt x="599" y="208"/>
                  <a:pt x="611" y="230"/>
                  <a:pt x="619" y="253"/>
                </a:cubicBezTo>
                <a:cubicBezTo>
                  <a:pt x="494" y="253"/>
                  <a:pt x="494" y="253"/>
                  <a:pt x="494" y="253"/>
                </a:cubicBezTo>
                <a:cubicBezTo>
                  <a:pt x="435" y="319"/>
                  <a:pt x="435" y="319"/>
                  <a:pt x="435" y="319"/>
                </a:cubicBezTo>
                <a:lnTo>
                  <a:pt x="446" y="392"/>
                </a:lnTo>
                <a:close/>
              </a:path>
            </a:pathLst>
          </a:custGeom>
          <a:solidFill>
            <a:srgbClr val="41AAAA"/>
          </a:solidFill>
          <a:ln>
            <a:noFill/>
          </a:ln>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ＭＳ Ｐゴシック" pitchFamily="34" charset="-128"/>
            </a:endParaRPr>
          </a:p>
        </p:txBody>
      </p:sp>
      <p:cxnSp>
        <p:nvCxnSpPr>
          <p:cNvPr id="7" name="Straight Arrow Connector 6"/>
          <p:cNvCxnSpPr>
            <a:cxnSpLocks/>
            <a:stCxn id="144" idx="2"/>
            <a:endCxn id="115" idx="0"/>
          </p:cNvCxnSpPr>
          <p:nvPr/>
        </p:nvCxnSpPr>
        <p:spPr bwMode="auto">
          <a:xfrm>
            <a:off x="6422975" y="1917706"/>
            <a:ext cx="3825" cy="442131"/>
          </a:xfrm>
          <a:prstGeom prst="straightConnector1">
            <a:avLst/>
          </a:prstGeom>
          <a:ln>
            <a:headEnd type="arrow"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sp>
        <p:nvSpPr>
          <p:cNvPr id="156" name="Freeform 53"/>
          <p:cNvSpPr>
            <a:spLocks noEditPoints="1"/>
          </p:cNvSpPr>
          <p:nvPr/>
        </p:nvSpPr>
        <p:spPr bwMode="auto">
          <a:xfrm>
            <a:off x="3585421" y="5562616"/>
            <a:ext cx="763408" cy="552091"/>
          </a:xfrm>
          <a:custGeom>
            <a:avLst/>
            <a:gdLst>
              <a:gd name="T0" fmla="*/ 1066 w 1066"/>
              <a:gd name="T1" fmla="*/ 147 h 771"/>
              <a:gd name="T2" fmla="*/ 941 w 1066"/>
              <a:gd name="T3" fmla="*/ 272 h 771"/>
              <a:gd name="T4" fmla="*/ 827 w 1066"/>
              <a:gd name="T5" fmla="*/ 197 h 771"/>
              <a:gd name="T6" fmla="*/ 771 w 1066"/>
              <a:gd name="T7" fmla="*/ 226 h 771"/>
              <a:gd name="T8" fmla="*/ 704 w 1066"/>
              <a:gd name="T9" fmla="*/ 168 h 771"/>
              <a:gd name="T10" fmla="*/ 692 w 1066"/>
              <a:gd name="T11" fmla="*/ 170 h 771"/>
              <a:gd name="T12" fmla="*/ 653 w 1066"/>
              <a:gd name="T13" fmla="*/ 154 h 771"/>
              <a:gd name="T14" fmla="*/ 624 w 1066"/>
              <a:gd name="T15" fmla="*/ 170 h 771"/>
              <a:gd name="T16" fmla="*/ 590 w 1066"/>
              <a:gd name="T17" fmla="*/ 136 h 771"/>
              <a:gd name="T18" fmla="*/ 624 w 1066"/>
              <a:gd name="T19" fmla="*/ 102 h 771"/>
              <a:gd name="T20" fmla="*/ 636 w 1066"/>
              <a:gd name="T21" fmla="*/ 104 h 771"/>
              <a:gd name="T22" fmla="*/ 692 w 1066"/>
              <a:gd name="T23" fmla="*/ 56 h 771"/>
              <a:gd name="T24" fmla="*/ 728 w 1066"/>
              <a:gd name="T25" fmla="*/ 70 h 771"/>
              <a:gd name="T26" fmla="*/ 817 w 1066"/>
              <a:gd name="T27" fmla="*/ 0 h 771"/>
              <a:gd name="T28" fmla="*/ 888 w 1066"/>
              <a:gd name="T29" fmla="*/ 34 h 771"/>
              <a:gd name="T30" fmla="*/ 941 w 1066"/>
              <a:gd name="T31" fmla="*/ 22 h 771"/>
              <a:gd name="T32" fmla="*/ 1066 w 1066"/>
              <a:gd name="T33" fmla="*/ 147 h 771"/>
              <a:gd name="T34" fmla="*/ 544 w 1066"/>
              <a:gd name="T35" fmla="*/ 483 h 771"/>
              <a:gd name="T36" fmla="*/ 363 w 1066"/>
              <a:gd name="T37" fmla="*/ 388 h 771"/>
              <a:gd name="T38" fmla="*/ 363 w 1066"/>
              <a:gd name="T39" fmla="*/ 483 h 771"/>
              <a:gd name="T40" fmla="*/ 182 w 1066"/>
              <a:gd name="T41" fmla="*/ 388 h 771"/>
              <a:gd name="T42" fmla="*/ 182 w 1066"/>
              <a:gd name="T43" fmla="*/ 483 h 771"/>
              <a:gd name="T44" fmla="*/ 0 w 1066"/>
              <a:gd name="T45" fmla="*/ 388 h 771"/>
              <a:gd name="T46" fmla="*/ 0 w 1066"/>
              <a:gd name="T47" fmla="*/ 771 h 771"/>
              <a:gd name="T48" fmla="*/ 658 w 1066"/>
              <a:gd name="T49" fmla="*/ 771 h 771"/>
              <a:gd name="T50" fmla="*/ 658 w 1066"/>
              <a:gd name="T51" fmla="*/ 226 h 771"/>
              <a:gd name="T52" fmla="*/ 544 w 1066"/>
              <a:gd name="T53" fmla="*/ 226 h 771"/>
              <a:gd name="T54" fmla="*/ 544 w 1066"/>
              <a:gd name="T55" fmla="*/ 483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6" h="771">
                <a:moveTo>
                  <a:pt x="1066" y="147"/>
                </a:moveTo>
                <a:cubicBezTo>
                  <a:pt x="1066" y="216"/>
                  <a:pt x="1010" y="272"/>
                  <a:pt x="941" y="272"/>
                </a:cubicBezTo>
                <a:cubicBezTo>
                  <a:pt x="890" y="272"/>
                  <a:pt x="846" y="241"/>
                  <a:pt x="827" y="197"/>
                </a:cubicBezTo>
                <a:cubicBezTo>
                  <a:pt x="815" y="215"/>
                  <a:pt x="794" y="226"/>
                  <a:pt x="771" y="226"/>
                </a:cubicBezTo>
                <a:cubicBezTo>
                  <a:pt x="737" y="226"/>
                  <a:pt x="709" y="201"/>
                  <a:pt x="704" y="168"/>
                </a:cubicBezTo>
                <a:cubicBezTo>
                  <a:pt x="700" y="169"/>
                  <a:pt x="696" y="170"/>
                  <a:pt x="692" y="170"/>
                </a:cubicBezTo>
                <a:cubicBezTo>
                  <a:pt x="677" y="170"/>
                  <a:pt x="663" y="164"/>
                  <a:pt x="653" y="154"/>
                </a:cubicBezTo>
                <a:cubicBezTo>
                  <a:pt x="647" y="163"/>
                  <a:pt x="636" y="170"/>
                  <a:pt x="624" y="170"/>
                </a:cubicBezTo>
                <a:cubicBezTo>
                  <a:pt x="605" y="170"/>
                  <a:pt x="590" y="154"/>
                  <a:pt x="590" y="136"/>
                </a:cubicBezTo>
                <a:cubicBezTo>
                  <a:pt x="590" y="117"/>
                  <a:pt x="605" y="102"/>
                  <a:pt x="624" y="102"/>
                </a:cubicBezTo>
                <a:cubicBezTo>
                  <a:pt x="628" y="102"/>
                  <a:pt x="632" y="102"/>
                  <a:pt x="636" y="104"/>
                </a:cubicBezTo>
                <a:cubicBezTo>
                  <a:pt x="640" y="77"/>
                  <a:pt x="664" y="56"/>
                  <a:pt x="692" y="56"/>
                </a:cubicBezTo>
                <a:cubicBezTo>
                  <a:pt x="706" y="56"/>
                  <a:pt x="718" y="61"/>
                  <a:pt x="728" y="70"/>
                </a:cubicBezTo>
                <a:cubicBezTo>
                  <a:pt x="738" y="29"/>
                  <a:pt x="774" y="0"/>
                  <a:pt x="817" y="0"/>
                </a:cubicBezTo>
                <a:cubicBezTo>
                  <a:pt x="846" y="0"/>
                  <a:pt x="871" y="13"/>
                  <a:pt x="888" y="34"/>
                </a:cubicBezTo>
                <a:cubicBezTo>
                  <a:pt x="904" y="27"/>
                  <a:pt x="922" y="22"/>
                  <a:pt x="941" y="22"/>
                </a:cubicBezTo>
                <a:cubicBezTo>
                  <a:pt x="1010" y="22"/>
                  <a:pt x="1066" y="78"/>
                  <a:pt x="1066" y="147"/>
                </a:cubicBezTo>
                <a:close/>
                <a:moveTo>
                  <a:pt x="544" y="483"/>
                </a:moveTo>
                <a:cubicBezTo>
                  <a:pt x="363" y="388"/>
                  <a:pt x="363" y="388"/>
                  <a:pt x="363" y="388"/>
                </a:cubicBezTo>
                <a:cubicBezTo>
                  <a:pt x="363" y="483"/>
                  <a:pt x="363" y="483"/>
                  <a:pt x="363" y="483"/>
                </a:cubicBezTo>
                <a:cubicBezTo>
                  <a:pt x="182" y="388"/>
                  <a:pt x="182" y="388"/>
                  <a:pt x="182" y="388"/>
                </a:cubicBezTo>
                <a:cubicBezTo>
                  <a:pt x="182" y="483"/>
                  <a:pt x="182" y="483"/>
                  <a:pt x="182" y="483"/>
                </a:cubicBezTo>
                <a:cubicBezTo>
                  <a:pt x="0" y="388"/>
                  <a:pt x="0" y="388"/>
                  <a:pt x="0" y="388"/>
                </a:cubicBezTo>
                <a:cubicBezTo>
                  <a:pt x="0" y="771"/>
                  <a:pt x="0" y="771"/>
                  <a:pt x="0" y="771"/>
                </a:cubicBezTo>
                <a:cubicBezTo>
                  <a:pt x="658" y="771"/>
                  <a:pt x="658" y="771"/>
                  <a:pt x="658" y="771"/>
                </a:cubicBezTo>
                <a:cubicBezTo>
                  <a:pt x="658" y="226"/>
                  <a:pt x="658" y="226"/>
                  <a:pt x="658" y="226"/>
                </a:cubicBezTo>
                <a:cubicBezTo>
                  <a:pt x="544" y="226"/>
                  <a:pt x="544" y="226"/>
                  <a:pt x="544" y="226"/>
                </a:cubicBezTo>
                <a:lnTo>
                  <a:pt x="544" y="483"/>
                </a:lnTo>
                <a:close/>
              </a:path>
            </a:pathLst>
          </a:custGeom>
          <a:solidFill>
            <a:srgbClr val="41AAAA"/>
          </a:solidFill>
          <a:ln>
            <a:noFill/>
          </a:ln>
        </p:spPr>
        <p:txBody>
          <a:bodyPr vert="horz" wrap="square" lIns="91392" tIns="45696" rIns="91392" bIns="45696" numCol="1" anchor="t" anchorCtr="0" compatLnSpc="1">
            <a:prstTxWarp prst="textNoShape">
              <a:avLst/>
            </a:prstTxWarp>
          </a:bodyPr>
          <a:lstStyle/>
          <a:p>
            <a:endParaRPr lang="en-US" sz="1799" dirty="0"/>
          </a:p>
        </p:txBody>
      </p:sp>
      <p:grpSp>
        <p:nvGrpSpPr>
          <p:cNvPr id="3" name="Group 2">
            <a:extLst>
              <a:ext uri="{FF2B5EF4-FFF2-40B4-BE49-F238E27FC236}">
                <a16:creationId xmlns:a16="http://schemas.microsoft.com/office/drawing/2014/main" id="{41558936-9EDD-471B-9A3E-89B6C048D949}"/>
              </a:ext>
            </a:extLst>
          </p:cNvPr>
          <p:cNvGrpSpPr/>
          <p:nvPr/>
        </p:nvGrpSpPr>
        <p:grpSpPr>
          <a:xfrm>
            <a:off x="8022847" y="2666706"/>
            <a:ext cx="2350936" cy="1985296"/>
            <a:chOff x="7014712" y="2413154"/>
            <a:chExt cx="2350936" cy="1985296"/>
          </a:xfrm>
        </p:grpSpPr>
        <p:sp>
          <p:nvSpPr>
            <p:cNvPr id="87" name="Rechteck 11"/>
            <p:cNvSpPr/>
            <p:nvPr/>
          </p:nvSpPr>
          <p:spPr bwMode="auto">
            <a:xfrm>
              <a:off x="7014712" y="2413154"/>
              <a:ext cx="2350936" cy="1985296"/>
            </a:xfrm>
            <a:prstGeom prst="rect">
              <a:avLst/>
            </a:prstGeom>
            <a:solidFill>
              <a:schemeClr val="accent2">
                <a:lumMod val="40000"/>
                <a:lumOff val="60000"/>
              </a:schemeClr>
            </a:solidFill>
            <a:ln>
              <a:solidFill>
                <a:schemeClr val="accent1"/>
              </a:solidFill>
            </a:ln>
            <a:effectLst/>
            <a:extLst/>
          </p:spPr>
          <p:txBody>
            <a:bodyPr rot="0" spcFirstLastPara="0" vertOverflow="overflow" horzOverflow="overflow" vert="vert270" wrap="square" lIns="0" tIns="71963" rIns="143925" bIns="71963" numCol="1" spcCol="72000" rtlCol="0" fromWordArt="0" anchor="t" anchorCtr="0" forceAA="0" compatLnSpc="1">
              <a:prstTxWarp prst="textNoShape">
                <a:avLst/>
              </a:prstTxWarp>
              <a:noAutofit/>
            </a:bodyPr>
            <a:lstStyle/>
            <a:p>
              <a:pPr>
                <a:lnSpc>
                  <a:spcPct val="110000"/>
                </a:lnSpc>
                <a:spcBef>
                  <a:spcPct val="0"/>
                </a:spcBef>
                <a:buFont typeface="Wingdings" charset="0"/>
                <a:buNone/>
              </a:pPr>
              <a:endParaRPr lang="en-US" sz="1066" b="1" dirty="0"/>
            </a:p>
          </p:txBody>
        </p:sp>
        <p:sp>
          <p:nvSpPr>
            <p:cNvPr id="91" name="Rechteck 15"/>
            <p:cNvSpPr/>
            <p:nvPr/>
          </p:nvSpPr>
          <p:spPr bwMode="auto">
            <a:xfrm>
              <a:off x="7869725" y="3743922"/>
              <a:ext cx="606462" cy="407070"/>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b="1" dirty="0">
                  <a:solidFill>
                    <a:schemeClr val="bg1"/>
                  </a:solidFill>
                </a:rPr>
                <a:t>Postgre SQL</a:t>
              </a:r>
            </a:p>
          </p:txBody>
        </p:sp>
        <p:sp>
          <p:nvSpPr>
            <p:cNvPr id="92" name="Rechteck 16"/>
            <p:cNvSpPr/>
            <p:nvPr/>
          </p:nvSpPr>
          <p:spPr bwMode="auto">
            <a:xfrm>
              <a:off x="7159881" y="3743922"/>
              <a:ext cx="606462" cy="407070"/>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b="1" dirty="0">
                  <a:solidFill>
                    <a:schemeClr val="bg1"/>
                  </a:solidFill>
                </a:rPr>
                <a:t>Mongo</a:t>
              </a:r>
              <a:br>
                <a:rPr lang="en-US" sz="900" b="1" dirty="0">
                  <a:solidFill>
                    <a:schemeClr val="bg1"/>
                  </a:solidFill>
                </a:rPr>
              </a:br>
              <a:r>
                <a:rPr lang="en-US" sz="900" b="1" dirty="0">
                  <a:solidFill>
                    <a:schemeClr val="bg1"/>
                  </a:solidFill>
                </a:rPr>
                <a:t>DB</a:t>
              </a:r>
            </a:p>
          </p:txBody>
        </p:sp>
        <p:sp>
          <p:nvSpPr>
            <p:cNvPr id="78" name="TextBox 77"/>
            <p:cNvSpPr txBox="1"/>
            <p:nvPr/>
          </p:nvSpPr>
          <p:spPr>
            <a:xfrm>
              <a:off x="7159881" y="3458698"/>
              <a:ext cx="2020638" cy="240132"/>
            </a:xfrm>
            <a:prstGeom prst="rect">
              <a:avLst/>
            </a:prstGeom>
            <a:noFill/>
          </p:spPr>
          <p:txBody>
            <a:bodyPr wrap="none" lIns="0" tIns="0" rIns="0" bIns="0" rtlCol="0">
              <a:noAutofit/>
            </a:bodyPr>
            <a:lstStyle/>
            <a:p>
              <a:pPr algn="ctr">
                <a:lnSpc>
                  <a:spcPct val="110000"/>
                </a:lnSpc>
              </a:pPr>
              <a:r>
                <a:rPr lang="en-US" sz="1100" b="1" dirty="0">
                  <a:solidFill>
                    <a:srgbClr val="00646E"/>
                  </a:solidFill>
                  <a:ea typeface="Arial Unicode MS" panose="020B0604020202020204" pitchFamily="34" charset="-128"/>
                  <a:cs typeface="Arial Unicode MS" panose="020B0604020202020204" pitchFamily="34" charset="-128"/>
                </a:rPr>
                <a:t>Backing services</a:t>
              </a:r>
            </a:p>
          </p:txBody>
        </p:sp>
        <p:sp>
          <p:nvSpPr>
            <p:cNvPr id="79" name="TextBox 78"/>
            <p:cNvSpPr txBox="1"/>
            <p:nvPr/>
          </p:nvSpPr>
          <p:spPr>
            <a:xfrm>
              <a:off x="7159881" y="2518778"/>
              <a:ext cx="2020639" cy="337052"/>
            </a:xfrm>
            <a:prstGeom prst="rect">
              <a:avLst/>
            </a:prstGeom>
            <a:noFill/>
          </p:spPr>
          <p:txBody>
            <a:bodyPr wrap="none" lIns="0" tIns="0" rIns="0" bIns="0" rtlCol="0">
              <a:noAutofit/>
            </a:bodyPr>
            <a:lstStyle/>
            <a:p>
              <a:pPr algn="ctr">
                <a:lnSpc>
                  <a:spcPct val="110000"/>
                </a:lnSpc>
              </a:pPr>
              <a:r>
                <a:rPr lang="en-US" sz="1399" b="1" dirty="0">
                  <a:solidFill>
                    <a:srgbClr val="00646E"/>
                  </a:solidFill>
                  <a:ea typeface="Arial Unicode MS" panose="020B0604020202020204" pitchFamily="34" charset="-128"/>
                  <a:cs typeface="Arial Unicode MS" panose="020B0604020202020204" pitchFamily="34" charset="-128"/>
                </a:rPr>
                <a:t>Cloud Foundry</a:t>
              </a:r>
            </a:p>
            <a:p>
              <a:pPr>
                <a:lnSpc>
                  <a:spcPct val="110000"/>
                </a:lnSpc>
              </a:pPr>
              <a:endParaRPr lang="en-US" sz="1399" b="1" dirty="0">
                <a:solidFill>
                  <a:srgbClr val="00646E"/>
                </a:solidFill>
                <a:ea typeface="Arial Unicode MS" panose="020B0604020202020204" pitchFamily="34" charset="-128"/>
                <a:cs typeface="Arial Unicode MS" panose="020B0604020202020204" pitchFamily="34" charset="-128"/>
              </a:endParaRPr>
            </a:p>
          </p:txBody>
        </p:sp>
        <p:sp>
          <p:nvSpPr>
            <p:cNvPr id="97" name="Rechteck 16">
              <a:extLst>
                <a:ext uri="{FF2B5EF4-FFF2-40B4-BE49-F238E27FC236}">
                  <a16:creationId xmlns:a16="http://schemas.microsoft.com/office/drawing/2014/main" id="{B4815EBD-A08E-4398-AA86-1787A11BFB8E}"/>
                </a:ext>
              </a:extLst>
            </p:cNvPr>
            <p:cNvSpPr/>
            <p:nvPr/>
          </p:nvSpPr>
          <p:spPr bwMode="auto">
            <a:xfrm>
              <a:off x="8574058" y="3739245"/>
              <a:ext cx="606462" cy="407070"/>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b="1" dirty="0">
                  <a:solidFill>
                    <a:schemeClr val="bg1"/>
                  </a:solidFill>
                </a:rPr>
                <a:t>…</a:t>
              </a:r>
            </a:p>
          </p:txBody>
        </p:sp>
        <p:sp>
          <p:nvSpPr>
            <p:cNvPr id="98" name="Rechteck 16">
              <a:extLst>
                <a:ext uri="{FF2B5EF4-FFF2-40B4-BE49-F238E27FC236}">
                  <a16:creationId xmlns:a16="http://schemas.microsoft.com/office/drawing/2014/main" id="{1E4E200C-AABE-4ED9-B39C-EEC8BCE5D1C6}"/>
                </a:ext>
              </a:extLst>
            </p:cNvPr>
            <p:cNvSpPr/>
            <p:nvPr/>
          </p:nvSpPr>
          <p:spPr bwMode="auto">
            <a:xfrm>
              <a:off x="7159880" y="2802341"/>
              <a:ext cx="2020637" cy="407070"/>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b="1" dirty="0">
                  <a:solidFill>
                    <a:schemeClr val="bg1"/>
                  </a:solidFill>
                </a:rPr>
                <a:t>Orgs &amp; Spaces</a:t>
              </a:r>
            </a:p>
          </p:txBody>
        </p:sp>
      </p:grpSp>
      <p:grpSp>
        <p:nvGrpSpPr>
          <p:cNvPr id="10" name="Group 9">
            <a:extLst>
              <a:ext uri="{FF2B5EF4-FFF2-40B4-BE49-F238E27FC236}">
                <a16:creationId xmlns:a16="http://schemas.microsoft.com/office/drawing/2014/main" id="{16063039-9B21-4B15-B457-9BA59C28E531}"/>
              </a:ext>
            </a:extLst>
          </p:cNvPr>
          <p:cNvGrpSpPr/>
          <p:nvPr/>
        </p:nvGrpSpPr>
        <p:grpSpPr>
          <a:xfrm>
            <a:off x="2407630" y="2666091"/>
            <a:ext cx="5470049" cy="1985296"/>
            <a:chOff x="2945617" y="2965330"/>
            <a:chExt cx="5470049" cy="1985296"/>
          </a:xfrm>
        </p:grpSpPr>
        <p:sp>
          <p:nvSpPr>
            <p:cNvPr id="82" name="Rechteck 6"/>
            <p:cNvSpPr/>
            <p:nvPr/>
          </p:nvSpPr>
          <p:spPr bwMode="auto">
            <a:xfrm>
              <a:off x="2945617" y="2965330"/>
              <a:ext cx="5470049" cy="1985296"/>
            </a:xfrm>
            <a:prstGeom prst="rect">
              <a:avLst/>
            </a:prstGeom>
            <a:solidFill>
              <a:schemeClr val="accent2">
                <a:lumMod val="40000"/>
                <a:lumOff val="60000"/>
              </a:schemeClr>
            </a:solidFill>
            <a:ln>
              <a:solidFill>
                <a:schemeClr val="accent1"/>
              </a:solidFill>
            </a:ln>
            <a:effectLst/>
            <a:extLst/>
          </p:spPr>
          <p:txBody>
            <a:bodyPr vert="vert270" wrap="square" lIns="0" tIns="71963" rIns="143925" bIns="71963" numCol="1" spcCol="72000" rtlCol="0" anchor="t" anchorCtr="0">
              <a:noAutofit/>
            </a:bodyPr>
            <a:lstStyle/>
            <a:p>
              <a:pPr algn="ctr">
                <a:lnSpc>
                  <a:spcPct val="110000"/>
                </a:lnSpc>
                <a:spcBef>
                  <a:spcPct val="0"/>
                </a:spcBef>
                <a:buFont typeface="Wingdings" charset="0"/>
                <a:buNone/>
              </a:pPr>
              <a:endParaRPr lang="en-US" sz="1866" b="1" dirty="0"/>
            </a:p>
          </p:txBody>
        </p:sp>
        <p:sp>
          <p:nvSpPr>
            <p:cNvPr id="105" name="Rechteck 29"/>
            <p:cNvSpPr/>
            <p:nvPr/>
          </p:nvSpPr>
          <p:spPr bwMode="auto">
            <a:xfrm>
              <a:off x="3078106" y="4036784"/>
              <a:ext cx="2090704" cy="379174"/>
            </a:xfrm>
            <a:prstGeom prst="rect">
              <a:avLst/>
            </a:prstGeom>
            <a:solidFill>
              <a:schemeClr val="accent2"/>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nSpc>
                  <a:spcPct val="110000"/>
                </a:lnSpc>
                <a:spcBef>
                  <a:spcPct val="0"/>
                </a:spcBef>
                <a:buFont typeface="Wingdings" charset="0"/>
                <a:buNone/>
              </a:pPr>
              <a:r>
                <a:rPr lang="en-US" sz="1066" b="1" dirty="0"/>
                <a:t>Analytics Services</a:t>
              </a:r>
            </a:p>
          </p:txBody>
        </p:sp>
        <p:sp>
          <p:nvSpPr>
            <p:cNvPr id="107" name="Rechteck 36"/>
            <p:cNvSpPr/>
            <p:nvPr/>
          </p:nvSpPr>
          <p:spPr bwMode="auto">
            <a:xfrm>
              <a:off x="3078106" y="3565260"/>
              <a:ext cx="2090704" cy="379175"/>
            </a:xfrm>
            <a:prstGeom prst="rect">
              <a:avLst/>
            </a:prstGeom>
            <a:solidFill>
              <a:schemeClr val="accent2"/>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nSpc>
                  <a:spcPct val="110000"/>
                </a:lnSpc>
                <a:spcBef>
                  <a:spcPct val="0"/>
                </a:spcBef>
                <a:buFont typeface="Wingdings" charset="0"/>
                <a:buNone/>
              </a:pPr>
              <a:r>
                <a:rPr lang="en-US" sz="1066" b="1" dirty="0"/>
                <a:t>Identity Access Management Services                         </a:t>
              </a:r>
            </a:p>
          </p:txBody>
        </p:sp>
        <p:sp>
          <p:nvSpPr>
            <p:cNvPr id="121" name="Rechteck 128"/>
            <p:cNvSpPr/>
            <p:nvPr/>
          </p:nvSpPr>
          <p:spPr bwMode="auto">
            <a:xfrm>
              <a:off x="3078106" y="3096979"/>
              <a:ext cx="2090704" cy="379174"/>
            </a:xfrm>
            <a:prstGeom prst="rect">
              <a:avLst/>
            </a:prstGeom>
            <a:solidFill>
              <a:schemeClr val="accent2"/>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nSpc>
                  <a:spcPct val="110000"/>
                </a:lnSpc>
                <a:spcBef>
                  <a:spcPct val="0"/>
                </a:spcBef>
                <a:buFont typeface="Wingdings" charset="0"/>
                <a:buNone/>
              </a:pPr>
              <a:r>
                <a:rPr lang="en-US" sz="1066" b="1" dirty="0"/>
                <a:t>Asset Management Service</a:t>
              </a:r>
            </a:p>
          </p:txBody>
        </p:sp>
        <p:grpSp>
          <p:nvGrpSpPr>
            <p:cNvPr id="5" name="Group 4">
              <a:extLst>
                <a:ext uri="{FF2B5EF4-FFF2-40B4-BE49-F238E27FC236}">
                  <a16:creationId xmlns:a16="http://schemas.microsoft.com/office/drawing/2014/main" id="{3414D76E-12E4-4B5F-A2C7-0C871E9E24B1}"/>
                </a:ext>
              </a:extLst>
            </p:cNvPr>
            <p:cNvGrpSpPr/>
            <p:nvPr/>
          </p:nvGrpSpPr>
          <p:grpSpPr>
            <a:xfrm>
              <a:off x="5355317" y="3096979"/>
              <a:ext cx="2873842" cy="1441769"/>
              <a:chOff x="2394336" y="4759075"/>
              <a:chExt cx="2873842" cy="1441769"/>
            </a:xfrm>
          </p:grpSpPr>
          <p:sp>
            <p:nvSpPr>
              <p:cNvPr id="83" name="Rechteck 7"/>
              <p:cNvSpPr/>
              <p:nvPr/>
            </p:nvSpPr>
            <p:spPr bwMode="auto">
              <a:xfrm>
                <a:off x="2394336" y="4759075"/>
                <a:ext cx="2873842" cy="1441769"/>
              </a:xfrm>
              <a:prstGeom prst="rect">
                <a:avLst/>
              </a:prstGeom>
              <a:solidFill>
                <a:schemeClr val="accent2">
                  <a:lumMod val="40000"/>
                  <a:lumOff val="60000"/>
                </a:schemeClr>
              </a:solidFill>
              <a:ln>
                <a:solidFill>
                  <a:schemeClr val="accent1"/>
                </a:solidFill>
              </a:ln>
              <a:effectLst/>
              <a:extLst/>
            </p:spPr>
            <p:txBody>
              <a:bodyPr wrap="square" lIns="0" tIns="71963" rIns="143925" bIns="71963" numCol="1" spcCol="72000" rtlCol="0" anchor="t" anchorCtr="0">
                <a:noAutofit/>
              </a:bodyPr>
              <a:lstStyle/>
              <a:p>
                <a:pPr>
                  <a:lnSpc>
                    <a:spcPct val="110000"/>
                  </a:lnSpc>
                  <a:spcBef>
                    <a:spcPct val="0"/>
                  </a:spcBef>
                  <a:buFont typeface="Wingdings" charset="0"/>
                  <a:buNone/>
                </a:pPr>
                <a:endParaRPr lang="en-US" sz="1866" b="1" dirty="0"/>
              </a:p>
            </p:txBody>
          </p:sp>
          <p:sp>
            <p:nvSpPr>
              <p:cNvPr id="84" name="Flussdiagramm: Magnetplattenspeicher 8"/>
              <p:cNvSpPr/>
              <p:nvPr/>
            </p:nvSpPr>
            <p:spPr bwMode="auto">
              <a:xfrm>
                <a:off x="3035786" y="5589341"/>
                <a:ext cx="650271" cy="556374"/>
              </a:xfrm>
              <a:prstGeom prst="flowChartMagneticDisk">
                <a:avLst/>
              </a:prstGeom>
              <a:solidFill>
                <a:srgbClr val="50BED7"/>
              </a:solidFill>
              <a:ln>
                <a:solidFill>
                  <a:schemeClr val="bg1"/>
                </a:solidFill>
              </a:ln>
              <a:effectLst/>
              <a:extLst/>
            </p:spPr>
            <p:txBody>
              <a:bodyPr wrap="square" lIns="60928" tIns="0" rIns="60928" bIns="0" numCol="1" spcCol="72000" rtlCol="0" anchor="ctr" anchorCtr="1">
                <a:normAutofit fontScale="47500" lnSpcReduction="20000"/>
              </a:bodyPr>
              <a:lstStyle/>
              <a:p>
                <a:pPr algn="ctr">
                  <a:lnSpc>
                    <a:spcPct val="110000"/>
                  </a:lnSpc>
                  <a:spcBef>
                    <a:spcPct val="0"/>
                  </a:spcBef>
                  <a:buFont typeface="Wingdings" charset="0"/>
                  <a:buNone/>
                </a:pPr>
                <a:r>
                  <a:rPr lang="en-US" sz="1999" b="1" dirty="0">
                    <a:solidFill>
                      <a:schemeClr val="bg1"/>
                    </a:solidFill>
                  </a:rPr>
                  <a:t>NoSQL database </a:t>
                </a:r>
                <a:endParaRPr lang="en-US" sz="1466" b="1" dirty="0">
                  <a:solidFill>
                    <a:schemeClr val="bg1"/>
                  </a:solidFill>
                </a:endParaRPr>
              </a:p>
            </p:txBody>
          </p:sp>
          <p:sp>
            <p:nvSpPr>
              <p:cNvPr id="85" name="Flussdiagramm: Magnetplattenspeicher 9"/>
              <p:cNvSpPr/>
              <p:nvPr/>
            </p:nvSpPr>
            <p:spPr bwMode="auto">
              <a:xfrm>
                <a:off x="4374379" y="5596137"/>
                <a:ext cx="752111" cy="556374"/>
              </a:xfrm>
              <a:prstGeom prst="flowChartMagneticDisk">
                <a:avLst/>
              </a:prstGeom>
              <a:solidFill>
                <a:srgbClr val="50BED7"/>
              </a:solidFill>
              <a:ln>
                <a:solidFill>
                  <a:schemeClr val="bg1"/>
                </a:solidFill>
              </a:ln>
              <a:effectLst/>
              <a:extLst/>
            </p:spPr>
            <p:txBody>
              <a:bodyPr wrap="square" lIns="60928" tIns="0" rIns="60928" bIns="0" numCol="1" spcCol="72000" rtlCol="0" anchor="ctr" anchorCtr="1">
                <a:normAutofit fontScale="25000" lnSpcReduction="20000"/>
              </a:bodyPr>
              <a:lstStyle/>
              <a:p>
                <a:pPr algn="ctr">
                  <a:lnSpc>
                    <a:spcPct val="110000"/>
                  </a:lnSpc>
                  <a:spcBef>
                    <a:spcPct val="0"/>
                  </a:spcBef>
                  <a:buFont typeface="Wingdings" charset="0"/>
                  <a:buNone/>
                </a:pPr>
                <a:br>
                  <a:rPr lang="en-US" sz="3598" b="1" dirty="0">
                    <a:solidFill>
                      <a:schemeClr val="bg1"/>
                    </a:solidFill>
                  </a:rPr>
                </a:br>
                <a:r>
                  <a:rPr lang="en-US" sz="3598" b="1" dirty="0">
                    <a:solidFill>
                      <a:schemeClr val="bg1"/>
                    </a:solidFill>
                  </a:rPr>
                  <a:t>Aggregates</a:t>
                </a:r>
                <a:endParaRPr lang="en-US" sz="3331" b="1" dirty="0">
                  <a:solidFill>
                    <a:schemeClr val="bg1"/>
                  </a:solidFill>
                </a:endParaRPr>
              </a:p>
              <a:p>
                <a:pPr algn="ctr">
                  <a:lnSpc>
                    <a:spcPct val="110000"/>
                  </a:lnSpc>
                  <a:spcBef>
                    <a:spcPct val="0"/>
                  </a:spcBef>
                  <a:buFont typeface="Wingdings" charset="0"/>
                  <a:buNone/>
                </a:pPr>
                <a:endParaRPr lang="en-US" sz="2399" b="1" dirty="0">
                  <a:solidFill>
                    <a:schemeClr val="bg1"/>
                  </a:solidFill>
                </a:endParaRPr>
              </a:p>
            </p:txBody>
          </p:sp>
          <p:sp>
            <p:nvSpPr>
              <p:cNvPr id="86" name="Flussdiagramm: Magnetplattenspeicher 10"/>
              <p:cNvSpPr/>
              <p:nvPr/>
            </p:nvSpPr>
            <p:spPr bwMode="auto">
              <a:xfrm>
                <a:off x="3729925" y="5596137"/>
                <a:ext cx="597584" cy="556374"/>
              </a:xfrm>
              <a:prstGeom prst="flowChartMagneticDisk">
                <a:avLst/>
              </a:prstGeom>
              <a:solidFill>
                <a:srgbClr val="50BED7"/>
              </a:solidFill>
              <a:ln>
                <a:solidFill>
                  <a:schemeClr val="bg1"/>
                </a:solidFill>
              </a:ln>
              <a:effectLst/>
              <a:extLst/>
            </p:spPr>
            <p:txBody>
              <a:bodyPr wrap="square" lIns="60928" tIns="0" rIns="60928" bIns="0" numCol="1" spcCol="72000" rtlCol="0" anchor="ctr" anchorCtr="1">
                <a:normAutofit lnSpcReduction="10000"/>
              </a:bodyPr>
              <a:lstStyle/>
              <a:p>
                <a:pPr algn="ctr">
                  <a:lnSpc>
                    <a:spcPct val="110000"/>
                  </a:lnSpc>
                  <a:spcBef>
                    <a:spcPct val="0"/>
                  </a:spcBef>
                </a:pPr>
                <a:r>
                  <a:rPr lang="en-US" sz="900" b="1" dirty="0">
                    <a:solidFill>
                      <a:schemeClr val="bg1"/>
                    </a:solidFill>
                  </a:rPr>
                  <a:t>Object storage</a:t>
                </a:r>
              </a:p>
            </p:txBody>
          </p:sp>
          <p:sp>
            <p:nvSpPr>
              <p:cNvPr id="109" name="Rechteck 39"/>
              <p:cNvSpPr/>
              <p:nvPr/>
            </p:nvSpPr>
            <p:spPr bwMode="auto">
              <a:xfrm>
                <a:off x="3035787" y="4827486"/>
                <a:ext cx="2090703" cy="313352"/>
              </a:xfrm>
              <a:prstGeom prst="rect">
                <a:avLst/>
              </a:prstGeom>
              <a:solidFill>
                <a:schemeClr val="accent2"/>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en-US" sz="1066" b="1" dirty="0"/>
                  <a:t>IoT API</a:t>
                </a:r>
              </a:p>
            </p:txBody>
          </p:sp>
          <p:sp>
            <p:nvSpPr>
              <p:cNvPr id="110" name="Rechteck 40"/>
              <p:cNvSpPr/>
              <p:nvPr/>
            </p:nvSpPr>
            <p:spPr bwMode="auto">
              <a:xfrm>
                <a:off x="3051031" y="5201467"/>
                <a:ext cx="2075459" cy="313352"/>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en-US" sz="999" b="1" dirty="0">
                    <a:solidFill>
                      <a:schemeClr val="bg1"/>
                    </a:solidFill>
                  </a:rPr>
                  <a:t>Tenant separation, data groups</a:t>
                </a:r>
              </a:p>
            </p:txBody>
          </p:sp>
          <p:sp>
            <p:nvSpPr>
              <p:cNvPr id="77" name="TextBox 76"/>
              <p:cNvSpPr txBox="1"/>
              <p:nvPr/>
            </p:nvSpPr>
            <p:spPr>
              <a:xfrm>
                <a:off x="2454092" y="4855690"/>
                <a:ext cx="491526" cy="719619"/>
              </a:xfrm>
              <a:prstGeom prst="rect">
                <a:avLst/>
              </a:prstGeom>
              <a:noFill/>
            </p:spPr>
            <p:txBody>
              <a:bodyPr wrap="none" lIns="0" tIns="0" rIns="0" bIns="0" rtlCol="0">
                <a:noAutofit/>
              </a:bodyPr>
              <a:lstStyle/>
              <a:p>
                <a:pPr>
                  <a:lnSpc>
                    <a:spcPct val="110000"/>
                  </a:lnSpc>
                </a:pPr>
                <a:r>
                  <a:rPr lang="en-US" sz="1399" b="1" dirty="0">
                    <a:solidFill>
                      <a:srgbClr val="00646E"/>
                    </a:solidFill>
                    <a:ea typeface="Arial Unicode MS" panose="020B0604020202020204" pitchFamily="34" charset="-128"/>
                    <a:cs typeface="Arial Unicode MS" panose="020B0604020202020204" pitchFamily="34" charset="-128"/>
                  </a:rPr>
                  <a:t>Big</a:t>
                </a:r>
                <a:br>
                  <a:rPr lang="en-US" sz="1399" b="1" dirty="0">
                    <a:solidFill>
                      <a:srgbClr val="00646E"/>
                    </a:solidFill>
                    <a:ea typeface="Arial Unicode MS" panose="020B0604020202020204" pitchFamily="34" charset="-128"/>
                    <a:cs typeface="Arial Unicode MS" panose="020B0604020202020204" pitchFamily="34" charset="-128"/>
                  </a:rPr>
                </a:br>
                <a:r>
                  <a:rPr lang="en-US" sz="1399" b="1" dirty="0">
                    <a:solidFill>
                      <a:srgbClr val="00646E"/>
                    </a:solidFill>
                    <a:ea typeface="Arial Unicode MS" panose="020B0604020202020204" pitchFamily="34" charset="-128"/>
                    <a:cs typeface="Arial Unicode MS" panose="020B0604020202020204" pitchFamily="34" charset="-128"/>
                  </a:rPr>
                  <a:t>data</a:t>
                </a:r>
                <a:br>
                  <a:rPr lang="en-US" sz="1399" b="1" dirty="0">
                    <a:solidFill>
                      <a:srgbClr val="00646E"/>
                    </a:solidFill>
                    <a:ea typeface="Arial Unicode MS" panose="020B0604020202020204" pitchFamily="34" charset="-128"/>
                    <a:cs typeface="Arial Unicode MS" panose="020B0604020202020204" pitchFamily="34" charset="-128"/>
                  </a:rPr>
                </a:br>
                <a:r>
                  <a:rPr lang="en-US" sz="1399" b="1" dirty="0">
                    <a:solidFill>
                      <a:srgbClr val="00646E"/>
                    </a:solidFill>
                    <a:ea typeface="Arial Unicode MS" panose="020B0604020202020204" pitchFamily="34" charset="-128"/>
                    <a:cs typeface="Arial Unicode MS" panose="020B0604020202020204" pitchFamily="34" charset="-128"/>
                  </a:rPr>
                  <a:t>store</a:t>
                </a:r>
              </a:p>
            </p:txBody>
          </p:sp>
        </p:grpSp>
        <p:sp>
          <p:nvSpPr>
            <p:cNvPr id="102" name="Rechteck 29">
              <a:extLst>
                <a:ext uri="{FF2B5EF4-FFF2-40B4-BE49-F238E27FC236}">
                  <a16:creationId xmlns:a16="http://schemas.microsoft.com/office/drawing/2014/main" id="{52BB120E-5E34-4540-9848-87739961F82F}"/>
                </a:ext>
              </a:extLst>
            </p:cNvPr>
            <p:cNvSpPr/>
            <p:nvPr/>
          </p:nvSpPr>
          <p:spPr bwMode="auto">
            <a:xfrm>
              <a:off x="3078106" y="4497870"/>
              <a:ext cx="2090704" cy="379174"/>
            </a:xfrm>
            <a:prstGeom prst="rect">
              <a:avLst/>
            </a:prstGeom>
            <a:solidFill>
              <a:schemeClr val="accent2"/>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nSpc>
                  <a:spcPct val="110000"/>
                </a:lnSpc>
                <a:spcBef>
                  <a:spcPct val="0"/>
                </a:spcBef>
                <a:buFont typeface="Wingdings" charset="0"/>
                <a:buNone/>
              </a:pPr>
              <a:r>
                <a:rPr lang="en-US" sz="1066" b="1" dirty="0"/>
                <a:t>…</a:t>
              </a:r>
            </a:p>
          </p:txBody>
        </p:sp>
      </p:grpSp>
      <p:sp>
        <p:nvSpPr>
          <p:cNvPr id="104" name="Rectangle 12">
            <a:extLst>
              <a:ext uri="{FF2B5EF4-FFF2-40B4-BE49-F238E27FC236}">
                <a16:creationId xmlns:a16="http://schemas.microsoft.com/office/drawing/2014/main" id="{0D7B7A7C-EF6C-4579-973C-3FE6AE4214E4}"/>
              </a:ext>
            </a:extLst>
          </p:cNvPr>
          <p:cNvSpPr>
            <a:spLocks noChangeArrowheads="1"/>
          </p:cNvSpPr>
          <p:nvPr/>
        </p:nvSpPr>
        <p:spPr bwMode="auto">
          <a:xfrm>
            <a:off x="2254510" y="5153289"/>
            <a:ext cx="8336625" cy="257049"/>
          </a:xfrm>
          <a:prstGeom prst="rect">
            <a:avLst/>
          </a:prstGeom>
          <a:solidFill>
            <a:srgbClr val="A5E1E1"/>
          </a:solidFill>
          <a:ln>
            <a:solidFill>
              <a:schemeClr val="accent1"/>
            </a:solidFill>
          </a:ln>
          <a:extLst/>
        </p:spPr>
        <p:txBody>
          <a:bodyPr wrap="none" lIns="487426" tIns="0" rIns="0" bIns="0" anchor="ctr" anchorCtr="0">
            <a:noAutofit/>
          </a:bodyPr>
          <a:lstStyle/>
          <a:p>
            <a:pPr defTabSz="1015467" eaLnBrk="0" hangingPunct="0">
              <a:spcBef>
                <a:spcPts val="533"/>
              </a:spcBef>
            </a:pPr>
            <a:r>
              <a:rPr lang="en-US" sz="1066" b="1" dirty="0"/>
              <a:t>Internet </a:t>
            </a:r>
            <a:r>
              <a:rPr lang="en-US" sz="800" dirty="0"/>
              <a:t>(https)</a:t>
            </a:r>
          </a:p>
        </p:txBody>
      </p:sp>
      <p:cxnSp>
        <p:nvCxnSpPr>
          <p:cNvPr id="9" name="Elbow Connector 8"/>
          <p:cNvCxnSpPr>
            <a:cxnSpLocks/>
            <a:stCxn id="96" idx="0"/>
            <a:endCxn id="115" idx="2"/>
          </p:cNvCxnSpPr>
          <p:nvPr/>
        </p:nvCxnSpPr>
        <p:spPr bwMode="auto">
          <a:xfrm rot="5400000" flipH="1" flipV="1">
            <a:off x="6135728" y="5338631"/>
            <a:ext cx="580369" cy="1775"/>
          </a:xfrm>
          <a:prstGeom prst="bentConnector3">
            <a:avLst>
              <a:gd name="adj1" fmla="val 50000"/>
            </a:avLst>
          </a:prstGeom>
          <a:ln>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459899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8CC-AD88-4CBE-9459-EADE0A508175}"/>
              </a:ext>
            </a:extLst>
          </p:cNvPr>
          <p:cNvSpPr>
            <a:spLocks noGrp="1"/>
          </p:cNvSpPr>
          <p:nvPr>
            <p:ph type="title"/>
          </p:nvPr>
        </p:nvSpPr>
        <p:spPr/>
        <p:txBody>
          <a:bodyPr/>
          <a:lstStyle/>
          <a:p>
            <a:r>
              <a:rPr lang="de-DE" dirty="0"/>
              <a:t>Exercise: Install angular, build application &amp; push application</a:t>
            </a:r>
          </a:p>
        </p:txBody>
      </p:sp>
      <p:sp>
        <p:nvSpPr>
          <p:cNvPr id="3" name="Content Placeholder 2">
            <a:extLst>
              <a:ext uri="{FF2B5EF4-FFF2-40B4-BE49-F238E27FC236}">
                <a16:creationId xmlns:a16="http://schemas.microsoft.com/office/drawing/2014/main" id="{FED9498D-69A7-4D40-807E-290C128010C5}"/>
              </a:ext>
            </a:extLst>
          </p:cNvPr>
          <p:cNvSpPr>
            <a:spLocks noGrp="1"/>
          </p:cNvSpPr>
          <p:nvPr>
            <p:ph idx="1"/>
          </p:nvPr>
        </p:nvSpPr>
        <p:spPr/>
        <p:txBody>
          <a:bodyPr/>
          <a:lstStyle/>
          <a:p>
            <a:pPr marL="342900" indent="-342900">
              <a:buAutoNum type="arabicPeriod"/>
            </a:pPr>
            <a:r>
              <a:rPr lang="de-DE" dirty="0"/>
              <a:t>Goto folder </a:t>
            </a:r>
            <a:r>
              <a:rPr lang="de-DE" b="1" dirty="0"/>
              <a:t>060-pump-app-timeseries</a:t>
            </a:r>
          </a:p>
          <a:p>
            <a:pPr marL="342900" indent="-342900">
              <a:buAutoNum type="arabicPeriod"/>
            </a:pPr>
            <a:r>
              <a:rPr lang="de-DE" dirty="0"/>
              <a:t>npm install</a:t>
            </a:r>
          </a:p>
          <a:p>
            <a:pPr marL="342900" indent="-342900">
              <a:buAutoNum type="arabicPeriod"/>
            </a:pPr>
            <a:r>
              <a:rPr lang="de-DE" dirty="0"/>
              <a:t>npm run build:prod</a:t>
            </a:r>
          </a:p>
          <a:p>
            <a:pPr marL="342900" indent="-342900">
              <a:buAutoNum type="arabicPeriod"/>
            </a:pPr>
            <a:r>
              <a:rPr lang="de-DE" dirty="0"/>
              <a:t>cf push</a:t>
            </a:r>
          </a:p>
          <a:p>
            <a:pPr marL="342900" indent="-342900">
              <a:buAutoNum type="arabicPeriod"/>
            </a:pPr>
            <a:r>
              <a:rPr lang="de-DE" dirty="0"/>
              <a:t>Complete the sourcecode (only in service file)</a:t>
            </a:r>
          </a:p>
          <a:p>
            <a:pPr lvl="1" indent="0">
              <a:lnSpc>
                <a:spcPct val="150000"/>
              </a:lnSpc>
              <a:buNone/>
            </a:pPr>
            <a:r>
              <a:rPr lang="en-US" dirty="0"/>
              <a:t>Folder: </a:t>
            </a:r>
            <a:r>
              <a:rPr lang="en-US" b="1" dirty="0">
                <a:highlight>
                  <a:srgbClr val="FFFF00"/>
                </a:highlight>
                <a:latin typeface="Courier New" panose="02070309020205020404" pitchFamily="49" charset="0"/>
                <a:cs typeface="Courier New" panose="02070309020205020404" pitchFamily="49" charset="0"/>
              </a:rPr>
              <a:t>\</a:t>
            </a:r>
            <a:r>
              <a:rPr lang="en-US" b="1" dirty="0" err="1">
                <a:highlight>
                  <a:srgbClr val="FFFF00"/>
                </a:highlight>
                <a:latin typeface="Courier New" panose="02070309020205020404" pitchFamily="49" charset="0"/>
                <a:cs typeface="Courier New" panose="02070309020205020404" pitchFamily="49" charset="0"/>
              </a:rPr>
              <a:t>src</a:t>
            </a:r>
            <a:r>
              <a:rPr lang="en-US" b="1" dirty="0">
                <a:highlight>
                  <a:srgbClr val="FFFF00"/>
                </a:highlight>
                <a:latin typeface="Courier New" panose="02070309020205020404" pitchFamily="49" charset="0"/>
                <a:cs typeface="Courier New" panose="02070309020205020404" pitchFamily="49" charset="0"/>
              </a:rPr>
              <a:t>\app\sections\data\services</a:t>
            </a:r>
          </a:p>
          <a:p>
            <a:pPr lvl="1" indent="0">
              <a:lnSpc>
                <a:spcPct val="150000"/>
              </a:lnSpc>
              <a:buNone/>
            </a:pPr>
            <a:r>
              <a:rPr lang="en-US" dirty="0"/>
              <a:t>	File: </a:t>
            </a:r>
            <a:r>
              <a:rPr lang="en-US" b="1" dirty="0">
                <a:highlight>
                  <a:srgbClr val="FFFF00"/>
                </a:highlight>
                <a:latin typeface="Courier New" panose="02070309020205020404" pitchFamily="49" charset="0"/>
                <a:cs typeface="Courier New" panose="02070309020205020404" pitchFamily="49" charset="0"/>
              </a:rPr>
              <a:t>data-</a:t>
            </a:r>
            <a:r>
              <a:rPr lang="en-US" b="1" dirty="0" err="1">
                <a:highlight>
                  <a:srgbClr val="FFFF00"/>
                </a:highlight>
                <a:latin typeface="Courier New" panose="02070309020205020404" pitchFamily="49" charset="0"/>
                <a:cs typeface="Courier New" panose="02070309020205020404" pitchFamily="49" charset="0"/>
              </a:rPr>
              <a:t>mindsphere.service.ts</a:t>
            </a:r>
            <a:endParaRPr lang="en-US" b="1" dirty="0">
              <a:highlight>
                <a:srgbClr val="FFFF00"/>
              </a:highlight>
              <a:latin typeface="Courier New" panose="02070309020205020404" pitchFamily="49" charset="0"/>
              <a:cs typeface="Courier New" panose="02070309020205020404" pitchFamily="49" charset="0"/>
            </a:endParaRPr>
          </a:p>
          <a:p>
            <a:pPr lvl="1" indent="0">
              <a:lnSpc>
                <a:spcPct val="150000"/>
              </a:lnSpc>
              <a:buNone/>
            </a:pPr>
            <a:r>
              <a:rPr lang="de-DE" dirty="0"/>
              <a:t>Change assetId in </a:t>
            </a:r>
            <a:r>
              <a:rPr lang="de-DE" b="1" dirty="0">
                <a:highlight>
                  <a:srgbClr val="FFFF00"/>
                </a:highlight>
                <a:latin typeface="Courier New" panose="02070309020205020404" pitchFamily="49" charset="0"/>
                <a:cs typeface="Courier New" panose="02070309020205020404" pitchFamily="49" charset="0"/>
              </a:rPr>
              <a:t>\src\app\services\asset-id.service.ts</a:t>
            </a:r>
          </a:p>
          <a:p>
            <a:pPr marL="342900" indent="-342900">
              <a:buAutoNum type="arabicPeriod"/>
            </a:pPr>
            <a:endParaRPr lang="de-DE" dirty="0"/>
          </a:p>
          <a:p>
            <a:pPr marL="342900" indent="-342900">
              <a:buAutoNum type="arabicPeriod"/>
            </a:pPr>
            <a:endParaRPr lang="de-DE" dirty="0"/>
          </a:p>
        </p:txBody>
      </p:sp>
      <p:pic>
        <p:nvPicPr>
          <p:cNvPr id="9" name="Picture 8">
            <a:extLst>
              <a:ext uri="{FF2B5EF4-FFF2-40B4-BE49-F238E27FC236}">
                <a16:creationId xmlns:a16="http://schemas.microsoft.com/office/drawing/2014/main" id="{7AD1472D-A377-4220-8C5D-FB9F53898AB7}"/>
              </a:ext>
            </a:extLst>
          </p:cNvPr>
          <p:cNvPicPr>
            <a:picLocks noChangeAspect="1"/>
          </p:cNvPicPr>
          <p:nvPr/>
        </p:nvPicPr>
        <p:blipFill>
          <a:blip r:embed="rId2"/>
          <a:stretch>
            <a:fillRect/>
          </a:stretch>
        </p:blipFill>
        <p:spPr>
          <a:xfrm>
            <a:off x="7429500" y="4293867"/>
            <a:ext cx="4269114" cy="189813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56197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Aggregate Service</a:t>
            </a:r>
            <a:br>
              <a:rPr lang="de-DE" dirty="0">
                <a:solidFill>
                  <a:srgbClr val="00646E"/>
                </a:solidFill>
              </a:rPr>
            </a:br>
            <a:r>
              <a:rPr lang="en-US" b="0" dirty="0">
                <a:solidFill>
                  <a:srgbClr val="00646E"/>
                </a:solidFill>
              </a:rPr>
              <a:t>Summary</a:t>
            </a:r>
            <a:endParaRPr lang="en-US" dirty="0">
              <a:solidFill>
                <a:srgbClr val="00646E"/>
              </a:solidFill>
            </a:endParaRPr>
          </a:p>
        </p:txBody>
      </p:sp>
      <p:sp>
        <p:nvSpPr>
          <p:cNvPr id="7" name="Line Callout 2 6"/>
          <p:cNvSpPr/>
          <p:nvPr/>
        </p:nvSpPr>
        <p:spPr bwMode="auto">
          <a:xfrm flipH="1">
            <a:off x="594987" y="1680633"/>
            <a:ext cx="3391810" cy="2726267"/>
          </a:xfrm>
          <a:prstGeom prst="borderCallout2">
            <a:avLst>
              <a:gd name="adj1" fmla="val 51247"/>
              <a:gd name="adj2" fmla="val 181"/>
              <a:gd name="adj3" fmla="val 51248"/>
              <a:gd name="adj4" fmla="val -17022"/>
              <a:gd name="adj5" fmla="val 99097"/>
              <a:gd name="adj6" fmla="val -39901"/>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pPr>
            <a:r>
              <a:rPr lang="de-DE" dirty="0" err="1">
                <a:solidFill>
                  <a:schemeClr val="bg1"/>
                </a:solidFill>
                <a:ea typeface="Arial Unicode MS" panose="020B0604020202020204" pitchFamily="34" charset="-128"/>
                <a:cs typeface="Arial Unicode MS" panose="020B0604020202020204" pitchFamily="34" charset="-128"/>
              </a:rPr>
              <a:t>How</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can</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we</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fetch</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timeseries</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data</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efficiently</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for</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visualization</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from</a:t>
            </a:r>
            <a:r>
              <a:rPr lang="de-DE" dirty="0">
                <a:solidFill>
                  <a:schemeClr val="bg1"/>
                </a:solidFill>
                <a:ea typeface="Arial Unicode MS" panose="020B0604020202020204" pitchFamily="34" charset="-128"/>
                <a:cs typeface="Arial Unicode MS" panose="020B0604020202020204" pitchFamily="34" charset="-128"/>
              </a:rPr>
              <a:t> MindSphere?</a:t>
            </a:r>
          </a:p>
          <a:p>
            <a:pPr algn="ctr">
              <a:lnSpc>
                <a:spcPct val="110000"/>
              </a:lnSpc>
              <a:spcBef>
                <a:spcPct val="0"/>
              </a:spcBef>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pPr>
            <a:r>
              <a:rPr lang="en-US" b="1" dirty="0">
                <a:solidFill>
                  <a:schemeClr val="bg1"/>
                </a:solidFill>
                <a:ea typeface="Arial Unicode MS" panose="020B0604020202020204" pitchFamily="34" charset="-128"/>
                <a:cs typeface="Arial Unicode MS" panose="020B0604020202020204" pitchFamily="34" charset="-128"/>
              </a:rPr>
              <a:t>With Aggregate Service we can reduce the amount of data points.</a:t>
            </a:r>
          </a:p>
        </p:txBody>
      </p:sp>
    </p:spTree>
    <p:extLst>
      <p:ext uri="{BB962C8B-B14F-4D97-AF65-F5344CB8AC3E}">
        <p14:creationId xmlns:p14="http://schemas.microsoft.com/office/powerpoint/2010/main" val="23248640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sp>
        <p:nvSpPr>
          <p:cNvPr id="9" name="Titel 6"/>
          <p:cNvSpPr txBox="1">
            <a:spLocks/>
          </p:cNvSpPr>
          <p:nvPr/>
        </p:nvSpPr>
        <p:spPr bwMode="gray">
          <a:xfrm>
            <a:off x="627063" y="4419624"/>
            <a:ext cx="929798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de-DE" sz="3198" kern="0" dirty="0">
                <a:solidFill>
                  <a:schemeClr val="tx1"/>
                </a:solidFill>
              </a:rPr>
              <a:t>Event Management Service</a:t>
            </a:r>
            <a:endParaRPr lang="en-US" sz="3198" kern="0" dirty="0">
              <a:solidFill>
                <a:schemeClr val="tx1"/>
              </a:solidFill>
            </a:endParaRPr>
          </a:p>
        </p:txBody>
      </p:sp>
      <p:grpSp>
        <p:nvGrpSpPr>
          <p:cNvPr id="36" name="Group 33"/>
          <p:cNvGrpSpPr>
            <a:grpSpLocks noChangeAspect="1"/>
          </p:cNvGrpSpPr>
          <p:nvPr/>
        </p:nvGrpSpPr>
        <p:grpSpPr bwMode="auto">
          <a:xfrm>
            <a:off x="9550189" y="323850"/>
            <a:ext cx="2157876" cy="914400"/>
            <a:chOff x="6019" y="204"/>
            <a:chExt cx="1360" cy="576"/>
          </a:xfrm>
        </p:grpSpPr>
        <p:sp>
          <p:nvSpPr>
            <p:cNvPr id="3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4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5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6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6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6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6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35858994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MindSphere API – Event Management Service</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185261"/>
            <a:ext cx="8324758" cy="2204886"/>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2000" b="0" dirty="0"/>
              <a:t>Event </a:t>
            </a:r>
            <a:r>
              <a:rPr lang="de-DE" sz="2000" b="0" dirty="0" err="1"/>
              <a:t>data</a:t>
            </a:r>
            <a:r>
              <a:rPr lang="de-DE" sz="2000" b="0" dirty="0"/>
              <a:t> </a:t>
            </a:r>
            <a:r>
              <a:rPr lang="de-DE" sz="2000" b="0" dirty="0" err="1"/>
              <a:t>structure</a:t>
            </a:r>
            <a:endParaRPr lang="de-DE" sz="2000" b="0" dirty="0"/>
          </a:p>
          <a:p>
            <a:pPr marL="324000" indent="-285750">
              <a:buFont typeface="Arial" panose="020B0604020202020204" pitchFamily="34" charset="0"/>
              <a:buChar char="•"/>
            </a:pPr>
            <a:r>
              <a:rPr lang="de-DE" sz="2000" b="0" dirty="0"/>
              <a:t>Request end </a:t>
            </a:r>
            <a:r>
              <a:rPr lang="de-DE" sz="2000" b="0" dirty="0" err="1"/>
              <a:t>points</a:t>
            </a:r>
            <a:endParaRPr lang="de-DE" sz="2000" b="0" dirty="0"/>
          </a:p>
          <a:p>
            <a:pPr marL="324000" indent="-285750">
              <a:buFont typeface="Arial" panose="020B0604020202020204" pitchFamily="34" charset="0"/>
              <a:buChar char="•"/>
            </a:pPr>
            <a:r>
              <a:rPr lang="de-DE" sz="2000" b="0" dirty="0"/>
              <a:t>Read </a:t>
            </a:r>
            <a:r>
              <a:rPr lang="de-DE" sz="2000" b="0" dirty="0" err="1"/>
              <a:t>and</a:t>
            </a:r>
            <a:r>
              <a:rPr lang="de-DE" sz="2000" b="0" dirty="0"/>
              <a:t> </a:t>
            </a:r>
            <a:r>
              <a:rPr lang="de-DE" sz="2000" b="0" dirty="0" err="1"/>
              <a:t>write</a:t>
            </a:r>
            <a:r>
              <a:rPr lang="de-DE" sz="2000" b="0" dirty="0"/>
              <a:t> </a:t>
            </a:r>
            <a:r>
              <a:rPr lang="de-DE" sz="2000" b="0" dirty="0" err="1"/>
              <a:t>data</a:t>
            </a:r>
            <a:endParaRPr lang="en-US" sz="2000" b="0" dirty="0"/>
          </a:p>
          <a:p>
            <a:pPr marL="324000" indent="-285750">
              <a:buFont typeface="Arial" panose="020B0604020202020204" pitchFamily="34" charset="0"/>
              <a:buChar char="•"/>
            </a:pPr>
            <a:endParaRPr lang="en-US" sz="2000" b="0" dirty="0"/>
          </a:p>
          <a:p>
            <a:pPr marL="324000"/>
            <a:endParaRPr lang="fr-FR" sz="2000" b="0" kern="0" dirty="0"/>
          </a:p>
        </p:txBody>
      </p:sp>
      <p:sp>
        <p:nvSpPr>
          <p:cNvPr id="5" name="Line Callout 2 4"/>
          <p:cNvSpPr/>
          <p:nvPr/>
        </p:nvSpPr>
        <p:spPr bwMode="auto">
          <a:xfrm flipH="1">
            <a:off x="626737" y="1680633"/>
            <a:ext cx="3391810" cy="1692351"/>
          </a:xfrm>
          <a:prstGeom prst="borderCallout2">
            <a:avLst>
              <a:gd name="adj1" fmla="val 51247"/>
              <a:gd name="adj2" fmla="val 181"/>
              <a:gd name="adj3" fmla="val 51248"/>
              <a:gd name="adj4" fmla="val -17022"/>
              <a:gd name="adj5" fmla="val 84016"/>
              <a:gd name="adj6" fmla="val -36021"/>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b="1" dirty="0" err="1">
                <a:solidFill>
                  <a:schemeClr val="bg1"/>
                </a:solidFill>
                <a:ea typeface="Arial Unicode MS" panose="020B0604020202020204" pitchFamily="34" charset="-128"/>
                <a:cs typeface="Arial Unicode MS" panose="020B0604020202020204" pitchFamily="34" charset="-128"/>
              </a:rPr>
              <a:t>How</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can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we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view</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and</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create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events</a:t>
            </a:r>
            <a:r>
              <a:rPr lang="de-DE" b="1" dirty="0">
                <a:solidFill>
                  <a:schemeClr val="bg1"/>
                </a:solidFill>
                <a:ea typeface="Arial Unicode MS" panose="020B0604020202020204" pitchFamily="34" charset="-128"/>
                <a:cs typeface="Arial Unicode MS" panose="020B0604020202020204" pitchFamily="34" charset="-128"/>
              </a:rPr>
              <a:t> in MindSphere?</a:t>
            </a:r>
            <a:endParaRPr lang="en-US" b="1" dirty="0">
              <a:solidFill>
                <a:schemeClr val="bg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30816404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t>
            </a:r>
            <a:r>
              <a:rPr lang="de-DE"/>
              <a:t>API – </a:t>
            </a:r>
            <a:r>
              <a:rPr lang="de-DE" dirty="0"/>
              <a:t>Event Management Service</a:t>
            </a:r>
            <a:br>
              <a:rPr lang="de-DE" dirty="0"/>
            </a:br>
            <a:r>
              <a:rPr lang="de-DE" sz="2200" b="0" dirty="0" err="1"/>
              <a:t>Overview</a:t>
            </a:r>
            <a:endParaRPr lang="en-US" sz="2200" b="0" dirty="0"/>
          </a:p>
        </p:txBody>
      </p:sp>
      <p:sp>
        <p:nvSpPr>
          <p:cNvPr id="3" name="Inhaltsplatzhalter 2"/>
          <p:cNvSpPr>
            <a:spLocks noGrp="1"/>
          </p:cNvSpPr>
          <p:nvPr>
            <p:ph idx="1"/>
          </p:nvPr>
        </p:nvSpPr>
        <p:spPr>
          <a:xfrm>
            <a:off x="6210795" y="1440000"/>
            <a:ext cx="5497270" cy="4752000"/>
          </a:xfrm>
        </p:spPr>
        <p:txBody>
          <a:bodyPr/>
          <a:lstStyle/>
          <a:p>
            <a:r>
              <a:rPr lang="en-US" b="1" dirty="0"/>
              <a:t>Representation of events that occur associated to assets</a:t>
            </a:r>
            <a:r>
              <a:rPr lang="en-US" dirty="0"/>
              <a:t> </a:t>
            </a:r>
            <a:br>
              <a:rPr lang="en-US" dirty="0"/>
            </a:br>
            <a:br>
              <a:rPr lang="en-US" sz="1000" dirty="0"/>
            </a:br>
            <a:r>
              <a:rPr lang="en-US" i="1" dirty="0"/>
              <a:t>E.g. a measured characteristic of an equipment has reached a threshold indicating a failure</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948" y="1564714"/>
            <a:ext cx="2880575" cy="134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6"/>
          <p:cNvSpPr txBox="1"/>
          <p:nvPr/>
        </p:nvSpPr>
        <p:spPr>
          <a:xfrm>
            <a:off x="6210795" y="3671278"/>
            <a:ext cx="5497270" cy="1861457"/>
          </a:xfrm>
          <a:prstGeom prst="rect">
            <a:avLst/>
          </a:prstGeom>
          <a:noFill/>
        </p:spPr>
        <p:txBody>
          <a:bodyPr wrap="square" lIns="0" tIns="0" rIns="0" bIns="0" rtlCol="0">
            <a:noAutofit/>
          </a:bodyPr>
          <a:lstStyle/>
          <a:p>
            <a:pPr marL="171450" indent="-171450">
              <a:lnSpc>
                <a:spcPct val="110000"/>
              </a:lnSpc>
              <a:spcBef>
                <a:spcPts val="0"/>
              </a:spcBef>
              <a:buFont typeface="Arial" panose="020B0604020202020204" pitchFamily="34" charset="0"/>
              <a:buChar char="•"/>
            </a:pPr>
            <a:r>
              <a:rPr lang="de-DE" dirty="0">
                <a:solidFill>
                  <a:schemeClr val="tx1"/>
                </a:solidFill>
                <a:latin typeface="+mj-lt"/>
                <a:ea typeface="Arial Unicode MS" panose="020B0604020202020204" pitchFamily="34" charset="-128"/>
                <a:cs typeface="Arial Unicode MS" panose="020B0604020202020204" pitchFamily="34" charset="-128"/>
              </a:rPr>
              <a:t>Display Events in </a:t>
            </a:r>
            <a:r>
              <a:rPr lang="de-DE" dirty="0" err="1">
                <a:solidFill>
                  <a:schemeClr val="tx1"/>
                </a:solidFill>
                <a:latin typeface="+mj-lt"/>
                <a:ea typeface="Arial Unicode MS" panose="020B0604020202020204" pitchFamily="34" charset="-128"/>
                <a:cs typeface="Arial Unicode MS" panose="020B0604020202020204" pitchFamily="34" charset="-128"/>
              </a:rPr>
              <a:t>your</a:t>
            </a:r>
            <a:r>
              <a:rPr lang="de-DE" dirty="0">
                <a:solidFill>
                  <a:schemeClr val="tx1"/>
                </a:solidFill>
                <a:latin typeface="+mj-lt"/>
                <a:ea typeface="Arial Unicode MS" panose="020B0604020202020204" pitchFamily="34" charset="-128"/>
                <a:cs typeface="Arial Unicode MS" panose="020B0604020202020204" pitchFamily="34" charset="-128"/>
              </a:rPr>
              <a:t> </a:t>
            </a:r>
            <a:r>
              <a:rPr lang="de-DE" dirty="0" err="1">
                <a:solidFill>
                  <a:schemeClr val="tx1"/>
                </a:solidFill>
                <a:latin typeface="+mj-lt"/>
                <a:ea typeface="Arial Unicode MS" panose="020B0604020202020204" pitchFamily="34" charset="-128"/>
                <a:cs typeface="Arial Unicode MS" panose="020B0604020202020204" pitchFamily="34" charset="-128"/>
              </a:rPr>
              <a:t>app</a:t>
            </a:r>
            <a:endParaRPr lang="de-DE" dirty="0">
              <a:solidFill>
                <a:schemeClr val="tx1"/>
              </a:solidFill>
              <a:latin typeface="+mj-lt"/>
              <a:ea typeface="Arial Unicode MS" panose="020B0604020202020204" pitchFamily="34" charset="-128"/>
              <a:cs typeface="Arial Unicode MS" panose="020B0604020202020204" pitchFamily="34" charset="-128"/>
            </a:endParaRPr>
          </a:p>
          <a:p>
            <a:pPr marL="171450" indent="-171450">
              <a:lnSpc>
                <a:spcPct val="110000"/>
              </a:lnSpc>
              <a:spcBef>
                <a:spcPts val="0"/>
              </a:spcBef>
              <a:buFont typeface="Arial" panose="020B0604020202020204" pitchFamily="34" charset="0"/>
              <a:buChar char="•"/>
            </a:pPr>
            <a:r>
              <a:rPr lang="de-DE" dirty="0" err="1">
                <a:latin typeface="+mj-lt"/>
                <a:ea typeface="Arial Unicode MS" panose="020B0604020202020204" pitchFamily="34" charset="-128"/>
                <a:cs typeface="Arial Unicode MS" panose="020B0604020202020204" pitchFamily="34" charset="-128"/>
              </a:rPr>
              <a:t>Acknowledge</a:t>
            </a:r>
            <a:r>
              <a:rPr lang="de-DE" dirty="0">
                <a:latin typeface="+mj-lt"/>
                <a:ea typeface="Arial Unicode MS" panose="020B0604020202020204" pitchFamily="34" charset="-128"/>
                <a:cs typeface="Arial Unicode MS" panose="020B0604020202020204" pitchFamily="34" charset="-128"/>
              </a:rPr>
              <a:t> </a:t>
            </a:r>
            <a:r>
              <a:rPr lang="de-DE" dirty="0" err="1">
                <a:latin typeface="+mj-lt"/>
                <a:ea typeface="Arial Unicode MS" panose="020B0604020202020204" pitchFamily="34" charset="-128"/>
                <a:cs typeface="Arial Unicode MS" panose="020B0604020202020204" pitchFamily="34" charset="-128"/>
              </a:rPr>
              <a:t>events</a:t>
            </a:r>
            <a:r>
              <a:rPr lang="de-DE" dirty="0">
                <a:latin typeface="+mj-lt"/>
                <a:ea typeface="Arial Unicode MS" panose="020B0604020202020204" pitchFamily="34" charset="-128"/>
                <a:cs typeface="Arial Unicode MS" panose="020B0604020202020204" pitchFamily="34" charset="-128"/>
              </a:rPr>
              <a:t> in </a:t>
            </a:r>
            <a:r>
              <a:rPr lang="de-DE" dirty="0" err="1">
                <a:latin typeface="+mj-lt"/>
                <a:ea typeface="Arial Unicode MS" panose="020B0604020202020204" pitchFamily="34" charset="-128"/>
                <a:cs typeface="Arial Unicode MS" panose="020B0604020202020204" pitchFamily="34" charset="-128"/>
              </a:rPr>
              <a:t>your</a:t>
            </a:r>
            <a:r>
              <a:rPr lang="de-DE" dirty="0">
                <a:latin typeface="+mj-lt"/>
                <a:ea typeface="Arial Unicode MS" panose="020B0604020202020204" pitchFamily="34" charset="-128"/>
                <a:cs typeface="Arial Unicode MS" panose="020B0604020202020204" pitchFamily="34" charset="-128"/>
              </a:rPr>
              <a:t> </a:t>
            </a:r>
            <a:r>
              <a:rPr lang="de-DE" dirty="0" err="1">
                <a:latin typeface="+mj-lt"/>
                <a:ea typeface="Arial Unicode MS" panose="020B0604020202020204" pitchFamily="34" charset="-128"/>
                <a:cs typeface="Arial Unicode MS" panose="020B0604020202020204" pitchFamily="34" charset="-128"/>
              </a:rPr>
              <a:t>app</a:t>
            </a:r>
            <a:r>
              <a:rPr lang="de-DE" dirty="0">
                <a:latin typeface="+mj-lt"/>
                <a:ea typeface="Arial Unicode MS" panose="020B0604020202020204" pitchFamily="34" charset="-128"/>
                <a:cs typeface="Arial Unicode MS" panose="020B0604020202020204" pitchFamily="34" charset="-128"/>
              </a:rPr>
              <a:t> </a:t>
            </a:r>
            <a:r>
              <a:rPr lang="de-DE" dirty="0" err="1">
                <a:latin typeface="+mj-lt"/>
                <a:ea typeface="Arial Unicode MS" panose="020B0604020202020204" pitchFamily="34" charset="-128"/>
                <a:cs typeface="Arial Unicode MS" panose="020B0604020202020204" pitchFamily="34" charset="-128"/>
              </a:rPr>
              <a:t>and</a:t>
            </a:r>
            <a:r>
              <a:rPr lang="de-DE" dirty="0">
                <a:latin typeface="+mj-lt"/>
                <a:ea typeface="Arial Unicode MS" panose="020B0604020202020204" pitchFamily="34" charset="-128"/>
                <a:cs typeface="Arial Unicode MS" panose="020B0604020202020204" pitchFamily="34" charset="-128"/>
              </a:rPr>
              <a:t> </a:t>
            </a:r>
            <a:r>
              <a:rPr lang="de-DE" dirty="0" err="1">
                <a:latin typeface="+mj-lt"/>
                <a:ea typeface="Arial Unicode MS" panose="020B0604020202020204" pitchFamily="34" charset="-128"/>
                <a:cs typeface="Arial Unicode MS" panose="020B0604020202020204" pitchFamily="34" charset="-128"/>
              </a:rPr>
              <a:t>change</a:t>
            </a:r>
            <a:r>
              <a:rPr lang="de-DE" dirty="0">
                <a:latin typeface="+mj-lt"/>
                <a:ea typeface="Arial Unicode MS" panose="020B0604020202020204" pitchFamily="34" charset="-128"/>
                <a:cs typeface="Arial Unicode MS" panose="020B0604020202020204" pitchFamily="34" charset="-128"/>
              </a:rPr>
              <a:t> </a:t>
            </a:r>
            <a:r>
              <a:rPr lang="de-DE" dirty="0" err="1">
                <a:latin typeface="+mj-lt"/>
                <a:ea typeface="Arial Unicode MS" panose="020B0604020202020204" pitchFamily="34" charset="-128"/>
                <a:cs typeface="Arial Unicode MS" panose="020B0604020202020204" pitchFamily="34" charset="-128"/>
              </a:rPr>
              <a:t>their</a:t>
            </a:r>
            <a:r>
              <a:rPr lang="de-DE" dirty="0">
                <a:latin typeface="+mj-lt"/>
                <a:ea typeface="Arial Unicode MS" panose="020B0604020202020204" pitchFamily="34" charset="-128"/>
                <a:cs typeface="Arial Unicode MS" panose="020B0604020202020204" pitchFamily="34" charset="-128"/>
              </a:rPr>
              <a:t> </a:t>
            </a:r>
            <a:r>
              <a:rPr lang="de-DE" dirty="0" err="1">
                <a:latin typeface="+mj-lt"/>
                <a:ea typeface="Arial Unicode MS" panose="020B0604020202020204" pitchFamily="34" charset="-128"/>
                <a:cs typeface="Arial Unicode MS" panose="020B0604020202020204" pitchFamily="34" charset="-128"/>
              </a:rPr>
              <a:t>status</a:t>
            </a:r>
            <a:r>
              <a:rPr lang="de-DE" dirty="0">
                <a:latin typeface="+mj-lt"/>
                <a:ea typeface="Arial Unicode MS" panose="020B0604020202020204" pitchFamily="34" charset="-128"/>
                <a:cs typeface="Arial Unicode MS" panose="020B0604020202020204" pitchFamily="34" charset="-128"/>
              </a:rPr>
              <a:t> in MindSphere </a:t>
            </a:r>
            <a:r>
              <a:rPr lang="de-DE" dirty="0" err="1">
                <a:latin typeface="+mj-lt"/>
                <a:ea typeface="Arial Unicode MS" panose="020B0604020202020204" pitchFamily="34" charset="-128"/>
                <a:cs typeface="Arial Unicode MS" panose="020B0604020202020204" pitchFamily="34" charset="-128"/>
              </a:rPr>
              <a:t>accordingly</a:t>
            </a:r>
            <a:endParaRPr lang="de-DE" dirty="0">
              <a:latin typeface="+mj-lt"/>
              <a:ea typeface="Arial Unicode MS" panose="020B0604020202020204" pitchFamily="34" charset="-128"/>
              <a:cs typeface="Arial Unicode MS" panose="020B0604020202020204" pitchFamily="34" charset="-128"/>
            </a:endParaRPr>
          </a:p>
          <a:p>
            <a:pPr marL="171450" indent="-171450">
              <a:lnSpc>
                <a:spcPct val="110000"/>
              </a:lnSpc>
              <a:spcBef>
                <a:spcPts val="0"/>
              </a:spcBef>
              <a:buFont typeface="Arial" panose="020B0604020202020204" pitchFamily="34" charset="0"/>
              <a:buChar char="•"/>
            </a:pPr>
            <a:r>
              <a:rPr lang="de-DE" dirty="0">
                <a:latin typeface="+mj-lt"/>
                <a:ea typeface="Arial Unicode MS" panose="020B0604020202020204" pitchFamily="34" charset="-128"/>
                <a:cs typeface="Arial Unicode MS" panose="020B0604020202020204" pitchFamily="34" charset="-128"/>
              </a:rPr>
              <a:t>Create </a:t>
            </a:r>
            <a:r>
              <a:rPr lang="de-DE" dirty="0" err="1">
                <a:latin typeface="+mj-lt"/>
                <a:ea typeface="Arial Unicode MS" panose="020B0604020202020204" pitchFamily="34" charset="-128"/>
                <a:cs typeface="Arial Unicode MS" panose="020B0604020202020204" pitchFamily="34" charset="-128"/>
              </a:rPr>
              <a:t>new</a:t>
            </a:r>
            <a:r>
              <a:rPr lang="de-DE" dirty="0">
                <a:latin typeface="+mj-lt"/>
                <a:ea typeface="Arial Unicode MS" panose="020B0604020202020204" pitchFamily="34" charset="-128"/>
                <a:cs typeface="Arial Unicode MS" panose="020B0604020202020204" pitchFamily="34" charset="-128"/>
              </a:rPr>
              <a:t> </a:t>
            </a:r>
            <a:r>
              <a:rPr lang="de-DE" dirty="0" err="1">
                <a:latin typeface="+mj-lt"/>
                <a:ea typeface="Arial Unicode MS" panose="020B0604020202020204" pitchFamily="34" charset="-128"/>
                <a:cs typeface="Arial Unicode MS" panose="020B0604020202020204" pitchFamily="34" charset="-128"/>
              </a:rPr>
              <a:t>events</a:t>
            </a:r>
            <a:endParaRPr lang="en-US" dirty="0">
              <a:solidFill>
                <a:schemeClr val="tx1"/>
              </a:solidFill>
              <a:latin typeface="+mj-lt"/>
              <a:ea typeface="Arial Unicode MS" panose="020B0604020202020204" pitchFamily="34" charset="-128"/>
              <a:cs typeface="Arial Unicode MS" panose="020B0604020202020204" pitchFamily="34" charset="-128"/>
            </a:endParaRPr>
          </a:p>
        </p:txBody>
      </p:sp>
      <p:sp>
        <p:nvSpPr>
          <p:cNvPr id="9" name="Rechteck 12"/>
          <p:cNvSpPr/>
          <p:nvPr/>
        </p:nvSpPr>
        <p:spPr bwMode="auto">
          <a:xfrm>
            <a:off x="703149" y="3224851"/>
            <a:ext cx="4110175"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nSpc>
                <a:spcPct val="110000"/>
              </a:lnSpc>
              <a:spcBef>
                <a:spcPts val="0"/>
              </a:spcBef>
            </a:pPr>
            <a:endParaRPr lang="en-US" dirty="0">
              <a:solidFill>
                <a:schemeClr val="bg1"/>
              </a:solidFill>
            </a:endParaRPr>
          </a:p>
        </p:txBody>
      </p:sp>
      <p:sp>
        <p:nvSpPr>
          <p:cNvPr id="10" name="Gleichschenkliges Dreieck 16"/>
          <p:cNvSpPr/>
          <p:nvPr/>
        </p:nvSpPr>
        <p:spPr bwMode="auto">
          <a:xfrm rot="5400000">
            <a:off x="3970363" y="4063053"/>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cdtContent Placeholder 9 Id10"/>
          <p:cNvSpPr txBox="1">
            <a:spLocks/>
          </p:cNvSpPr>
          <p:nvPr/>
        </p:nvSpPr>
        <p:spPr bwMode="auto">
          <a:xfrm>
            <a:off x="703149" y="2572842"/>
            <a:ext cx="5761151" cy="47529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endParaRPr lang="de-DE" sz="2000" b="1" kern="0" dirty="0"/>
          </a:p>
          <a:p>
            <a:endParaRPr lang="en-US" sz="2000" b="1" kern="0" dirty="0"/>
          </a:p>
          <a:p>
            <a:endParaRPr lang="en-US" sz="2000" b="1" kern="0" dirty="0"/>
          </a:p>
          <a:p>
            <a:pPr marL="108000"/>
            <a:r>
              <a:rPr lang="en-US" sz="2000" b="1" kern="0" dirty="0">
                <a:solidFill>
                  <a:schemeClr val="bg1"/>
                </a:solidFill>
              </a:rPr>
              <a:t>Tasks:</a:t>
            </a:r>
          </a:p>
          <a:p>
            <a:pPr marL="395298" lvl="1" indent="-285750">
              <a:buFont typeface="Arial" panose="020B0604020202020204" pitchFamily="34" charset="0"/>
              <a:buChar char="•"/>
            </a:pPr>
            <a:r>
              <a:rPr lang="en-US" sz="2000" kern="0" dirty="0">
                <a:solidFill>
                  <a:schemeClr val="bg1"/>
                </a:solidFill>
              </a:rPr>
              <a:t>Retrieve events</a:t>
            </a:r>
          </a:p>
          <a:p>
            <a:pPr marL="395298" lvl="1" indent="-285750">
              <a:buFont typeface="Arial" panose="020B0604020202020204" pitchFamily="34" charset="0"/>
              <a:buChar char="•"/>
            </a:pPr>
            <a:r>
              <a:rPr lang="en-US" sz="2000" kern="0" dirty="0">
                <a:solidFill>
                  <a:schemeClr val="bg1"/>
                </a:solidFill>
              </a:rPr>
              <a:t>Store events</a:t>
            </a:r>
          </a:p>
          <a:p>
            <a:pPr marL="395298" lvl="1" indent="-285750">
              <a:buFont typeface="Arial" panose="020B0604020202020204" pitchFamily="34" charset="0"/>
              <a:buChar char="•"/>
            </a:pPr>
            <a:r>
              <a:rPr lang="en-US" sz="2000" kern="0" dirty="0">
                <a:solidFill>
                  <a:schemeClr val="bg1"/>
                </a:solidFill>
              </a:rPr>
              <a:t>Modify events</a:t>
            </a:r>
          </a:p>
          <a:p>
            <a:pPr marL="395298" lvl="1" indent="-285750">
              <a:buFont typeface="Arial" panose="020B0604020202020204" pitchFamily="34" charset="0"/>
              <a:buChar char="•"/>
            </a:pPr>
            <a:r>
              <a:rPr lang="en-US" sz="2000" kern="0" dirty="0">
                <a:solidFill>
                  <a:schemeClr val="bg1"/>
                </a:solidFill>
              </a:rPr>
              <a:t>Understand event types</a:t>
            </a:r>
          </a:p>
          <a:p>
            <a:endParaRPr lang="en-US" kern="0" dirty="0"/>
          </a:p>
          <a:p>
            <a:endParaRPr lang="de-DE" kern="0" dirty="0"/>
          </a:p>
        </p:txBody>
      </p:sp>
    </p:spTree>
    <p:extLst>
      <p:ext uri="{BB962C8B-B14F-4D97-AF65-F5344CB8AC3E}">
        <p14:creationId xmlns:p14="http://schemas.microsoft.com/office/powerpoint/2010/main" val="411941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p:cNvSpPr txBox="1">
            <a:spLocks/>
          </p:cNvSpPr>
          <p:nvPr/>
        </p:nvSpPr>
        <p:spPr bwMode="auto">
          <a:xfrm>
            <a:off x="626736" y="1440000"/>
            <a:ext cx="10862595" cy="475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sz="2000" kern="0" dirty="0"/>
              <a:t>Event type hierarchy</a:t>
            </a:r>
          </a:p>
        </p:txBody>
      </p:sp>
      <p:sp>
        <p:nvSpPr>
          <p:cNvPr id="2" name="Titel 1"/>
          <p:cNvSpPr>
            <a:spLocks noGrp="1"/>
          </p:cNvSpPr>
          <p:nvPr>
            <p:ph type="title"/>
          </p:nvPr>
        </p:nvSpPr>
        <p:spPr/>
        <p:txBody>
          <a:bodyPr/>
          <a:lstStyle/>
          <a:p>
            <a:r>
              <a:rPr lang="de-DE" dirty="0"/>
              <a:t>MindSphere API</a:t>
            </a:r>
            <a:br>
              <a:rPr lang="de-DE" dirty="0"/>
            </a:br>
            <a:r>
              <a:rPr lang="de-DE" b="0" dirty="0"/>
              <a:t>Event Management Service</a:t>
            </a:r>
            <a:endParaRPr lang="en-US" sz="1600" b="0" dirty="0"/>
          </a:p>
        </p:txBody>
      </p:sp>
      <p:graphicFrame>
        <p:nvGraphicFramePr>
          <p:cNvPr id="6" name="Diagram 5"/>
          <p:cNvGraphicFramePr/>
          <p:nvPr>
            <p:extLst/>
          </p:nvPr>
        </p:nvGraphicFramePr>
        <p:xfrm>
          <a:off x="1063869" y="2035557"/>
          <a:ext cx="9873762" cy="3560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635369" y="4343399"/>
            <a:ext cx="914400" cy="914400"/>
          </a:xfrm>
          <a:prstGeom prst="rect">
            <a:avLst/>
          </a:prstGeom>
          <a:noFill/>
        </p:spPr>
        <p:txBody>
          <a:bodyPr wrap="none" lIns="0" tIns="0" rIns="0" bIns="0" rtlCol="0">
            <a:noAutofit/>
          </a:bodyPr>
          <a:lstStyle/>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timestamp</a:t>
            </a:r>
            <a:endParaRPr lang="de-DE" sz="1200" dirty="0">
              <a:ea typeface="Arial Unicode MS" panose="020B0604020202020204" pitchFamily="34" charset="-128"/>
              <a:cs typeface="Arial Unicode MS" panose="020B0604020202020204" pitchFamily="34" charset="-128"/>
            </a:endParaRPr>
          </a:p>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typeId</a:t>
            </a:r>
            <a:endParaRPr lang="de-DE" sz="1200" dirty="0">
              <a:ea typeface="Arial Unicode MS" panose="020B0604020202020204" pitchFamily="34" charset="-128"/>
              <a:cs typeface="Arial Unicode MS" panose="020B0604020202020204" pitchFamily="34" charset="-128"/>
            </a:endParaRPr>
          </a:p>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correlationId</a:t>
            </a:r>
            <a:endParaRPr lang="de-DE" sz="1200" dirty="0">
              <a:ea typeface="Arial Unicode MS" panose="020B0604020202020204" pitchFamily="34" charset="-128"/>
              <a:cs typeface="Arial Unicode MS" panose="020B0604020202020204" pitchFamily="34" charset="-128"/>
            </a:endParaRPr>
          </a:p>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entityId</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Box 11"/>
          <p:cNvSpPr txBox="1"/>
          <p:nvPr/>
        </p:nvSpPr>
        <p:spPr>
          <a:xfrm>
            <a:off x="4271880" y="1708302"/>
            <a:ext cx="914400" cy="914400"/>
          </a:xfrm>
          <a:prstGeom prst="rect">
            <a:avLst/>
          </a:prstGeom>
          <a:noFill/>
        </p:spPr>
        <p:txBody>
          <a:bodyPr wrap="none" lIns="0" tIns="0" rIns="0" bIns="0" rtlCol="0">
            <a:noAutofit/>
          </a:bodyPr>
          <a:lstStyle/>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source</a:t>
            </a:r>
            <a:endParaRPr lang="de-DE" sz="1200" dirty="0">
              <a:ea typeface="Arial Unicode MS" panose="020B0604020202020204" pitchFamily="34" charset="-128"/>
              <a:cs typeface="Arial Unicode MS" panose="020B0604020202020204" pitchFamily="34" charset="-128"/>
            </a:endParaRPr>
          </a:p>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code</a:t>
            </a:r>
            <a:endParaRPr lang="de-DE" sz="1200" dirty="0">
              <a:ea typeface="Arial Unicode MS" panose="020B0604020202020204" pitchFamily="34" charset="-128"/>
              <a:cs typeface="Arial Unicode MS" panose="020B0604020202020204" pitchFamily="34" charset="-128"/>
            </a:endParaRPr>
          </a:p>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acknowledged</a:t>
            </a:r>
            <a:endParaRPr lang="de-DE" sz="1200" dirty="0">
              <a:ea typeface="Arial Unicode MS" panose="020B0604020202020204" pitchFamily="34" charset="-128"/>
              <a:cs typeface="Arial Unicode MS" panose="020B0604020202020204" pitchFamily="34" charset="-128"/>
            </a:endParaRPr>
          </a:p>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description</a:t>
            </a:r>
            <a:endParaRPr lang="de-DE" sz="1200" dirty="0">
              <a:ea typeface="Arial Unicode MS" panose="020B0604020202020204" pitchFamily="34" charset="-128"/>
              <a:cs typeface="Arial Unicode MS" panose="020B0604020202020204" pitchFamily="34" charset="-128"/>
            </a:endParaRPr>
          </a:p>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severity</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extBox 12"/>
          <p:cNvSpPr txBox="1"/>
          <p:nvPr/>
        </p:nvSpPr>
        <p:spPr>
          <a:xfrm>
            <a:off x="9808327" y="2510996"/>
            <a:ext cx="914400" cy="223411"/>
          </a:xfrm>
          <a:prstGeom prst="rect">
            <a:avLst/>
          </a:prstGeom>
          <a:noFill/>
        </p:spPr>
        <p:txBody>
          <a:bodyPr wrap="none" lIns="0" tIns="0" rIns="0" bIns="0" rtlCol="0">
            <a:noAutofit/>
          </a:bodyPr>
          <a:lstStyle/>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ruleId</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TextBox 13"/>
          <p:cNvSpPr txBox="1"/>
          <p:nvPr/>
        </p:nvSpPr>
        <p:spPr>
          <a:xfrm>
            <a:off x="6950827" y="2510995"/>
            <a:ext cx="914400" cy="223411"/>
          </a:xfrm>
          <a:prstGeom prst="rect">
            <a:avLst/>
          </a:prstGeom>
          <a:noFill/>
        </p:spPr>
        <p:txBody>
          <a:bodyPr wrap="none" lIns="0" tIns="0" rIns="0" bIns="0" rtlCol="0">
            <a:noAutofit/>
          </a:bodyPr>
          <a:lstStyle/>
          <a:p>
            <a:pPr>
              <a:lnSpc>
                <a:spcPct val="110000"/>
              </a:lnSpc>
              <a:spcBef>
                <a:spcPts val="0"/>
              </a:spcBef>
            </a:pPr>
            <a:r>
              <a:rPr lang="de-DE" sz="1200" dirty="0" err="1">
                <a:ea typeface="Arial Unicode MS" panose="020B0604020202020204" pitchFamily="34" charset="-128"/>
                <a:cs typeface="Arial Unicode MS" panose="020B0604020202020204" pitchFamily="34" charset="-128"/>
              </a:rPr>
              <a:t>property</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6477536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endParaRPr lang="en-US" sz="1600" b="0" dirty="0"/>
          </a:p>
        </p:txBody>
      </p:sp>
      <p:sp>
        <p:nvSpPr>
          <p:cNvPr id="4" name="Content Placeholder 3"/>
          <p:cNvSpPr>
            <a:spLocks noGrp="1"/>
          </p:cNvSpPr>
          <p:nvPr>
            <p:ph idx="1"/>
          </p:nvPr>
        </p:nvSpPr>
        <p:spPr/>
        <p:txBody>
          <a:bodyPr/>
          <a:lstStyle/>
          <a:p>
            <a:r>
              <a:rPr lang="en-US" sz="2000" b="1" dirty="0"/>
              <a:t>Event types</a:t>
            </a:r>
          </a:p>
          <a:p>
            <a:endParaRPr lang="en-US" sz="2000" dirty="0"/>
          </a:p>
          <a:p>
            <a:pPr marL="285750" indent="-285750">
              <a:buFont typeface="Arial" panose="020B0604020202020204" pitchFamily="34" charset="0"/>
              <a:buChar char="•"/>
            </a:pPr>
            <a:r>
              <a:rPr lang="en-US" sz="2000" dirty="0"/>
              <a:t>are assigned to a custom event</a:t>
            </a:r>
          </a:p>
          <a:p>
            <a:pPr marL="285750" indent="-285750">
              <a:buFont typeface="Arial" panose="020B0604020202020204" pitchFamily="34" charset="0"/>
              <a:buChar char="•"/>
            </a:pPr>
            <a:r>
              <a:rPr lang="en-US" sz="2000" dirty="0"/>
              <a:t>define a set of custom fields representing additional properties of the custom event</a:t>
            </a:r>
          </a:p>
          <a:p>
            <a:pPr marL="285750" indent="-285750">
              <a:buFont typeface="Arial" panose="020B0604020202020204" pitchFamily="34" charset="0"/>
              <a:buChar char="•"/>
            </a:pPr>
            <a:r>
              <a:rPr lang="en-US" sz="2000" dirty="0"/>
              <a:t>custom fields have a data type and can be defined as </a:t>
            </a:r>
            <a:r>
              <a:rPr lang="en-US" sz="2000" b="1" dirty="0"/>
              <a:t>required</a:t>
            </a:r>
            <a:r>
              <a:rPr lang="en-US" sz="2000" dirty="0"/>
              <a:t> and </a:t>
            </a:r>
            <a:r>
              <a:rPr lang="en-US" sz="2000" b="1" dirty="0"/>
              <a:t>filterable</a:t>
            </a:r>
          </a:p>
          <a:p>
            <a:pPr marL="285750" indent="-285750">
              <a:buFont typeface="Arial" panose="020B0604020202020204" pitchFamily="34" charset="0"/>
              <a:buChar char="•"/>
            </a:pPr>
            <a:r>
              <a:rPr lang="en-US" sz="2000" dirty="0"/>
              <a:t>inheritance hierarchy of up to </a:t>
            </a:r>
            <a:r>
              <a:rPr lang="en-US" sz="2000" b="1" dirty="0"/>
              <a:t>4 levels</a:t>
            </a:r>
            <a:endParaRPr lang="de-DE" sz="2000" dirty="0"/>
          </a:p>
          <a:p>
            <a:endParaRPr lang="en-US" sz="2000" dirty="0"/>
          </a:p>
          <a:p>
            <a:pPr marL="285750" indent="-285750">
              <a:buFont typeface="Arial" panose="020B0604020202020204" pitchFamily="34" charset="0"/>
              <a:buChar char="•"/>
            </a:pPr>
            <a:r>
              <a:rPr lang="en-US" sz="2000" dirty="0"/>
              <a:t>Scope: </a:t>
            </a:r>
            <a:r>
              <a:rPr lang="en-US" sz="2000" b="1" dirty="0"/>
              <a:t>global</a:t>
            </a:r>
            <a:r>
              <a:rPr lang="en-US" sz="2000" dirty="0"/>
              <a:t> or </a:t>
            </a:r>
            <a:r>
              <a:rPr lang="en-US" sz="2000" b="1" dirty="0"/>
              <a:t>local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TTL: time to live </a:t>
            </a:r>
            <a:r>
              <a:rPr lang="en-US" sz="2000" dirty="0"/>
              <a:t>(after this number of days the event will be </a:t>
            </a:r>
            <a:r>
              <a:rPr lang="en-US" sz="2000" b="1" dirty="0">
                <a:solidFill>
                  <a:srgbClr val="FF0000"/>
                </a:solidFill>
              </a:rPr>
              <a:t>automatically</a:t>
            </a:r>
            <a:r>
              <a:rPr lang="en-US" sz="2000" dirty="0"/>
              <a:t> deleted)</a:t>
            </a:r>
          </a:p>
        </p:txBody>
      </p:sp>
    </p:spTree>
    <p:extLst>
      <p:ext uri="{BB962C8B-B14F-4D97-AF65-F5344CB8AC3E}">
        <p14:creationId xmlns:p14="http://schemas.microsoft.com/office/powerpoint/2010/main" val="22419626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a:t>Event Management Service</a:t>
            </a:r>
            <a:endParaRPr lang="de-DE" sz="2200" dirty="0"/>
          </a:p>
        </p:txBody>
      </p:sp>
      <p:sp>
        <p:nvSpPr>
          <p:cNvPr id="6" name="Content Placeholder 3"/>
          <p:cNvSpPr>
            <a:spLocks noGrp="1"/>
          </p:cNvSpPr>
          <p:nvPr>
            <p:ph idx="1"/>
          </p:nvPr>
        </p:nvSpPr>
        <p:spPr/>
        <p:txBody>
          <a:bodyPr/>
          <a:lstStyle/>
          <a:p>
            <a:r>
              <a:rPr lang="de-DE" sz="2000" b="1" dirty="0" err="1"/>
              <a:t>Roles</a:t>
            </a:r>
            <a:r>
              <a:rPr lang="de-DE" sz="2000" b="1" dirty="0"/>
              <a:t> / Scopes</a:t>
            </a:r>
            <a:endParaRPr lang="en-US" sz="2000" dirty="0"/>
          </a:p>
        </p:txBody>
      </p:sp>
      <p:graphicFrame>
        <p:nvGraphicFramePr>
          <p:cNvPr id="3" name="Tabelle 2"/>
          <p:cNvGraphicFramePr>
            <a:graphicFrameLocks noGrp="1"/>
          </p:cNvGraphicFramePr>
          <p:nvPr>
            <p:extLst>
              <p:ext uri="{D42A27DB-BD31-4B8C-83A1-F6EECF244321}">
                <p14:modId xmlns:p14="http://schemas.microsoft.com/office/powerpoint/2010/main" val="3839488497"/>
              </p:ext>
            </p:extLst>
          </p:nvPr>
        </p:nvGraphicFramePr>
        <p:xfrm>
          <a:off x="614362" y="1854084"/>
          <a:ext cx="10082266" cy="3305328"/>
        </p:xfrm>
        <a:graphic>
          <a:graphicData uri="http://schemas.openxmlformats.org/drawingml/2006/table">
            <a:tbl>
              <a:tblPr firstRow="1" bandRow="1">
                <a:tableStyleId>{5C22544A-7EE6-4342-B048-85BDC9FD1C3A}</a:tableStyleId>
              </a:tblPr>
              <a:tblGrid>
                <a:gridCol w="4512090">
                  <a:extLst>
                    <a:ext uri="{9D8B030D-6E8A-4147-A177-3AD203B41FA5}">
                      <a16:colId xmlns:a16="http://schemas.microsoft.com/office/drawing/2014/main" val="20000"/>
                    </a:ext>
                  </a:extLst>
                </a:gridCol>
                <a:gridCol w="5570176">
                  <a:extLst>
                    <a:ext uri="{9D8B030D-6E8A-4147-A177-3AD203B41FA5}">
                      <a16:colId xmlns:a16="http://schemas.microsoft.com/office/drawing/2014/main" val="20001"/>
                    </a:ext>
                  </a:extLst>
                </a:gridCol>
              </a:tblGrid>
              <a:tr h="826332">
                <a:tc>
                  <a:txBody>
                    <a:bodyPr/>
                    <a:lstStyle/>
                    <a:p>
                      <a:r>
                        <a:rPr lang="de-DE" sz="1799" b="1" kern="1200" dirty="0" err="1">
                          <a:solidFill>
                            <a:srgbClr val="004669"/>
                          </a:solidFill>
                          <a:latin typeface="+mn-lt"/>
                          <a:ea typeface="+mn-ea"/>
                          <a:cs typeface="+mn-cs"/>
                        </a:rPr>
                        <a:t>Role</a:t>
                      </a:r>
                      <a:endParaRPr lang="de-DE" sz="1799" b="1" kern="1200" dirty="0">
                        <a:solidFill>
                          <a:srgbClr val="004669"/>
                        </a:solidFill>
                        <a:latin typeface="+mn-lt"/>
                        <a:ea typeface="+mn-ea"/>
                        <a:cs typeface="+mn-cs"/>
                      </a:endParaRPr>
                    </a:p>
                  </a:txBody>
                  <a:tcPr anchor="ctr">
                    <a:solidFill>
                      <a:srgbClr val="41AAAA"/>
                    </a:solidFill>
                  </a:tcPr>
                </a:tc>
                <a:tc>
                  <a:txBody>
                    <a:bodyPr/>
                    <a:lstStyle/>
                    <a:p>
                      <a:r>
                        <a:rPr lang="de-DE" sz="1799" b="1" kern="1200" dirty="0">
                          <a:solidFill>
                            <a:srgbClr val="004669"/>
                          </a:solidFill>
                          <a:latin typeface="+mn-lt"/>
                          <a:ea typeface="+mn-ea"/>
                          <a:cs typeface="+mn-cs"/>
                        </a:rPr>
                        <a:t>Description</a:t>
                      </a:r>
                    </a:p>
                  </a:txBody>
                  <a:tcPr anchor="ctr">
                    <a:solidFill>
                      <a:srgbClr val="BECDD7"/>
                    </a:solidFill>
                  </a:tcPr>
                </a:tc>
                <a:extLst>
                  <a:ext uri="{0D108BD9-81ED-4DB2-BD59-A6C34878D82A}">
                    <a16:rowId xmlns:a16="http://schemas.microsoft.com/office/drawing/2014/main" val="10000"/>
                  </a:ext>
                </a:extLst>
              </a:tr>
              <a:tr h="826332">
                <a:tc>
                  <a:txBody>
                    <a:bodyPr/>
                    <a:lstStyle/>
                    <a:p>
                      <a:r>
                        <a:rPr lang="de-DE" sz="1799" b="1" kern="1200" dirty="0" err="1">
                          <a:solidFill>
                            <a:srgbClr val="FFFFFF"/>
                          </a:solidFill>
                          <a:latin typeface="+mn-lt"/>
                          <a:ea typeface="+mn-ea"/>
                          <a:cs typeface="+mn-cs"/>
                        </a:rPr>
                        <a:t>mdsp:core:em.eventmanager</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Role granting access to manage everything in </a:t>
                      </a:r>
                      <a:r>
                        <a:rPr lang="en-US" sz="1799" b="0" i="0" kern="1200" dirty="0" err="1">
                          <a:solidFill>
                            <a:schemeClr val="dk1"/>
                          </a:solidFill>
                          <a:effectLst/>
                          <a:latin typeface="+mn-lt"/>
                          <a:ea typeface="+mn-ea"/>
                          <a:cs typeface="+mn-cs"/>
                        </a:rPr>
                        <a:t>eventmanagement</a:t>
                      </a:r>
                      <a:r>
                        <a:rPr lang="en-US" sz="1799" b="0" i="0" kern="1200" dirty="0">
                          <a:solidFill>
                            <a:schemeClr val="dk1"/>
                          </a:solidFill>
                          <a:effectLst/>
                          <a:latin typeface="+mn-lt"/>
                          <a:ea typeface="+mn-ea"/>
                          <a:cs typeface="+mn-cs"/>
                        </a:rPr>
                        <a:t> system</a:t>
                      </a:r>
                      <a:endParaRPr lang="de-DE" dirty="0"/>
                    </a:p>
                  </a:txBody>
                  <a:tcPr anchor="ctr">
                    <a:solidFill>
                      <a:srgbClr val="BECDD7"/>
                    </a:solidFill>
                  </a:tcPr>
                </a:tc>
                <a:extLst>
                  <a:ext uri="{0D108BD9-81ED-4DB2-BD59-A6C34878D82A}">
                    <a16:rowId xmlns:a16="http://schemas.microsoft.com/office/drawing/2014/main" val="1469445576"/>
                  </a:ext>
                </a:extLst>
              </a:tr>
              <a:tr h="826332">
                <a:tc>
                  <a:txBody>
                    <a:bodyPr/>
                    <a:lstStyle/>
                    <a:p>
                      <a:r>
                        <a:rPr lang="de-DE" sz="1799" b="1" kern="1200" dirty="0" err="1">
                          <a:solidFill>
                            <a:srgbClr val="FFFFFF"/>
                          </a:solidFill>
                          <a:latin typeface="+mn-lt"/>
                          <a:ea typeface="+mn-ea"/>
                          <a:cs typeface="+mn-cs"/>
                        </a:rPr>
                        <a:t>mdsp:core:em.eventcreator</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Role granting access to create events (create, read and update) in </a:t>
                      </a:r>
                      <a:r>
                        <a:rPr lang="en-US" sz="1799" b="0" i="0" kern="1200" dirty="0" err="1">
                          <a:solidFill>
                            <a:schemeClr val="dk1"/>
                          </a:solidFill>
                          <a:effectLst/>
                          <a:latin typeface="+mn-lt"/>
                          <a:ea typeface="+mn-ea"/>
                          <a:cs typeface="+mn-cs"/>
                        </a:rPr>
                        <a:t>eventmanagement</a:t>
                      </a:r>
                      <a:r>
                        <a:rPr lang="en-US" sz="1799" b="0" i="0" kern="1200" dirty="0">
                          <a:solidFill>
                            <a:schemeClr val="dk1"/>
                          </a:solidFill>
                          <a:effectLst/>
                          <a:latin typeface="+mn-lt"/>
                          <a:ea typeface="+mn-ea"/>
                          <a:cs typeface="+mn-cs"/>
                        </a:rPr>
                        <a:t> system</a:t>
                      </a:r>
                      <a:endParaRPr lang="de-DE" dirty="0"/>
                    </a:p>
                  </a:txBody>
                  <a:tcPr anchor="ctr">
                    <a:solidFill>
                      <a:srgbClr val="BECDD7"/>
                    </a:solidFill>
                  </a:tcPr>
                </a:tc>
                <a:extLst>
                  <a:ext uri="{0D108BD9-81ED-4DB2-BD59-A6C34878D82A}">
                    <a16:rowId xmlns:a16="http://schemas.microsoft.com/office/drawing/2014/main" val="454778871"/>
                  </a:ext>
                </a:extLst>
              </a:tr>
              <a:tr h="826332">
                <a:tc>
                  <a:txBody>
                    <a:bodyPr/>
                    <a:lstStyle/>
                    <a:p>
                      <a:r>
                        <a:rPr lang="de-DE" sz="1799" b="1" kern="1200" dirty="0" err="1">
                          <a:solidFill>
                            <a:srgbClr val="FFFFFF"/>
                          </a:solidFill>
                          <a:latin typeface="+mn-lt"/>
                          <a:ea typeface="+mn-ea"/>
                          <a:cs typeface="+mn-cs"/>
                        </a:rPr>
                        <a:t>mdsp:core:em.eventviewer</a:t>
                      </a:r>
                      <a:endParaRPr lang="de-DE" sz="1799" b="1" kern="1200" dirty="0">
                        <a:solidFill>
                          <a:srgbClr val="FFFFFF"/>
                        </a:solidFill>
                        <a:latin typeface="+mn-lt"/>
                        <a:ea typeface="+mn-ea"/>
                        <a:cs typeface="+mn-cs"/>
                      </a:endParaRPr>
                    </a:p>
                  </a:txBody>
                  <a:tcPr anchor="ctr">
                    <a:solidFill>
                      <a:srgbClr val="41AAAA"/>
                    </a:solidFill>
                  </a:tcPr>
                </a:tc>
                <a:tc>
                  <a:txBody>
                    <a:bodyPr/>
                    <a:lstStyle/>
                    <a:p>
                      <a:r>
                        <a:rPr lang="en-US" sz="1799" b="0" i="0" kern="1200" dirty="0">
                          <a:solidFill>
                            <a:schemeClr val="dk1"/>
                          </a:solidFill>
                          <a:effectLst/>
                          <a:latin typeface="+mn-lt"/>
                          <a:ea typeface="+mn-ea"/>
                          <a:cs typeface="+mn-cs"/>
                        </a:rPr>
                        <a:t>Role granting access to read events and </a:t>
                      </a:r>
                      <a:r>
                        <a:rPr lang="en-US" sz="1799" b="0" i="0" kern="1200" dirty="0" err="1">
                          <a:solidFill>
                            <a:schemeClr val="dk1"/>
                          </a:solidFill>
                          <a:effectLst/>
                          <a:latin typeface="+mn-lt"/>
                          <a:ea typeface="+mn-ea"/>
                          <a:cs typeface="+mn-cs"/>
                        </a:rPr>
                        <a:t>eventTypes</a:t>
                      </a:r>
                      <a:r>
                        <a:rPr lang="en-US" sz="1799" b="0" i="0" kern="1200" dirty="0">
                          <a:solidFill>
                            <a:schemeClr val="dk1"/>
                          </a:solidFill>
                          <a:effectLst/>
                          <a:latin typeface="+mn-lt"/>
                          <a:ea typeface="+mn-ea"/>
                          <a:cs typeface="+mn-cs"/>
                        </a:rPr>
                        <a:t> in </a:t>
                      </a:r>
                      <a:r>
                        <a:rPr lang="en-US" sz="1799" b="0" i="0" kern="1200" dirty="0" err="1">
                          <a:solidFill>
                            <a:schemeClr val="dk1"/>
                          </a:solidFill>
                          <a:effectLst/>
                          <a:latin typeface="+mn-lt"/>
                          <a:ea typeface="+mn-ea"/>
                          <a:cs typeface="+mn-cs"/>
                        </a:rPr>
                        <a:t>eventmanagement</a:t>
                      </a:r>
                      <a:r>
                        <a:rPr lang="en-US" sz="1799" b="0" i="0" kern="1200" dirty="0">
                          <a:solidFill>
                            <a:schemeClr val="dk1"/>
                          </a:solidFill>
                          <a:effectLst/>
                          <a:latin typeface="+mn-lt"/>
                          <a:ea typeface="+mn-ea"/>
                          <a:cs typeface="+mn-cs"/>
                        </a:rPr>
                        <a:t> system</a:t>
                      </a:r>
                      <a:endParaRPr lang="de-DE" dirty="0"/>
                    </a:p>
                  </a:txBody>
                  <a:tcPr anchor="ctr">
                    <a:solidFill>
                      <a:srgbClr val="BECDD7"/>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231006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endParaRPr lang="en-US" sz="1600" b="0" dirty="0"/>
          </a:p>
        </p:txBody>
      </p:sp>
      <p:sp>
        <p:nvSpPr>
          <p:cNvPr id="8" name="Content Placeholder 3"/>
          <p:cNvSpPr>
            <a:spLocks noGrp="1"/>
          </p:cNvSpPr>
          <p:nvPr>
            <p:ph idx="1"/>
          </p:nvPr>
        </p:nvSpPr>
        <p:spPr/>
        <p:txBody>
          <a:bodyPr/>
          <a:lstStyle/>
          <a:p>
            <a:r>
              <a:rPr lang="de-DE" sz="2000" b="1" dirty="0"/>
              <a:t>Standard </a:t>
            </a:r>
            <a:r>
              <a:rPr lang="de-DE" sz="2000" b="1" dirty="0" err="1"/>
              <a:t>event</a:t>
            </a:r>
            <a:r>
              <a:rPr lang="de-DE" sz="2000" b="1" dirty="0"/>
              <a:t> </a:t>
            </a:r>
            <a:r>
              <a:rPr lang="de-DE" sz="2000" b="1" dirty="0" err="1"/>
              <a:t>data</a:t>
            </a:r>
            <a:r>
              <a:rPr lang="de-DE" sz="2000" b="1" dirty="0"/>
              <a:t> </a:t>
            </a:r>
            <a:r>
              <a:rPr lang="de-DE" sz="2000" b="1" dirty="0" err="1"/>
              <a:t>structure</a:t>
            </a:r>
            <a:endParaRPr lang="en-US" sz="2000" dirty="0"/>
          </a:p>
        </p:txBody>
      </p:sp>
      <p:sp>
        <p:nvSpPr>
          <p:cNvPr id="11" name="Rechteck 15"/>
          <p:cNvSpPr/>
          <p:nvPr/>
        </p:nvSpPr>
        <p:spPr>
          <a:xfrm>
            <a:off x="586620" y="1767119"/>
            <a:ext cx="10667534" cy="4524315"/>
          </a:xfrm>
          <a:prstGeom prst="rect">
            <a:avLst/>
          </a:prstGeom>
          <a:solidFill>
            <a:srgbClr val="E1E1D7"/>
          </a:solidFill>
          <a:ln>
            <a:noFill/>
          </a:ln>
        </p:spPr>
        <p:txBody>
          <a:bodyPr wrap="square">
            <a:spAutoFit/>
          </a:bodyPr>
          <a:lstStyle/>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"id": "9f3795fb-dfa3-447b-936c-a63f716d2686",</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typeId</a:t>
            </a:r>
            <a:r>
              <a:rPr lang="en-US" sz="1600" dirty="0">
                <a:latin typeface="Consolas" panose="020B0609020204030204" pitchFamily="49" charset="0"/>
                <a:cs typeface="Consolas" panose="020B0609020204030204" pitchFamily="49" charset="0"/>
              </a:rPr>
              <a:t>": "b7f9a843-a530-4159-989e-20645e2b647d",</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correlationId</a:t>
            </a:r>
            <a:r>
              <a:rPr lang="en-US" sz="1600" dirty="0">
                <a:latin typeface="Consolas" panose="020B0609020204030204" pitchFamily="49" charset="0"/>
                <a:cs typeface="Consolas" panose="020B0609020204030204" pitchFamily="49" charset="0"/>
              </a:rPr>
              <a:t>": "85ba8d01-f831-4354-94d0-354759e91de5",</a:t>
            </a:r>
          </a:p>
          <a:p>
            <a:r>
              <a:rPr lang="en-US" sz="1600" dirty="0">
                <a:latin typeface="Consolas" panose="020B0609020204030204" pitchFamily="49" charset="0"/>
                <a:cs typeface="Consolas" panose="020B0609020204030204" pitchFamily="49" charset="0"/>
              </a:rPr>
              <a:t> "timestamp": "2018-02-01T11:00:00Z",</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entityId</a:t>
            </a:r>
            <a:r>
              <a:rPr lang="en-US" sz="1600" dirty="0">
                <a:latin typeface="Consolas" panose="020B0609020204030204" pitchFamily="49" charset="0"/>
                <a:cs typeface="Consolas" panose="020B0609020204030204" pitchFamily="49" charset="0"/>
              </a:rPr>
              <a:t>": "b75549b996014c60809902662df158c7",</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etag</a:t>
            </a:r>
            <a:r>
              <a:rPr lang="en-US" sz="1600" dirty="0">
                <a:latin typeface="Consolas" panose="020B0609020204030204" pitchFamily="49" charset="0"/>
                <a:cs typeface="Consolas" panose="020B0609020204030204" pitchFamily="49" charset="0"/>
              </a:rPr>
              <a:t>": 0,</a:t>
            </a:r>
          </a:p>
          <a:p>
            <a:r>
              <a:rPr lang="en-US" sz="1600" dirty="0">
                <a:latin typeface="Consolas" panose="020B0609020204030204" pitchFamily="49" charset="0"/>
                <a:cs typeface="Consolas" panose="020B0609020204030204" pitchFamily="49" charset="0"/>
              </a:rPr>
              <a:t> "_links": {</a:t>
            </a:r>
          </a:p>
          <a:p>
            <a:r>
              <a:rPr lang="en-US" sz="1600" dirty="0">
                <a:latin typeface="Consolas" panose="020B0609020204030204" pitchFamily="49" charset="0"/>
                <a:cs typeface="Consolas" panose="020B0609020204030204" pitchFamily="49" charset="0"/>
              </a:rPr>
              <a:t>  "self":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href</a:t>
            </a:r>
            <a:r>
              <a:rPr lang="en-US" sz="1600" dirty="0">
                <a:latin typeface="Consolas" panose="020B0609020204030204" pitchFamily="49" charset="0"/>
                <a:cs typeface="Consolas" panose="020B0609020204030204" pitchFamily="49" charset="0"/>
              </a:rPr>
              <a:t>": "&lt;base-</a:t>
            </a:r>
            <a:r>
              <a:rPr lang="en-US" sz="1600" dirty="0" err="1">
                <a:latin typeface="Consolas" panose="020B0609020204030204" pitchFamily="49" charset="0"/>
                <a:cs typeface="Consolas" panose="020B0609020204030204" pitchFamily="49" charset="0"/>
              </a:rPr>
              <a:t>url</a:t>
            </a:r>
            <a:r>
              <a:rPr lang="en-US" sz="1600" dirty="0">
                <a:latin typeface="Consolas" panose="020B0609020204030204" pitchFamily="49" charset="0"/>
                <a:cs typeface="Consolas" panose="020B0609020204030204" pitchFamily="49" charset="0"/>
              </a:rPr>
              <a:t>&gt;/</a:t>
            </a:r>
            <a:r>
              <a:rPr lang="en-US" sz="1600" dirty="0" err="1">
                <a:latin typeface="Consolas" panose="020B0609020204030204" pitchFamily="49" charset="0"/>
                <a:cs typeface="Consolas" panose="020B0609020204030204" pitchFamily="49" charset="0"/>
              </a:rPr>
              <a:t>api</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eventmanagement</a:t>
            </a:r>
            <a:r>
              <a:rPr lang="en-US" sz="1600" dirty="0">
                <a:latin typeface="Consolas" panose="020B0609020204030204" pitchFamily="49" charset="0"/>
                <a:cs typeface="Consolas" panose="020B0609020204030204" pitchFamily="49" charset="0"/>
              </a:rPr>
              <a:t>/v3/events/9f3795fb-dfa3-447b-936c-a63f716d2686"</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"severity": 30,</a:t>
            </a:r>
          </a:p>
          <a:p>
            <a:r>
              <a:rPr lang="en-US" sz="1600" dirty="0">
                <a:latin typeface="Consolas" panose="020B0609020204030204" pitchFamily="49" charset="0"/>
                <a:cs typeface="Consolas" panose="020B0609020204030204" pitchFamily="49" charset="0"/>
              </a:rPr>
              <a:t> "code": "",</a:t>
            </a:r>
          </a:p>
          <a:p>
            <a:r>
              <a:rPr lang="en-US" sz="1600" dirty="0">
                <a:latin typeface="Consolas" panose="020B0609020204030204" pitchFamily="49" charset="0"/>
                <a:cs typeface="Consolas" panose="020B0609020204030204" pitchFamily="49" charset="0"/>
              </a:rPr>
              <a:t> "acknowledged": false,</a:t>
            </a:r>
          </a:p>
          <a:p>
            <a:r>
              <a:rPr lang="en-US" sz="1600" dirty="0">
                <a:latin typeface="Consolas" panose="020B0609020204030204" pitchFamily="49" charset="0"/>
                <a:cs typeface="Consolas" panose="020B0609020204030204" pitchFamily="49" charset="0"/>
              </a:rPr>
              <a:t> "description": "Memory high",</a:t>
            </a:r>
          </a:p>
          <a:p>
            <a:r>
              <a:rPr lang="en-US" sz="1600" dirty="0">
                <a:latin typeface="Consolas" panose="020B0609020204030204" pitchFamily="49" charset="0"/>
                <a:cs typeface="Consolas" panose="020B0609020204030204" pitchFamily="49" charset="0"/>
              </a:rPr>
              <a:t> "source": "Manual"</a:t>
            </a:r>
          </a:p>
          <a:p>
            <a:r>
              <a:rPr lang="en-US" sz="1600" dirty="0">
                <a:latin typeface="Consolas" panose="020B0609020204030204" pitchFamily="49" charset="0"/>
                <a:cs typeface="Consolas" panose="020B0609020204030204" pitchFamily="49" charset="0"/>
              </a:rPr>
              <a:t>}</a:t>
            </a:r>
          </a:p>
        </p:txBody>
      </p:sp>
      <p:sp>
        <p:nvSpPr>
          <p:cNvPr id="5" name="Textfeld 4"/>
          <p:cNvSpPr txBox="1"/>
          <p:nvPr/>
        </p:nvSpPr>
        <p:spPr>
          <a:xfrm>
            <a:off x="8421302" y="1645292"/>
            <a:ext cx="3311519" cy="1030968"/>
          </a:xfrm>
          <a:prstGeom prst="rect">
            <a:avLst/>
          </a:prstGeom>
          <a:solidFill>
            <a:srgbClr val="D2D741"/>
          </a:solidFill>
          <a:ln>
            <a:noFill/>
          </a:ln>
          <a:effectLst/>
        </p:spPr>
        <p:txBody>
          <a:bodyPr wrap="square" lIns="108000" tIns="54000" rIns="108000" bIns="54000" numCol="1" spcCol="72000" rtlCol="0" anchor="ctr">
            <a:noAutofit/>
          </a:bodyPr>
          <a:lstStyle>
            <a:defPPr>
              <a:defRPr lang="en-US"/>
            </a:defPPr>
            <a:lvl1pPr algn="ctr">
              <a:lnSpc>
                <a:spcPct val="110000"/>
              </a:lnSpc>
              <a:spcBef>
                <a:spcPct val="0"/>
              </a:spcBef>
              <a:buFont typeface="Wingdings" charset="0"/>
              <a:buNone/>
              <a:defRPr sz="2000" b="1">
                <a:solidFill>
                  <a:schemeClr val="bg1"/>
                </a:solidFill>
                <a:ea typeface="Arial Unicode MS" panose="020B0604020202020204" pitchFamily="34" charset="-128"/>
                <a:cs typeface="Arial Unicode MS" panose="020B0604020202020204" pitchFamily="34" charset="-128"/>
              </a:defRPr>
            </a:lvl1pPr>
          </a:lstStyle>
          <a:p>
            <a:pPr algn="l"/>
            <a:r>
              <a:rPr lang="de-DE" sz="1800" b="0" dirty="0">
                <a:solidFill>
                  <a:schemeClr val="tx1"/>
                </a:solidFill>
              </a:rPr>
              <a:t>Internal ID, </a:t>
            </a:r>
            <a:r>
              <a:rPr lang="de-DE" sz="1800" b="0" dirty="0" err="1">
                <a:solidFill>
                  <a:schemeClr val="tx1"/>
                </a:solidFill>
              </a:rPr>
              <a:t>required</a:t>
            </a:r>
            <a:r>
              <a:rPr lang="de-DE" sz="1800" b="0" dirty="0">
                <a:solidFill>
                  <a:schemeClr val="tx1"/>
                </a:solidFill>
              </a:rPr>
              <a:t> </a:t>
            </a:r>
            <a:r>
              <a:rPr lang="de-DE" sz="1800" b="0" dirty="0" err="1">
                <a:solidFill>
                  <a:schemeClr val="tx1"/>
                </a:solidFill>
              </a:rPr>
              <a:t>for</a:t>
            </a:r>
            <a:r>
              <a:rPr lang="de-DE" sz="1800" b="0" dirty="0">
                <a:solidFill>
                  <a:schemeClr val="tx1"/>
                </a:solidFill>
              </a:rPr>
              <a:t> </a:t>
            </a:r>
            <a:r>
              <a:rPr lang="de-DE" sz="1800" b="0" dirty="0" err="1">
                <a:solidFill>
                  <a:schemeClr val="tx1"/>
                </a:solidFill>
              </a:rPr>
              <a:t>retrieving</a:t>
            </a:r>
            <a:r>
              <a:rPr lang="de-DE" sz="1800" b="0" dirty="0">
                <a:solidFill>
                  <a:schemeClr val="tx1"/>
                </a:solidFill>
              </a:rPr>
              <a:t>/</a:t>
            </a:r>
            <a:r>
              <a:rPr lang="de-DE" sz="1800" b="0" dirty="0" err="1">
                <a:solidFill>
                  <a:schemeClr val="tx1"/>
                </a:solidFill>
              </a:rPr>
              <a:t>updating</a:t>
            </a:r>
            <a:r>
              <a:rPr lang="de-DE" sz="1800" b="0" dirty="0">
                <a:solidFill>
                  <a:schemeClr val="tx1"/>
                </a:solidFill>
              </a:rPr>
              <a:t> a </a:t>
            </a:r>
            <a:r>
              <a:rPr lang="de-DE" sz="1800" b="0" dirty="0" err="1">
                <a:solidFill>
                  <a:schemeClr val="tx1"/>
                </a:solidFill>
              </a:rPr>
              <a:t>specific</a:t>
            </a:r>
            <a:r>
              <a:rPr lang="de-DE" sz="1800" b="0" dirty="0">
                <a:solidFill>
                  <a:schemeClr val="tx1"/>
                </a:solidFill>
              </a:rPr>
              <a:t> </a:t>
            </a:r>
            <a:r>
              <a:rPr lang="de-DE" sz="1800" b="0" dirty="0" err="1">
                <a:solidFill>
                  <a:schemeClr val="tx1"/>
                </a:solidFill>
              </a:rPr>
              <a:t>event</a:t>
            </a:r>
            <a:endParaRPr lang="en-US" sz="1800" b="0" dirty="0">
              <a:solidFill>
                <a:schemeClr val="tx1"/>
              </a:solidFill>
            </a:endParaRPr>
          </a:p>
        </p:txBody>
      </p:sp>
      <p:cxnSp>
        <p:nvCxnSpPr>
          <p:cNvPr id="7" name="Straight Arrow Connector 6"/>
          <p:cNvCxnSpPr>
            <a:endCxn id="5" idx="1"/>
          </p:cNvCxnSpPr>
          <p:nvPr/>
        </p:nvCxnSpPr>
        <p:spPr bwMode="auto">
          <a:xfrm flipV="1">
            <a:off x="5776546" y="2160776"/>
            <a:ext cx="2644756" cy="19716"/>
          </a:xfrm>
          <a:prstGeom prst="straightConnector1">
            <a:avLst/>
          </a:prstGeom>
          <a:solidFill>
            <a:schemeClr val="tx2"/>
          </a:solidFill>
          <a:ln w="38100" cap="flat" cmpd="sng" algn="ctr">
            <a:solidFill>
              <a:srgbClr val="EB780A"/>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9909366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a:t>Event Management Service</a:t>
            </a:r>
            <a:endParaRPr lang="de-DE" sz="2200" b="0" dirty="0"/>
          </a:p>
        </p:txBody>
      </p:sp>
      <p:sp>
        <p:nvSpPr>
          <p:cNvPr id="5" name="Content Placeholder 3"/>
          <p:cNvSpPr>
            <a:spLocks noGrp="1"/>
          </p:cNvSpPr>
          <p:nvPr>
            <p:ph idx="1"/>
          </p:nvPr>
        </p:nvSpPr>
        <p:spPr/>
        <p:txBody>
          <a:bodyPr/>
          <a:lstStyle/>
          <a:p>
            <a:r>
              <a:rPr lang="de-DE" sz="2000" b="1" dirty="0"/>
              <a:t>Endpoints</a:t>
            </a:r>
            <a:endParaRPr lang="en-US" sz="2000" dirty="0"/>
          </a:p>
        </p:txBody>
      </p:sp>
      <p:graphicFrame>
        <p:nvGraphicFramePr>
          <p:cNvPr id="3" name="Tabelle 2"/>
          <p:cNvGraphicFramePr>
            <a:graphicFrameLocks noGrp="1"/>
          </p:cNvGraphicFramePr>
          <p:nvPr>
            <p:extLst/>
          </p:nvPr>
        </p:nvGraphicFramePr>
        <p:xfrm>
          <a:off x="619579" y="1886956"/>
          <a:ext cx="11128830" cy="4131660"/>
        </p:xfrm>
        <a:graphic>
          <a:graphicData uri="http://schemas.openxmlformats.org/drawingml/2006/table">
            <a:tbl>
              <a:tblPr firstRow="1" bandRow="1">
                <a:tableStyleId>{5C22544A-7EE6-4342-B048-85BDC9FD1C3A}</a:tableStyleId>
              </a:tblPr>
              <a:tblGrid>
                <a:gridCol w="1127578">
                  <a:extLst>
                    <a:ext uri="{9D8B030D-6E8A-4147-A177-3AD203B41FA5}">
                      <a16:colId xmlns:a16="http://schemas.microsoft.com/office/drawing/2014/main" val="20000"/>
                    </a:ext>
                  </a:extLst>
                </a:gridCol>
                <a:gridCol w="4869953">
                  <a:extLst>
                    <a:ext uri="{9D8B030D-6E8A-4147-A177-3AD203B41FA5}">
                      <a16:colId xmlns:a16="http://schemas.microsoft.com/office/drawing/2014/main" val="20001"/>
                    </a:ext>
                  </a:extLst>
                </a:gridCol>
                <a:gridCol w="5131299">
                  <a:extLst>
                    <a:ext uri="{9D8B030D-6E8A-4147-A177-3AD203B41FA5}">
                      <a16:colId xmlns:a16="http://schemas.microsoft.com/office/drawing/2014/main" val="20002"/>
                    </a:ext>
                  </a:extLst>
                </a:gridCol>
              </a:tblGrid>
              <a:tr h="826332">
                <a:tc>
                  <a:txBody>
                    <a:bodyPr/>
                    <a:lstStyle/>
                    <a:p>
                      <a:r>
                        <a:rPr lang="de-DE" dirty="0"/>
                        <a:t>Request </a:t>
                      </a:r>
                      <a:r>
                        <a:rPr lang="de-DE" dirty="0" err="1"/>
                        <a:t>Method</a:t>
                      </a:r>
                      <a:endParaRPr lang="en-US" dirty="0"/>
                    </a:p>
                  </a:txBody>
                  <a:tcPr>
                    <a:solidFill>
                      <a:srgbClr val="32A0A0"/>
                    </a:solidFill>
                  </a:tcPr>
                </a:tc>
                <a:tc>
                  <a:txBody>
                    <a:bodyPr/>
                    <a:lstStyle/>
                    <a:p>
                      <a:r>
                        <a:rPr lang="de-DE" dirty="0" err="1"/>
                        <a:t>Endpoint</a:t>
                      </a:r>
                      <a:endParaRPr lang="en-US" dirty="0"/>
                    </a:p>
                  </a:txBody>
                  <a:tcPr>
                    <a:solidFill>
                      <a:srgbClr val="32A0A0"/>
                    </a:solidFill>
                  </a:tcPr>
                </a:tc>
                <a:tc>
                  <a:txBody>
                    <a:bodyPr/>
                    <a:lstStyle/>
                    <a:p>
                      <a:r>
                        <a:rPr lang="de-DE" dirty="0"/>
                        <a:t>Description</a:t>
                      </a:r>
                      <a:endParaRPr lang="en-US" dirty="0"/>
                    </a:p>
                  </a:txBody>
                  <a:tcPr>
                    <a:solidFill>
                      <a:srgbClr val="32A0A0"/>
                    </a:solidFill>
                  </a:tcPr>
                </a:tc>
                <a:extLst>
                  <a:ext uri="{0D108BD9-81ED-4DB2-BD59-A6C34878D82A}">
                    <a16:rowId xmlns:a16="http://schemas.microsoft.com/office/drawing/2014/main" val="10000"/>
                  </a:ext>
                </a:extLst>
              </a:tr>
              <a:tr h="826332">
                <a:tc>
                  <a:txBody>
                    <a:bodyPr/>
                    <a:lstStyle/>
                    <a:p>
                      <a:pPr algn="ctr"/>
                      <a:r>
                        <a:rPr lang="de-DE" b="1" dirty="0"/>
                        <a:t>GET</a:t>
                      </a:r>
                      <a:endParaRPr lang="en-US" b="1" dirty="0"/>
                    </a:p>
                  </a:txBody>
                  <a:tcPr anchor="ctr">
                    <a:solidFill>
                      <a:srgbClr val="AAB414"/>
                    </a:solidFill>
                  </a:tcPr>
                </a:tc>
                <a:tc>
                  <a:txBody>
                    <a:bodyPr/>
                    <a:lstStyle/>
                    <a:p>
                      <a:r>
                        <a:rPr lang="de-DE" b="1" dirty="0"/>
                        <a:t>/</a:t>
                      </a:r>
                      <a:r>
                        <a:rPr lang="de-DE" b="1" dirty="0" err="1"/>
                        <a:t>api</a:t>
                      </a:r>
                      <a:r>
                        <a:rPr lang="de-DE" b="1" dirty="0"/>
                        <a:t>/</a:t>
                      </a:r>
                      <a:r>
                        <a:rPr lang="de-DE" b="1" dirty="0" err="1"/>
                        <a:t>eventmanagement</a:t>
                      </a:r>
                      <a:r>
                        <a:rPr lang="de-DE" b="1" dirty="0"/>
                        <a:t>/v3/</a:t>
                      </a:r>
                      <a:r>
                        <a:rPr lang="de-DE" b="1" dirty="0" err="1"/>
                        <a:t>events</a:t>
                      </a:r>
                      <a:endParaRPr lang="en-US" b="1" dirty="0"/>
                    </a:p>
                  </a:txBody>
                  <a:tcPr anchor="ctr">
                    <a:solidFill>
                      <a:srgbClr val="E1E1D7"/>
                    </a:solidFill>
                  </a:tcPr>
                </a:tc>
                <a:tc>
                  <a:txBody>
                    <a:bodyPr/>
                    <a:lstStyle/>
                    <a:p>
                      <a:r>
                        <a:rPr lang="en-US" sz="1799" b="0" i="0" u="none" strike="noStrike" kern="1200" baseline="0" dirty="0">
                          <a:solidFill>
                            <a:schemeClr val="dk1"/>
                          </a:solidFill>
                          <a:latin typeface="+mn-lt"/>
                          <a:ea typeface="+mn-ea"/>
                          <a:cs typeface="+mn-cs"/>
                        </a:rPr>
                        <a:t>Find events based on a request filter</a:t>
                      </a:r>
                      <a:endParaRPr lang="en-US" dirty="0"/>
                    </a:p>
                  </a:txBody>
                  <a:tcPr anchor="ctr">
                    <a:solidFill>
                      <a:srgbClr val="E1E1D7"/>
                    </a:solidFill>
                  </a:tcPr>
                </a:tc>
                <a:extLst>
                  <a:ext uri="{0D108BD9-81ED-4DB2-BD59-A6C34878D82A}">
                    <a16:rowId xmlns:a16="http://schemas.microsoft.com/office/drawing/2014/main" val="10001"/>
                  </a:ext>
                </a:extLst>
              </a:tr>
              <a:tr h="826332">
                <a:tc>
                  <a:txBody>
                    <a:bodyPr/>
                    <a:lstStyle/>
                    <a:p>
                      <a:pPr algn="ctr"/>
                      <a:r>
                        <a:rPr lang="de-DE" b="1" dirty="0"/>
                        <a:t>GET</a:t>
                      </a:r>
                      <a:endParaRPr lang="en-US" b="1" dirty="0"/>
                    </a:p>
                  </a:txBody>
                  <a:tcPr anchor="ctr">
                    <a:solidFill>
                      <a:srgbClr val="AAB414"/>
                    </a:solidFill>
                  </a:tcPr>
                </a:tc>
                <a:tc>
                  <a:txBody>
                    <a:bodyPr/>
                    <a:lstStyle/>
                    <a:p>
                      <a:r>
                        <a:rPr lang="de-DE" b="1" dirty="0"/>
                        <a:t>/</a:t>
                      </a:r>
                      <a:r>
                        <a:rPr lang="de-DE" b="1" dirty="0" err="1"/>
                        <a:t>api</a:t>
                      </a:r>
                      <a:r>
                        <a:rPr lang="de-DE" b="1" dirty="0"/>
                        <a:t>/</a:t>
                      </a:r>
                      <a:r>
                        <a:rPr lang="de-DE" b="1" dirty="0" err="1"/>
                        <a:t>eventmanagement</a:t>
                      </a:r>
                      <a:r>
                        <a:rPr lang="de-DE" b="1" dirty="0"/>
                        <a:t>/v3/</a:t>
                      </a:r>
                      <a:r>
                        <a:rPr lang="de-DE" b="1" dirty="0" err="1"/>
                        <a:t>events</a:t>
                      </a:r>
                      <a:r>
                        <a:rPr lang="de-DE" b="1" dirty="0"/>
                        <a:t>/{</a:t>
                      </a:r>
                      <a:r>
                        <a:rPr lang="de-DE" b="1" dirty="0" err="1"/>
                        <a:t>eventId</a:t>
                      </a:r>
                      <a:r>
                        <a:rPr lang="de-DE" b="1" dirty="0"/>
                        <a:t>}</a:t>
                      </a:r>
                      <a:endParaRPr lang="en-US" b="1" dirty="0"/>
                    </a:p>
                  </a:txBody>
                  <a:tcPr anchor="ctr">
                    <a:solidFill>
                      <a:srgbClr val="D7D7CD"/>
                    </a:solidFill>
                  </a:tcPr>
                </a:tc>
                <a:tc>
                  <a:txBody>
                    <a:bodyPr/>
                    <a:lstStyle/>
                    <a:p>
                      <a:r>
                        <a:rPr lang="de-DE" dirty="0" err="1"/>
                        <a:t>Get</a:t>
                      </a:r>
                      <a:r>
                        <a:rPr lang="de-DE" dirty="0"/>
                        <a:t> a </a:t>
                      </a:r>
                      <a:r>
                        <a:rPr lang="de-DE" dirty="0" err="1"/>
                        <a:t>specific</a:t>
                      </a:r>
                      <a:r>
                        <a:rPr lang="de-DE" dirty="0"/>
                        <a:t> </a:t>
                      </a:r>
                      <a:r>
                        <a:rPr lang="de-DE" dirty="0" err="1"/>
                        <a:t>event</a:t>
                      </a:r>
                      <a:endParaRPr lang="en-US" dirty="0"/>
                    </a:p>
                  </a:txBody>
                  <a:tcPr anchor="ctr">
                    <a:solidFill>
                      <a:srgbClr val="D7D7CD"/>
                    </a:solidFill>
                  </a:tcPr>
                </a:tc>
                <a:extLst>
                  <a:ext uri="{0D108BD9-81ED-4DB2-BD59-A6C34878D82A}">
                    <a16:rowId xmlns:a16="http://schemas.microsoft.com/office/drawing/2014/main" val="10002"/>
                  </a:ext>
                </a:extLst>
              </a:tr>
              <a:tr h="826332">
                <a:tc>
                  <a:txBody>
                    <a:bodyPr/>
                    <a:lstStyle/>
                    <a:p>
                      <a:pPr algn="ctr"/>
                      <a:r>
                        <a:rPr lang="de-DE" b="1" dirty="0"/>
                        <a:t>POST</a:t>
                      </a:r>
                      <a:endParaRPr lang="en-US" b="1" dirty="0"/>
                    </a:p>
                  </a:txBody>
                  <a:tcPr anchor="ctr">
                    <a:solidFill>
                      <a:srgbClr val="EB780A"/>
                    </a:solidFill>
                  </a:tcPr>
                </a:tc>
                <a:tc>
                  <a:txBody>
                    <a:bodyPr/>
                    <a:lstStyle/>
                    <a:p>
                      <a:r>
                        <a:rPr lang="de-DE" b="1" dirty="0"/>
                        <a:t>/</a:t>
                      </a:r>
                      <a:r>
                        <a:rPr lang="de-DE" b="1" dirty="0" err="1"/>
                        <a:t>api</a:t>
                      </a:r>
                      <a:r>
                        <a:rPr lang="de-DE" b="1" dirty="0"/>
                        <a:t>/</a:t>
                      </a:r>
                      <a:r>
                        <a:rPr lang="de-DE" b="1" dirty="0" err="1"/>
                        <a:t>eventmanagement</a:t>
                      </a:r>
                      <a:r>
                        <a:rPr lang="de-DE" b="1" dirty="0"/>
                        <a:t>/v3/</a:t>
                      </a:r>
                      <a:r>
                        <a:rPr lang="de-DE" b="1" dirty="0" err="1"/>
                        <a:t>events</a:t>
                      </a:r>
                      <a:endParaRPr lang="en-US" b="1" dirty="0"/>
                    </a:p>
                  </a:txBody>
                  <a:tcPr anchor="ctr">
                    <a:solidFill>
                      <a:srgbClr val="E1E1D7"/>
                    </a:solidFill>
                  </a:tcPr>
                </a:tc>
                <a:tc>
                  <a:txBody>
                    <a:bodyPr/>
                    <a:lstStyle/>
                    <a:p>
                      <a:r>
                        <a:rPr lang="de-DE" dirty="0"/>
                        <a:t>Create a </a:t>
                      </a:r>
                      <a:r>
                        <a:rPr lang="de-DE" dirty="0" err="1"/>
                        <a:t>new</a:t>
                      </a:r>
                      <a:r>
                        <a:rPr lang="de-DE" dirty="0"/>
                        <a:t> </a:t>
                      </a:r>
                      <a:r>
                        <a:rPr lang="de-DE" dirty="0" err="1"/>
                        <a:t>event</a:t>
                      </a:r>
                      <a:endParaRPr lang="en-US" dirty="0"/>
                    </a:p>
                  </a:txBody>
                  <a:tcPr anchor="ctr">
                    <a:solidFill>
                      <a:srgbClr val="E1E1D7"/>
                    </a:solidFill>
                  </a:tcPr>
                </a:tc>
                <a:extLst>
                  <a:ext uri="{0D108BD9-81ED-4DB2-BD59-A6C34878D82A}">
                    <a16:rowId xmlns:a16="http://schemas.microsoft.com/office/drawing/2014/main" val="10003"/>
                  </a:ext>
                </a:extLst>
              </a:tr>
              <a:tr h="826332">
                <a:tc>
                  <a:txBody>
                    <a:bodyPr/>
                    <a:lstStyle/>
                    <a:p>
                      <a:pPr algn="ctr"/>
                      <a:r>
                        <a:rPr lang="de-DE" b="1" dirty="0"/>
                        <a:t>PUT</a:t>
                      </a:r>
                      <a:endParaRPr lang="en-US" b="1" dirty="0"/>
                    </a:p>
                  </a:txBody>
                  <a:tcPr anchor="ctr">
                    <a:solidFill>
                      <a:srgbClr val="2387AA"/>
                    </a:solidFill>
                  </a:tcPr>
                </a:tc>
                <a:tc>
                  <a:txBody>
                    <a:bodyPr/>
                    <a:lstStyle/>
                    <a:p>
                      <a:r>
                        <a:rPr lang="de-DE" b="1" dirty="0"/>
                        <a:t>/</a:t>
                      </a:r>
                      <a:r>
                        <a:rPr lang="de-DE" b="1" dirty="0" err="1"/>
                        <a:t>api</a:t>
                      </a:r>
                      <a:r>
                        <a:rPr lang="de-DE" b="1" dirty="0"/>
                        <a:t>/</a:t>
                      </a:r>
                      <a:r>
                        <a:rPr lang="de-DE" b="1" dirty="0" err="1"/>
                        <a:t>eventmanagement</a:t>
                      </a:r>
                      <a:r>
                        <a:rPr lang="de-DE" b="1" dirty="0"/>
                        <a:t>/v3/</a:t>
                      </a:r>
                      <a:r>
                        <a:rPr lang="de-DE" b="1" dirty="0" err="1"/>
                        <a:t>events</a:t>
                      </a:r>
                      <a:r>
                        <a:rPr lang="de-DE" b="1" dirty="0"/>
                        <a:t>/{</a:t>
                      </a:r>
                      <a:r>
                        <a:rPr lang="de-DE" b="1" dirty="0" err="1"/>
                        <a:t>eventId</a:t>
                      </a:r>
                      <a:r>
                        <a:rPr lang="de-DE" b="1" dirty="0"/>
                        <a:t>}</a:t>
                      </a:r>
                      <a:endParaRPr lang="en-US" b="1" dirty="0"/>
                    </a:p>
                  </a:txBody>
                  <a:tcPr anchor="ctr">
                    <a:solidFill>
                      <a:srgbClr val="D7D7CD"/>
                    </a:solidFill>
                  </a:tcPr>
                </a:tc>
                <a:tc>
                  <a:txBody>
                    <a:bodyPr/>
                    <a:lstStyle/>
                    <a:p>
                      <a:r>
                        <a:rPr lang="de-DE" dirty="0"/>
                        <a:t>Update an </a:t>
                      </a:r>
                      <a:r>
                        <a:rPr lang="de-DE" dirty="0" err="1"/>
                        <a:t>existing</a:t>
                      </a:r>
                      <a:r>
                        <a:rPr lang="de-DE" baseline="0" dirty="0"/>
                        <a:t> </a:t>
                      </a:r>
                      <a:r>
                        <a:rPr lang="de-DE" baseline="0" dirty="0" err="1"/>
                        <a:t>event</a:t>
                      </a:r>
                      <a:endParaRPr lang="en-US" dirty="0"/>
                    </a:p>
                  </a:txBody>
                  <a:tcPr anchor="ctr">
                    <a:solidFill>
                      <a:srgbClr val="D7D7CD"/>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40077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427D59-ECF5-414C-B254-BDD4A4012079}"/>
              </a:ext>
            </a:extLst>
          </p:cNvPr>
          <p:cNvSpPr>
            <a:spLocks noGrp="1"/>
          </p:cNvSpPr>
          <p:nvPr>
            <p:ph type="title"/>
          </p:nvPr>
        </p:nvSpPr>
        <p:spPr/>
        <p:txBody>
          <a:bodyPr/>
          <a:lstStyle/>
          <a:p>
            <a:r>
              <a:rPr lang="de-DE" dirty="0"/>
              <a:t>Agenda</a:t>
            </a:r>
          </a:p>
        </p:txBody>
      </p:sp>
    </p:spTree>
    <p:extLst>
      <p:ext uri="{BB962C8B-B14F-4D97-AF65-F5344CB8AC3E}">
        <p14:creationId xmlns:p14="http://schemas.microsoft.com/office/powerpoint/2010/main" val="3760009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nvPr>
        </p:nvGraphicFramePr>
        <p:xfrm>
          <a:off x="1587" y="3372"/>
          <a:ext cx="1587" cy="1587"/>
        </p:xfrm>
        <a:graphic>
          <a:graphicData uri="http://schemas.openxmlformats.org/presentationml/2006/ole">
            <mc:AlternateContent xmlns:mc="http://schemas.openxmlformats.org/markup-compatibility/2006">
              <mc:Choice xmlns:v="urn:schemas-microsoft-com:vml" Requires="v">
                <p:oleObj spid="_x0000_s5160" name="think-cell Slide" r:id="rId6" imgW="384" imgH="384" progId="TCLayout.ActiveDocument.1">
                  <p:embed/>
                </p:oleObj>
              </mc:Choice>
              <mc:Fallback>
                <p:oleObj name="think-cell Slide" r:id="rId6" imgW="384" imgH="384" progId="TCLayout.ActiveDocument.1">
                  <p:embed/>
                  <p:pic>
                    <p:nvPicPr>
                      <p:cNvPr id="28" name="Object 27" hidden="1"/>
                      <p:cNvPicPr/>
                      <p:nvPr/>
                    </p:nvPicPr>
                    <p:blipFill>
                      <a:blip r:embed="rId7"/>
                      <a:stretch>
                        <a:fillRect/>
                      </a:stretch>
                    </p:blipFill>
                    <p:spPr>
                      <a:xfrm>
                        <a:off x="1587" y="3372"/>
                        <a:ext cx="1587" cy="1587"/>
                      </a:xfrm>
                      <a:prstGeom prst="rect">
                        <a:avLst/>
                      </a:prstGeom>
                    </p:spPr>
                  </p:pic>
                </p:oleObj>
              </mc:Fallback>
            </mc:AlternateContent>
          </a:graphicData>
        </a:graphic>
      </p:graphicFrame>
      <p:sp>
        <p:nvSpPr>
          <p:cNvPr id="27" name="Rectangle 26" hidden="1"/>
          <p:cNvSpPr/>
          <p:nvPr>
            <p:custDataLst>
              <p:tags r:id="rId3"/>
            </p:custDataLst>
          </p:nvPr>
        </p:nvSpPr>
        <p:spPr bwMode="auto">
          <a:xfrm>
            <a:off x="0" y="1785"/>
            <a:ext cx="158667" cy="15866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algn="ctr">
              <a:spcBef>
                <a:spcPct val="0"/>
              </a:spcBef>
              <a:buFont typeface="Wingdings" charset="0"/>
              <a:buNone/>
            </a:pPr>
            <a:endParaRPr lang="en-US" sz="2199" b="1" dirty="0">
              <a:ea typeface="+mj-ea"/>
              <a:cs typeface="Arial" panose="020B0604020202020204" pitchFamily="34" charset="0"/>
              <a:sym typeface="Arial" panose="020B0604020202020204" pitchFamily="34" charset="0"/>
            </a:endParaRPr>
          </a:p>
        </p:txBody>
      </p:sp>
      <p:sp>
        <p:nvSpPr>
          <p:cNvPr id="6" name="Title 5"/>
          <p:cNvSpPr>
            <a:spLocks noGrp="1"/>
          </p:cNvSpPr>
          <p:nvPr>
            <p:ph type="title"/>
          </p:nvPr>
        </p:nvSpPr>
        <p:spPr/>
        <p:txBody>
          <a:bodyPr/>
          <a:lstStyle/>
          <a:p>
            <a:pPr defTabSz="913943"/>
            <a:r>
              <a:rPr lang="en-US" dirty="0"/>
              <a:t>System architecture</a:t>
            </a:r>
            <a:br>
              <a:rPr lang="en-US" dirty="0"/>
            </a:br>
            <a:r>
              <a:rPr lang="en-US" sz="2000" dirty="0" err="1">
                <a:solidFill>
                  <a:srgbClr val="4BB9B9"/>
                </a:solidFill>
              </a:rPr>
              <a:t>Architecture</a:t>
            </a:r>
            <a:r>
              <a:rPr lang="en-US" sz="2000" dirty="0">
                <a:solidFill>
                  <a:srgbClr val="4BB9B9"/>
                </a:solidFill>
              </a:rPr>
              <a:t> overview</a:t>
            </a:r>
          </a:p>
        </p:txBody>
      </p:sp>
      <p:sp>
        <p:nvSpPr>
          <p:cNvPr id="81" name="Rectangle 12"/>
          <p:cNvSpPr>
            <a:spLocks noChangeArrowheads="1"/>
          </p:cNvSpPr>
          <p:nvPr/>
        </p:nvSpPr>
        <p:spPr bwMode="auto">
          <a:xfrm>
            <a:off x="1975825" y="2261130"/>
            <a:ext cx="278987" cy="3939715"/>
          </a:xfrm>
          <a:prstGeom prst="rect">
            <a:avLst/>
          </a:prstGeom>
          <a:solidFill>
            <a:srgbClr val="A5E1E1"/>
          </a:solidFill>
          <a:ln>
            <a:solidFill>
              <a:schemeClr val="accent1"/>
            </a:solidFill>
          </a:ln>
          <a:extLst/>
        </p:spPr>
        <p:txBody>
          <a:bodyPr vert="vert270" wrap="none" lIns="0" tIns="95950" rIns="0" bIns="0" anchor="ctr">
            <a:noAutofit/>
          </a:bodyPr>
          <a:lstStyle/>
          <a:p>
            <a:pPr algn="ctr">
              <a:lnSpc>
                <a:spcPct val="110000"/>
              </a:lnSpc>
            </a:pPr>
            <a:r>
              <a:rPr lang="en-US" sz="1066" b="1" dirty="0"/>
              <a:t>Internet </a:t>
            </a:r>
            <a:r>
              <a:rPr lang="en-US" sz="800" b="1" dirty="0"/>
              <a:t>(</a:t>
            </a:r>
            <a:r>
              <a:rPr lang="en-US" sz="800" dirty="0"/>
              <a:t>https)</a:t>
            </a:r>
          </a:p>
        </p:txBody>
      </p:sp>
      <p:sp>
        <p:nvSpPr>
          <p:cNvPr id="82" name="Rechteck 6"/>
          <p:cNvSpPr/>
          <p:nvPr/>
        </p:nvSpPr>
        <p:spPr bwMode="auto">
          <a:xfrm>
            <a:off x="2394335" y="2413154"/>
            <a:ext cx="4485170" cy="2357270"/>
          </a:xfrm>
          <a:prstGeom prst="rect">
            <a:avLst/>
          </a:prstGeom>
          <a:solidFill>
            <a:schemeClr val="accent2">
              <a:lumMod val="40000"/>
              <a:lumOff val="60000"/>
            </a:schemeClr>
          </a:solidFill>
          <a:ln>
            <a:solidFill>
              <a:schemeClr val="accent1"/>
            </a:solidFill>
          </a:ln>
          <a:effectLst/>
          <a:extLst/>
        </p:spPr>
        <p:txBody>
          <a:bodyPr vert="vert270" wrap="square" lIns="0" tIns="71963" rIns="143925" bIns="71963" numCol="1" spcCol="72000" rtlCol="0" anchor="t" anchorCtr="0">
            <a:noAutofit/>
          </a:bodyPr>
          <a:lstStyle/>
          <a:p>
            <a:pPr algn="ctr">
              <a:lnSpc>
                <a:spcPct val="110000"/>
              </a:lnSpc>
              <a:spcBef>
                <a:spcPct val="0"/>
              </a:spcBef>
              <a:buFont typeface="Wingdings" charset="0"/>
              <a:buNone/>
            </a:pPr>
            <a:endParaRPr lang="en-US" sz="1866" b="1" dirty="0"/>
          </a:p>
        </p:txBody>
      </p:sp>
      <p:sp>
        <p:nvSpPr>
          <p:cNvPr id="83" name="Rechteck 7"/>
          <p:cNvSpPr/>
          <p:nvPr/>
        </p:nvSpPr>
        <p:spPr bwMode="auto">
          <a:xfrm>
            <a:off x="2394336" y="4759075"/>
            <a:ext cx="2873842" cy="1441769"/>
          </a:xfrm>
          <a:prstGeom prst="rect">
            <a:avLst/>
          </a:prstGeom>
          <a:solidFill>
            <a:schemeClr val="accent2">
              <a:lumMod val="40000"/>
              <a:lumOff val="60000"/>
            </a:schemeClr>
          </a:solidFill>
          <a:ln>
            <a:solidFill>
              <a:schemeClr val="accent1"/>
            </a:solidFill>
          </a:ln>
          <a:effectLst/>
          <a:extLst/>
        </p:spPr>
        <p:txBody>
          <a:bodyPr wrap="square" lIns="0" tIns="71963" rIns="143925" bIns="71963" numCol="1" spcCol="72000" rtlCol="0" anchor="t" anchorCtr="0">
            <a:noAutofit/>
          </a:bodyPr>
          <a:lstStyle/>
          <a:p>
            <a:pPr>
              <a:lnSpc>
                <a:spcPct val="110000"/>
              </a:lnSpc>
              <a:spcBef>
                <a:spcPct val="0"/>
              </a:spcBef>
              <a:buFont typeface="Wingdings" charset="0"/>
              <a:buNone/>
            </a:pPr>
            <a:endParaRPr lang="en-US" sz="1866" b="1" dirty="0"/>
          </a:p>
        </p:txBody>
      </p:sp>
      <p:sp>
        <p:nvSpPr>
          <p:cNvPr id="84" name="Flussdiagramm: Magnetplattenspeicher 8"/>
          <p:cNvSpPr/>
          <p:nvPr/>
        </p:nvSpPr>
        <p:spPr bwMode="auto">
          <a:xfrm>
            <a:off x="3035786" y="5589341"/>
            <a:ext cx="650271" cy="556374"/>
          </a:xfrm>
          <a:prstGeom prst="flowChartMagneticDisk">
            <a:avLst/>
          </a:prstGeom>
          <a:solidFill>
            <a:srgbClr val="50BED7"/>
          </a:solidFill>
          <a:ln>
            <a:solidFill>
              <a:schemeClr val="bg1"/>
            </a:solidFill>
          </a:ln>
          <a:effectLst/>
          <a:extLst/>
        </p:spPr>
        <p:txBody>
          <a:bodyPr wrap="square" lIns="60928" tIns="0" rIns="60928" bIns="0" numCol="1" spcCol="72000" rtlCol="0" anchor="ctr" anchorCtr="1">
            <a:normAutofit fontScale="47500" lnSpcReduction="20000"/>
          </a:bodyPr>
          <a:lstStyle/>
          <a:p>
            <a:pPr algn="ctr">
              <a:lnSpc>
                <a:spcPct val="110000"/>
              </a:lnSpc>
              <a:spcBef>
                <a:spcPct val="0"/>
              </a:spcBef>
              <a:buFont typeface="Wingdings" charset="0"/>
              <a:buNone/>
            </a:pPr>
            <a:r>
              <a:rPr lang="en-US" sz="1999" b="1" dirty="0">
                <a:solidFill>
                  <a:schemeClr val="bg1"/>
                </a:solidFill>
              </a:rPr>
              <a:t>NoSQL database </a:t>
            </a:r>
            <a:endParaRPr lang="en-US" sz="1466" b="1" dirty="0">
              <a:solidFill>
                <a:schemeClr val="bg1"/>
              </a:solidFill>
            </a:endParaRPr>
          </a:p>
        </p:txBody>
      </p:sp>
      <p:sp>
        <p:nvSpPr>
          <p:cNvPr id="85" name="Flussdiagramm: Magnetplattenspeicher 9"/>
          <p:cNvSpPr/>
          <p:nvPr/>
        </p:nvSpPr>
        <p:spPr bwMode="auto">
          <a:xfrm>
            <a:off x="4374379" y="5596137"/>
            <a:ext cx="752111" cy="556374"/>
          </a:xfrm>
          <a:prstGeom prst="flowChartMagneticDisk">
            <a:avLst/>
          </a:prstGeom>
          <a:solidFill>
            <a:srgbClr val="50BED7"/>
          </a:solidFill>
          <a:ln>
            <a:solidFill>
              <a:schemeClr val="bg1"/>
            </a:solidFill>
          </a:ln>
          <a:effectLst/>
          <a:extLst/>
        </p:spPr>
        <p:txBody>
          <a:bodyPr wrap="square" lIns="60928" tIns="0" rIns="60928" bIns="0" numCol="1" spcCol="72000" rtlCol="0" anchor="ctr" anchorCtr="1">
            <a:normAutofit fontScale="25000" lnSpcReduction="20000"/>
          </a:bodyPr>
          <a:lstStyle/>
          <a:p>
            <a:pPr algn="ctr">
              <a:lnSpc>
                <a:spcPct val="110000"/>
              </a:lnSpc>
              <a:spcBef>
                <a:spcPct val="0"/>
              </a:spcBef>
              <a:buFont typeface="Wingdings" charset="0"/>
              <a:buNone/>
            </a:pPr>
            <a:br>
              <a:rPr lang="en-US" sz="3598" b="1" dirty="0">
                <a:solidFill>
                  <a:schemeClr val="bg1"/>
                </a:solidFill>
              </a:rPr>
            </a:br>
            <a:r>
              <a:rPr lang="en-US" sz="3598" b="1" dirty="0">
                <a:solidFill>
                  <a:schemeClr val="bg1"/>
                </a:solidFill>
              </a:rPr>
              <a:t>Aggregates</a:t>
            </a:r>
          </a:p>
          <a:p>
            <a:pPr algn="ctr">
              <a:lnSpc>
                <a:spcPct val="110000"/>
              </a:lnSpc>
              <a:spcBef>
                <a:spcPct val="0"/>
              </a:spcBef>
              <a:buFont typeface="Wingdings" charset="0"/>
              <a:buNone/>
            </a:pPr>
            <a:r>
              <a:rPr lang="en-US" sz="3331" b="1" dirty="0">
                <a:solidFill>
                  <a:schemeClr val="bg1"/>
                </a:solidFill>
              </a:rPr>
              <a:t>DynamoDB</a:t>
            </a:r>
          </a:p>
          <a:p>
            <a:pPr algn="ctr">
              <a:lnSpc>
                <a:spcPct val="110000"/>
              </a:lnSpc>
              <a:spcBef>
                <a:spcPct val="0"/>
              </a:spcBef>
              <a:buFont typeface="Wingdings" charset="0"/>
              <a:buNone/>
            </a:pPr>
            <a:endParaRPr lang="en-US" sz="2399" b="1" dirty="0">
              <a:solidFill>
                <a:schemeClr val="bg1"/>
              </a:solidFill>
            </a:endParaRPr>
          </a:p>
        </p:txBody>
      </p:sp>
      <p:sp>
        <p:nvSpPr>
          <p:cNvPr id="86" name="Flussdiagramm: Magnetplattenspeicher 10"/>
          <p:cNvSpPr/>
          <p:nvPr/>
        </p:nvSpPr>
        <p:spPr bwMode="auto">
          <a:xfrm>
            <a:off x="3729925" y="5596137"/>
            <a:ext cx="597584" cy="556374"/>
          </a:xfrm>
          <a:prstGeom prst="flowChartMagneticDisk">
            <a:avLst/>
          </a:prstGeom>
          <a:solidFill>
            <a:srgbClr val="50BED7"/>
          </a:solidFill>
          <a:ln>
            <a:solidFill>
              <a:schemeClr val="bg1"/>
            </a:solidFill>
          </a:ln>
          <a:effectLst/>
          <a:extLst/>
        </p:spPr>
        <p:txBody>
          <a:bodyPr wrap="square" lIns="60928" tIns="0" rIns="60928" bIns="0" numCol="1" spcCol="72000" rtlCol="0" anchor="ctr" anchorCtr="1">
            <a:normAutofit fontScale="92500" lnSpcReduction="20000"/>
          </a:bodyPr>
          <a:lstStyle/>
          <a:p>
            <a:pPr algn="ctr">
              <a:lnSpc>
                <a:spcPct val="110000"/>
              </a:lnSpc>
              <a:spcBef>
                <a:spcPct val="0"/>
              </a:spcBef>
            </a:pPr>
            <a:r>
              <a:rPr lang="en-US" sz="1099" b="1" dirty="0">
                <a:solidFill>
                  <a:schemeClr val="bg1"/>
                </a:solidFill>
              </a:rPr>
              <a:t>Object storage</a:t>
            </a:r>
          </a:p>
        </p:txBody>
      </p:sp>
      <p:sp>
        <p:nvSpPr>
          <p:cNvPr id="87" name="Rechteck 11"/>
          <p:cNvSpPr/>
          <p:nvPr/>
        </p:nvSpPr>
        <p:spPr bwMode="auto">
          <a:xfrm>
            <a:off x="7014712" y="2413154"/>
            <a:ext cx="2044646" cy="1811326"/>
          </a:xfrm>
          <a:prstGeom prst="rect">
            <a:avLst/>
          </a:prstGeom>
          <a:solidFill>
            <a:schemeClr val="accent2">
              <a:lumMod val="40000"/>
              <a:lumOff val="60000"/>
            </a:schemeClr>
          </a:solidFill>
          <a:ln>
            <a:solidFill>
              <a:schemeClr val="accent1"/>
            </a:solidFill>
          </a:ln>
          <a:effectLst/>
          <a:extLst/>
        </p:spPr>
        <p:txBody>
          <a:bodyPr rot="0" spcFirstLastPara="0" vertOverflow="overflow" horzOverflow="overflow" vert="vert270" wrap="square" lIns="0" tIns="71963" rIns="143925" bIns="71963" numCol="1" spcCol="72000" rtlCol="0" fromWordArt="0" anchor="t" anchorCtr="0" forceAA="0" compatLnSpc="1">
            <a:prstTxWarp prst="textNoShape">
              <a:avLst/>
            </a:prstTxWarp>
            <a:noAutofit/>
          </a:bodyPr>
          <a:lstStyle/>
          <a:p>
            <a:pPr>
              <a:lnSpc>
                <a:spcPct val="110000"/>
              </a:lnSpc>
              <a:spcBef>
                <a:spcPct val="0"/>
              </a:spcBef>
              <a:buFont typeface="Wingdings" charset="0"/>
              <a:buNone/>
            </a:pPr>
            <a:endParaRPr lang="en-US" sz="1066" b="1" dirty="0"/>
          </a:p>
        </p:txBody>
      </p:sp>
      <p:sp>
        <p:nvSpPr>
          <p:cNvPr id="88" name="Rechteck 12"/>
          <p:cNvSpPr/>
          <p:nvPr/>
        </p:nvSpPr>
        <p:spPr bwMode="auto">
          <a:xfrm>
            <a:off x="7026782" y="4296646"/>
            <a:ext cx="2032575" cy="1904199"/>
          </a:xfrm>
          <a:prstGeom prst="rect">
            <a:avLst/>
          </a:prstGeom>
          <a:solidFill>
            <a:schemeClr val="accent2">
              <a:lumMod val="40000"/>
              <a:lumOff val="60000"/>
            </a:schemeClr>
          </a:solidFill>
          <a:ln>
            <a:solidFill>
              <a:schemeClr val="accent1"/>
            </a:solidFill>
          </a:ln>
          <a:effectLst/>
          <a:extLst/>
        </p:spPr>
        <p:txBody>
          <a:bodyPr wrap="square" lIns="143925" tIns="71963" rIns="143925" bIns="71963" numCol="1" spcCol="72000" rtlCol="0" anchor="t" anchorCtr="0">
            <a:noAutofit/>
          </a:bodyPr>
          <a:lstStyle/>
          <a:p>
            <a:pPr>
              <a:lnSpc>
                <a:spcPct val="110000"/>
              </a:lnSpc>
              <a:spcBef>
                <a:spcPct val="0"/>
              </a:spcBef>
              <a:buFont typeface="Wingdings" charset="0"/>
              <a:buNone/>
            </a:pPr>
            <a:endParaRPr lang="en-US" sz="1866" b="1" dirty="0"/>
          </a:p>
        </p:txBody>
      </p:sp>
      <p:sp>
        <p:nvSpPr>
          <p:cNvPr id="89" name="Rechteck 13"/>
          <p:cNvSpPr/>
          <p:nvPr/>
        </p:nvSpPr>
        <p:spPr bwMode="auto">
          <a:xfrm>
            <a:off x="7080365" y="5197899"/>
            <a:ext cx="606462" cy="471097"/>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Redis</a:t>
            </a:r>
          </a:p>
        </p:txBody>
      </p:sp>
      <p:sp>
        <p:nvSpPr>
          <p:cNvPr id="90" name="Rechteck 14"/>
          <p:cNvSpPr/>
          <p:nvPr/>
        </p:nvSpPr>
        <p:spPr bwMode="auto">
          <a:xfrm>
            <a:off x="7766362" y="5183320"/>
            <a:ext cx="606462" cy="485675"/>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Rabbit MQ</a:t>
            </a:r>
          </a:p>
        </p:txBody>
      </p:sp>
      <p:sp>
        <p:nvSpPr>
          <p:cNvPr id="91" name="Rechteck 15"/>
          <p:cNvSpPr/>
          <p:nvPr/>
        </p:nvSpPr>
        <p:spPr bwMode="auto">
          <a:xfrm>
            <a:off x="7080365" y="5725121"/>
            <a:ext cx="606462" cy="407070"/>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Postgre SQL</a:t>
            </a:r>
          </a:p>
        </p:txBody>
      </p:sp>
      <p:sp>
        <p:nvSpPr>
          <p:cNvPr id="92" name="Rechteck 16"/>
          <p:cNvSpPr/>
          <p:nvPr/>
        </p:nvSpPr>
        <p:spPr bwMode="auto">
          <a:xfrm>
            <a:off x="7766362" y="5725121"/>
            <a:ext cx="606462" cy="407070"/>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Mongo</a:t>
            </a:r>
          </a:p>
        </p:txBody>
      </p:sp>
      <p:grpSp>
        <p:nvGrpSpPr>
          <p:cNvPr id="93" name="Gruppieren 17"/>
          <p:cNvGrpSpPr/>
          <p:nvPr/>
        </p:nvGrpSpPr>
        <p:grpSpPr>
          <a:xfrm>
            <a:off x="626736" y="2261130"/>
            <a:ext cx="1239010" cy="2689496"/>
            <a:chOff x="224193" y="2395764"/>
            <a:chExt cx="879135" cy="2365348"/>
          </a:xfrm>
        </p:grpSpPr>
        <p:sp>
          <p:nvSpPr>
            <p:cNvPr id="94" name="Rechteck 18"/>
            <p:cNvSpPr/>
            <p:nvPr/>
          </p:nvSpPr>
          <p:spPr bwMode="auto">
            <a:xfrm>
              <a:off x="224193" y="2395764"/>
              <a:ext cx="879135" cy="2365348"/>
            </a:xfrm>
            <a:prstGeom prst="rect">
              <a:avLst/>
            </a:prstGeom>
            <a:solidFill>
              <a:schemeClr val="bg1"/>
            </a:solidFill>
            <a:ln>
              <a:solidFill>
                <a:schemeClr val="accent1"/>
              </a:solidFill>
            </a:ln>
            <a:effectLst/>
            <a:extLst/>
          </p:spPr>
          <p:txBody>
            <a:bodyPr wrap="square" lIns="143925" tIns="71963" rIns="143925" bIns="71963" numCol="1" spcCol="72000" rtlCol="0" anchor="t" anchorCtr="0">
              <a:noAutofit/>
            </a:bodyPr>
            <a:lstStyle/>
            <a:p>
              <a:pPr>
                <a:lnSpc>
                  <a:spcPct val="110000"/>
                </a:lnSpc>
                <a:spcBef>
                  <a:spcPct val="0"/>
                </a:spcBef>
                <a:buFont typeface="Wingdings" charset="0"/>
                <a:buNone/>
              </a:pPr>
              <a:r>
                <a:rPr lang="en-US" sz="1199" b="1" dirty="0">
                  <a:solidFill>
                    <a:srgbClr val="00646E"/>
                  </a:solidFill>
                </a:rPr>
                <a:t>Customer plant</a:t>
              </a:r>
            </a:p>
          </p:txBody>
        </p:sp>
        <p:grpSp>
          <p:nvGrpSpPr>
            <p:cNvPr id="95" name="Gruppieren 19"/>
            <p:cNvGrpSpPr/>
            <p:nvPr/>
          </p:nvGrpSpPr>
          <p:grpSpPr>
            <a:xfrm>
              <a:off x="334399" y="2983724"/>
              <a:ext cx="658721" cy="837570"/>
              <a:chOff x="4534215" y="2454774"/>
              <a:chExt cx="658721" cy="837570"/>
            </a:xfrm>
          </p:grpSpPr>
          <p:sp>
            <p:nvSpPr>
              <p:cNvPr id="100" name="Rechteck 24"/>
              <p:cNvSpPr/>
              <p:nvPr/>
            </p:nvSpPr>
            <p:spPr bwMode="auto">
              <a:xfrm>
                <a:off x="4618602" y="2524046"/>
                <a:ext cx="574334" cy="768298"/>
              </a:xfrm>
              <a:prstGeom prst="rect">
                <a:avLst/>
              </a:prstGeom>
              <a:solidFill>
                <a:schemeClr val="bg1">
                  <a:lumMod val="85000"/>
                </a:schemeClr>
              </a:solidFill>
              <a:ln>
                <a:solidFill>
                  <a:schemeClr val="accent1"/>
                </a:solidFill>
              </a:ln>
              <a:effectLst/>
              <a:extLst/>
            </p:spPr>
            <p:txBody>
              <a:bodyPr rot="0" spcFirstLastPara="0" vertOverflow="overflow" horzOverflow="overflow" vert="horz" wrap="square" lIns="143925" tIns="71963" rIns="143925"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endParaRPr lang="en-US" sz="1866" b="1" dirty="0"/>
              </a:p>
            </p:txBody>
          </p:sp>
          <p:sp>
            <p:nvSpPr>
              <p:cNvPr id="101" name="Rechteck 25"/>
              <p:cNvSpPr/>
              <p:nvPr/>
            </p:nvSpPr>
            <p:spPr bwMode="auto">
              <a:xfrm>
                <a:off x="4534215" y="2454774"/>
                <a:ext cx="574334" cy="768298"/>
              </a:xfrm>
              <a:prstGeom prst="rect">
                <a:avLst/>
              </a:prstGeom>
              <a:solidFill>
                <a:schemeClr val="bg1">
                  <a:lumMod val="85000"/>
                </a:schemeClr>
              </a:solidFill>
              <a:ln>
                <a:solidFill>
                  <a:schemeClr val="accent1"/>
                </a:solidFill>
              </a:ln>
              <a:effectLst/>
              <a:extLst/>
            </p:spPr>
            <p:txBody>
              <a:bodyPr rot="0" spcFirstLastPara="0" vertOverflow="overflow" horzOverflow="overflow" vert="horz" wrap="square" lIns="60928" tIns="0" rIns="60928" bIns="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66" b="1" dirty="0"/>
                  <a:t>Machine</a:t>
                </a:r>
              </a:p>
            </p:txBody>
          </p:sp>
        </p:grpSp>
        <p:sp>
          <p:nvSpPr>
            <p:cNvPr id="96" name="Rechteck 20"/>
            <p:cNvSpPr/>
            <p:nvPr/>
          </p:nvSpPr>
          <p:spPr bwMode="auto">
            <a:xfrm>
              <a:off x="376593" y="3268374"/>
              <a:ext cx="492134" cy="414376"/>
            </a:xfrm>
            <a:prstGeom prst="rect">
              <a:avLst/>
            </a:prstGeom>
            <a:solidFill>
              <a:schemeClr val="accent1">
                <a:lumMod val="60000"/>
                <a:lumOff val="40000"/>
              </a:schemeClr>
            </a:solidFill>
            <a:ln>
              <a:solidFill>
                <a:schemeClr val="accent1"/>
              </a:solidFill>
            </a:ln>
            <a:effectLst/>
            <a:extLst/>
          </p:spPr>
          <p:txBody>
            <a:bodyPr rot="0" spcFirstLastPara="0" vertOverflow="overflow" horzOverflow="overflow" vert="horz" wrap="square" lIns="60928" tIns="0" rIns="60928"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66" b="1" dirty="0"/>
                <a:t>Agent</a:t>
              </a:r>
            </a:p>
          </p:txBody>
        </p:sp>
        <p:sp>
          <p:nvSpPr>
            <p:cNvPr id="99" name="Rectangle 14"/>
            <p:cNvSpPr/>
            <p:nvPr/>
          </p:nvSpPr>
          <p:spPr>
            <a:xfrm>
              <a:off x="660131" y="4457573"/>
              <a:ext cx="46" cy="144176"/>
            </a:xfrm>
            <a:prstGeom prst="rect">
              <a:avLst/>
            </a:prstGeom>
          </p:spPr>
          <p:txBody>
            <a:bodyPr wrap="none" lIns="0" tIns="0" rIns="0" bIns="0">
              <a:spAutoFit/>
            </a:bodyPr>
            <a:lstStyle/>
            <a:p>
              <a:pPr algn="ctr"/>
              <a:endParaRPr lang="en-US" sz="1066" dirty="0"/>
            </a:p>
          </p:txBody>
        </p:sp>
      </p:grpSp>
      <p:sp>
        <p:nvSpPr>
          <p:cNvPr id="103" name="Rectangle 12"/>
          <p:cNvSpPr>
            <a:spLocks noChangeArrowheads="1"/>
          </p:cNvSpPr>
          <p:nvPr/>
        </p:nvSpPr>
        <p:spPr bwMode="auto">
          <a:xfrm>
            <a:off x="2254511" y="2002916"/>
            <a:ext cx="9455140" cy="257049"/>
          </a:xfrm>
          <a:prstGeom prst="rect">
            <a:avLst/>
          </a:prstGeom>
          <a:solidFill>
            <a:srgbClr val="A5E1E1"/>
          </a:solidFill>
          <a:ln>
            <a:solidFill>
              <a:schemeClr val="accent1"/>
            </a:solidFill>
          </a:ln>
          <a:extLst/>
        </p:spPr>
        <p:txBody>
          <a:bodyPr wrap="none" lIns="487426" tIns="0" rIns="0" bIns="0" anchor="ctr" anchorCtr="0">
            <a:noAutofit/>
          </a:bodyPr>
          <a:lstStyle/>
          <a:p>
            <a:pPr defTabSz="1015467" eaLnBrk="0" hangingPunct="0">
              <a:spcBef>
                <a:spcPts val="533"/>
              </a:spcBef>
            </a:pPr>
            <a:r>
              <a:rPr lang="en-US" sz="1066" b="1" dirty="0"/>
              <a:t>Internet </a:t>
            </a:r>
            <a:r>
              <a:rPr lang="en-US" sz="800" dirty="0"/>
              <a:t>(https)</a:t>
            </a:r>
          </a:p>
        </p:txBody>
      </p:sp>
      <p:sp>
        <p:nvSpPr>
          <p:cNvPr id="105" name="Rechteck 29"/>
          <p:cNvSpPr/>
          <p:nvPr/>
        </p:nvSpPr>
        <p:spPr bwMode="auto">
          <a:xfrm>
            <a:off x="2740485" y="3844400"/>
            <a:ext cx="1133538" cy="460528"/>
          </a:xfrm>
          <a:prstGeom prst="rect">
            <a:avLst/>
          </a:prstGeom>
          <a:solidFill>
            <a:schemeClr val="accent2"/>
          </a:solidFill>
          <a:ln>
            <a:noFill/>
          </a:ln>
          <a:effectLst/>
          <a:extLst/>
        </p:spPr>
        <p:txBody>
          <a:bodyPr rot="0" spcFirstLastPara="0" vertOverflow="overflow" horzOverflow="overflow" vert="horz" wrap="square" lIns="143925" tIns="71963" rIns="143925"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66" b="1" dirty="0"/>
              <a:t>Connectivity</a:t>
            </a:r>
          </a:p>
        </p:txBody>
      </p:sp>
      <p:sp>
        <p:nvSpPr>
          <p:cNvPr id="107" name="Rechteck 36"/>
          <p:cNvSpPr/>
          <p:nvPr/>
        </p:nvSpPr>
        <p:spPr bwMode="auto">
          <a:xfrm>
            <a:off x="5624918" y="3336121"/>
            <a:ext cx="1135505" cy="725417"/>
          </a:xfrm>
          <a:prstGeom prst="rect">
            <a:avLst/>
          </a:prstGeom>
          <a:solidFill>
            <a:schemeClr val="accent2"/>
          </a:solidFill>
          <a:ln>
            <a:noFill/>
          </a:ln>
          <a:effectLst/>
          <a:extLst/>
        </p:spPr>
        <p:txBody>
          <a:bodyPr rot="0" spcFirstLastPara="0" vertOverflow="overflow" horzOverflow="overflow" vert="horz" wrap="square" lIns="143925" tIns="71963" rIns="143925" bIns="71963" numCol="1" spcCol="72000" rtlCol="0" fromWordArt="0" anchor="t" anchorCtr="0" forceAA="0" compatLnSpc="1">
            <a:prstTxWarp prst="textNoShape">
              <a:avLst/>
            </a:prstTxWarp>
            <a:noAutofit/>
          </a:bodyPr>
          <a:lstStyle/>
          <a:p>
            <a:pPr>
              <a:lnSpc>
                <a:spcPct val="110000"/>
              </a:lnSpc>
              <a:spcBef>
                <a:spcPct val="0"/>
              </a:spcBef>
              <a:buFont typeface="Wingdings" charset="0"/>
              <a:buNone/>
            </a:pPr>
            <a:r>
              <a:rPr lang="en-US" sz="1066" b="1" dirty="0"/>
              <a:t>IAM services                         </a:t>
            </a:r>
          </a:p>
        </p:txBody>
      </p:sp>
      <p:sp>
        <p:nvSpPr>
          <p:cNvPr id="109" name="Rechteck 39"/>
          <p:cNvSpPr/>
          <p:nvPr/>
        </p:nvSpPr>
        <p:spPr bwMode="auto">
          <a:xfrm>
            <a:off x="3035787" y="4827486"/>
            <a:ext cx="2090703" cy="313352"/>
          </a:xfrm>
          <a:prstGeom prst="rect">
            <a:avLst/>
          </a:prstGeom>
          <a:solidFill>
            <a:schemeClr val="accent2"/>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en-US" sz="1066" b="1" dirty="0"/>
              <a:t>IoT API</a:t>
            </a:r>
          </a:p>
        </p:txBody>
      </p:sp>
      <p:sp>
        <p:nvSpPr>
          <p:cNvPr id="110" name="Rechteck 40"/>
          <p:cNvSpPr/>
          <p:nvPr/>
        </p:nvSpPr>
        <p:spPr bwMode="auto">
          <a:xfrm>
            <a:off x="3051031" y="5201467"/>
            <a:ext cx="2075459" cy="313352"/>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en-US" sz="999" b="1" dirty="0">
                <a:solidFill>
                  <a:schemeClr val="bg1"/>
                </a:solidFill>
              </a:rPr>
              <a:t>Tenant separation, data groups</a:t>
            </a:r>
          </a:p>
        </p:txBody>
      </p:sp>
      <p:sp>
        <p:nvSpPr>
          <p:cNvPr id="111" name="Rechteck 41"/>
          <p:cNvSpPr/>
          <p:nvPr/>
        </p:nvSpPr>
        <p:spPr bwMode="auto">
          <a:xfrm>
            <a:off x="5750887" y="3581350"/>
            <a:ext cx="883568" cy="435803"/>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de-DE" sz="999" b="1" dirty="0">
                <a:solidFill>
                  <a:schemeClr val="bg1"/>
                </a:solidFill>
              </a:rPr>
              <a:t>JWT</a:t>
            </a:r>
          </a:p>
          <a:p>
            <a:pPr algn="ctr">
              <a:lnSpc>
                <a:spcPct val="110000"/>
              </a:lnSpc>
              <a:spcBef>
                <a:spcPct val="0"/>
              </a:spcBef>
            </a:pPr>
            <a:r>
              <a:rPr lang="de-DE" sz="999" b="1" dirty="0">
                <a:solidFill>
                  <a:schemeClr val="bg1"/>
                </a:solidFill>
              </a:rPr>
              <a:t>provider</a:t>
            </a:r>
            <a:endParaRPr lang="en-US" sz="999" b="1" dirty="0">
              <a:solidFill>
                <a:schemeClr val="bg1"/>
              </a:solidFill>
            </a:endParaRPr>
          </a:p>
        </p:txBody>
      </p:sp>
      <p:sp>
        <p:nvSpPr>
          <p:cNvPr id="112" name="Rechteck 43"/>
          <p:cNvSpPr/>
          <p:nvPr/>
        </p:nvSpPr>
        <p:spPr bwMode="auto">
          <a:xfrm>
            <a:off x="8139766" y="4385351"/>
            <a:ext cx="856516" cy="522870"/>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de-DE" sz="999" b="1" dirty="0">
                <a:solidFill>
                  <a:schemeClr val="bg1"/>
                </a:solidFill>
              </a:rPr>
              <a:t>Checks (CF broker)</a:t>
            </a:r>
            <a:endParaRPr lang="en-US" sz="999" b="1" dirty="0">
              <a:solidFill>
                <a:schemeClr val="bg1"/>
              </a:solidFill>
            </a:endParaRPr>
          </a:p>
        </p:txBody>
      </p:sp>
      <p:sp>
        <p:nvSpPr>
          <p:cNvPr id="115" name="Rechteck 46"/>
          <p:cNvSpPr/>
          <p:nvPr/>
        </p:nvSpPr>
        <p:spPr bwMode="auto">
          <a:xfrm>
            <a:off x="2729266" y="2631373"/>
            <a:ext cx="2646792" cy="597089"/>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de-DE" sz="999" b="1" dirty="0">
                <a:solidFill>
                  <a:schemeClr val="bg1"/>
                </a:solidFill>
              </a:rPr>
              <a:t>MDSP Gateway</a:t>
            </a:r>
          </a:p>
          <a:p>
            <a:pPr algn="ctr">
              <a:lnSpc>
                <a:spcPct val="110000"/>
              </a:lnSpc>
              <a:spcBef>
                <a:spcPct val="0"/>
              </a:spcBef>
            </a:pPr>
            <a:r>
              <a:rPr lang="de-DE" sz="999" b="1" dirty="0">
                <a:solidFill>
                  <a:schemeClr val="bg1"/>
                </a:solidFill>
              </a:rPr>
              <a:t>Authentication → adds JWT to call</a:t>
            </a:r>
          </a:p>
        </p:txBody>
      </p:sp>
      <p:sp>
        <p:nvSpPr>
          <p:cNvPr id="121" name="Rechteck 128"/>
          <p:cNvSpPr/>
          <p:nvPr/>
        </p:nvSpPr>
        <p:spPr bwMode="auto">
          <a:xfrm>
            <a:off x="4124093" y="3844882"/>
            <a:ext cx="1246211" cy="460047"/>
          </a:xfrm>
          <a:prstGeom prst="rect">
            <a:avLst/>
          </a:prstGeom>
          <a:solidFill>
            <a:schemeClr val="accent2"/>
          </a:solidFill>
          <a:ln>
            <a:noFill/>
          </a:ln>
          <a:effectLst/>
          <a:extLst/>
        </p:spPr>
        <p:txBody>
          <a:bodyPr rot="0" spcFirstLastPara="0" vertOverflow="overflow" horzOverflow="overflow" vert="horz" wrap="square" lIns="143925" tIns="71963" rIns="143925"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66" b="1" dirty="0"/>
              <a:t>Advanced svcs</a:t>
            </a:r>
          </a:p>
        </p:txBody>
      </p:sp>
      <p:sp>
        <p:nvSpPr>
          <p:cNvPr id="124" name="Rechteck 169"/>
          <p:cNvSpPr/>
          <p:nvPr/>
        </p:nvSpPr>
        <p:spPr bwMode="auto">
          <a:xfrm>
            <a:off x="2809936" y="4109895"/>
            <a:ext cx="1021320" cy="161205"/>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de-DE" sz="999" b="1" dirty="0">
                <a:solidFill>
                  <a:schemeClr val="bg1"/>
                </a:solidFill>
              </a:rPr>
              <a:t>JWT check</a:t>
            </a:r>
            <a:endParaRPr lang="en-US" sz="999" b="1" dirty="0">
              <a:solidFill>
                <a:schemeClr val="bg1"/>
              </a:solidFill>
            </a:endParaRPr>
          </a:p>
        </p:txBody>
      </p:sp>
      <p:cxnSp>
        <p:nvCxnSpPr>
          <p:cNvPr id="126" name="Elbow Connector 66"/>
          <p:cNvCxnSpPr>
            <a:stCxn id="107" idx="2"/>
            <a:endCxn id="127" idx="0"/>
          </p:cNvCxnSpPr>
          <p:nvPr/>
        </p:nvCxnSpPr>
        <p:spPr bwMode="auto">
          <a:xfrm rot="5400000">
            <a:off x="5763044" y="4490673"/>
            <a:ext cx="858764" cy="492"/>
          </a:xfrm>
          <a:prstGeom prst="bentConnector3">
            <a:avLst>
              <a:gd name="adj1" fmla="val 50000"/>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7" name="Rechteck 147"/>
          <p:cNvSpPr/>
          <p:nvPr/>
        </p:nvSpPr>
        <p:spPr bwMode="auto">
          <a:xfrm>
            <a:off x="5663097" y="4920301"/>
            <a:ext cx="1058163" cy="712727"/>
          </a:xfrm>
          <a:prstGeom prst="rect">
            <a:avLst/>
          </a:prstGeom>
          <a:solidFill>
            <a:schemeClr val="bg1"/>
          </a:solidFill>
          <a:ln>
            <a:solidFill>
              <a:schemeClr val="accent1"/>
            </a:solid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66" b="1" dirty="0"/>
              <a:t>Integration to </a:t>
            </a:r>
            <a:r>
              <a:rPr lang="en-US" sz="1066" b="1" dirty="0" err="1"/>
              <a:t>Webkey</a:t>
            </a:r>
            <a:endParaRPr lang="en-US" sz="1066" b="1" dirty="0"/>
          </a:p>
        </p:txBody>
      </p:sp>
      <p:cxnSp>
        <p:nvCxnSpPr>
          <p:cNvPr id="128" name="Gewinkelte Verbindung 63"/>
          <p:cNvCxnSpPr>
            <a:stCxn id="115" idx="2"/>
            <a:endCxn id="107" idx="1"/>
          </p:cNvCxnSpPr>
          <p:nvPr/>
        </p:nvCxnSpPr>
        <p:spPr bwMode="auto">
          <a:xfrm rot="16200000" flipH="1">
            <a:off x="4603606" y="2677518"/>
            <a:ext cx="470367" cy="1572256"/>
          </a:xfrm>
          <a:prstGeom prst="bentConnector2">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9" name="Rechteck 64"/>
          <p:cNvSpPr/>
          <p:nvPr/>
        </p:nvSpPr>
        <p:spPr bwMode="auto">
          <a:xfrm>
            <a:off x="8429372" y="5204497"/>
            <a:ext cx="606462" cy="464499"/>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ELK</a:t>
            </a:r>
          </a:p>
        </p:txBody>
      </p:sp>
      <p:sp>
        <p:nvSpPr>
          <p:cNvPr id="130" name="Rechteck 65"/>
          <p:cNvSpPr/>
          <p:nvPr/>
        </p:nvSpPr>
        <p:spPr bwMode="auto">
          <a:xfrm>
            <a:off x="8429372" y="5725121"/>
            <a:ext cx="606462" cy="407070"/>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Log</a:t>
            </a:r>
          </a:p>
        </p:txBody>
      </p:sp>
      <p:sp>
        <p:nvSpPr>
          <p:cNvPr id="131" name="Rechteck 70"/>
          <p:cNvSpPr/>
          <p:nvPr/>
        </p:nvSpPr>
        <p:spPr bwMode="auto">
          <a:xfrm>
            <a:off x="9239697" y="2413155"/>
            <a:ext cx="2469955" cy="3787690"/>
          </a:xfrm>
          <a:prstGeom prst="rect">
            <a:avLst/>
          </a:prstGeom>
          <a:solidFill>
            <a:schemeClr val="accent2">
              <a:lumMod val="40000"/>
              <a:lumOff val="60000"/>
            </a:schemeClr>
          </a:solidFill>
          <a:ln>
            <a:solidFill>
              <a:schemeClr val="accent1"/>
            </a:solidFill>
          </a:ln>
          <a:effectLst/>
          <a:extLst/>
        </p:spPr>
        <p:txBody>
          <a:bodyPr rot="0" spcFirstLastPara="0" vertOverflow="overflow" horzOverflow="overflow" vert="vert270" wrap="square" lIns="0" tIns="71963" rIns="143925" bIns="71963" numCol="1" spcCol="72000" rtlCol="0" fromWordArt="0" anchor="t" anchorCtr="0" forceAA="0" compatLnSpc="1">
            <a:prstTxWarp prst="textNoShape">
              <a:avLst/>
            </a:prstTxWarp>
            <a:noAutofit/>
          </a:bodyPr>
          <a:lstStyle/>
          <a:p>
            <a:pPr algn="r">
              <a:lnSpc>
                <a:spcPct val="110000"/>
              </a:lnSpc>
              <a:spcBef>
                <a:spcPct val="0"/>
              </a:spcBef>
              <a:buFont typeface="Wingdings" charset="0"/>
              <a:buNone/>
            </a:pPr>
            <a:endParaRPr lang="en-US" sz="1866" b="1" dirty="0"/>
          </a:p>
        </p:txBody>
      </p:sp>
      <p:sp>
        <p:nvSpPr>
          <p:cNvPr id="132" name="Rechteck 71"/>
          <p:cNvSpPr/>
          <p:nvPr/>
        </p:nvSpPr>
        <p:spPr bwMode="auto">
          <a:xfrm>
            <a:off x="9579484" y="2691646"/>
            <a:ext cx="1949821" cy="750012"/>
          </a:xfrm>
          <a:prstGeom prst="rect">
            <a:avLst/>
          </a:prstGeom>
          <a:solidFill>
            <a:schemeClr val="bg1"/>
          </a:solidFill>
          <a:ln>
            <a:solidFill>
              <a:schemeClr val="accent1"/>
            </a:solidFill>
          </a:ln>
          <a:effectLst/>
          <a:extLst/>
        </p:spPr>
        <p:txBody>
          <a:bodyPr rot="0" spcFirstLastPara="0" vertOverflow="overflow" horzOverflow="overflow" vert="horz" wrap="square" lIns="143925" tIns="71963" rIns="143925" bIns="71963" numCol="1" spcCol="72000" rtlCol="0" fromWordArt="0" anchor="b" anchorCtr="0" forceAA="0" compatLnSpc="1">
            <a:prstTxWarp prst="textNoShape">
              <a:avLst/>
            </a:prstTxWarp>
            <a:noAutofit/>
          </a:bodyPr>
          <a:lstStyle/>
          <a:p>
            <a:pPr algn="ctr">
              <a:lnSpc>
                <a:spcPct val="110000"/>
              </a:lnSpc>
              <a:spcBef>
                <a:spcPct val="0"/>
              </a:spcBef>
              <a:buFont typeface="Wingdings" charset="0"/>
              <a:buNone/>
            </a:pPr>
            <a:r>
              <a:rPr lang="en-US" sz="1066" b="1" dirty="0"/>
              <a:t>Third party app/svc</a:t>
            </a:r>
          </a:p>
        </p:txBody>
      </p:sp>
      <p:sp>
        <p:nvSpPr>
          <p:cNvPr id="135" name="Rechteck 87"/>
          <p:cNvSpPr>
            <a:spLocks/>
          </p:cNvSpPr>
          <p:nvPr/>
        </p:nvSpPr>
        <p:spPr bwMode="auto">
          <a:xfrm>
            <a:off x="9866771" y="4797660"/>
            <a:ext cx="606462" cy="404292"/>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Aurora</a:t>
            </a:r>
          </a:p>
        </p:txBody>
      </p:sp>
      <p:sp>
        <p:nvSpPr>
          <p:cNvPr id="136" name="Rechteck 88"/>
          <p:cNvSpPr>
            <a:spLocks/>
          </p:cNvSpPr>
          <p:nvPr/>
        </p:nvSpPr>
        <p:spPr bwMode="auto">
          <a:xfrm>
            <a:off x="9866771" y="5264704"/>
            <a:ext cx="606462" cy="404292"/>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Kinesis</a:t>
            </a:r>
          </a:p>
        </p:txBody>
      </p:sp>
      <p:sp>
        <p:nvSpPr>
          <p:cNvPr id="137" name="Rechteck 89"/>
          <p:cNvSpPr>
            <a:spLocks/>
          </p:cNvSpPr>
          <p:nvPr/>
        </p:nvSpPr>
        <p:spPr bwMode="auto">
          <a:xfrm>
            <a:off x="10577697" y="4797659"/>
            <a:ext cx="606462" cy="404292"/>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S3</a:t>
            </a:r>
          </a:p>
        </p:txBody>
      </p:sp>
      <p:sp>
        <p:nvSpPr>
          <p:cNvPr id="138" name="Rechteck 90"/>
          <p:cNvSpPr>
            <a:spLocks/>
          </p:cNvSpPr>
          <p:nvPr/>
        </p:nvSpPr>
        <p:spPr bwMode="auto">
          <a:xfrm>
            <a:off x="10589526" y="5264704"/>
            <a:ext cx="578951" cy="404292"/>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SQS/SNS</a:t>
            </a:r>
          </a:p>
        </p:txBody>
      </p:sp>
      <p:sp>
        <p:nvSpPr>
          <p:cNvPr id="139" name="Rechteck 91"/>
          <p:cNvSpPr/>
          <p:nvPr/>
        </p:nvSpPr>
        <p:spPr bwMode="auto">
          <a:xfrm>
            <a:off x="9866771" y="5727899"/>
            <a:ext cx="606462" cy="404292"/>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Dynamo DB</a:t>
            </a:r>
          </a:p>
        </p:txBody>
      </p:sp>
      <p:sp>
        <p:nvSpPr>
          <p:cNvPr id="140" name="Rechteck 92"/>
          <p:cNvSpPr/>
          <p:nvPr/>
        </p:nvSpPr>
        <p:spPr bwMode="auto">
          <a:xfrm>
            <a:off x="9866771" y="4385351"/>
            <a:ext cx="1317388" cy="279111"/>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de-DE" sz="999" b="1" dirty="0">
                <a:solidFill>
                  <a:schemeClr val="bg1"/>
                </a:solidFill>
              </a:rPr>
              <a:t>Checks</a:t>
            </a:r>
            <a:endParaRPr lang="en-US" sz="999" b="1" dirty="0">
              <a:solidFill>
                <a:schemeClr val="bg1"/>
              </a:solidFill>
            </a:endParaRPr>
          </a:p>
        </p:txBody>
      </p:sp>
      <p:sp>
        <p:nvSpPr>
          <p:cNvPr id="142" name="Rechteck 169"/>
          <p:cNvSpPr/>
          <p:nvPr/>
        </p:nvSpPr>
        <p:spPr bwMode="auto">
          <a:xfrm>
            <a:off x="4210998" y="4109895"/>
            <a:ext cx="1021320" cy="161205"/>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de-DE" sz="999" b="1" dirty="0">
                <a:solidFill>
                  <a:schemeClr val="bg1"/>
                </a:solidFill>
              </a:rPr>
              <a:t>JWT check</a:t>
            </a:r>
            <a:endParaRPr lang="en-US" sz="999" b="1" dirty="0">
              <a:solidFill>
                <a:schemeClr val="bg1"/>
              </a:solidFill>
            </a:endParaRPr>
          </a:p>
        </p:txBody>
      </p:sp>
      <p:sp>
        <p:nvSpPr>
          <p:cNvPr id="143" name="Rechteck 120"/>
          <p:cNvSpPr/>
          <p:nvPr/>
        </p:nvSpPr>
        <p:spPr bwMode="auto">
          <a:xfrm>
            <a:off x="10577697" y="5727899"/>
            <a:ext cx="590780" cy="404292"/>
          </a:xfrm>
          <a:prstGeom prst="rect">
            <a:avLst/>
          </a:prstGeom>
          <a:solidFill>
            <a:srgbClr val="50BED7"/>
          </a:solidFill>
          <a:ln>
            <a:noFill/>
          </a:ln>
          <a:effectLst/>
          <a:extLst/>
        </p:spPr>
        <p:txBody>
          <a:bodyPr rot="0" spcFirstLastPara="0" vertOverflow="overflow" horzOverflow="overflow" vert="horz" wrap="square" lIns="0" tIns="71963" rIns="0" bIns="71963"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solidFill>
                  <a:schemeClr val="bg1"/>
                </a:solidFill>
              </a:rPr>
              <a:t>…</a:t>
            </a:r>
          </a:p>
        </p:txBody>
      </p:sp>
      <p:sp>
        <p:nvSpPr>
          <p:cNvPr id="144" name="Rechteck 122"/>
          <p:cNvSpPr/>
          <p:nvPr/>
        </p:nvSpPr>
        <p:spPr bwMode="auto">
          <a:xfrm>
            <a:off x="2254813" y="1444073"/>
            <a:ext cx="9454839" cy="473633"/>
          </a:xfrm>
          <a:prstGeom prst="rect">
            <a:avLst/>
          </a:prstGeom>
          <a:solidFill>
            <a:schemeClr val="bg1"/>
          </a:solidFill>
          <a:ln>
            <a:solidFill>
              <a:schemeClr val="accent1"/>
            </a:solidFill>
          </a:ln>
          <a:effectLst/>
          <a:extLst/>
        </p:spPr>
        <p:txBody>
          <a:bodyPr wrap="square" lIns="143942" tIns="71971" rIns="143942" bIns="71971" numCol="1" spcCol="72000" rtlCol="0" anchor="t" anchorCtr="0">
            <a:noAutofit/>
          </a:bodyPr>
          <a:lstStyle/>
          <a:p>
            <a:pPr>
              <a:spcBef>
                <a:spcPct val="0"/>
              </a:spcBef>
              <a:buClr>
                <a:srgbClr val="879BAA"/>
              </a:buClr>
            </a:pPr>
            <a:endParaRPr lang="en-US" sz="1466" kern="0" dirty="0"/>
          </a:p>
        </p:txBody>
      </p:sp>
      <p:pic>
        <p:nvPicPr>
          <p:cNvPr id="145" name="Picture 5" descr="D:\Users\mchn3680\Downloads\shutterstock_94151314.png"/>
          <p:cNvPicPr>
            <a:picLocks noChangeAspect="1" noChangeArrowheads="1"/>
          </p:cNvPicPr>
          <p:nvPr/>
        </p:nvPicPr>
        <p:blipFill>
          <a:blip r:embed="rId8" cstate="print">
            <a:duotone>
              <a:schemeClr val="accent1">
                <a:shade val="45000"/>
                <a:satMod val="135000"/>
              </a:schemeClr>
              <a:prstClr val="white"/>
            </a:duotone>
          </a:blip>
          <a:srcRect l="10116" t="59353" r="81921" b="29856"/>
          <a:stretch>
            <a:fillRect/>
          </a:stretch>
        </p:blipFill>
        <p:spPr bwMode="auto">
          <a:xfrm>
            <a:off x="2315553" y="1504915"/>
            <a:ext cx="277077" cy="351949"/>
          </a:xfrm>
          <a:prstGeom prst="rect">
            <a:avLst/>
          </a:prstGeom>
          <a:noFill/>
          <a:ln>
            <a:noFill/>
          </a:ln>
        </p:spPr>
      </p:pic>
      <p:grpSp>
        <p:nvGrpSpPr>
          <p:cNvPr id="64" name="Group 63"/>
          <p:cNvGrpSpPr/>
          <p:nvPr/>
        </p:nvGrpSpPr>
        <p:grpSpPr>
          <a:xfrm>
            <a:off x="2710026" y="1509449"/>
            <a:ext cx="8901619" cy="342881"/>
            <a:chOff x="3715622" y="1508449"/>
            <a:chExt cx="6668790" cy="343060"/>
          </a:xfrm>
        </p:grpSpPr>
        <p:sp>
          <p:nvSpPr>
            <p:cNvPr id="146" name="Rechteck 124"/>
            <p:cNvSpPr/>
            <p:nvPr/>
          </p:nvSpPr>
          <p:spPr bwMode="auto">
            <a:xfrm>
              <a:off x="3715622" y="1508449"/>
              <a:ext cx="1521274" cy="343060"/>
            </a:xfrm>
            <a:prstGeom prst="rect">
              <a:avLst/>
            </a:prstGeom>
            <a:solidFill>
              <a:srgbClr val="D7D7CD"/>
            </a:solidFill>
            <a:ln>
              <a:solidFill>
                <a:schemeClr val="accent1"/>
              </a:solid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66" b="1" dirty="0"/>
                <a:t>User</a:t>
              </a:r>
            </a:p>
          </p:txBody>
        </p:sp>
        <p:sp>
          <p:nvSpPr>
            <p:cNvPr id="147" name="Rechteck 163"/>
            <p:cNvSpPr/>
            <p:nvPr/>
          </p:nvSpPr>
          <p:spPr bwMode="auto">
            <a:xfrm>
              <a:off x="5434343" y="1508449"/>
              <a:ext cx="1521274" cy="343060"/>
            </a:xfrm>
            <a:prstGeom prst="rect">
              <a:avLst/>
            </a:prstGeom>
            <a:solidFill>
              <a:srgbClr val="D7D7CD"/>
            </a:solidFill>
            <a:ln>
              <a:solidFill>
                <a:schemeClr val="accent1"/>
              </a:solid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66" b="1" dirty="0"/>
                <a:t>3</a:t>
              </a:r>
              <a:r>
                <a:rPr lang="en-US" sz="1066" b="1" baseline="30000" dirty="0"/>
                <a:t>rd</a:t>
              </a:r>
              <a:r>
                <a:rPr lang="en-US" sz="1066" b="1" dirty="0"/>
                <a:t> party developer</a:t>
              </a:r>
            </a:p>
          </p:txBody>
        </p:sp>
        <p:sp>
          <p:nvSpPr>
            <p:cNvPr id="148" name="Rechteck 163"/>
            <p:cNvSpPr/>
            <p:nvPr/>
          </p:nvSpPr>
          <p:spPr bwMode="auto">
            <a:xfrm>
              <a:off x="7146684" y="1508449"/>
              <a:ext cx="1521274" cy="343060"/>
            </a:xfrm>
            <a:prstGeom prst="rect">
              <a:avLst/>
            </a:prstGeom>
            <a:solidFill>
              <a:srgbClr val="D7D7CD"/>
            </a:solidFill>
            <a:ln>
              <a:solidFill>
                <a:schemeClr val="accent1"/>
              </a:solid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66" b="1" dirty="0"/>
                <a:t>3</a:t>
              </a:r>
              <a:r>
                <a:rPr lang="en-US" sz="1066" b="1" baseline="30000" dirty="0"/>
                <a:t>rd</a:t>
              </a:r>
              <a:r>
                <a:rPr lang="en-US" sz="1066" b="1" dirty="0"/>
                <a:t> party provider</a:t>
              </a:r>
            </a:p>
          </p:txBody>
        </p:sp>
        <p:sp>
          <p:nvSpPr>
            <p:cNvPr id="149" name="Rechteck 163"/>
            <p:cNvSpPr/>
            <p:nvPr/>
          </p:nvSpPr>
          <p:spPr bwMode="auto">
            <a:xfrm>
              <a:off x="8863138" y="1508449"/>
              <a:ext cx="1521274" cy="343060"/>
            </a:xfrm>
            <a:prstGeom prst="rect">
              <a:avLst/>
            </a:prstGeom>
            <a:solidFill>
              <a:srgbClr val="D7D7CD"/>
            </a:solidFill>
            <a:ln>
              <a:solidFill>
                <a:schemeClr val="accent1"/>
              </a:solid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66" b="1" dirty="0"/>
                <a:t>Siemens user</a:t>
              </a:r>
            </a:p>
          </p:txBody>
        </p:sp>
      </p:grpSp>
      <p:sp>
        <p:nvSpPr>
          <p:cNvPr id="133" name="Rechteck 72"/>
          <p:cNvSpPr/>
          <p:nvPr/>
        </p:nvSpPr>
        <p:spPr bwMode="auto">
          <a:xfrm>
            <a:off x="10545830" y="2737324"/>
            <a:ext cx="885958" cy="414866"/>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de-DE" sz="999" b="1" dirty="0">
                <a:solidFill>
                  <a:schemeClr val="bg1"/>
                </a:solidFill>
              </a:rPr>
              <a:t>Custom auth</a:t>
            </a:r>
            <a:endParaRPr lang="en-US" sz="999" b="1" dirty="0">
              <a:solidFill>
                <a:schemeClr val="bg1"/>
              </a:solidFill>
            </a:endParaRPr>
          </a:p>
        </p:txBody>
      </p:sp>
      <p:sp>
        <p:nvSpPr>
          <p:cNvPr id="152" name="Rechteck 169"/>
          <p:cNvSpPr/>
          <p:nvPr/>
        </p:nvSpPr>
        <p:spPr bwMode="auto">
          <a:xfrm>
            <a:off x="9677001" y="2732887"/>
            <a:ext cx="646401" cy="419303"/>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de-DE" sz="999" b="1" dirty="0">
                <a:solidFill>
                  <a:schemeClr val="bg1"/>
                </a:solidFill>
              </a:rPr>
              <a:t>JWT check</a:t>
            </a:r>
            <a:endParaRPr lang="en-US" sz="999" b="1" dirty="0">
              <a:solidFill>
                <a:schemeClr val="bg1"/>
              </a:solidFill>
            </a:endParaRPr>
          </a:p>
        </p:txBody>
      </p:sp>
      <p:sp>
        <p:nvSpPr>
          <p:cNvPr id="2" name="TextBox 1"/>
          <p:cNvSpPr txBox="1"/>
          <p:nvPr/>
        </p:nvSpPr>
        <p:spPr>
          <a:xfrm>
            <a:off x="5356066" y="2409682"/>
            <a:ext cx="1523439" cy="213712"/>
          </a:xfrm>
          <a:prstGeom prst="rect">
            <a:avLst/>
          </a:prstGeom>
          <a:noFill/>
        </p:spPr>
        <p:txBody>
          <a:bodyPr wrap="none" lIns="0" tIns="0" rIns="0" bIns="0" rtlCol="0">
            <a:noAutofit/>
          </a:bodyPr>
          <a:lstStyle/>
          <a:p>
            <a:pPr>
              <a:lnSpc>
                <a:spcPct val="110000"/>
              </a:lnSpc>
            </a:pPr>
            <a:r>
              <a:rPr lang="en-US" sz="1399" b="1" dirty="0">
                <a:solidFill>
                  <a:srgbClr val="00646E"/>
                </a:solidFill>
                <a:ea typeface="Arial Unicode MS" panose="020B0604020202020204" pitchFamily="34" charset="-128"/>
                <a:cs typeface="Arial Unicode MS" panose="020B0604020202020204" pitchFamily="34" charset="-128"/>
              </a:rPr>
              <a:t>Provider accounts</a:t>
            </a:r>
          </a:p>
        </p:txBody>
      </p:sp>
      <p:sp>
        <p:nvSpPr>
          <p:cNvPr id="77" name="TextBox 76"/>
          <p:cNvSpPr txBox="1"/>
          <p:nvPr/>
        </p:nvSpPr>
        <p:spPr>
          <a:xfrm>
            <a:off x="2454092" y="4855690"/>
            <a:ext cx="491526" cy="719619"/>
          </a:xfrm>
          <a:prstGeom prst="rect">
            <a:avLst/>
          </a:prstGeom>
          <a:noFill/>
        </p:spPr>
        <p:txBody>
          <a:bodyPr wrap="none" lIns="0" tIns="0" rIns="0" bIns="0" rtlCol="0">
            <a:noAutofit/>
          </a:bodyPr>
          <a:lstStyle/>
          <a:p>
            <a:pPr>
              <a:lnSpc>
                <a:spcPct val="110000"/>
              </a:lnSpc>
            </a:pPr>
            <a:r>
              <a:rPr lang="en-US" sz="1399" b="1" dirty="0">
                <a:solidFill>
                  <a:srgbClr val="00646E"/>
                </a:solidFill>
                <a:ea typeface="Arial Unicode MS" panose="020B0604020202020204" pitchFamily="34" charset="-128"/>
                <a:cs typeface="Arial Unicode MS" panose="020B0604020202020204" pitchFamily="34" charset="-128"/>
              </a:rPr>
              <a:t>Big</a:t>
            </a:r>
            <a:br>
              <a:rPr lang="en-US" sz="1399" b="1" dirty="0">
                <a:solidFill>
                  <a:srgbClr val="00646E"/>
                </a:solidFill>
                <a:ea typeface="Arial Unicode MS" panose="020B0604020202020204" pitchFamily="34" charset="-128"/>
                <a:cs typeface="Arial Unicode MS" panose="020B0604020202020204" pitchFamily="34" charset="-128"/>
              </a:rPr>
            </a:br>
            <a:r>
              <a:rPr lang="en-US" sz="1399" b="1" dirty="0">
                <a:solidFill>
                  <a:srgbClr val="00646E"/>
                </a:solidFill>
                <a:ea typeface="Arial Unicode MS" panose="020B0604020202020204" pitchFamily="34" charset="-128"/>
                <a:cs typeface="Arial Unicode MS" panose="020B0604020202020204" pitchFamily="34" charset="-128"/>
              </a:rPr>
              <a:t>data</a:t>
            </a:r>
            <a:br>
              <a:rPr lang="en-US" sz="1399" b="1" dirty="0">
                <a:solidFill>
                  <a:srgbClr val="00646E"/>
                </a:solidFill>
                <a:ea typeface="Arial Unicode MS" panose="020B0604020202020204" pitchFamily="34" charset="-128"/>
                <a:cs typeface="Arial Unicode MS" panose="020B0604020202020204" pitchFamily="34" charset="-128"/>
              </a:rPr>
            </a:br>
            <a:r>
              <a:rPr lang="en-US" sz="1399" b="1" dirty="0">
                <a:solidFill>
                  <a:srgbClr val="00646E"/>
                </a:solidFill>
                <a:ea typeface="Arial Unicode MS" panose="020B0604020202020204" pitchFamily="34" charset="-128"/>
                <a:cs typeface="Arial Unicode MS" panose="020B0604020202020204" pitchFamily="34" charset="-128"/>
              </a:rPr>
              <a:t>store</a:t>
            </a:r>
          </a:p>
        </p:txBody>
      </p:sp>
      <p:sp>
        <p:nvSpPr>
          <p:cNvPr id="78" name="TextBox 77"/>
          <p:cNvSpPr txBox="1"/>
          <p:nvPr/>
        </p:nvSpPr>
        <p:spPr>
          <a:xfrm>
            <a:off x="7068787" y="4351380"/>
            <a:ext cx="491526" cy="719619"/>
          </a:xfrm>
          <a:prstGeom prst="rect">
            <a:avLst/>
          </a:prstGeom>
          <a:noFill/>
        </p:spPr>
        <p:txBody>
          <a:bodyPr wrap="none" lIns="0" tIns="0" rIns="0" bIns="0" rtlCol="0">
            <a:noAutofit/>
          </a:bodyPr>
          <a:lstStyle/>
          <a:p>
            <a:pPr>
              <a:lnSpc>
                <a:spcPct val="110000"/>
              </a:lnSpc>
            </a:pPr>
            <a:r>
              <a:rPr lang="en-US" sz="1399" b="1" dirty="0">
                <a:solidFill>
                  <a:srgbClr val="00646E"/>
                </a:solidFill>
                <a:ea typeface="Arial Unicode MS" panose="020B0604020202020204" pitchFamily="34" charset="-128"/>
                <a:cs typeface="Arial Unicode MS" panose="020B0604020202020204" pitchFamily="34" charset="-128"/>
              </a:rPr>
              <a:t>Backing</a:t>
            </a:r>
            <a:br>
              <a:rPr lang="en-US" sz="1399" b="1" dirty="0">
                <a:solidFill>
                  <a:srgbClr val="00646E"/>
                </a:solidFill>
                <a:ea typeface="Arial Unicode MS" panose="020B0604020202020204" pitchFamily="34" charset="-128"/>
                <a:cs typeface="Arial Unicode MS" panose="020B0604020202020204" pitchFamily="34" charset="-128"/>
              </a:rPr>
            </a:br>
            <a:r>
              <a:rPr lang="en-US" sz="1399" b="1" dirty="0">
                <a:solidFill>
                  <a:srgbClr val="00646E"/>
                </a:solidFill>
                <a:ea typeface="Arial Unicode MS" panose="020B0604020202020204" pitchFamily="34" charset="-128"/>
                <a:cs typeface="Arial Unicode MS" panose="020B0604020202020204" pitchFamily="34" charset="-128"/>
              </a:rPr>
              <a:t>services</a:t>
            </a:r>
          </a:p>
        </p:txBody>
      </p:sp>
      <p:sp>
        <p:nvSpPr>
          <p:cNvPr id="79" name="TextBox 78"/>
          <p:cNvSpPr txBox="1"/>
          <p:nvPr/>
        </p:nvSpPr>
        <p:spPr>
          <a:xfrm>
            <a:off x="7068787" y="3724485"/>
            <a:ext cx="491526" cy="719619"/>
          </a:xfrm>
          <a:prstGeom prst="rect">
            <a:avLst/>
          </a:prstGeom>
          <a:noFill/>
        </p:spPr>
        <p:txBody>
          <a:bodyPr wrap="none" lIns="0" tIns="0" rIns="0" bIns="0" rtlCol="0">
            <a:noAutofit/>
          </a:bodyPr>
          <a:lstStyle/>
          <a:p>
            <a:pPr>
              <a:lnSpc>
                <a:spcPct val="110000"/>
              </a:lnSpc>
            </a:pPr>
            <a:r>
              <a:rPr lang="en-US" sz="1399" b="1" dirty="0">
                <a:solidFill>
                  <a:srgbClr val="00646E"/>
                </a:solidFill>
                <a:ea typeface="Arial Unicode MS" panose="020B0604020202020204" pitchFamily="34" charset="-128"/>
                <a:cs typeface="Arial Unicode MS" panose="020B0604020202020204" pitchFamily="34" charset="-128"/>
              </a:rPr>
              <a:t>Cloud Foundry</a:t>
            </a:r>
          </a:p>
          <a:p>
            <a:pPr>
              <a:lnSpc>
                <a:spcPct val="110000"/>
              </a:lnSpc>
            </a:pPr>
            <a:r>
              <a:rPr lang="en-US" sz="1399" b="1" dirty="0">
                <a:solidFill>
                  <a:srgbClr val="00646E"/>
                </a:solidFill>
                <a:ea typeface="Arial Unicode MS" panose="020B0604020202020204" pitchFamily="34" charset="-128"/>
                <a:cs typeface="Arial Unicode MS" panose="020B0604020202020204" pitchFamily="34" charset="-128"/>
              </a:rPr>
              <a:t>space</a:t>
            </a:r>
          </a:p>
        </p:txBody>
      </p:sp>
      <p:sp>
        <p:nvSpPr>
          <p:cNvPr id="80" name="TextBox 79"/>
          <p:cNvSpPr txBox="1"/>
          <p:nvPr/>
        </p:nvSpPr>
        <p:spPr>
          <a:xfrm>
            <a:off x="9382496" y="3838778"/>
            <a:ext cx="2181475" cy="605326"/>
          </a:xfrm>
          <a:prstGeom prst="rect">
            <a:avLst/>
          </a:prstGeom>
          <a:noFill/>
        </p:spPr>
        <p:txBody>
          <a:bodyPr wrap="none" lIns="0" tIns="0" rIns="0" bIns="0" rtlCol="0">
            <a:noAutofit/>
          </a:bodyPr>
          <a:lstStyle/>
          <a:p>
            <a:pPr algn="ctr">
              <a:lnSpc>
                <a:spcPct val="110000"/>
              </a:lnSpc>
            </a:pPr>
            <a:r>
              <a:rPr lang="en-US" sz="1399" b="1" dirty="0">
                <a:solidFill>
                  <a:srgbClr val="00646E"/>
                </a:solidFill>
                <a:ea typeface="Arial Unicode MS" panose="020B0604020202020204" pitchFamily="34" charset="-128"/>
                <a:cs typeface="Arial Unicode MS" panose="020B0604020202020204" pitchFamily="34" charset="-128"/>
              </a:rPr>
              <a:t>Cloud infrastructure provider</a:t>
            </a:r>
            <a:br>
              <a:rPr lang="en-US" sz="1399" b="1" dirty="0">
                <a:solidFill>
                  <a:srgbClr val="00646E"/>
                </a:solidFill>
                <a:ea typeface="Arial Unicode MS" panose="020B0604020202020204" pitchFamily="34" charset="-128"/>
                <a:cs typeface="Arial Unicode MS" panose="020B0604020202020204" pitchFamily="34" charset="-128"/>
              </a:rPr>
            </a:br>
            <a:r>
              <a:rPr lang="en-US" sz="1399" b="1" dirty="0">
                <a:solidFill>
                  <a:srgbClr val="00646E"/>
                </a:solidFill>
                <a:ea typeface="Arial Unicode MS" panose="020B0604020202020204" pitchFamily="34" charset="-128"/>
                <a:cs typeface="Arial Unicode MS" panose="020B0604020202020204" pitchFamily="34" charset="-128"/>
              </a:rPr>
              <a:t>account</a:t>
            </a:r>
          </a:p>
        </p:txBody>
      </p:sp>
      <p:sp>
        <p:nvSpPr>
          <p:cNvPr id="154" name="Freeform 79"/>
          <p:cNvSpPr>
            <a:spLocks noEditPoints="1"/>
          </p:cNvSpPr>
          <p:nvPr/>
        </p:nvSpPr>
        <p:spPr bwMode="auto">
          <a:xfrm>
            <a:off x="2008225" y="2385367"/>
            <a:ext cx="209576" cy="209576"/>
          </a:xfrm>
          <a:custGeom>
            <a:avLst/>
            <a:gdLst>
              <a:gd name="T0" fmla="*/ 351 w 703"/>
              <a:gd name="T1" fmla="*/ 0 h 703"/>
              <a:gd name="T2" fmla="*/ 0 w 703"/>
              <a:gd name="T3" fmla="*/ 351 h 703"/>
              <a:gd name="T4" fmla="*/ 351 w 703"/>
              <a:gd name="T5" fmla="*/ 703 h 703"/>
              <a:gd name="T6" fmla="*/ 703 w 703"/>
              <a:gd name="T7" fmla="*/ 351 h 703"/>
              <a:gd name="T8" fmla="*/ 351 w 703"/>
              <a:gd name="T9" fmla="*/ 0 h 703"/>
              <a:gd name="T10" fmla="*/ 446 w 703"/>
              <a:gd name="T11" fmla="*/ 392 h 703"/>
              <a:gd name="T12" fmla="*/ 512 w 703"/>
              <a:gd name="T13" fmla="*/ 392 h 703"/>
              <a:gd name="T14" fmla="*/ 530 w 703"/>
              <a:gd name="T15" fmla="*/ 528 h 703"/>
              <a:gd name="T16" fmla="*/ 575 w 703"/>
              <a:gd name="T17" fmla="*/ 528 h 703"/>
              <a:gd name="T18" fmla="*/ 351 w 703"/>
              <a:gd name="T19" fmla="*/ 637 h 703"/>
              <a:gd name="T20" fmla="*/ 351 w 703"/>
              <a:gd name="T21" fmla="*/ 637 h 703"/>
              <a:gd name="T22" fmla="*/ 65 w 703"/>
              <a:gd name="T23" fmla="*/ 351 h 703"/>
              <a:gd name="T24" fmla="*/ 83 w 703"/>
              <a:gd name="T25" fmla="*/ 253 h 703"/>
              <a:gd name="T26" fmla="*/ 106 w 703"/>
              <a:gd name="T27" fmla="*/ 333 h 703"/>
              <a:gd name="T28" fmla="*/ 154 w 703"/>
              <a:gd name="T29" fmla="*/ 404 h 703"/>
              <a:gd name="T30" fmla="*/ 206 w 703"/>
              <a:gd name="T31" fmla="*/ 404 h 703"/>
              <a:gd name="T32" fmla="*/ 206 w 703"/>
              <a:gd name="T33" fmla="*/ 439 h 703"/>
              <a:gd name="T34" fmla="*/ 243 w 703"/>
              <a:gd name="T35" fmla="*/ 483 h 703"/>
              <a:gd name="T36" fmla="*/ 243 w 703"/>
              <a:gd name="T37" fmla="*/ 563 h 703"/>
              <a:gd name="T38" fmla="*/ 278 w 703"/>
              <a:gd name="T39" fmla="*/ 602 h 703"/>
              <a:gd name="T40" fmla="*/ 376 w 703"/>
              <a:gd name="T41" fmla="*/ 444 h 703"/>
              <a:gd name="T42" fmla="*/ 376 w 703"/>
              <a:gd name="T43" fmla="*/ 377 h 703"/>
              <a:gd name="T44" fmla="*/ 233 w 703"/>
              <a:gd name="T45" fmla="*/ 338 h 703"/>
              <a:gd name="T46" fmla="*/ 214 w 703"/>
              <a:gd name="T47" fmla="*/ 338 h 703"/>
              <a:gd name="T48" fmla="*/ 198 w 703"/>
              <a:gd name="T49" fmla="*/ 315 h 703"/>
              <a:gd name="T50" fmla="*/ 231 w 703"/>
              <a:gd name="T51" fmla="*/ 274 h 703"/>
              <a:gd name="T52" fmla="*/ 285 w 703"/>
              <a:gd name="T53" fmla="*/ 274 h 703"/>
              <a:gd name="T54" fmla="*/ 316 w 703"/>
              <a:gd name="T55" fmla="*/ 171 h 703"/>
              <a:gd name="T56" fmla="*/ 249 w 703"/>
              <a:gd name="T57" fmla="*/ 111 h 703"/>
              <a:gd name="T58" fmla="*/ 196 w 703"/>
              <a:gd name="T59" fmla="*/ 111 h 703"/>
              <a:gd name="T60" fmla="*/ 351 w 703"/>
              <a:gd name="T61" fmla="*/ 66 h 703"/>
              <a:gd name="T62" fmla="*/ 463 w 703"/>
              <a:gd name="T63" fmla="*/ 88 h 703"/>
              <a:gd name="T64" fmla="*/ 463 w 703"/>
              <a:gd name="T65" fmla="*/ 125 h 703"/>
              <a:gd name="T66" fmla="*/ 422 w 703"/>
              <a:gd name="T67" fmla="*/ 143 h 703"/>
              <a:gd name="T68" fmla="*/ 449 w 703"/>
              <a:gd name="T69" fmla="*/ 203 h 703"/>
              <a:gd name="T70" fmla="*/ 485 w 703"/>
              <a:gd name="T71" fmla="*/ 187 h 703"/>
              <a:gd name="T72" fmla="*/ 585 w 703"/>
              <a:gd name="T73" fmla="*/ 187 h 703"/>
              <a:gd name="T74" fmla="*/ 619 w 703"/>
              <a:gd name="T75" fmla="*/ 253 h 703"/>
              <a:gd name="T76" fmla="*/ 494 w 703"/>
              <a:gd name="T77" fmla="*/ 253 h 703"/>
              <a:gd name="T78" fmla="*/ 435 w 703"/>
              <a:gd name="T79" fmla="*/ 319 h 703"/>
              <a:gd name="T80" fmla="*/ 446 w 703"/>
              <a:gd name="T81" fmla="*/ 39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351" y="0"/>
                </a:moveTo>
                <a:cubicBezTo>
                  <a:pt x="157" y="0"/>
                  <a:pt x="0" y="157"/>
                  <a:pt x="0" y="351"/>
                </a:cubicBezTo>
                <a:cubicBezTo>
                  <a:pt x="0" y="545"/>
                  <a:pt x="157" y="703"/>
                  <a:pt x="351" y="703"/>
                </a:cubicBezTo>
                <a:cubicBezTo>
                  <a:pt x="545" y="703"/>
                  <a:pt x="703" y="545"/>
                  <a:pt x="703" y="351"/>
                </a:cubicBezTo>
                <a:cubicBezTo>
                  <a:pt x="703" y="157"/>
                  <a:pt x="545" y="0"/>
                  <a:pt x="351" y="0"/>
                </a:cubicBezTo>
                <a:close/>
                <a:moveTo>
                  <a:pt x="446" y="392"/>
                </a:moveTo>
                <a:cubicBezTo>
                  <a:pt x="512" y="392"/>
                  <a:pt x="512" y="392"/>
                  <a:pt x="512" y="392"/>
                </a:cubicBezTo>
                <a:cubicBezTo>
                  <a:pt x="530" y="528"/>
                  <a:pt x="530" y="528"/>
                  <a:pt x="530" y="528"/>
                </a:cubicBezTo>
                <a:cubicBezTo>
                  <a:pt x="575" y="528"/>
                  <a:pt x="575" y="528"/>
                  <a:pt x="575" y="528"/>
                </a:cubicBezTo>
                <a:cubicBezTo>
                  <a:pt x="523" y="594"/>
                  <a:pt x="442" y="637"/>
                  <a:pt x="351" y="637"/>
                </a:cubicBezTo>
                <a:cubicBezTo>
                  <a:pt x="351" y="637"/>
                  <a:pt x="351" y="637"/>
                  <a:pt x="351" y="637"/>
                </a:cubicBezTo>
                <a:cubicBezTo>
                  <a:pt x="194" y="637"/>
                  <a:pt x="65" y="509"/>
                  <a:pt x="65" y="351"/>
                </a:cubicBezTo>
                <a:cubicBezTo>
                  <a:pt x="65" y="317"/>
                  <a:pt x="72" y="283"/>
                  <a:pt x="83" y="253"/>
                </a:cubicBezTo>
                <a:cubicBezTo>
                  <a:pt x="106" y="333"/>
                  <a:pt x="106" y="333"/>
                  <a:pt x="106" y="333"/>
                </a:cubicBezTo>
                <a:cubicBezTo>
                  <a:pt x="154" y="404"/>
                  <a:pt x="154" y="404"/>
                  <a:pt x="154" y="404"/>
                </a:cubicBezTo>
                <a:cubicBezTo>
                  <a:pt x="206" y="404"/>
                  <a:pt x="206" y="404"/>
                  <a:pt x="206" y="404"/>
                </a:cubicBezTo>
                <a:cubicBezTo>
                  <a:pt x="206" y="439"/>
                  <a:pt x="206" y="439"/>
                  <a:pt x="206" y="439"/>
                </a:cubicBezTo>
                <a:cubicBezTo>
                  <a:pt x="243" y="483"/>
                  <a:pt x="243" y="483"/>
                  <a:pt x="243" y="483"/>
                </a:cubicBezTo>
                <a:cubicBezTo>
                  <a:pt x="243" y="563"/>
                  <a:pt x="243" y="563"/>
                  <a:pt x="243" y="563"/>
                </a:cubicBezTo>
                <a:cubicBezTo>
                  <a:pt x="278" y="602"/>
                  <a:pt x="278" y="602"/>
                  <a:pt x="278" y="602"/>
                </a:cubicBezTo>
                <a:cubicBezTo>
                  <a:pt x="376" y="444"/>
                  <a:pt x="376" y="444"/>
                  <a:pt x="376" y="444"/>
                </a:cubicBezTo>
                <a:cubicBezTo>
                  <a:pt x="376" y="377"/>
                  <a:pt x="376" y="377"/>
                  <a:pt x="376" y="377"/>
                </a:cubicBezTo>
                <a:cubicBezTo>
                  <a:pt x="233" y="338"/>
                  <a:pt x="233" y="338"/>
                  <a:pt x="233" y="338"/>
                </a:cubicBezTo>
                <a:cubicBezTo>
                  <a:pt x="214" y="338"/>
                  <a:pt x="214" y="338"/>
                  <a:pt x="214" y="338"/>
                </a:cubicBezTo>
                <a:cubicBezTo>
                  <a:pt x="198" y="315"/>
                  <a:pt x="198" y="315"/>
                  <a:pt x="198" y="315"/>
                </a:cubicBezTo>
                <a:cubicBezTo>
                  <a:pt x="231" y="274"/>
                  <a:pt x="231" y="274"/>
                  <a:pt x="231" y="274"/>
                </a:cubicBezTo>
                <a:cubicBezTo>
                  <a:pt x="285" y="274"/>
                  <a:pt x="285" y="274"/>
                  <a:pt x="285" y="274"/>
                </a:cubicBezTo>
                <a:cubicBezTo>
                  <a:pt x="316" y="171"/>
                  <a:pt x="316" y="171"/>
                  <a:pt x="316" y="171"/>
                </a:cubicBezTo>
                <a:cubicBezTo>
                  <a:pt x="249" y="111"/>
                  <a:pt x="249" y="111"/>
                  <a:pt x="249" y="111"/>
                </a:cubicBezTo>
                <a:cubicBezTo>
                  <a:pt x="196" y="111"/>
                  <a:pt x="196" y="111"/>
                  <a:pt x="196" y="111"/>
                </a:cubicBezTo>
                <a:cubicBezTo>
                  <a:pt x="241" y="83"/>
                  <a:pt x="294" y="66"/>
                  <a:pt x="351" y="66"/>
                </a:cubicBezTo>
                <a:cubicBezTo>
                  <a:pt x="391" y="66"/>
                  <a:pt x="429" y="74"/>
                  <a:pt x="463" y="88"/>
                </a:cubicBezTo>
                <a:cubicBezTo>
                  <a:pt x="463" y="125"/>
                  <a:pt x="463" y="125"/>
                  <a:pt x="463" y="125"/>
                </a:cubicBezTo>
                <a:cubicBezTo>
                  <a:pt x="422" y="143"/>
                  <a:pt x="422" y="143"/>
                  <a:pt x="422" y="143"/>
                </a:cubicBezTo>
                <a:cubicBezTo>
                  <a:pt x="449" y="203"/>
                  <a:pt x="449" y="203"/>
                  <a:pt x="449" y="203"/>
                </a:cubicBezTo>
                <a:cubicBezTo>
                  <a:pt x="485" y="187"/>
                  <a:pt x="485" y="187"/>
                  <a:pt x="485" y="187"/>
                </a:cubicBezTo>
                <a:cubicBezTo>
                  <a:pt x="585" y="187"/>
                  <a:pt x="585" y="187"/>
                  <a:pt x="585" y="187"/>
                </a:cubicBezTo>
                <a:cubicBezTo>
                  <a:pt x="599" y="208"/>
                  <a:pt x="611" y="230"/>
                  <a:pt x="619" y="253"/>
                </a:cubicBezTo>
                <a:cubicBezTo>
                  <a:pt x="494" y="253"/>
                  <a:pt x="494" y="253"/>
                  <a:pt x="494" y="253"/>
                </a:cubicBezTo>
                <a:cubicBezTo>
                  <a:pt x="435" y="319"/>
                  <a:pt x="435" y="319"/>
                  <a:pt x="435" y="319"/>
                </a:cubicBezTo>
                <a:lnTo>
                  <a:pt x="446" y="392"/>
                </a:lnTo>
                <a:close/>
              </a:path>
            </a:pathLst>
          </a:custGeom>
          <a:solidFill>
            <a:srgbClr val="41AAAA"/>
          </a:solidFill>
          <a:ln>
            <a:noFill/>
          </a:ln>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ＭＳ Ｐゴシック" pitchFamily="34" charset="-128"/>
            </a:endParaRPr>
          </a:p>
        </p:txBody>
      </p:sp>
      <p:sp>
        <p:nvSpPr>
          <p:cNvPr id="155" name="Freeform 79"/>
          <p:cNvSpPr>
            <a:spLocks noEditPoints="1"/>
          </p:cNvSpPr>
          <p:nvPr/>
        </p:nvSpPr>
        <p:spPr bwMode="auto">
          <a:xfrm>
            <a:off x="2349304" y="2038300"/>
            <a:ext cx="209576" cy="209576"/>
          </a:xfrm>
          <a:custGeom>
            <a:avLst/>
            <a:gdLst>
              <a:gd name="T0" fmla="*/ 351 w 703"/>
              <a:gd name="T1" fmla="*/ 0 h 703"/>
              <a:gd name="T2" fmla="*/ 0 w 703"/>
              <a:gd name="T3" fmla="*/ 351 h 703"/>
              <a:gd name="T4" fmla="*/ 351 w 703"/>
              <a:gd name="T5" fmla="*/ 703 h 703"/>
              <a:gd name="T6" fmla="*/ 703 w 703"/>
              <a:gd name="T7" fmla="*/ 351 h 703"/>
              <a:gd name="T8" fmla="*/ 351 w 703"/>
              <a:gd name="T9" fmla="*/ 0 h 703"/>
              <a:gd name="T10" fmla="*/ 446 w 703"/>
              <a:gd name="T11" fmla="*/ 392 h 703"/>
              <a:gd name="T12" fmla="*/ 512 w 703"/>
              <a:gd name="T13" fmla="*/ 392 h 703"/>
              <a:gd name="T14" fmla="*/ 530 w 703"/>
              <a:gd name="T15" fmla="*/ 528 h 703"/>
              <a:gd name="T16" fmla="*/ 575 w 703"/>
              <a:gd name="T17" fmla="*/ 528 h 703"/>
              <a:gd name="T18" fmla="*/ 351 w 703"/>
              <a:gd name="T19" fmla="*/ 637 h 703"/>
              <a:gd name="T20" fmla="*/ 351 w 703"/>
              <a:gd name="T21" fmla="*/ 637 h 703"/>
              <a:gd name="T22" fmla="*/ 65 w 703"/>
              <a:gd name="T23" fmla="*/ 351 h 703"/>
              <a:gd name="T24" fmla="*/ 83 w 703"/>
              <a:gd name="T25" fmla="*/ 253 h 703"/>
              <a:gd name="T26" fmla="*/ 106 w 703"/>
              <a:gd name="T27" fmla="*/ 333 h 703"/>
              <a:gd name="T28" fmla="*/ 154 w 703"/>
              <a:gd name="T29" fmla="*/ 404 h 703"/>
              <a:gd name="T30" fmla="*/ 206 w 703"/>
              <a:gd name="T31" fmla="*/ 404 h 703"/>
              <a:gd name="T32" fmla="*/ 206 w 703"/>
              <a:gd name="T33" fmla="*/ 439 h 703"/>
              <a:gd name="T34" fmla="*/ 243 w 703"/>
              <a:gd name="T35" fmla="*/ 483 h 703"/>
              <a:gd name="T36" fmla="*/ 243 w 703"/>
              <a:gd name="T37" fmla="*/ 563 h 703"/>
              <a:gd name="T38" fmla="*/ 278 w 703"/>
              <a:gd name="T39" fmla="*/ 602 h 703"/>
              <a:gd name="T40" fmla="*/ 376 w 703"/>
              <a:gd name="T41" fmla="*/ 444 h 703"/>
              <a:gd name="T42" fmla="*/ 376 w 703"/>
              <a:gd name="T43" fmla="*/ 377 h 703"/>
              <a:gd name="T44" fmla="*/ 233 w 703"/>
              <a:gd name="T45" fmla="*/ 338 h 703"/>
              <a:gd name="T46" fmla="*/ 214 w 703"/>
              <a:gd name="T47" fmla="*/ 338 h 703"/>
              <a:gd name="T48" fmla="*/ 198 w 703"/>
              <a:gd name="T49" fmla="*/ 315 h 703"/>
              <a:gd name="T50" fmla="*/ 231 w 703"/>
              <a:gd name="T51" fmla="*/ 274 h 703"/>
              <a:gd name="T52" fmla="*/ 285 w 703"/>
              <a:gd name="T53" fmla="*/ 274 h 703"/>
              <a:gd name="T54" fmla="*/ 316 w 703"/>
              <a:gd name="T55" fmla="*/ 171 h 703"/>
              <a:gd name="T56" fmla="*/ 249 w 703"/>
              <a:gd name="T57" fmla="*/ 111 h 703"/>
              <a:gd name="T58" fmla="*/ 196 w 703"/>
              <a:gd name="T59" fmla="*/ 111 h 703"/>
              <a:gd name="T60" fmla="*/ 351 w 703"/>
              <a:gd name="T61" fmla="*/ 66 h 703"/>
              <a:gd name="T62" fmla="*/ 463 w 703"/>
              <a:gd name="T63" fmla="*/ 88 h 703"/>
              <a:gd name="T64" fmla="*/ 463 w 703"/>
              <a:gd name="T65" fmla="*/ 125 h 703"/>
              <a:gd name="T66" fmla="*/ 422 w 703"/>
              <a:gd name="T67" fmla="*/ 143 h 703"/>
              <a:gd name="T68" fmla="*/ 449 w 703"/>
              <a:gd name="T69" fmla="*/ 203 h 703"/>
              <a:gd name="T70" fmla="*/ 485 w 703"/>
              <a:gd name="T71" fmla="*/ 187 h 703"/>
              <a:gd name="T72" fmla="*/ 585 w 703"/>
              <a:gd name="T73" fmla="*/ 187 h 703"/>
              <a:gd name="T74" fmla="*/ 619 w 703"/>
              <a:gd name="T75" fmla="*/ 253 h 703"/>
              <a:gd name="T76" fmla="*/ 494 w 703"/>
              <a:gd name="T77" fmla="*/ 253 h 703"/>
              <a:gd name="T78" fmla="*/ 435 w 703"/>
              <a:gd name="T79" fmla="*/ 319 h 703"/>
              <a:gd name="T80" fmla="*/ 446 w 703"/>
              <a:gd name="T81" fmla="*/ 39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351" y="0"/>
                </a:moveTo>
                <a:cubicBezTo>
                  <a:pt x="157" y="0"/>
                  <a:pt x="0" y="157"/>
                  <a:pt x="0" y="351"/>
                </a:cubicBezTo>
                <a:cubicBezTo>
                  <a:pt x="0" y="545"/>
                  <a:pt x="157" y="703"/>
                  <a:pt x="351" y="703"/>
                </a:cubicBezTo>
                <a:cubicBezTo>
                  <a:pt x="545" y="703"/>
                  <a:pt x="703" y="545"/>
                  <a:pt x="703" y="351"/>
                </a:cubicBezTo>
                <a:cubicBezTo>
                  <a:pt x="703" y="157"/>
                  <a:pt x="545" y="0"/>
                  <a:pt x="351" y="0"/>
                </a:cubicBezTo>
                <a:close/>
                <a:moveTo>
                  <a:pt x="446" y="392"/>
                </a:moveTo>
                <a:cubicBezTo>
                  <a:pt x="512" y="392"/>
                  <a:pt x="512" y="392"/>
                  <a:pt x="512" y="392"/>
                </a:cubicBezTo>
                <a:cubicBezTo>
                  <a:pt x="530" y="528"/>
                  <a:pt x="530" y="528"/>
                  <a:pt x="530" y="528"/>
                </a:cubicBezTo>
                <a:cubicBezTo>
                  <a:pt x="575" y="528"/>
                  <a:pt x="575" y="528"/>
                  <a:pt x="575" y="528"/>
                </a:cubicBezTo>
                <a:cubicBezTo>
                  <a:pt x="523" y="594"/>
                  <a:pt x="442" y="637"/>
                  <a:pt x="351" y="637"/>
                </a:cubicBezTo>
                <a:cubicBezTo>
                  <a:pt x="351" y="637"/>
                  <a:pt x="351" y="637"/>
                  <a:pt x="351" y="637"/>
                </a:cubicBezTo>
                <a:cubicBezTo>
                  <a:pt x="194" y="637"/>
                  <a:pt x="65" y="509"/>
                  <a:pt x="65" y="351"/>
                </a:cubicBezTo>
                <a:cubicBezTo>
                  <a:pt x="65" y="317"/>
                  <a:pt x="72" y="283"/>
                  <a:pt x="83" y="253"/>
                </a:cubicBezTo>
                <a:cubicBezTo>
                  <a:pt x="106" y="333"/>
                  <a:pt x="106" y="333"/>
                  <a:pt x="106" y="333"/>
                </a:cubicBezTo>
                <a:cubicBezTo>
                  <a:pt x="154" y="404"/>
                  <a:pt x="154" y="404"/>
                  <a:pt x="154" y="404"/>
                </a:cubicBezTo>
                <a:cubicBezTo>
                  <a:pt x="206" y="404"/>
                  <a:pt x="206" y="404"/>
                  <a:pt x="206" y="404"/>
                </a:cubicBezTo>
                <a:cubicBezTo>
                  <a:pt x="206" y="439"/>
                  <a:pt x="206" y="439"/>
                  <a:pt x="206" y="439"/>
                </a:cubicBezTo>
                <a:cubicBezTo>
                  <a:pt x="243" y="483"/>
                  <a:pt x="243" y="483"/>
                  <a:pt x="243" y="483"/>
                </a:cubicBezTo>
                <a:cubicBezTo>
                  <a:pt x="243" y="563"/>
                  <a:pt x="243" y="563"/>
                  <a:pt x="243" y="563"/>
                </a:cubicBezTo>
                <a:cubicBezTo>
                  <a:pt x="278" y="602"/>
                  <a:pt x="278" y="602"/>
                  <a:pt x="278" y="602"/>
                </a:cubicBezTo>
                <a:cubicBezTo>
                  <a:pt x="376" y="444"/>
                  <a:pt x="376" y="444"/>
                  <a:pt x="376" y="444"/>
                </a:cubicBezTo>
                <a:cubicBezTo>
                  <a:pt x="376" y="377"/>
                  <a:pt x="376" y="377"/>
                  <a:pt x="376" y="377"/>
                </a:cubicBezTo>
                <a:cubicBezTo>
                  <a:pt x="233" y="338"/>
                  <a:pt x="233" y="338"/>
                  <a:pt x="233" y="338"/>
                </a:cubicBezTo>
                <a:cubicBezTo>
                  <a:pt x="214" y="338"/>
                  <a:pt x="214" y="338"/>
                  <a:pt x="214" y="338"/>
                </a:cubicBezTo>
                <a:cubicBezTo>
                  <a:pt x="198" y="315"/>
                  <a:pt x="198" y="315"/>
                  <a:pt x="198" y="315"/>
                </a:cubicBezTo>
                <a:cubicBezTo>
                  <a:pt x="231" y="274"/>
                  <a:pt x="231" y="274"/>
                  <a:pt x="231" y="274"/>
                </a:cubicBezTo>
                <a:cubicBezTo>
                  <a:pt x="285" y="274"/>
                  <a:pt x="285" y="274"/>
                  <a:pt x="285" y="274"/>
                </a:cubicBezTo>
                <a:cubicBezTo>
                  <a:pt x="316" y="171"/>
                  <a:pt x="316" y="171"/>
                  <a:pt x="316" y="171"/>
                </a:cubicBezTo>
                <a:cubicBezTo>
                  <a:pt x="249" y="111"/>
                  <a:pt x="249" y="111"/>
                  <a:pt x="249" y="111"/>
                </a:cubicBezTo>
                <a:cubicBezTo>
                  <a:pt x="196" y="111"/>
                  <a:pt x="196" y="111"/>
                  <a:pt x="196" y="111"/>
                </a:cubicBezTo>
                <a:cubicBezTo>
                  <a:pt x="241" y="83"/>
                  <a:pt x="294" y="66"/>
                  <a:pt x="351" y="66"/>
                </a:cubicBezTo>
                <a:cubicBezTo>
                  <a:pt x="391" y="66"/>
                  <a:pt x="429" y="74"/>
                  <a:pt x="463" y="88"/>
                </a:cubicBezTo>
                <a:cubicBezTo>
                  <a:pt x="463" y="125"/>
                  <a:pt x="463" y="125"/>
                  <a:pt x="463" y="125"/>
                </a:cubicBezTo>
                <a:cubicBezTo>
                  <a:pt x="422" y="143"/>
                  <a:pt x="422" y="143"/>
                  <a:pt x="422" y="143"/>
                </a:cubicBezTo>
                <a:cubicBezTo>
                  <a:pt x="449" y="203"/>
                  <a:pt x="449" y="203"/>
                  <a:pt x="449" y="203"/>
                </a:cubicBezTo>
                <a:cubicBezTo>
                  <a:pt x="485" y="187"/>
                  <a:pt x="485" y="187"/>
                  <a:pt x="485" y="187"/>
                </a:cubicBezTo>
                <a:cubicBezTo>
                  <a:pt x="585" y="187"/>
                  <a:pt x="585" y="187"/>
                  <a:pt x="585" y="187"/>
                </a:cubicBezTo>
                <a:cubicBezTo>
                  <a:pt x="599" y="208"/>
                  <a:pt x="611" y="230"/>
                  <a:pt x="619" y="253"/>
                </a:cubicBezTo>
                <a:cubicBezTo>
                  <a:pt x="494" y="253"/>
                  <a:pt x="494" y="253"/>
                  <a:pt x="494" y="253"/>
                </a:cubicBezTo>
                <a:cubicBezTo>
                  <a:pt x="435" y="319"/>
                  <a:pt x="435" y="319"/>
                  <a:pt x="435" y="319"/>
                </a:cubicBezTo>
                <a:lnTo>
                  <a:pt x="446" y="392"/>
                </a:lnTo>
                <a:close/>
              </a:path>
            </a:pathLst>
          </a:custGeom>
          <a:solidFill>
            <a:srgbClr val="41AAAA"/>
          </a:solidFill>
          <a:ln>
            <a:noFill/>
          </a:ln>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ＭＳ Ｐゴシック" pitchFamily="34" charset="-128"/>
            </a:endParaRPr>
          </a:p>
        </p:txBody>
      </p:sp>
      <p:cxnSp>
        <p:nvCxnSpPr>
          <p:cNvPr id="7" name="Straight Arrow Connector 6"/>
          <p:cNvCxnSpPr/>
          <p:nvPr/>
        </p:nvCxnSpPr>
        <p:spPr bwMode="auto">
          <a:xfrm>
            <a:off x="4052661" y="1917707"/>
            <a:ext cx="0" cy="713667"/>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Elbow Connector 8"/>
          <p:cNvCxnSpPr>
            <a:stCxn id="96" idx="3"/>
            <a:endCxn id="115" idx="1"/>
          </p:cNvCxnSpPr>
          <p:nvPr/>
        </p:nvCxnSpPr>
        <p:spPr bwMode="auto">
          <a:xfrm flipV="1">
            <a:off x="1535111" y="2929918"/>
            <a:ext cx="1194155" cy="558986"/>
          </a:xfrm>
          <a:prstGeom prst="bentConnector3">
            <a:avLst>
              <a:gd name="adj1" fmla="val 50000"/>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6" name="Freeform 53"/>
          <p:cNvSpPr>
            <a:spLocks noEditPoints="1"/>
          </p:cNvSpPr>
          <p:nvPr/>
        </p:nvSpPr>
        <p:spPr bwMode="auto">
          <a:xfrm>
            <a:off x="929187" y="4189443"/>
            <a:ext cx="763408" cy="552091"/>
          </a:xfrm>
          <a:custGeom>
            <a:avLst/>
            <a:gdLst>
              <a:gd name="T0" fmla="*/ 1066 w 1066"/>
              <a:gd name="T1" fmla="*/ 147 h 771"/>
              <a:gd name="T2" fmla="*/ 941 w 1066"/>
              <a:gd name="T3" fmla="*/ 272 h 771"/>
              <a:gd name="T4" fmla="*/ 827 w 1066"/>
              <a:gd name="T5" fmla="*/ 197 h 771"/>
              <a:gd name="T6" fmla="*/ 771 w 1066"/>
              <a:gd name="T7" fmla="*/ 226 h 771"/>
              <a:gd name="T8" fmla="*/ 704 w 1066"/>
              <a:gd name="T9" fmla="*/ 168 h 771"/>
              <a:gd name="T10" fmla="*/ 692 w 1066"/>
              <a:gd name="T11" fmla="*/ 170 h 771"/>
              <a:gd name="T12" fmla="*/ 653 w 1066"/>
              <a:gd name="T13" fmla="*/ 154 h 771"/>
              <a:gd name="T14" fmla="*/ 624 w 1066"/>
              <a:gd name="T15" fmla="*/ 170 h 771"/>
              <a:gd name="T16" fmla="*/ 590 w 1066"/>
              <a:gd name="T17" fmla="*/ 136 h 771"/>
              <a:gd name="T18" fmla="*/ 624 w 1066"/>
              <a:gd name="T19" fmla="*/ 102 h 771"/>
              <a:gd name="T20" fmla="*/ 636 w 1066"/>
              <a:gd name="T21" fmla="*/ 104 h 771"/>
              <a:gd name="T22" fmla="*/ 692 w 1066"/>
              <a:gd name="T23" fmla="*/ 56 h 771"/>
              <a:gd name="T24" fmla="*/ 728 w 1066"/>
              <a:gd name="T25" fmla="*/ 70 h 771"/>
              <a:gd name="T26" fmla="*/ 817 w 1066"/>
              <a:gd name="T27" fmla="*/ 0 h 771"/>
              <a:gd name="T28" fmla="*/ 888 w 1066"/>
              <a:gd name="T29" fmla="*/ 34 h 771"/>
              <a:gd name="T30" fmla="*/ 941 w 1066"/>
              <a:gd name="T31" fmla="*/ 22 h 771"/>
              <a:gd name="T32" fmla="*/ 1066 w 1066"/>
              <a:gd name="T33" fmla="*/ 147 h 771"/>
              <a:gd name="T34" fmla="*/ 544 w 1066"/>
              <a:gd name="T35" fmla="*/ 483 h 771"/>
              <a:gd name="T36" fmla="*/ 363 w 1066"/>
              <a:gd name="T37" fmla="*/ 388 h 771"/>
              <a:gd name="T38" fmla="*/ 363 w 1066"/>
              <a:gd name="T39" fmla="*/ 483 h 771"/>
              <a:gd name="T40" fmla="*/ 182 w 1066"/>
              <a:gd name="T41" fmla="*/ 388 h 771"/>
              <a:gd name="T42" fmla="*/ 182 w 1066"/>
              <a:gd name="T43" fmla="*/ 483 h 771"/>
              <a:gd name="T44" fmla="*/ 0 w 1066"/>
              <a:gd name="T45" fmla="*/ 388 h 771"/>
              <a:gd name="T46" fmla="*/ 0 w 1066"/>
              <a:gd name="T47" fmla="*/ 771 h 771"/>
              <a:gd name="T48" fmla="*/ 658 w 1066"/>
              <a:gd name="T49" fmla="*/ 771 h 771"/>
              <a:gd name="T50" fmla="*/ 658 w 1066"/>
              <a:gd name="T51" fmla="*/ 226 h 771"/>
              <a:gd name="T52" fmla="*/ 544 w 1066"/>
              <a:gd name="T53" fmla="*/ 226 h 771"/>
              <a:gd name="T54" fmla="*/ 544 w 1066"/>
              <a:gd name="T55" fmla="*/ 483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6" h="771">
                <a:moveTo>
                  <a:pt x="1066" y="147"/>
                </a:moveTo>
                <a:cubicBezTo>
                  <a:pt x="1066" y="216"/>
                  <a:pt x="1010" y="272"/>
                  <a:pt x="941" y="272"/>
                </a:cubicBezTo>
                <a:cubicBezTo>
                  <a:pt x="890" y="272"/>
                  <a:pt x="846" y="241"/>
                  <a:pt x="827" y="197"/>
                </a:cubicBezTo>
                <a:cubicBezTo>
                  <a:pt x="815" y="215"/>
                  <a:pt x="794" y="226"/>
                  <a:pt x="771" y="226"/>
                </a:cubicBezTo>
                <a:cubicBezTo>
                  <a:pt x="737" y="226"/>
                  <a:pt x="709" y="201"/>
                  <a:pt x="704" y="168"/>
                </a:cubicBezTo>
                <a:cubicBezTo>
                  <a:pt x="700" y="169"/>
                  <a:pt x="696" y="170"/>
                  <a:pt x="692" y="170"/>
                </a:cubicBezTo>
                <a:cubicBezTo>
                  <a:pt x="677" y="170"/>
                  <a:pt x="663" y="164"/>
                  <a:pt x="653" y="154"/>
                </a:cubicBezTo>
                <a:cubicBezTo>
                  <a:pt x="647" y="163"/>
                  <a:pt x="636" y="170"/>
                  <a:pt x="624" y="170"/>
                </a:cubicBezTo>
                <a:cubicBezTo>
                  <a:pt x="605" y="170"/>
                  <a:pt x="590" y="154"/>
                  <a:pt x="590" y="136"/>
                </a:cubicBezTo>
                <a:cubicBezTo>
                  <a:pt x="590" y="117"/>
                  <a:pt x="605" y="102"/>
                  <a:pt x="624" y="102"/>
                </a:cubicBezTo>
                <a:cubicBezTo>
                  <a:pt x="628" y="102"/>
                  <a:pt x="632" y="102"/>
                  <a:pt x="636" y="104"/>
                </a:cubicBezTo>
                <a:cubicBezTo>
                  <a:pt x="640" y="77"/>
                  <a:pt x="664" y="56"/>
                  <a:pt x="692" y="56"/>
                </a:cubicBezTo>
                <a:cubicBezTo>
                  <a:pt x="706" y="56"/>
                  <a:pt x="718" y="61"/>
                  <a:pt x="728" y="70"/>
                </a:cubicBezTo>
                <a:cubicBezTo>
                  <a:pt x="738" y="29"/>
                  <a:pt x="774" y="0"/>
                  <a:pt x="817" y="0"/>
                </a:cubicBezTo>
                <a:cubicBezTo>
                  <a:pt x="846" y="0"/>
                  <a:pt x="871" y="13"/>
                  <a:pt x="888" y="34"/>
                </a:cubicBezTo>
                <a:cubicBezTo>
                  <a:pt x="904" y="27"/>
                  <a:pt x="922" y="22"/>
                  <a:pt x="941" y="22"/>
                </a:cubicBezTo>
                <a:cubicBezTo>
                  <a:pt x="1010" y="22"/>
                  <a:pt x="1066" y="78"/>
                  <a:pt x="1066" y="147"/>
                </a:cubicBezTo>
                <a:close/>
                <a:moveTo>
                  <a:pt x="544" y="483"/>
                </a:moveTo>
                <a:cubicBezTo>
                  <a:pt x="363" y="388"/>
                  <a:pt x="363" y="388"/>
                  <a:pt x="363" y="388"/>
                </a:cubicBezTo>
                <a:cubicBezTo>
                  <a:pt x="363" y="483"/>
                  <a:pt x="363" y="483"/>
                  <a:pt x="363" y="483"/>
                </a:cubicBezTo>
                <a:cubicBezTo>
                  <a:pt x="182" y="388"/>
                  <a:pt x="182" y="388"/>
                  <a:pt x="182" y="388"/>
                </a:cubicBezTo>
                <a:cubicBezTo>
                  <a:pt x="182" y="483"/>
                  <a:pt x="182" y="483"/>
                  <a:pt x="182" y="483"/>
                </a:cubicBezTo>
                <a:cubicBezTo>
                  <a:pt x="0" y="388"/>
                  <a:pt x="0" y="388"/>
                  <a:pt x="0" y="388"/>
                </a:cubicBezTo>
                <a:cubicBezTo>
                  <a:pt x="0" y="771"/>
                  <a:pt x="0" y="771"/>
                  <a:pt x="0" y="771"/>
                </a:cubicBezTo>
                <a:cubicBezTo>
                  <a:pt x="658" y="771"/>
                  <a:pt x="658" y="771"/>
                  <a:pt x="658" y="771"/>
                </a:cubicBezTo>
                <a:cubicBezTo>
                  <a:pt x="658" y="226"/>
                  <a:pt x="658" y="226"/>
                  <a:pt x="658" y="226"/>
                </a:cubicBezTo>
                <a:cubicBezTo>
                  <a:pt x="544" y="226"/>
                  <a:pt x="544" y="226"/>
                  <a:pt x="544" y="226"/>
                </a:cubicBezTo>
                <a:lnTo>
                  <a:pt x="544" y="483"/>
                </a:lnTo>
                <a:close/>
              </a:path>
            </a:pathLst>
          </a:custGeom>
          <a:solidFill>
            <a:srgbClr val="41AAAA"/>
          </a:solidFill>
          <a:ln>
            <a:noFill/>
          </a:ln>
        </p:spPr>
        <p:txBody>
          <a:bodyPr vert="horz" wrap="square" lIns="91392" tIns="45696" rIns="91392" bIns="45696" numCol="1" anchor="t" anchorCtr="0" compatLnSpc="1">
            <a:prstTxWarp prst="textNoShape">
              <a:avLst/>
            </a:prstTxWarp>
          </a:bodyPr>
          <a:lstStyle/>
          <a:p>
            <a:endParaRPr lang="en-US" sz="1799" dirty="0"/>
          </a:p>
        </p:txBody>
      </p:sp>
      <p:cxnSp>
        <p:nvCxnSpPr>
          <p:cNvPr id="13" name="Straight Arrow Connector 12"/>
          <p:cNvCxnSpPr/>
          <p:nvPr/>
        </p:nvCxnSpPr>
        <p:spPr bwMode="auto">
          <a:xfrm>
            <a:off x="3307254" y="3228461"/>
            <a:ext cx="0" cy="617247"/>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7" name="Straight Arrow Connector 156"/>
          <p:cNvCxnSpPr>
            <a:stCxn id="105" idx="2"/>
          </p:cNvCxnSpPr>
          <p:nvPr/>
        </p:nvCxnSpPr>
        <p:spPr bwMode="auto">
          <a:xfrm>
            <a:off x="3307254" y="4304928"/>
            <a:ext cx="0" cy="454147"/>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8" name="Straight Arrow Connector 157"/>
          <p:cNvCxnSpPr/>
          <p:nvPr/>
        </p:nvCxnSpPr>
        <p:spPr bwMode="auto">
          <a:xfrm>
            <a:off x="4050548" y="3228462"/>
            <a:ext cx="0" cy="1530614"/>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9" name="Straight Arrow Connector 158"/>
          <p:cNvCxnSpPr/>
          <p:nvPr/>
        </p:nvCxnSpPr>
        <p:spPr bwMode="auto">
          <a:xfrm>
            <a:off x="4747199" y="3228461"/>
            <a:ext cx="0" cy="617247"/>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0" name="Straight Arrow Connector 159"/>
          <p:cNvCxnSpPr/>
          <p:nvPr/>
        </p:nvCxnSpPr>
        <p:spPr bwMode="auto">
          <a:xfrm>
            <a:off x="8663446" y="3444292"/>
            <a:ext cx="0" cy="950358"/>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1" name="Straight Arrow Connector 160"/>
          <p:cNvCxnSpPr/>
          <p:nvPr/>
        </p:nvCxnSpPr>
        <p:spPr bwMode="auto">
          <a:xfrm>
            <a:off x="10554394" y="3444292"/>
            <a:ext cx="0" cy="950358"/>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Freeform 16"/>
          <p:cNvSpPr/>
          <p:nvPr/>
        </p:nvSpPr>
        <p:spPr bwMode="auto">
          <a:xfrm>
            <a:off x="5377721" y="3166848"/>
            <a:ext cx="4944810" cy="369012"/>
          </a:xfrm>
          <a:custGeom>
            <a:avLst/>
            <a:gdLst>
              <a:gd name="connsiteX0" fmla="*/ 4947385 w 4947385"/>
              <a:gd name="connsiteY0" fmla="*/ 279132 h 539014"/>
              <a:gd name="connsiteX1" fmla="*/ 4947385 w 4947385"/>
              <a:gd name="connsiteY1" fmla="*/ 539014 h 539014"/>
              <a:gd name="connsiteX2" fmla="*/ 1828800 w 4947385"/>
              <a:gd name="connsiteY2" fmla="*/ 539014 h 539014"/>
              <a:gd name="connsiteX3" fmla="*/ 1828800 w 4947385"/>
              <a:gd name="connsiteY3" fmla="*/ 0 h 539014"/>
              <a:gd name="connsiteX4" fmla="*/ 0 w 4947385"/>
              <a:gd name="connsiteY4" fmla="*/ 0 h 53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7385" h="539014">
                <a:moveTo>
                  <a:pt x="4947385" y="279132"/>
                </a:moveTo>
                <a:lnTo>
                  <a:pt x="4947385" y="539014"/>
                </a:lnTo>
                <a:lnTo>
                  <a:pt x="1828800" y="539014"/>
                </a:lnTo>
                <a:lnTo>
                  <a:pt x="1828800" y="0"/>
                </a:lnTo>
                <a:lnTo>
                  <a:pt x="0" y="0"/>
                </a:lnTo>
              </a:path>
            </a:pathLst>
          </a:custGeom>
          <a:noFill/>
          <a:ln w="9525" cap="flat" cmpd="sng" algn="ctr">
            <a:solidFill>
              <a:schemeClr val="accent1"/>
            </a:solidFill>
            <a:prstDash val="solid"/>
            <a:round/>
            <a:headEnd type="none" w="med" len="med"/>
            <a:tailEnd type="triangle"/>
          </a:ln>
          <a:effectLst/>
          <a:extLst/>
        </p:spPr>
        <p:txBody>
          <a:bodyPr vert="horz" wrap="square" lIns="0" tIns="0" rIns="0" bIns="0" numCol="1" rtlCol="0" anchor="t" anchorCtr="0" compatLnSpc="1">
            <a:prstTxWarp prst="textNoShape">
              <a:avLst/>
            </a:prstTxWarp>
            <a:spAutoFit/>
          </a:bodyPr>
          <a:lstStyle/>
          <a:p>
            <a:pPr defTabSz="913943" fontAlgn="base">
              <a:spcBef>
                <a:spcPct val="50000"/>
              </a:spcBef>
              <a:spcAft>
                <a:spcPct val="0"/>
              </a:spcAft>
            </a:pPr>
            <a:endParaRPr lang="en-US" sz="2399" dirty="0">
              <a:solidFill>
                <a:srgbClr val="000000"/>
              </a:solidFill>
              <a:latin typeface="Arial" charset="0"/>
              <a:ea typeface="ヒラギノ角ゴ Pro W3" charset="0"/>
            </a:endParaRPr>
          </a:p>
        </p:txBody>
      </p:sp>
      <p:sp>
        <p:nvSpPr>
          <p:cNvPr id="18" name="Freeform 17"/>
          <p:cNvSpPr/>
          <p:nvPr/>
        </p:nvSpPr>
        <p:spPr bwMode="auto">
          <a:xfrm>
            <a:off x="5377721" y="3109126"/>
            <a:ext cx="2934177" cy="369140"/>
          </a:xfrm>
          <a:custGeom>
            <a:avLst/>
            <a:gdLst>
              <a:gd name="connsiteX0" fmla="*/ 2935705 w 2935705"/>
              <a:gd name="connsiteY0" fmla="*/ 336884 h 548640"/>
              <a:gd name="connsiteX1" fmla="*/ 2935705 w 2935705"/>
              <a:gd name="connsiteY1" fmla="*/ 548640 h 548640"/>
              <a:gd name="connsiteX2" fmla="*/ 1905802 w 2935705"/>
              <a:gd name="connsiteY2" fmla="*/ 548640 h 548640"/>
              <a:gd name="connsiteX3" fmla="*/ 1905802 w 2935705"/>
              <a:gd name="connsiteY3" fmla="*/ 0 h 548640"/>
              <a:gd name="connsiteX4" fmla="*/ 0 w 2935705"/>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705" h="548640">
                <a:moveTo>
                  <a:pt x="2935705" y="336884"/>
                </a:moveTo>
                <a:lnTo>
                  <a:pt x="2935705" y="548640"/>
                </a:lnTo>
                <a:lnTo>
                  <a:pt x="1905802" y="548640"/>
                </a:lnTo>
                <a:lnTo>
                  <a:pt x="1905802" y="0"/>
                </a:lnTo>
                <a:lnTo>
                  <a:pt x="0" y="0"/>
                </a:lnTo>
              </a:path>
            </a:pathLst>
          </a:custGeom>
          <a:noFill/>
          <a:ln w="9525" cap="flat" cmpd="sng" algn="ctr">
            <a:solidFill>
              <a:schemeClr val="accent1"/>
            </a:solidFill>
            <a:prstDash val="solid"/>
            <a:round/>
            <a:headEnd type="none" w="med" len="med"/>
            <a:tailEnd type="triangle"/>
          </a:ln>
          <a:effectLst/>
          <a:extLst/>
        </p:spPr>
        <p:txBody>
          <a:bodyPr vert="horz" wrap="square" lIns="0" tIns="0" rIns="0" bIns="0" numCol="1" rtlCol="0" anchor="t" anchorCtr="0" compatLnSpc="1">
            <a:prstTxWarp prst="textNoShape">
              <a:avLst/>
            </a:prstTxWarp>
            <a:spAutoFit/>
          </a:bodyPr>
          <a:lstStyle/>
          <a:p>
            <a:endParaRPr lang="en-US" sz="2399" dirty="0">
              <a:solidFill>
                <a:srgbClr val="000000"/>
              </a:solidFill>
              <a:latin typeface="Arial" charset="0"/>
              <a:ea typeface="ヒラギノ角ゴ Pro W3" charset="0"/>
            </a:endParaRPr>
          </a:p>
        </p:txBody>
      </p:sp>
      <p:sp>
        <p:nvSpPr>
          <p:cNvPr id="19" name="Freeform 18"/>
          <p:cNvSpPr/>
          <p:nvPr/>
        </p:nvSpPr>
        <p:spPr bwMode="auto">
          <a:xfrm>
            <a:off x="5377722" y="2522292"/>
            <a:ext cx="4608101" cy="266932"/>
          </a:xfrm>
          <a:custGeom>
            <a:avLst/>
            <a:gdLst>
              <a:gd name="connsiteX0" fmla="*/ 0 w 4610501"/>
              <a:gd name="connsiteY0" fmla="*/ 279133 h 279133"/>
              <a:gd name="connsiteX1" fmla="*/ 1915427 w 4610501"/>
              <a:gd name="connsiteY1" fmla="*/ 279133 h 279133"/>
              <a:gd name="connsiteX2" fmla="*/ 1915427 w 4610501"/>
              <a:gd name="connsiteY2" fmla="*/ 0 h 279133"/>
              <a:gd name="connsiteX3" fmla="*/ 4610501 w 4610501"/>
              <a:gd name="connsiteY3" fmla="*/ 0 h 279133"/>
              <a:gd name="connsiteX4" fmla="*/ 4610501 w 4610501"/>
              <a:gd name="connsiteY4" fmla="*/ 173255 h 27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501" h="279133">
                <a:moveTo>
                  <a:pt x="0" y="279133"/>
                </a:moveTo>
                <a:lnTo>
                  <a:pt x="1915427" y="279133"/>
                </a:lnTo>
                <a:lnTo>
                  <a:pt x="1915427" y="0"/>
                </a:lnTo>
                <a:lnTo>
                  <a:pt x="4610501" y="0"/>
                </a:lnTo>
                <a:lnTo>
                  <a:pt x="4610501" y="173255"/>
                </a:lnTo>
              </a:path>
            </a:pathLst>
          </a:custGeom>
          <a:noFill/>
          <a:ln w="9525" cap="flat" cmpd="sng" algn="ctr">
            <a:solidFill>
              <a:schemeClr val="accent1"/>
            </a:solidFill>
            <a:prstDash val="solid"/>
            <a:round/>
            <a:headEnd type="none" w="med" len="med"/>
            <a:tailEnd type="triangle"/>
          </a:ln>
          <a:effectLst/>
          <a:extLst/>
        </p:spPr>
        <p:txBody>
          <a:bodyPr vert="horz" wrap="square" lIns="0" tIns="0" rIns="0" bIns="0" numCol="1" rtlCol="0" anchor="t" anchorCtr="0" compatLnSpc="1">
            <a:prstTxWarp prst="textNoShape">
              <a:avLst/>
            </a:prstTxWarp>
            <a:noAutofit/>
          </a:bodyPr>
          <a:lstStyle/>
          <a:p>
            <a:endParaRPr lang="en-US" sz="2399" dirty="0">
              <a:solidFill>
                <a:srgbClr val="000000"/>
              </a:solidFill>
              <a:latin typeface="Arial" charset="0"/>
              <a:ea typeface="ヒラギノ角ゴ Pro W3" charset="0"/>
            </a:endParaRPr>
          </a:p>
        </p:txBody>
      </p:sp>
      <p:cxnSp>
        <p:nvCxnSpPr>
          <p:cNvPr id="25" name="Straight Arrow Connector 24"/>
          <p:cNvCxnSpPr/>
          <p:nvPr/>
        </p:nvCxnSpPr>
        <p:spPr bwMode="auto">
          <a:xfrm>
            <a:off x="8311898" y="2522291"/>
            <a:ext cx="0" cy="168928"/>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6" name="Rechteck 35"/>
          <p:cNvSpPr/>
          <p:nvPr/>
        </p:nvSpPr>
        <p:spPr bwMode="auto">
          <a:xfrm>
            <a:off x="7817956" y="2691647"/>
            <a:ext cx="1186502" cy="750012"/>
          </a:xfrm>
          <a:prstGeom prst="rect">
            <a:avLst/>
          </a:prstGeom>
          <a:solidFill>
            <a:schemeClr val="bg1"/>
          </a:solidFill>
          <a:ln>
            <a:solidFill>
              <a:schemeClr val="accent1"/>
            </a:solidFill>
          </a:ln>
          <a:effectLst/>
          <a:extLst/>
        </p:spPr>
        <p:txBody>
          <a:bodyPr rot="0" spcFirstLastPara="0" vertOverflow="overflow" horzOverflow="overflow" vert="horz" wrap="square" lIns="143925" tIns="71963" rIns="143925" bIns="71963" numCol="1" spcCol="72000" rtlCol="0" fromWordArt="0" anchor="b" anchorCtr="0" forceAA="0" compatLnSpc="1">
            <a:prstTxWarp prst="textNoShape">
              <a:avLst/>
            </a:prstTxWarp>
            <a:noAutofit/>
          </a:bodyPr>
          <a:lstStyle/>
          <a:p>
            <a:pPr algn="ctr">
              <a:lnSpc>
                <a:spcPct val="110000"/>
              </a:lnSpc>
              <a:spcBef>
                <a:spcPct val="0"/>
              </a:spcBef>
              <a:buFont typeface="Wingdings" charset="0"/>
              <a:buNone/>
            </a:pPr>
            <a:r>
              <a:rPr lang="en-US" sz="1066" b="1" dirty="0"/>
              <a:t>Third party app/svc</a:t>
            </a:r>
          </a:p>
        </p:txBody>
      </p:sp>
      <p:sp>
        <p:nvSpPr>
          <p:cNvPr id="153" name="Rechteck 169"/>
          <p:cNvSpPr/>
          <p:nvPr/>
        </p:nvSpPr>
        <p:spPr bwMode="auto">
          <a:xfrm>
            <a:off x="7900547" y="2796056"/>
            <a:ext cx="1021320" cy="133861"/>
          </a:xfrm>
          <a:prstGeom prst="rect">
            <a:avLst/>
          </a:prstGeom>
          <a:solidFill>
            <a:srgbClr val="AAB414"/>
          </a:solidFill>
          <a:ln>
            <a:noFill/>
          </a:ln>
          <a:effectLst/>
          <a:extLst/>
        </p:spPr>
        <p:txBody>
          <a:bodyPr rot="0" spcFirstLastPara="0" vertOverflow="overflow" horzOverflow="overflow" vert="horz" wrap="square" lIns="143925" tIns="71963" rIns="143925" bIns="71963" numCol="1" spcCol="72000" rtlCol="0" fromWordArt="0" anchor="ctr" anchorCtr="0" forceAA="0" compatLnSpc="1">
            <a:prstTxWarp prst="textNoShape">
              <a:avLst/>
            </a:prstTxWarp>
            <a:noAutofit/>
          </a:bodyPr>
          <a:lstStyle/>
          <a:p>
            <a:pPr algn="ctr">
              <a:lnSpc>
                <a:spcPct val="110000"/>
              </a:lnSpc>
              <a:spcBef>
                <a:spcPct val="0"/>
              </a:spcBef>
            </a:pPr>
            <a:r>
              <a:rPr lang="de-DE" sz="999" b="1" dirty="0">
                <a:solidFill>
                  <a:schemeClr val="bg1"/>
                </a:solidFill>
              </a:rPr>
              <a:t>JWT check</a:t>
            </a:r>
            <a:endParaRPr lang="en-US" sz="999" b="1" dirty="0">
              <a:solidFill>
                <a:schemeClr val="bg1"/>
              </a:solidFill>
            </a:endParaRPr>
          </a:p>
        </p:txBody>
      </p:sp>
      <p:cxnSp>
        <p:nvCxnSpPr>
          <p:cNvPr id="162" name="Straight Arrow Connector 161"/>
          <p:cNvCxnSpPr/>
          <p:nvPr/>
        </p:nvCxnSpPr>
        <p:spPr bwMode="auto">
          <a:xfrm>
            <a:off x="4747199" y="4304928"/>
            <a:ext cx="0" cy="465497"/>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3" name="Straight Arrow Connector 162"/>
          <p:cNvCxnSpPr/>
          <p:nvPr/>
        </p:nvCxnSpPr>
        <p:spPr bwMode="auto">
          <a:xfrm>
            <a:off x="11001140" y="1917706"/>
            <a:ext cx="0" cy="773513"/>
          </a:xfrm>
          <a:prstGeom prst="straightConnector1">
            <a:avLst/>
          </a:prstGeom>
          <a:solidFill>
            <a:schemeClr val="tx2"/>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6807906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endParaRPr lang="en-US" sz="1600" b="0" dirty="0"/>
          </a:p>
        </p:txBody>
      </p:sp>
      <p:sp>
        <p:nvSpPr>
          <p:cNvPr id="7" name="Content Placeholder 3"/>
          <p:cNvSpPr>
            <a:spLocks noGrp="1"/>
          </p:cNvSpPr>
          <p:nvPr>
            <p:ph idx="1"/>
          </p:nvPr>
        </p:nvSpPr>
        <p:spPr/>
        <p:txBody>
          <a:bodyPr/>
          <a:lstStyle/>
          <a:p>
            <a:r>
              <a:rPr lang="de-DE" sz="2000" b="1" dirty="0"/>
              <a:t>Find Events</a:t>
            </a:r>
            <a:endParaRPr lang="en-US" sz="2000" dirty="0"/>
          </a:p>
        </p:txBody>
      </p:sp>
      <p:sp>
        <p:nvSpPr>
          <p:cNvPr id="4" name="Textfeld 3"/>
          <p:cNvSpPr txBox="1"/>
          <p:nvPr/>
        </p:nvSpPr>
        <p:spPr>
          <a:xfrm>
            <a:off x="644977" y="1935525"/>
            <a:ext cx="5474469" cy="400051"/>
          </a:xfrm>
          <a:prstGeom prst="rect">
            <a:avLst/>
          </a:prstGeom>
          <a:noFill/>
          <a:ln>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nSpc>
                <a:spcPct val="110000"/>
              </a:lnSpc>
              <a:spcBef>
                <a:spcPts val="0"/>
              </a:spcBef>
            </a:pPr>
            <a:r>
              <a:rPr lang="en-US" b="1" dirty="0">
                <a:solidFill>
                  <a:srgbClr val="AAB414"/>
                </a:solidFill>
              </a:rPr>
              <a:t>GET</a:t>
            </a:r>
            <a:r>
              <a:rPr lang="en-US" b="1" dirty="0">
                <a:solidFill>
                  <a:schemeClr val="tx1"/>
                </a:solidFill>
              </a:rPr>
              <a:t> /</a:t>
            </a:r>
            <a:r>
              <a:rPr lang="en-US" b="1" dirty="0" err="1">
                <a:solidFill>
                  <a:schemeClr val="tx1"/>
                </a:solidFill>
              </a:rPr>
              <a:t>api</a:t>
            </a:r>
            <a:r>
              <a:rPr lang="en-US" b="1" dirty="0">
                <a:solidFill>
                  <a:schemeClr val="tx1"/>
                </a:solidFill>
              </a:rPr>
              <a:t>/</a:t>
            </a:r>
            <a:r>
              <a:rPr lang="en-US" b="1" dirty="0" err="1">
                <a:solidFill>
                  <a:schemeClr val="tx1"/>
                </a:solidFill>
              </a:rPr>
              <a:t>eventmanagement</a:t>
            </a:r>
            <a:r>
              <a:rPr lang="en-US" b="1" dirty="0">
                <a:solidFill>
                  <a:schemeClr val="tx1"/>
                </a:solidFill>
              </a:rPr>
              <a:t>/v3/events</a:t>
            </a:r>
          </a:p>
        </p:txBody>
      </p:sp>
      <p:graphicFrame>
        <p:nvGraphicFramePr>
          <p:cNvPr id="6" name="Tabelle 5"/>
          <p:cNvGraphicFramePr>
            <a:graphicFrameLocks noGrp="1"/>
          </p:cNvGraphicFramePr>
          <p:nvPr>
            <p:extLst/>
          </p:nvPr>
        </p:nvGraphicFramePr>
        <p:xfrm>
          <a:off x="644977" y="2521251"/>
          <a:ext cx="10434865" cy="3483737"/>
        </p:xfrm>
        <a:graphic>
          <a:graphicData uri="http://schemas.openxmlformats.org/drawingml/2006/table">
            <a:tbl>
              <a:tblPr firstRow="1" bandRow="1">
                <a:tableStyleId>{5C22544A-7EE6-4342-B048-85BDC9FD1C3A}</a:tableStyleId>
              </a:tblPr>
              <a:tblGrid>
                <a:gridCol w="1307194">
                  <a:extLst>
                    <a:ext uri="{9D8B030D-6E8A-4147-A177-3AD203B41FA5}">
                      <a16:colId xmlns:a16="http://schemas.microsoft.com/office/drawing/2014/main" val="20000"/>
                    </a:ext>
                  </a:extLst>
                </a:gridCol>
                <a:gridCol w="5119007">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585423">
                <a:tc>
                  <a:txBody>
                    <a:bodyPr/>
                    <a:lstStyle/>
                    <a:p>
                      <a:r>
                        <a:rPr lang="de-DE" b="1" dirty="0" err="1">
                          <a:solidFill>
                            <a:schemeClr val="bg1"/>
                          </a:solidFill>
                        </a:rPr>
                        <a:t>size</a:t>
                      </a:r>
                      <a:endParaRPr lang="en-US" b="1" dirty="0">
                        <a:solidFill>
                          <a:schemeClr val="bg1"/>
                        </a:solidFill>
                      </a:endParaRPr>
                    </a:p>
                  </a:txBody>
                  <a:tcPr>
                    <a:solidFill>
                      <a:srgbClr val="41AAAA"/>
                    </a:solidFill>
                  </a:tcPr>
                </a:tc>
                <a:tc>
                  <a:txBody>
                    <a:bodyPr/>
                    <a:lstStyle/>
                    <a:p>
                      <a:r>
                        <a:rPr lang="en-US" sz="1799" b="0" i="0" kern="1200" dirty="0">
                          <a:solidFill>
                            <a:schemeClr val="dk1"/>
                          </a:solidFill>
                          <a:effectLst/>
                          <a:latin typeface="+mn-lt"/>
                          <a:ea typeface="+mn-ea"/>
                          <a:cs typeface="+mn-cs"/>
                        </a:rPr>
                        <a:t>Specifies the number of elements in a page. Default is 20</a:t>
                      </a:r>
                    </a:p>
                  </a:txBody>
                  <a:tcPr>
                    <a:solidFill>
                      <a:srgbClr val="BECDD7"/>
                    </a:solidFill>
                  </a:tcPr>
                </a:tc>
                <a:tc>
                  <a:txBody>
                    <a:bodyPr/>
                    <a:lstStyle/>
                    <a:p>
                      <a:r>
                        <a:rPr lang="en-US" dirty="0">
                          <a:solidFill>
                            <a:srgbClr val="3C464B"/>
                          </a:solidFill>
                        </a:rPr>
                        <a:t>100</a:t>
                      </a:r>
                    </a:p>
                  </a:txBody>
                  <a:tcPr>
                    <a:solidFill>
                      <a:srgbClr val="FFE178"/>
                    </a:solidFill>
                  </a:tcPr>
                </a:tc>
                <a:tc>
                  <a:txBody>
                    <a:bodyPr/>
                    <a:lstStyle/>
                    <a:p>
                      <a:pPr algn="ctr"/>
                      <a:r>
                        <a:rPr lang="de-DE" dirty="0" err="1">
                          <a:solidFill>
                            <a:schemeClr val="bg1"/>
                          </a:solidFill>
                        </a:rPr>
                        <a:t>No</a:t>
                      </a:r>
                      <a:endParaRPr lang="en-US" dirty="0">
                        <a:solidFill>
                          <a:schemeClr val="bg1"/>
                        </a:solidFill>
                      </a:endParaRPr>
                    </a:p>
                  </a:txBody>
                  <a:tcPr>
                    <a:solidFill>
                      <a:srgbClr val="AAB414"/>
                    </a:solidFill>
                  </a:tcPr>
                </a:tc>
                <a:extLst>
                  <a:ext uri="{0D108BD9-81ED-4DB2-BD59-A6C34878D82A}">
                    <a16:rowId xmlns:a16="http://schemas.microsoft.com/office/drawing/2014/main" val="10001"/>
                  </a:ext>
                </a:extLst>
              </a:tr>
              <a:tr h="370840">
                <a:tc>
                  <a:txBody>
                    <a:bodyPr/>
                    <a:lstStyle/>
                    <a:p>
                      <a:r>
                        <a:rPr lang="en-US" b="1" dirty="0">
                          <a:solidFill>
                            <a:schemeClr val="bg1"/>
                          </a:solidFill>
                        </a:rPr>
                        <a:t>page</a:t>
                      </a:r>
                    </a:p>
                  </a:txBody>
                  <a:tcPr>
                    <a:solidFill>
                      <a:srgbClr val="41AAAA"/>
                    </a:solidFill>
                  </a:tcPr>
                </a:tc>
                <a:tc>
                  <a:txBody>
                    <a:bodyPr/>
                    <a:lstStyle/>
                    <a:p>
                      <a:r>
                        <a:rPr lang="en-US" sz="1799" b="0" i="0" kern="1200" dirty="0">
                          <a:solidFill>
                            <a:schemeClr val="dk1"/>
                          </a:solidFill>
                          <a:effectLst/>
                          <a:latin typeface="+mn-lt"/>
                          <a:ea typeface="+mn-ea"/>
                          <a:cs typeface="+mn-cs"/>
                        </a:rPr>
                        <a:t>Specifies the requested page index. Default is 0</a:t>
                      </a:r>
                      <a:endParaRPr lang="en-US" dirty="0"/>
                    </a:p>
                  </a:txBody>
                  <a:tcPr>
                    <a:solidFill>
                      <a:srgbClr val="BECDD7"/>
                    </a:solidFill>
                  </a:tcPr>
                </a:tc>
                <a:tc>
                  <a:txBody>
                    <a:bodyPr/>
                    <a:lstStyle/>
                    <a:p>
                      <a:r>
                        <a:rPr lang="en-US" dirty="0">
                          <a:solidFill>
                            <a:srgbClr val="3C464B"/>
                          </a:solidFill>
                        </a:rPr>
                        <a:t>0</a:t>
                      </a:r>
                    </a:p>
                  </a:txBody>
                  <a:tcPr>
                    <a:solidFill>
                      <a:srgbClr val="FFE178"/>
                    </a:solidFill>
                  </a:tcPr>
                </a:tc>
                <a:tc>
                  <a:txBody>
                    <a:bodyPr/>
                    <a:lstStyle/>
                    <a:p>
                      <a:pPr algn="ctr"/>
                      <a:r>
                        <a:rPr lang="en-US" dirty="0">
                          <a:solidFill>
                            <a:schemeClr val="bg1"/>
                          </a:solidFill>
                        </a:rPr>
                        <a:t>No</a:t>
                      </a:r>
                    </a:p>
                  </a:txBody>
                  <a:tcPr>
                    <a:solidFill>
                      <a:srgbClr val="AAB414"/>
                    </a:solidFill>
                  </a:tcPr>
                </a:tc>
                <a:extLst>
                  <a:ext uri="{0D108BD9-81ED-4DB2-BD59-A6C34878D82A}">
                    <a16:rowId xmlns:a16="http://schemas.microsoft.com/office/drawing/2014/main" val="10002"/>
                  </a:ext>
                </a:extLst>
              </a:tr>
              <a:tr h="370840">
                <a:tc>
                  <a:txBody>
                    <a:bodyPr/>
                    <a:lstStyle/>
                    <a:p>
                      <a:r>
                        <a:rPr lang="de-DE" b="1" dirty="0" err="1">
                          <a:solidFill>
                            <a:schemeClr val="bg1"/>
                          </a:solidFill>
                        </a:rPr>
                        <a:t>filter</a:t>
                      </a:r>
                      <a:endParaRPr lang="en-US" b="1" dirty="0">
                        <a:solidFill>
                          <a:schemeClr val="bg1"/>
                        </a:solidFill>
                      </a:endParaRPr>
                    </a:p>
                  </a:txBody>
                  <a:tcPr>
                    <a:solidFill>
                      <a:srgbClr val="41AAAA"/>
                    </a:solidFill>
                  </a:tcPr>
                </a:tc>
                <a:tc>
                  <a:txBody>
                    <a:bodyPr/>
                    <a:lstStyle/>
                    <a:p>
                      <a:r>
                        <a:rPr lang="en-US" sz="1799" b="0" i="0" u="none" strike="noStrike" kern="1200" baseline="0" dirty="0">
                          <a:solidFill>
                            <a:schemeClr val="dk1"/>
                          </a:solidFill>
                          <a:latin typeface="+mn-lt"/>
                          <a:ea typeface="+mn-ea"/>
                          <a:cs typeface="+mn-cs"/>
                        </a:rPr>
                        <a:t>Filter parameter</a:t>
                      </a:r>
                      <a:endParaRPr lang="en-US" dirty="0"/>
                    </a:p>
                  </a:txBody>
                  <a:tcPr>
                    <a:solidFill>
                      <a:srgbClr val="BECDD7"/>
                    </a:solidFill>
                  </a:tcPr>
                </a:tc>
                <a:tc>
                  <a:txBody>
                    <a:bodyPr/>
                    <a:lstStyle/>
                    <a:p>
                      <a:r>
                        <a:rPr lang="de-DE" dirty="0">
                          <a:solidFill>
                            <a:srgbClr val="3C464B"/>
                          </a:solidFill>
                        </a:rPr>
                        <a:t>{"</a:t>
                      </a:r>
                      <a:r>
                        <a:rPr lang="de-DE" dirty="0" err="1">
                          <a:solidFill>
                            <a:srgbClr val="3C464B"/>
                          </a:solidFill>
                        </a:rPr>
                        <a:t>severity</a:t>
                      </a:r>
                      <a:r>
                        <a:rPr lang="de-DE" dirty="0">
                          <a:solidFill>
                            <a:srgbClr val="3C464B"/>
                          </a:solidFill>
                        </a:rPr>
                        <a:t>": 1}</a:t>
                      </a:r>
                      <a:endParaRPr lang="en-US" dirty="0">
                        <a:solidFill>
                          <a:srgbClr val="3C464B"/>
                        </a:solidFill>
                      </a:endParaRPr>
                    </a:p>
                  </a:txBody>
                  <a:tcPr>
                    <a:solidFill>
                      <a:srgbClr val="FFE178"/>
                    </a:solidFill>
                  </a:tcPr>
                </a:tc>
                <a:tc>
                  <a:txBody>
                    <a:bodyPr/>
                    <a:lstStyle/>
                    <a:p>
                      <a:pPr algn="ctr"/>
                      <a:r>
                        <a:rPr lang="de-DE" dirty="0" err="1">
                          <a:solidFill>
                            <a:schemeClr val="bg1"/>
                          </a:solidFill>
                        </a:rPr>
                        <a:t>No</a:t>
                      </a:r>
                      <a:endParaRPr lang="en-US" dirty="0">
                        <a:solidFill>
                          <a:schemeClr val="bg1"/>
                        </a:solidFill>
                      </a:endParaRPr>
                    </a:p>
                  </a:txBody>
                  <a:tcPr>
                    <a:solidFill>
                      <a:srgbClr val="AAB414"/>
                    </a:solidFill>
                  </a:tcPr>
                </a:tc>
                <a:extLst>
                  <a:ext uri="{0D108BD9-81ED-4DB2-BD59-A6C34878D82A}">
                    <a16:rowId xmlns:a16="http://schemas.microsoft.com/office/drawing/2014/main" val="10003"/>
                  </a:ext>
                </a:extLst>
              </a:tr>
              <a:tr h="370840">
                <a:tc>
                  <a:txBody>
                    <a:bodyPr/>
                    <a:lstStyle/>
                    <a:p>
                      <a:r>
                        <a:rPr lang="en-US" b="1" dirty="0">
                          <a:solidFill>
                            <a:schemeClr val="bg1"/>
                          </a:solidFill>
                        </a:rPr>
                        <a:t>sort</a:t>
                      </a:r>
                    </a:p>
                  </a:txBody>
                  <a:tcPr>
                    <a:solidFill>
                      <a:srgbClr val="41AAAA"/>
                    </a:solidFill>
                  </a:tcPr>
                </a:tc>
                <a:tc>
                  <a:txBody>
                    <a:bodyPr/>
                    <a:lstStyle/>
                    <a:p>
                      <a:r>
                        <a:rPr lang="en-US" sz="1799" b="0" i="0" u="none" strike="noStrike" kern="1200" baseline="0" dirty="0">
                          <a:solidFill>
                            <a:schemeClr val="dk1"/>
                          </a:solidFill>
                          <a:latin typeface="+mn-lt"/>
                          <a:ea typeface="+mn-ea"/>
                          <a:cs typeface="+mn-cs"/>
                        </a:rPr>
                        <a:t>The order in which the elements are returned.</a:t>
                      </a:r>
                    </a:p>
                    <a:p>
                      <a:r>
                        <a:rPr lang="en-US" sz="1799" b="0" i="0" u="none" strike="noStrike" kern="1200" baseline="0" dirty="0">
                          <a:solidFill>
                            <a:schemeClr val="dk1"/>
                          </a:solidFill>
                          <a:latin typeface="+mn-lt"/>
                          <a:ea typeface="+mn-ea"/>
                          <a:cs typeface="+mn-cs"/>
                        </a:rPr>
                        <a:t>Specify status, severity or timestamp for the field</a:t>
                      </a:r>
                    </a:p>
                    <a:p>
                      <a:r>
                        <a:rPr lang="en-US" sz="1799" b="0" i="0" u="none" strike="noStrike" kern="1200" baseline="0" dirty="0">
                          <a:solidFill>
                            <a:schemeClr val="dk1"/>
                          </a:solidFill>
                          <a:latin typeface="+mn-lt"/>
                          <a:ea typeface="+mn-ea"/>
                          <a:cs typeface="+mn-cs"/>
                        </a:rPr>
                        <a:t>to sort by. </a:t>
                      </a:r>
                    </a:p>
                    <a:p>
                      <a:r>
                        <a:rPr lang="en-US" sz="1799" b="0" i="0" u="none" strike="noStrike" kern="1200" baseline="0" dirty="0">
                          <a:solidFill>
                            <a:schemeClr val="dk1"/>
                          </a:solidFill>
                          <a:latin typeface="+mn-lt"/>
                          <a:ea typeface="+mn-ea"/>
                          <a:cs typeface="+mn-cs"/>
                        </a:rPr>
                        <a:t>Append ,</a:t>
                      </a:r>
                      <a:r>
                        <a:rPr lang="en-US" sz="1799" b="0" i="0" u="none" strike="noStrike" kern="1200" baseline="0" dirty="0" err="1">
                          <a:solidFill>
                            <a:schemeClr val="dk1"/>
                          </a:solidFill>
                          <a:latin typeface="+mn-lt"/>
                          <a:ea typeface="+mn-ea"/>
                          <a:cs typeface="+mn-cs"/>
                        </a:rPr>
                        <a:t>asc</a:t>
                      </a:r>
                      <a:r>
                        <a:rPr lang="en-US" sz="1799" b="0" i="0" u="none" strike="noStrike" kern="1200" baseline="0" dirty="0">
                          <a:solidFill>
                            <a:schemeClr val="dk1"/>
                          </a:solidFill>
                          <a:latin typeface="+mn-lt"/>
                          <a:ea typeface="+mn-ea"/>
                          <a:cs typeface="+mn-cs"/>
                        </a:rPr>
                        <a:t> or ,</a:t>
                      </a:r>
                      <a:r>
                        <a:rPr lang="en-US" sz="1799" b="0" i="0" u="none" strike="noStrike" kern="1200" baseline="0" dirty="0" err="1">
                          <a:solidFill>
                            <a:schemeClr val="dk1"/>
                          </a:solidFill>
                          <a:latin typeface="+mn-lt"/>
                          <a:ea typeface="+mn-ea"/>
                          <a:cs typeface="+mn-cs"/>
                        </a:rPr>
                        <a:t>desc</a:t>
                      </a:r>
                      <a:r>
                        <a:rPr lang="en-US" sz="1799" b="0" i="0" u="none" strike="noStrike" kern="1200" baseline="0" dirty="0">
                          <a:solidFill>
                            <a:schemeClr val="dk1"/>
                          </a:solidFill>
                          <a:latin typeface="+mn-lt"/>
                          <a:ea typeface="+mn-ea"/>
                          <a:cs typeface="+mn-cs"/>
                        </a:rPr>
                        <a:t> for sorting direction. </a:t>
                      </a:r>
                      <a:r>
                        <a:rPr lang="en-US" sz="1799" b="0" i="0" kern="1200" dirty="0">
                          <a:solidFill>
                            <a:schemeClr val="dk1"/>
                          </a:solidFill>
                          <a:effectLst/>
                          <a:latin typeface="+mn-lt"/>
                          <a:ea typeface="+mn-ea"/>
                          <a:cs typeface="+mn-cs"/>
                        </a:rPr>
                        <a:t>Default is </a:t>
                      </a:r>
                      <a:r>
                        <a:rPr lang="en-US" dirty="0"/>
                        <a:t>timestamp</a:t>
                      </a:r>
                      <a:r>
                        <a:rPr lang="en-US" sz="1799" b="0" i="0" kern="1200" dirty="0">
                          <a:solidFill>
                            <a:schemeClr val="dk1"/>
                          </a:solidFill>
                          <a:effectLst/>
                          <a:latin typeface="+mn-lt"/>
                          <a:ea typeface="+mn-ea"/>
                          <a:cs typeface="+mn-cs"/>
                        </a:rPr>
                        <a:t> descending order</a:t>
                      </a:r>
                      <a:endParaRPr lang="en-US" dirty="0"/>
                    </a:p>
                  </a:txBody>
                  <a:tcPr>
                    <a:solidFill>
                      <a:srgbClr val="BECDD7"/>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799" b="0" i="0" u="none" strike="noStrike" kern="1200" baseline="0" dirty="0" err="1">
                          <a:solidFill>
                            <a:srgbClr val="3C464B"/>
                          </a:solidFill>
                          <a:latin typeface="+mn-lt"/>
                          <a:ea typeface="+mn-ea"/>
                          <a:cs typeface="+mn-cs"/>
                        </a:rPr>
                        <a:t>status,asc</a:t>
                      </a:r>
                      <a:endParaRPr lang="en-US" dirty="0">
                        <a:solidFill>
                          <a:srgbClr val="3C464B"/>
                        </a:solidFill>
                      </a:endParaRPr>
                    </a:p>
                    <a:p>
                      <a:endParaRPr lang="en-US" dirty="0">
                        <a:solidFill>
                          <a:srgbClr val="3C464B"/>
                        </a:solidFill>
                      </a:endParaRPr>
                    </a:p>
                  </a:txBody>
                  <a:tcPr>
                    <a:solidFill>
                      <a:srgbClr val="FFE178"/>
                    </a:solidFill>
                  </a:tcPr>
                </a:tc>
                <a:tc>
                  <a:txBody>
                    <a:bodyPr/>
                    <a:lstStyle/>
                    <a:p>
                      <a:pPr algn="ctr"/>
                      <a:r>
                        <a:rPr lang="en-US" dirty="0">
                          <a:solidFill>
                            <a:schemeClr val="bg1"/>
                          </a:solidFill>
                        </a:rPr>
                        <a:t>No</a:t>
                      </a:r>
                    </a:p>
                  </a:txBody>
                  <a:tcPr>
                    <a:solidFill>
                      <a:srgbClr val="AAB41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116424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91172" y="4314639"/>
            <a:ext cx="2449483" cy="275423"/>
          </a:xfrm>
          <a:prstGeom prst="rect">
            <a:avLst/>
          </a:prstGeom>
          <a:solidFill>
            <a:srgbClr val="41AAA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91172" y="3032193"/>
            <a:ext cx="2449483" cy="275423"/>
          </a:xfrm>
          <a:prstGeom prst="rect">
            <a:avLst/>
          </a:prstGeom>
          <a:solidFill>
            <a:srgbClr val="41AAA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91173" y="2038119"/>
            <a:ext cx="3031258" cy="275423"/>
          </a:xfrm>
          <a:prstGeom prst="rect">
            <a:avLst/>
          </a:prstGeom>
          <a:solidFill>
            <a:srgbClr val="41AAA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dirty="0"/>
              <a:t>MindSphere API</a:t>
            </a:r>
            <a:br>
              <a:rPr lang="de-DE" dirty="0"/>
            </a:br>
            <a:r>
              <a:rPr lang="de-DE" b="0" dirty="0"/>
              <a:t>Event Management Service</a:t>
            </a:r>
            <a:endParaRPr lang="en-US" sz="1600" b="0" dirty="0"/>
          </a:p>
        </p:txBody>
      </p:sp>
      <p:sp>
        <p:nvSpPr>
          <p:cNvPr id="3" name="Inhaltsplatzhalter 2"/>
          <p:cNvSpPr>
            <a:spLocks noGrp="1"/>
          </p:cNvSpPr>
          <p:nvPr>
            <p:ph idx="1"/>
          </p:nvPr>
        </p:nvSpPr>
        <p:spPr>
          <a:xfrm>
            <a:off x="626735" y="2038119"/>
            <a:ext cx="11368619" cy="4539473"/>
          </a:xfrm>
        </p:spPr>
        <p:txBody>
          <a:bodyPr/>
          <a:lstStyle/>
          <a:p>
            <a:pPr>
              <a:spcAft>
                <a:spcPts val="600"/>
              </a:spcAft>
            </a:pPr>
            <a:r>
              <a:rPr lang="de-DE" b="1" dirty="0">
                <a:solidFill>
                  <a:schemeClr val="bg1"/>
                </a:solidFill>
              </a:rPr>
              <a:t>Filter </a:t>
            </a:r>
            <a:r>
              <a:rPr lang="de-DE" b="1" dirty="0" err="1">
                <a:solidFill>
                  <a:schemeClr val="bg1"/>
                </a:solidFill>
              </a:rPr>
              <a:t>by</a:t>
            </a:r>
            <a:r>
              <a:rPr lang="de-DE" b="1" dirty="0">
                <a:solidFill>
                  <a:schemeClr val="bg1"/>
                </a:solidFill>
              </a:rPr>
              <a:t> </a:t>
            </a:r>
            <a:r>
              <a:rPr lang="de-DE" b="1" dirty="0" err="1">
                <a:solidFill>
                  <a:schemeClr val="bg1"/>
                </a:solidFill>
              </a:rPr>
              <a:t>entityId</a:t>
            </a:r>
            <a:r>
              <a:rPr lang="de-DE" b="1" dirty="0">
                <a:solidFill>
                  <a:schemeClr val="bg1"/>
                </a:solidFill>
              </a:rPr>
              <a:t> ("Asset)":</a:t>
            </a:r>
            <a:endParaRPr lang="de-DE" dirty="0"/>
          </a:p>
          <a:p>
            <a:r>
              <a:rPr lang="en-US" dirty="0">
                <a:latin typeface="Consolas" panose="020B0609020204030204" pitchFamily="49" charset="0"/>
                <a:cs typeface="Consolas" panose="020B0609020204030204" pitchFamily="49" charset="0"/>
              </a:rPr>
              <a:t>GET /</a:t>
            </a:r>
            <a:r>
              <a:rPr lang="en-US" dirty="0" err="1">
                <a:latin typeface="Consolas" panose="020B0609020204030204" pitchFamily="49" charset="0"/>
                <a:cs typeface="Consolas" panose="020B0609020204030204" pitchFamily="49" charset="0"/>
              </a:rPr>
              <a:t>api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eventmanagement</a:t>
            </a:r>
            <a:r>
              <a:rPr lang="en-US" dirty="0">
                <a:latin typeface="Consolas" panose="020B0609020204030204" pitchFamily="49" charset="0"/>
                <a:cs typeface="Consolas" panose="020B0609020204030204" pitchFamily="49" charset="0"/>
              </a:rPr>
              <a:t>/v3/</a:t>
            </a:r>
            <a:r>
              <a:rPr lang="en-US" dirty="0" err="1">
                <a:latin typeface="Consolas" panose="020B0609020204030204" pitchFamily="49" charset="0"/>
                <a:cs typeface="Consolas" panose="020B0609020204030204" pitchFamily="49" charset="0"/>
              </a:rPr>
              <a:t>events?filter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entityId</a:t>
            </a:r>
            <a:r>
              <a:rPr lang="en-US" dirty="0">
                <a:latin typeface="Consolas" panose="020B0609020204030204" pitchFamily="49" charset="0"/>
                <a:cs typeface="Consolas" panose="020B0609020204030204" pitchFamily="49" charset="0"/>
              </a:rPr>
              <a:t>": "b75549b996014c60809902662df158c7"}</a:t>
            </a:r>
          </a:p>
          <a:p>
            <a:endParaRPr lang="de-DE" dirty="0"/>
          </a:p>
          <a:p>
            <a:pPr>
              <a:spcAft>
                <a:spcPts val="600"/>
              </a:spcAft>
            </a:pPr>
            <a:r>
              <a:rPr lang="de-DE" b="1" dirty="0">
                <a:solidFill>
                  <a:schemeClr val="bg1"/>
                </a:solidFill>
              </a:rPr>
              <a:t>Filter by </a:t>
            </a:r>
            <a:r>
              <a:rPr lang="de-DE" b="1" dirty="0" err="1">
                <a:solidFill>
                  <a:schemeClr val="bg1"/>
                </a:solidFill>
              </a:rPr>
              <a:t>timestamp</a:t>
            </a:r>
            <a:r>
              <a:rPr lang="de-DE" b="1" dirty="0">
                <a:solidFill>
                  <a:schemeClr val="bg1"/>
                </a:solidFill>
              </a:rPr>
              <a:t>:</a:t>
            </a:r>
            <a:endParaRPr lang="de-DE" dirty="0"/>
          </a:p>
          <a:p>
            <a:r>
              <a:rPr lang="en-US" dirty="0">
                <a:latin typeface="Consolas" panose="020B0609020204030204" pitchFamily="49" charset="0"/>
                <a:cs typeface="Consolas" panose="020B0609020204030204" pitchFamily="49" charset="0"/>
              </a:rPr>
              <a:t>GET /</a:t>
            </a:r>
            <a:r>
              <a:rPr lang="en-US" dirty="0" err="1">
                <a:latin typeface="Consolas" panose="020B0609020204030204" pitchFamily="49" charset="0"/>
                <a:cs typeface="Consolas" panose="020B0609020204030204" pitchFamily="49" charset="0"/>
              </a:rPr>
              <a:t>api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eventmanagement</a:t>
            </a:r>
            <a:r>
              <a:rPr lang="en-US" dirty="0">
                <a:latin typeface="Consolas" panose="020B0609020204030204" pitchFamily="49" charset="0"/>
                <a:cs typeface="Consolas" panose="020B0609020204030204" pitchFamily="49" charset="0"/>
              </a:rPr>
              <a:t>/v3/events?</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filter={"timestamp": {"between":"[2018-01-31T00:00:00Z,2018-01-31T23:59:59Z]"}}</a:t>
            </a:r>
          </a:p>
          <a:p>
            <a:endParaRPr lang="de-DE" dirty="0"/>
          </a:p>
          <a:p>
            <a:pPr>
              <a:spcAft>
                <a:spcPts val="600"/>
              </a:spcAft>
            </a:pPr>
            <a:r>
              <a:rPr lang="de-DE" b="1" dirty="0" err="1">
                <a:solidFill>
                  <a:schemeClr val="bg1"/>
                </a:solidFill>
              </a:rPr>
              <a:t>Get</a:t>
            </a:r>
            <a:r>
              <a:rPr lang="de-DE" b="1" dirty="0">
                <a:solidFill>
                  <a:schemeClr val="bg1"/>
                </a:solidFill>
              </a:rPr>
              <a:t> all </a:t>
            </a:r>
            <a:r>
              <a:rPr lang="de-DE" b="1" dirty="0" err="1">
                <a:solidFill>
                  <a:schemeClr val="bg1"/>
                </a:solidFill>
              </a:rPr>
              <a:t>events</a:t>
            </a:r>
            <a:r>
              <a:rPr lang="de-DE" b="1" dirty="0">
                <a:solidFill>
                  <a:schemeClr val="bg1"/>
                </a:solidFill>
              </a:rPr>
              <a:t>:</a:t>
            </a:r>
            <a:endParaRPr lang="de-DE" dirty="0"/>
          </a:p>
          <a:p>
            <a:r>
              <a:rPr lang="en-US" dirty="0">
                <a:latin typeface="Consolas" panose="020B0609020204030204" pitchFamily="49" charset="0"/>
                <a:cs typeface="Consolas" panose="020B0609020204030204" pitchFamily="49" charset="0"/>
              </a:rPr>
              <a:t>GET /</a:t>
            </a:r>
            <a:r>
              <a:rPr lang="en-US" dirty="0" err="1">
                <a:latin typeface="Consolas" panose="020B0609020204030204" pitchFamily="49" charset="0"/>
                <a:cs typeface="Consolas" panose="020B0609020204030204" pitchFamily="49" charset="0"/>
              </a:rPr>
              <a:t>api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eventmanagement</a:t>
            </a:r>
            <a:r>
              <a:rPr lang="en-US" dirty="0">
                <a:latin typeface="Consolas" panose="020B0609020204030204" pitchFamily="49" charset="0"/>
                <a:cs typeface="Consolas" panose="020B0609020204030204" pitchFamily="49" charset="0"/>
              </a:rPr>
              <a:t>/v3/events</a:t>
            </a:r>
          </a:p>
        </p:txBody>
      </p:sp>
      <p:sp>
        <p:nvSpPr>
          <p:cNvPr id="10" name="Content Placeholder 3"/>
          <p:cNvSpPr txBox="1">
            <a:spLocks/>
          </p:cNvSpPr>
          <p:nvPr/>
        </p:nvSpPr>
        <p:spPr bwMode="auto">
          <a:xfrm>
            <a:off x="626736" y="1440000"/>
            <a:ext cx="4562781" cy="471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de-DE" sz="2000" b="1" kern="0" dirty="0"/>
              <a:t>Find Events – </a:t>
            </a:r>
            <a:r>
              <a:rPr lang="de-DE" sz="2000" b="1" kern="0" dirty="0" err="1"/>
              <a:t>Examples</a:t>
            </a:r>
            <a:r>
              <a:rPr lang="de-DE" sz="2000" b="1" kern="0" dirty="0"/>
              <a:t> </a:t>
            </a:r>
          </a:p>
        </p:txBody>
      </p:sp>
    </p:spTree>
    <p:extLst>
      <p:ext uri="{BB962C8B-B14F-4D97-AF65-F5344CB8AC3E}">
        <p14:creationId xmlns:p14="http://schemas.microsoft.com/office/powerpoint/2010/main" val="21673157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endParaRPr lang="en-US" sz="1600" b="0" dirty="0"/>
          </a:p>
        </p:txBody>
      </p:sp>
      <p:sp>
        <p:nvSpPr>
          <p:cNvPr id="8" name="Content Placeholder 3"/>
          <p:cNvSpPr>
            <a:spLocks noGrp="1"/>
          </p:cNvSpPr>
          <p:nvPr>
            <p:ph idx="1"/>
          </p:nvPr>
        </p:nvSpPr>
        <p:spPr/>
        <p:txBody>
          <a:bodyPr/>
          <a:lstStyle/>
          <a:p>
            <a:r>
              <a:rPr lang="de-DE" sz="2000" b="1" dirty="0" err="1"/>
              <a:t>Get</a:t>
            </a:r>
            <a:r>
              <a:rPr lang="de-DE" sz="2000" b="1" dirty="0"/>
              <a:t> an Event by ID</a:t>
            </a:r>
            <a:endParaRPr lang="en-US" sz="2000" b="1" dirty="0"/>
          </a:p>
        </p:txBody>
      </p:sp>
      <p:sp>
        <p:nvSpPr>
          <p:cNvPr id="7" name="Inhaltsplatzhalter 2"/>
          <p:cNvSpPr txBox="1">
            <a:spLocks/>
          </p:cNvSpPr>
          <p:nvPr/>
        </p:nvSpPr>
        <p:spPr bwMode="auto">
          <a:xfrm>
            <a:off x="644978" y="2585094"/>
            <a:ext cx="9492080" cy="352976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endParaRPr lang="de-DE" kern="0" dirty="0"/>
          </a:p>
          <a:p>
            <a:r>
              <a:rPr lang="de-DE" kern="0" dirty="0" err="1"/>
              <a:t>Example</a:t>
            </a:r>
            <a:r>
              <a:rPr lang="de-DE" kern="0" dirty="0"/>
              <a:t>:</a:t>
            </a:r>
          </a:p>
          <a:p>
            <a:endParaRPr lang="de-DE" kern="0" dirty="0"/>
          </a:p>
          <a:p>
            <a:r>
              <a:rPr lang="de-DE" kern="0" dirty="0">
                <a:latin typeface="Consolas" panose="020B0609020204030204" pitchFamily="49" charset="0"/>
                <a:cs typeface="Consolas" panose="020B0609020204030204" pitchFamily="49" charset="0"/>
              </a:rPr>
              <a:t>GET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api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eventmanagement</a:t>
            </a:r>
            <a:r>
              <a:rPr lang="en-US" dirty="0">
                <a:latin typeface="Consolas" panose="020B0609020204030204" pitchFamily="49" charset="0"/>
                <a:cs typeface="Consolas" panose="020B0609020204030204" pitchFamily="49" charset="0"/>
              </a:rPr>
              <a:t>/v3/events/fa884d56-0570-4e0c-8c12-dbcc8e7c780c</a:t>
            </a:r>
            <a:endParaRPr lang="de-DE" kern="0" dirty="0">
              <a:latin typeface="Consolas" panose="020B0609020204030204" pitchFamily="49" charset="0"/>
              <a:cs typeface="Consolas" panose="020B0609020204030204" pitchFamily="49" charset="0"/>
            </a:endParaRPr>
          </a:p>
          <a:p>
            <a:endParaRPr lang="en-US" kern="0" dirty="0"/>
          </a:p>
        </p:txBody>
      </p:sp>
      <p:sp>
        <p:nvSpPr>
          <p:cNvPr id="5" name="Textfeld 4"/>
          <p:cNvSpPr txBox="1"/>
          <p:nvPr/>
        </p:nvSpPr>
        <p:spPr>
          <a:xfrm>
            <a:off x="644978" y="1966093"/>
            <a:ext cx="5518430" cy="473529"/>
          </a:xfrm>
          <a:prstGeom prst="rect">
            <a:avLst/>
          </a:prstGeom>
          <a:noFill/>
        </p:spPr>
        <p:txBody>
          <a:bodyPr wrap="square" lIns="0" tIns="0" rIns="0" bIns="0" rtlCol="0">
            <a:noAutofit/>
          </a:bodyPr>
          <a:lstStyle/>
          <a:p>
            <a:pPr>
              <a:lnSpc>
                <a:spcPct val="110000"/>
              </a:lnSpc>
              <a:spcBef>
                <a:spcPts val="0"/>
              </a:spcBef>
            </a:pPr>
            <a:r>
              <a:rPr lang="en-US" b="1" dirty="0">
                <a:solidFill>
                  <a:srgbClr val="AAB414"/>
                </a:solidFill>
              </a:rPr>
              <a:t>GET</a:t>
            </a:r>
            <a:r>
              <a:rPr lang="en-US" b="1" dirty="0"/>
              <a:t> /</a:t>
            </a:r>
            <a:r>
              <a:rPr lang="en-US" b="1" dirty="0" err="1"/>
              <a:t>api</a:t>
            </a:r>
            <a:r>
              <a:rPr lang="en-US" b="1" dirty="0"/>
              <a:t>/</a:t>
            </a:r>
            <a:r>
              <a:rPr lang="en-US" b="1" dirty="0" err="1"/>
              <a:t>eventmanagement</a:t>
            </a:r>
            <a:r>
              <a:rPr lang="en-US" b="1" dirty="0"/>
              <a:t>/v3/events/{</a:t>
            </a:r>
            <a:r>
              <a:rPr lang="en-US" b="1" dirty="0" err="1"/>
              <a:t>eventId</a:t>
            </a:r>
            <a:r>
              <a:rPr lang="en-US" b="1" dirty="0"/>
              <a:t>}</a:t>
            </a:r>
            <a:endParaRPr lang="en-US" b="1"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090652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br>
              <a:rPr lang="de-DE" sz="2200" b="0" dirty="0"/>
            </a:br>
            <a:endParaRPr lang="en-US" sz="1600" b="0" dirty="0"/>
          </a:p>
        </p:txBody>
      </p:sp>
      <p:sp>
        <p:nvSpPr>
          <p:cNvPr id="3" name="Inhaltsplatzhalter 2"/>
          <p:cNvSpPr>
            <a:spLocks noGrp="1"/>
          </p:cNvSpPr>
          <p:nvPr>
            <p:ph idx="1"/>
          </p:nvPr>
        </p:nvSpPr>
        <p:spPr>
          <a:xfrm>
            <a:off x="626736" y="1913730"/>
            <a:ext cx="6764477" cy="4752000"/>
          </a:xfrm>
        </p:spPr>
        <p:txBody>
          <a:bodyPr/>
          <a:lstStyle/>
          <a:p>
            <a:endParaRPr lang="de-DE" dirty="0"/>
          </a:p>
          <a:p>
            <a:endParaRPr lang="de-DE" dirty="0"/>
          </a:p>
          <a:p>
            <a:r>
              <a:rPr lang="de-DE" dirty="0" err="1"/>
              <a:t>Example</a:t>
            </a:r>
            <a:r>
              <a:rPr lang="de-DE" dirty="0"/>
              <a:t> </a:t>
            </a:r>
            <a:r>
              <a:rPr lang="de-DE" dirty="0" err="1"/>
              <a:t>request</a:t>
            </a:r>
            <a:r>
              <a:rPr lang="de-DE" dirty="0"/>
              <a:t> (</a:t>
            </a:r>
            <a:r>
              <a:rPr lang="de-DE" dirty="0" err="1"/>
              <a:t>body</a:t>
            </a:r>
            <a:r>
              <a:rPr lang="de-DE" dirty="0"/>
              <a:t>):</a:t>
            </a:r>
          </a:p>
          <a:p>
            <a:endParaRPr lang="de-DE" dirty="0"/>
          </a:p>
        </p:txBody>
      </p:sp>
      <p:sp>
        <p:nvSpPr>
          <p:cNvPr id="5" name="Textfeld 4"/>
          <p:cNvSpPr txBox="1"/>
          <p:nvPr/>
        </p:nvSpPr>
        <p:spPr>
          <a:xfrm>
            <a:off x="653142" y="1967795"/>
            <a:ext cx="5053693" cy="498022"/>
          </a:xfrm>
          <a:prstGeom prst="rect">
            <a:avLst/>
          </a:prstGeom>
          <a:noFill/>
        </p:spPr>
        <p:txBody>
          <a:bodyPr wrap="square" lIns="0" tIns="0" rIns="0" bIns="0" rtlCol="0">
            <a:noAutofit/>
          </a:bodyPr>
          <a:lstStyle/>
          <a:p>
            <a:pPr>
              <a:lnSpc>
                <a:spcPct val="110000"/>
              </a:lnSpc>
              <a:spcBef>
                <a:spcPct val="0"/>
              </a:spcBef>
              <a:buFont typeface="Wingdings" charset="0"/>
              <a:buNone/>
            </a:pPr>
            <a:r>
              <a:rPr lang="de-DE" b="1" dirty="0">
                <a:solidFill>
                  <a:srgbClr val="EB780A"/>
                </a:solidFill>
                <a:ea typeface="Arial Unicode MS" panose="020B0604020202020204" pitchFamily="34" charset="-128"/>
                <a:cs typeface="Arial Unicode MS" panose="020B0604020202020204" pitchFamily="34" charset="-128"/>
              </a:rPr>
              <a:t>POST</a:t>
            </a:r>
            <a:r>
              <a:rPr lang="de-DE" b="1" dirty="0">
                <a:ea typeface="Arial Unicode MS" panose="020B0604020202020204" pitchFamily="34" charset="-128"/>
                <a:cs typeface="Arial Unicode MS" panose="020B0604020202020204" pitchFamily="34" charset="-128"/>
              </a:rPr>
              <a:t> </a:t>
            </a:r>
            <a:r>
              <a:rPr lang="en-US" b="1" dirty="0"/>
              <a:t>/</a:t>
            </a:r>
            <a:r>
              <a:rPr lang="en-US" b="1" dirty="0" err="1"/>
              <a:t>api</a:t>
            </a:r>
            <a:r>
              <a:rPr lang="en-US" b="1" dirty="0"/>
              <a:t>/</a:t>
            </a:r>
            <a:r>
              <a:rPr lang="en-US" b="1" dirty="0" err="1"/>
              <a:t>eventmanagement</a:t>
            </a:r>
            <a:r>
              <a:rPr lang="en-US" b="1" dirty="0"/>
              <a:t>/v3/events</a:t>
            </a:r>
            <a:r>
              <a:rPr lang="de-DE" b="1" dirty="0">
                <a:ea typeface="Arial Unicode MS" panose="020B0604020202020204" pitchFamily="34" charset="-128"/>
                <a:cs typeface="Arial Unicode MS" panose="020B0604020202020204" pitchFamily="34" charset="-128"/>
              </a:rPr>
              <a:t> </a:t>
            </a:r>
            <a:endParaRPr lang="en-US" b="1" dirty="0">
              <a:ea typeface="Arial Unicode MS" panose="020B0604020202020204" pitchFamily="34" charset="-128"/>
              <a:cs typeface="Arial Unicode MS" panose="020B0604020202020204" pitchFamily="34" charset="-128"/>
            </a:endParaRPr>
          </a:p>
        </p:txBody>
      </p:sp>
      <p:sp>
        <p:nvSpPr>
          <p:cNvPr id="6" name="Rechteck 15"/>
          <p:cNvSpPr/>
          <p:nvPr/>
        </p:nvSpPr>
        <p:spPr>
          <a:xfrm>
            <a:off x="626736" y="2943519"/>
            <a:ext cx="10996695" cy="2585323"/>
          </a:xfrm>
          <a:prstGeom prst="rect">
            <a:avLst/>
          </a:prstGeom>
          <a:solidFill>
            <a:srgbClr val="E1E1D7"/>
          </a:solidFill>
          <a:ln>
            <a:noFill/>
          </a:ln>
        </p:spPr>
        <p:txBody>
          <a:bodyPr wrap="square">
            <a:spAutoFit/>
          </a:bodyPr>
          <a:lstStyle/>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typeId</a:t>
            </a:r>
            <a:r>
              <a:rPr lang="en-US" dirty="0">
                <a:latin typeface="Consolas" panose="020B0609020204030204" pitchFamily="49" charset="0"/>
                <a:cs typeface="Consolas" panose="020B0609020204030204" pitchFamily="49" charset="0"/>
              </a:rPr>
              <a:t>": "com.siemens.mindsphere.eventmgmt.event.type.MindSphereStandardEvent",</a:t>
            </a:r>
          </a:p>
          <a:p>
            <a:r>
              <a:rPr lang="en-US" dirty="0">
                <a:latin typeface="Consolas" panose="020B0609020204030204" pitchFamily="49" charset="0"/>
                <a:cs typeface="Consolas" panose="020B0609020204030204" pitchFamily="49" charset="0"/>
              </a:rPr>
              <a:t>  "timestamp": "2018-01-31T11:00:00.000Z",</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entityId</a:t>
            </a:r>
            <a:r>
              <a:rPr lang="en-US" dirty="0">
                <a:latin typeface="Consolas" panose="020B0609020204030204" pitchFamily="49" charset="0"/>
                <a:cs typeface="Consolas" panose="020B0609020204030204" pitchFamily="49" charset="0"/>
              </a:rPr>
              <a:t>": "b75549b996014c60809902662df158c7",</a:t>
            </a:r>
          </a:p>
          <a:p>
            <a:r>
              <a:rPr lang="en-US" dirty="0">
                <a:latin typeface="Consolas" panose="020B0609020204030204" pitchFamily="49" charset="0"/>
                <a:cs typeface="Consolas" panose="020B0609020204030204" pitchFamily="49" charset="0"/>
              </a:rPr>
              <a:t>  "severity": 1,</a:t>
            </a:r>
          </a:p>
          <a:p>
            <a:r>
              <a:rPr lang="en-US" dirty="0">
                <a:latin typeface="Consolas" panose="020B0609020204030204" pitchFamily="49" charset="0"/>
                <a:cs typeface="Consolas" panose="020B0609020204030204" pitchFamily="49" charset="0"/>
              </a:rPr>
              <a:t>  "description": "Test event via API call",</a:t>
            </a:r>
          </a:p>
          <a:p>
            <a:r>
              <a:rPr lang="en-US" dirty="0">
                <a:latin typeface="Consolas" panose="020B0609020204030204" pitchFamily="49" charset="0"/>
                <a:cs typeface="Consolas" panose="020B0609020204030204" pitchFamily="49" charset="0"/>
              </a:rPr>
              <a:t>  "code": "TestCode01",</a:t>
            </a:r>
          </a:p>
          <a:p>
            <a:r>
              <a:rPr lang="en-US" dirty="0">
                <a:latin typeface="Consolas" panose="020B0609020204030204" pitchFamily="49" charset="0"/>
                <a:cs typeface="Consolas" panose="020B0609020204030204" pitchFamily="49" charset="0"/>
              </a:rPr>
              <a:t>  "acknowledged": false</a:t>
            </a:r>
          </a:p>
          <a:p>
            <a:r>
              <a:rPr lang="en-US" dirty="0">
                <a:latin typeface="Consolas" panose="020B0609020204030204" pitchFamily="49" charset="0"/>
                <a:cs typeface="Consolas" panose="020B0609020204030204" pitchFamily="49" charset="0"/>
              </a:rPr>
              <a:t>}</a:t>
            </a:r>
          </a:p>
        </p:txBody>
      </p:sp>
      <p:sp>
        <p:nvSpPr>
          <p:cNvPr id="8" name="Content Placeholder 3"/>
          <p:cNvSpPr txBox="1">
            <a:spLocks/>
          </p:cNvSpPr>
          <p:nvPr/>
        </p:nvSpPr>
        <p:spPr bwMode="auto">
          <a:xfrm>
            <a:off x="626736" y="1440000"/>
            <a:ext cx="4562781" cy="471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de-DE" sz="2000" b="1" kern="0" dirty="0"/>
              <a:t>Create a </a:t>
            </a:r>
            <a:r>
              <a:rPr lang="de-DE" sz="2000" b="1" kern="0" dirty="0" err="1"/>
              <a:t>new</a:t>
            </a:r>
            <a:r>
              <a:rPr lang="de-DE" sz="2000" b="1" kern="0" dirty="0"/>
              <a:t> Event</a:t>
            </a:r>
            <a:endParaRPr lang="en-US" sz="2000" kern="0" dirty="0"/>
          </a:p>
        </p:txBody>
      </p:sp>
    </p:spTree>
    <p:extLst>
      <p:ext uri="{BB962C8B-B14F-4D97-AF65-F5344CB8AC3E}">
        <p14:creationId xmlns:p14="http://schemas.microsoft.com/office/powerpoint/2010/main" val="24510127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br>
              <a:rPr lang="de-DE" sz="2200" b="0" dirty="0"/>
            </a:br>
            <a:endParaRPr lang="en-US" sz="1600" b="0" dirty="0"/>
          </a:p>
        </p:txBody>
      </p:sp>
      <p:sp>
        <p:nvSpPr>
          <p:cNvPr id="4" name="Rechteck 15"/>
          <p:cNvSpPr/>
          <p:nvPr/>
        </p:nvSpPr>
        <p:spPr>
          <a:xfrm>
            <a:off x="626736" y="2925734"/>
            <a:ext cx="11198918" cy="3139321"/>
          </a:xfrm>
          <a:prstGeom prst="rect">
            <a:avLst/>
          </a:prstGeom>
          <a:solidFill>
            <a:srgbClr val="E1E1D7"/>
          </a:solidFill>
          <a:ln>
            <a:noFill/>
          </a:ln>
        </p:spPr>
        <p:txBody>
          <a:bodyPr wrap="square">
            <a:spAutoFit/>
          </a:bodyPr>
          <a:lstStyle/>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"id": "60d73e4e-5aac-4098-bb87-2be0577f8a66",</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typeId</a:t>
            </a:r>
            <a:r>
              <a:rPr lang="en-US" dirty="0">
                <a:latin typeface="Consolas" panose="020B0609020204030204" pitchFamily="49" charset="0"/>
                <a:cs typeface="Consolas" panose="020B0609020204030204" pitchFamily="49" charset="0"/>
              </a:rPr>
              <a:t>": "com.siemens.mindsphere.eventmgmt.event.type.MindSphereStandardEvent",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correlationId</a:t>
            </a:r>
            <a:r>
              <a:rPr lang="en-US" dirty="0">
                <a:latin typeface="Consolas" panose="020B0609020204030204" pitchFamily="49" charset="0"/>
                <a:cs typeface="Consolas" panose="020B0609020204030204" pitchFamily="49" charset="0"/>
              </a:rPr>
              <a:t>": "0ccd7c42c0114dde8ed199f9bef64fe6",</a:t>
            </a:r>
          </a:p>
          <a:p>
            <a:r>
              <a:rPr lang="en-US" dirty="0">
                <a:latin typeface="Consolas" panose="020B0609020204030204" pitchFamily="49" charset="0"/>
                <a:cs typeface="Consolas" panose="020B0609020204030204" pitchFamily="49" charset="0"/>
              </a:rPr>
              <a:t>  "timestamp": "2018-01-31T11:00:00Z",</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entityId</a:t>
            </a:r>
            <a:r>
              <a:rPr lang="en-US" dirty="0">
                <a:latin typeface="Consolas" panose="020B0609020204030204" pitchFamily="49" charset="0"/>
                <a:cs typeface="Consolas" panose="020B0609020204030204" pitchFamily="49" charset="0"/>
              </a:rPr>
              <a:t>": "b75549b996014c60809902662df158c7",</a:t>
            </a:r>
          </a:p>
          <a:p>
            <a:r>
              <a:rPr lang="en-US" dirty="0">
                <a:latin typeface="Consolas" panose="020B0609020204030204" pitchFamily="49" charset="0"/>
                <a:cs typeface="Consolas" panose="020B0609020204030204" pitchFamily="49" charset="0"/>
              </a:rPr>
              <a:t>  "severity": 1,</a:t>
            </a:r>
          </a:p>
          <a:p>
            <a:r>
              <a:rPr lang="en-US" dirty="0">
                <a:latin typeface="Consolas" panose="020B0609020204030204" pitchFamily="49" charset="0"/>
                <a:cs typeface="Consolas" panose="020B0609020204030204" pitchFamily="49" charset="0"/>
              </a:rPr>
              <a:t>  "code": "TestCode01",</a:t>
            </a:r>
          </a:p>
          <a:p>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"acknowledged": </a:t>
            </a:r>
            <a:r>
              <a:rPr lang="en-US" b="1" dirty="0">
                <a:solidFill>
                  <a:schemeClr val="accent3"/>
                </a:solidFill>
                <a:latin typeface="Consolas" panose="020B0609020204030204" pitchFamily="49" charset="0"/>
                <a:cs typeface="Consolas" panose="020B0609020204030204" pitchFamily="49" charset="0"/>
              </a:rPr>
              <a:t>true</a:t>
            </a:r>
            <a:r>
              <a:rPr lang="en-US" b="1"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"description": "Test event via API call"</a:t>
            </a:r>
          </a:p>
          <a:p>
            <a:r>
              <a:rPr lang="en-US" dirty="0">
                <a:latin typeface="Consolas" panose="020B0609020204030204" pitchFamily="49" charset="0"/>
                <a:cs typeface="Consolas" panose="020B0609020204030204" pitchFamily="49" charset="0"/>
              </a:rPr>
              <a:t>}</a:t>
            </a:r>
          </a:p>
        </p:txBody>
      </p:sp>
      <p:sp>
        <p:nvSpPr>
          <p:cNvPr id="8" name="Inhaltsplatzhalter 2"/>
          <p:cNvSpPr>
            <a:spLocks noGrp="1"/>
          </p:cNvSpPr>
          <p:nvPr>
            <p:ph idx="1"/>
          </p:nvPr>
        </p:nvSpPr>
        <p:spPr>
          <a:xfrm>
            <a:off x="626736" y="1967795"/>
            <a:ext cx="6764477" cy="880913"/>
          </a:xfrm>
        </p:spPr>
        <p:txBody>
          <a:bodyPr/>
          <a:lstStyle/>
          <a:p>
            <a:r>
              <a:rPr lang="de-DE" b="1" dirty="0">
                <a:solidFill>
                  <a:srgbClr val="2387AA"/>
                </a:solidFill>
                <a:ea typeface="Arial Unicode MS" panose="020B0604020202020204" pitchFamily="34" charset="-128"/>
                <a:cs typeface="Arial Unicode MS" panose="020B0604020202020204" pitchFamily="34" charset="-128"/>
              </a:rPr>
              <a:t>PUT</a:t>
            </a:r>
            <a:r>
              <a:rPr lang="de-DE" b="1" dirty="0">
                <a:ea typeface="Arial Unicode MS" panose="020B0604020202020204" pitchFamily="34" charset="-128"/>
                <a:cs typeface="Arial Unicode MS" panose="020B0604020202020204" pitchFamily="34" charset="-128"/>
              </a:rPr>
              <a:t> </a:t>
            </a:r>
            <a:r>
              <a:rPr lang="en-US" b="1" dirty="0"/>
              <a:t>/</a:t>
            </a:r>
            <a:r>
              <a:rPr lang="en-US" b="1" dirty="0" err="1"/>
              <a:t>api</a:t>
            </a:r>
            <a:r>
              <a:rPr lang="en-US" b="1" dirty="0"/>
              <a:t>/</a:t>
            </a:r>
            <a:r>
              <a:rPr lang="en-US" b="1" dirty="0" err="1"/>
              <a:t>eventmanagement</a:t>
            </a:r>
            <a:r>
              <a:rPr lang="en-US" b="1" dirty="0"/>
              <a:t>/v3/events</a:t>
            </a:r>
            <a:r>
              <a:rPr lang="de-DE" b="1" dirty="0">
                <a:ea typeface="Arial Unicode MS" panose="020B0604020202020204" pitchFamily="34" charset="-128"/>
                <a:cs typeface="Arial Unicode MS" panose="020B0604020202020204" pitchFamily="34" charset="-128"/>
              </a:rPr>
              <a:t>/{</a:t>
            </a:r>
            <a:r>
              <a:rPr lang="de-DE" b="1" dirty="0" err="1">
                <a:ea typeface="Arial Unicode MS" panose="020B0604020202020204" pitchFamily="34" charset="-128"/>
                <a:cs typeface="Arial Unicode MS" panose="020B0604020202020204" pitchFamily="34" charset="-128"/>
              </a:rPr>
              <a:t>eventId</a:t>
            </a:r>
            <a:r>
              <a:rPr lang="de-DE" b="1" dirty="0">
                <a:ea typeface="Arial Unicode MS" panose="020B0604020202020204" pitchFamily="34" charset="-128"/>
                <a:cs typeface="Arial Unicode MS" panose="020B0604020202020204" pitchFamily="34" charset="-128"/>
              </a:rPr>
              <a:t>}</a:t>
            </a:r>
            <a:endParaRPr lang="en-US" b="1" dirty="0">
              <a:ea typeface="Arial Unicode MS" panose="020B0604020202020204" pitchFamily="34" charset="-128"/>
              <a:cs typeface="Arial Unicode MS" panose="020B0604020202020204" pitchFamily="34" charset="-128"/>
            </a:endParaRPr>
          </a:p>
          <a:p>
            <a:endParaRPr lang="de-DE" dirty="0"/>
          </a:p>
          <a:p>
            <a:r>
              <a:rPr lang="de-DE" dirty="0" err="1"/>
              <a:t>Example</a:t>
            </a:r>
            <a:r>
              <a:rPr lang="de-DE" dirty="0"/>
              <a:t> </a:t>
            </a:r>
            <a:r>
              <a:rPr lang="de-DE" dirty="0" err="1"/>
              <a:t>request</a:t>
            </a:r>
            <a:r>
              <a:rPr lang="de-DE" dirty="0"/>
              <a:t> (</a:t>
            </a:r>
            <a:r>
              <a:rPr lang="de-DE" dirty="0" err="1"/>
              <a:t>body</a:t>
            </a:r>
            <a:r>
              <a:rPr lang="de-DE" dirty="0"/>
              <a:t>):</a:t>
            </a:r>
          </a:p>
          <a:p>
            <a:endParaRPr lang="de-DE" dirty="0"/>
          </a:p>
        </p:txBody>
      </p:sp>
      <p:sp>
        <p:nvSpPr>
          <p:cNvPr id="6" name="Content Placeholder 3"/>
          <p:cNvSpPr txBox="1">
            <a:spLocks/>
          </p:cNvSpPr>
          <p:nvPr/>
        </p:nvSpPr>
        <p:spPr bwMode="auto">
          <a:xfrm>
            <a:off x="626736" y="1440000"/>
            <a:ext cx="4562781" cy="471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de-DE" sz="2000" b="1" kern="0" dirty="0"/>
              <a:t>Update an </a:t>
            </a:r>
            <a:r>
              <a:rPr lang="de-DE" sz="2000" b="1" kern="0" dirty="0" err="1"/>
              <a:t>existing</a:t>
            </a:r>
            <a:r>
              <a:rPr lang="de-DE" sz="2000" b="1" kern="0" dirty="0"/>
              <a:t> </a:t>
            </a:r>
            <a:r>
              <a:rPr lang="de-DE" sz="2000" b="1" kern="0" dirty="0" err="1"/>
              <a:t>event</a:t>
            </a:r>
            <a:endParaRPr lang="en-US" sz="2000" kern="0" dirty="0"/>
          </a:p>
        </p:txBody>
      </p:sp>
    </p:spTree>
    <p:extLst>
      <p:ext uri="{BB962C8B-B14F-4D97-AF65-F5344CB8AC3E}">
        <p14:creationId xmlns:p14="http://schemas.microsoft.com/office/powerpoint/2010/main" val="3664310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br>
              <a:rPr lang="de-DE" sz="2200" b="0" dirty="0"/>
            </a:br>
            <a:endParaRPr lang="en-US" sz="1600" b="0" dirty="0"/>
          </a:p>
        </p:txBody>
      </p:sp>
      <p:sp>
        <p:nvSpPr>
          <p:cNvPr id="4" name="Rechteck 15"/>
          <p:cNvSpPr/>
          <p:nvPr/>
        </p:nvSpPr>
        <p:spPr>
          <a:xfrm>
            <a:off x="626736" y="2925734"/>
            <a:ext cx="11198918" cy="2862322"/>
          </a:xfrm>
          <a:prstGeom prst="rect">
            <a:avLst/>
          </a:prstGeom>
          <a:solidFill>
            <a:srgbClr val="E1E1D7"/>
          </a:solidFill>
          <a:ln>
            <a:noFill/>
          </a:ln>
        </p:spPr>
        <p:txBody>
          <a:bodyPr wrap="square">
            <a:spAutoFit/>
          </a:bodyPr>
          <a:lstStyle/>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typeId</a:t>
            </a:r>
            <a:r>
              <a:rPr lang="en-US" dirty="0">
                <a:latin typeface="Consolas" panose="020B0609020204030204" pitchFamily="49" charset="0"/>
                <a:cs typeface="Consolas" panose="020B0609020204030204" pitchFamily="49" charset="0"/>
              </a:rPr>
              <a:t>": "com.siemens.mindsphere.eventmgmt.event.type.MindSphereStandardEvent",</a:t>
            </a:r>
          </a:p>
          <a:p>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correlationId</a:t>
            </a:r>
            <a:r>
              <a:rPr lang="en-US" b="1" dirty="0">
                <a:latin typeface="Consolas" panose="020B0609020204030204" pitchFamily="49" charset="0"/>
                <a:cs typeface="Consolas" panose="020B0609020204030204" pitchFamily="49" charset="0"/>
              </a:rPr>
              <a:t>": "0ccd7c42c0114dde8ed199f9bef64fe6",</a:t>
            </a:r>
          </a:p>
          <a:p>
            <a:r>
              <a:rPr lang="en-US" dirty="0">
                <a:latin typeface="Consolas" panose="020B0609020204030204" pitchFamily="49" charset="0"/>
                <a:cs typeface="Consolas" panose="020B0609020204030204" pitchFamily="49" charset="0"/>
              </a:rPr>
              <a:t>  "timestamp": "2018-01-31T11:00:00Z",</a:t>
            </a:r>
          </a:p>
          <a:p>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entityId</a:t>
            </a:r>
            <a:r>
              <a:rPr lang="en-US" b="1" dirty="0">
                <a:latin typeface="Consolas" panose="020B0609020204030204" pitchFamily="49" charset="0"/>
                <a:cs typeface="Consolas" panose="020B0609020204030204" pitchFamily="49" charset="0"/>
              </a:rPr>
              <a:t>": "b75549b996014c60809902662df158c7",</a:t>
            </a:r>
          </a:p>
          <a:p>
            <a:r>
              <a:rPr lang="en-US" dirty="0">
                <a:latin typeface="Consolas" panose="020B0609020204030204" pitchFamily="49" charset="0"/>
                <a:cs typeface="Consolas" panose="020B0609020204030204" pitchFamily="49" charset="0"/>
              </a:rPr>
              <a:t>  "severity": 1,</a:t>
            </a:r>
          </a:p>
          <a:p>
            <a:r>
              <a:rPr lang="en-US" dirty="0">
                <a:latin typeface="Consolas" panose="020B0609020204030204" pitchFamily="49" charset="0"/>
                <a:cs typeface="Consolas" panose="020B0609020204030204" pitchFamily="49" charset="0"/>
              </a:rPr>
              <a:t>  "code": "TestCode01",</a:t>
            </a:r>
          </a:p>
          <a:p>
            <a:r>
              <a:rPr lang="en-US" dirty="0">
                <a:latin typeface="Consolas" panose="020B0609020204030204" pitchFamily="49" charset="0"/>
                <a:cs typeface="Consolas" panose="020B0609020204030204" pitchFamily="49" charset="0"/>
              </a:rPr>
              <a:t>  "acknowledged": </a:t>
            </a:r>
            <a:r>
              <a:rPr lang="en-US" b="1" dirty="0">
                <a:solidFill>
                  <a:schemeClr val="accent3"/>
                </a:solidFill>
                <a:latin typeface="Consolas" panose="020B0609020204030204" pitchFamily="49" charset="0"/>
                <a:cs typeface="Consolas" panose="020B0609020204030204" pitchFamily="49" charset="0"/>
              </a:rPr>
              <a:t>false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"description": "Test event via API call"</a:t>
            </a:r>
          </a:p>
          <a:p>
            <a:r>
              <a:rPr lang="en-US" dirty="0">
                <a:latin typeface="Consolas" panose="020B0609020204030204" pitchFamily="49" charset="0"/>
                <a:cs typeface="Consolas" panose="020B0609020204030204" pitchFamily="49" charset="0"/>
              </a:rPr>
              <a:t>}</a:t>
            </a:r>
          </a:p>
        </p:txBody>
      </p:sp>
      <p:sp>
        <p:nvSpPr>
          <p:cNvPr id="8" name="Inhaltsplatzhalter 2"/>
          <p:cNvSpPr>
            <a:spLocks noGrp="1"/>
          </p:cNvSpPr>
          <p:nvPr>
            <p:ph idx="1"/>
          </p:nvPr>
        </p:nvSpPr>
        <p:spPr>
          <a:xfrm>
            <a:off x="626736" y="1967795"/>
            <a:ext cx="6764477" cy="880913"/>
          </a:xfrm>
        </p:spPr>
        <p:txBody>
          <a:bodyPr/>
          <a:lstStyle/>
          <a:p>
            <a:r>
              <a:rPr lang="de-DE" b="1" dirty="0">
                <a:solidFill>
                  <a:srgbClr val="EB780A"/>
                </a:solidFill>
                <a:ea typeface="Arial Unicode MS" panose="020B0604020202020204" pitchFamily="34" charset="-128"/>
                <a:cs typeface="Arial Unicode MS" panose="020B0604020202020204" pitchFamily="34" charset="-128"/>
              </a:rPr>
              <a:t>POST</a:t>
            </a:r>
            <a:r>
              <a:rPr lang="de-DE" b="1" dirty="0">
                <a:ea typeface="Arial Unicode MS" panose="020B0604020202020204" pitchFamily="34" charset="-128"/>
                <a:cs typeface="Arial Unicode MS" panose="020B0604020202020204" pitchFamily="34" charset="-128"/>
              </a:rPr>
              <a:t> </a:t>
            </a:r>
            <a:r>
              <a:rPr lang="en-US" b="1" dirty="0"/>
              <a:t>/</a:t>
            </a:r>
            <a:r>
              <a:rPr lang="en-US" b="1" dirty="0" err="1"/>
              <a:t>api</a:t>
            </a:r>
            <a:r>
              <a:rPr lang="en-US" b="1" dirty="0"/>
              <a:t>/</a:t>
            </a:r>
            <a:r>
              <a:rPr lang="en-US" b="1" dirty="0" err="1"/>
              <a:t>eventmanagement</a:t>
            </a:r>
            <a:r>
              <a:rPr lang="en-US" b="1" dirty="0"/>
              <a:t>/v3/events</a:t>
            </a:r>
            <a:r>
              <a:rPr lang="de-DE" b="1" dirty="0">
                <a:ea typeface="Arial Unicode MS" panose="020B0604020202020204" pitchFamily="34" charset="-128"/>
                <a:cs typeface="Arial Unicode MS" panose="020B0604020202020204" pitchFamily="34" charset="-128"/>
              </a:rPr>
              <a:t> </a:t>
            </a:r>
            <a:endParaRPr lang="en-US" b="1" dirty="0">
              <a:ea typeface="Arial Unicode MS" panose="020B0604020202020204" pitchFamily="34" charset="-128"/>
              <a:cs typeface="Arial Unicode MS" panose="020B0604020202020204" pitchFamily="34" charset="-128"/>
            </a:endParaRPr>
          </a:p>
          <a:p>
            <a:endParaRPr lang="de-DE" dirty="0"/>
          </a:p>
          <a:p>
            <a:r>
              <a:rPr lang="de-DE" dirty="0" err="1"/>
              <a:t>Example</a:t>
            </a:r>
            <a:r>
              <a:rPr lang="de-DE" dirty="0"/>
              <a:t> </a:t>
            </a:r>
            <a:r>
              <a:rPr lang="de-DE" dirty="0" err="1"/>
              <a:t>request</a:t>
            </a:r>
            <a:r>
              <a:rPr lang="de-DE" dirty="0"/>
              <a:t> (</a:t>
            </a:r>
            <a:r>
              <a:rPr lang="de-DE" dirty="0" err="1"/>
              <a:t>body</a:t>
            </a:r>
            <a:r>
              <a:rPr lang="de-DE" dirty="0"/>
              <a:t>):</a:t>
            </a:r>
          </a:p>
          <a:p>
            <a:endParaRPr lang="de-DE" dirty="0"/>
          </a:p>
        </p:txBody>
      </p:sp>
      <p:sp>
        <p:nvSpPr>
          <p:cNvPr id="3" name="Rounded Rectangle 2"/>
          <p:cNvSpPr/>
          <p:nvPr/>
        </p:nvSpPr>
        <p:spPr bwMode="auto">
          <a:xfrm>
            <a:off x="7455877" y="4765431"/>
            <a:ext cx="4000500" cy="160020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t>The original event remains in the database and a new event is created with the same </a:t>
            </a:r>
            <a:r>
              <a:rPr lang="en-US" b="1" dirty="0" err="1"/>
              <a:t>entityId</a:t>
            </a:r>
            <a:r>
              <a:rPr lang="en-US" dirty="0"/>
              <a:t> and </a:t>
            </a:r>
            <a:r>
              <a:rPr lang="en-US" b="1" dirty="0" err="1"/>
              <a:t>correlationId</a:t>
            </a:r>
            <a:r>
              <a:rPr lang="en-US" dirty="0"/>
              <a:t> but a </a:t>
            </a:r>
            <a:r>
              <a:rPr lang="en-US" u="sng" dirty="0"/>
              <a:t>different id</a:t>
            </a:r>
            <a:endParaRPr lang="de-DE" sz="1800" u="sng" dirty="0">
              <a:solidFill>
                <a:schemeClr val="tx1"/>
              </a:solidFill>
              <a:ea typeface="Arial Unicode MS" panose="020B0604020202020204" pitchFamily="34" charset="-128"/>
              <a:cs typeface="Arial Unicode MS" panose="020B0604020202020204" pitchFamily="34" charset="-128"/>
            </a:endParaRPr>
          </a:p>
        </p:txBody>
      </p:sp>
      <p:sp>
        <p:nvSpPr>
          <p:cNvPr id="7" name="Content Placeholder 3"/>
          <p:cNvSpPr txBox="1">
            <a:spLocks/>
          </p:cNvSpPr>
          <p:nvPr/>
        </p:nvSpPr>
        <p:spPr bwMode="auto">
          <a:xfrm>
            <a:off x="626736" y="1440000"/>
            <a:ext cx="4897371" cy="471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de-DE" sz="2000" b="1" kern="0" dirty="0"/>
              <a:t>Add historical data to an existing event</a:t>
            </a:r>
            <a:endParaRPr lang="en-US" sz="2000" kern="0" dirty="0"/>
          </a:p>
        </p:txBody>
      </p:sp>
      <p:sp>
        <p:nvSpPr>
          <p:cNvPr id="9" name="Rounded Rectangle 8"/>
          <p:cNvSpPr/>
          <p:nvPr/>
        </p:nvSpPr>
        <p:spPr bwMode="auto">
          <a:xfrm>
            <a:off x="7273603" y="1248508"/>
            <a:ext cx="4365048" cy="160020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dirty="0"/>
              <a:t>Listing events will return only the </a:t>
            </a:r>
            <a:r>
              <a:rPr lang="en-US" b="1" dirty="0"/>
              <a:t>latest</a:t>
            </a:r>
            <a:r>
              <a:rPr lang="en-US" dirty="0"/>
              <a:t> of an event's history. But we can list the whole history of the event with </a:t>
            </a:r>
            <a:r>
              <a:rPr lang="en-US" b="1" dirty="0"/>
              <a:t>'history' query parameter set to true</a:t>
            </a:r>
            <a:r>
              <a:rPr lang="en-US" dirty="0"/>
              <a:t>.</a:t>
            </a:r>
            <a:endParaRPr lang="de-DE" sz="1800" u="sng" dirty="0">
              <a:solidFill>
                <a:schemeClr val="tx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7896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a:t>Event Management Service</a:t>
            </a:r>
            <a:endParaRPr lang="de-DE" sz="2200" b="0" dirty="0"/>
          </a:p>
        </p:txBody>
      </p:sp>
      <p:sp>
        <p:nvSpPr>
          <p:cNvPr id="5" name="Content Placeholder 3"/>
          <p:cNvSpPr>
            <a:spLocks noGrp="1"/>
          </p:cNvSpPr>
          <p:nvPr>
            <p:ph idx="1"/>
          </p:nvPr>
        </p:nvSpPr>
        <p:spPr/>
        <p:txBody>
          <a:bodyPr/>
          <a:lstStyle/>
          <a:p>
            <a:r>
              <a:rPr lang="de-DE" sz="2000" b="1" dirty="0"/>
              <a:t>Endpoints </a:t>
            </a:r>
            <a:r>
              <a:rPr lang="de-DE" sz="2000" b="1" dirty="0" err="1"/>
              <a:t>for</a:t>
            </a:r>
            <a:r>
              <a:rPr lang="de-DE" sz="2000" b="1" dirty="0"/>
              <a:t> </a:t>
            </a:r>
            <a:r>
              <a:rPr lang="de-DE" sz="2000" b="1" dirty="0" err="1"/>
              <a:t>bulk</a:t>
            </a:r>
            <a:r>
              <a:rPr lang="de-DE" sz="2000" b="1" dirty="0"/>
              <a:t> </a:t>
            </a:r>
            <a:r>
              <a:rPr lang="de-DE" sz="2000" b="1" dirty="0" err="1"/>
              <a:t>create</a:t>
            </a:r>
            <a:r>
              <a:rPr lang="de-DE" sz="2000" b="1" dirty="0"/>
              <a:t> </a:t>
            </a:r>
            <a:r>
              <a:rPr lang="de-DE" sz="2000" b="1" dirty="0" err="1"/>
              <a:t>events</a:t>
            </a:r>
            <a:endParaRPr lang="en-US" sz="2000" dirty="0"/>
          </a:p>
        </p:txBody>
      </p:sp>
      <p:graphicFrame>
        <p:nvGraphicFramePr>
          <p:cNvPr id="3" name="Tabelle 2"/>
          <p:cNvGraphicFramePr>
            <a:graphicFrameLocks noGrp="1"/>
          </p:cNvGraphicFramePr>
          <p:nvPr>
            <p:extLst/>
          </p:nvPr>
        </p:nvGraphicFramePr>
        <p:xfrm>
          <a:off x="619579" y="1886956"/>
          <a:ext cx="11128830" cy="2478996"/>
        </p:xfrm>
        <a:graphic>
          <a:graphicData uri="http://schemas.openxmlformats.org/drawingml/2006/table">
            <a:tbl>
              <a:tblPr firstRow="1" bandRow="1">
                <a:tableStyleId>{5C22544A-7EE6-4342-B048-85BDC9FD1C3A}</a:tableStyleId>
              </a:tblPr>
              <a:tblGrid>
                <a:gridCol w="1127578">
                  <a:extLst>
                    <a:ext uri="{9D8B030D-6E8A-4147-A177-3AD203B41FA5}">
                      <a16:colId xmlns:a16="http://schemas.microsoft.com/office/drawing/2014/main" val="20000"/>
                    </a:ext>
                  </a:extLst>
                </a:gridCol>
                <a:gridCol w="6208905">
                  <a:extLst>
                    <a:ext uri="{9D8B030D-6E8A-4147-A177-3AD203B41FA5}">
                      <a16:colId xmlns:a16="http://schemas.microsoft.com/office/drawing/2014/main" val="20001"/>
                    </a:ext>
                  </a:extLst>
                </a:gridCol>
                <a:gridCol w="3792347">
                  <a:extLst>
                    <a:ext uri="{9D8B030D-6E8A-4147-A177-3AD203B41FA5}">
                      <a16:colId xmlns:a16="http://schemas.microsoft.com/office/drawing/2014/main" val="20002"/>
                    </a:ext>
                  </a:extLst>
                </a:gridCol>
              </a:tblGrid>
              <a:tr h="826332">
                <a:tc>
                  <a:txBody>
                    <a:bodyPr/>
                    <a:lstStyle/>
                    <a:p>
                      <a:r>
                        <a:rPr lang="de-DE" dirty="0"/>
                        <a:t>Request </a:t>
                      </a:r>
                      <a:r>
                        <a:rPr lang="de-DE" dirty="0" err="1"/>
                        <a:t>Method</a:t>
                      </a:r>
                      <a:endParaRPr lang="en-US" dirty="0"/>
                    </a:p>
                  </a:txBody>
                  <a:tcPr>
                    <a:solidFill>
                      <a:srgbClr val="32A0A0"/>
                    </a:solidFill>
                  </a:tcPr>
                </a:tc>
                <a:tc>
                  <a:txBody>
                    <a:bodyPr/>
                    <a:lstStyle/>
                    <a:p>
                      <a:r>
                        <a:rPr lang="de-DE" dirty="0" err="1"/>
                        <a:t>Endpoint</a:t>
                      </a:r>
                      <a:endParaRPr lang="en-US" dirty="0"/>
                    </a:p>
                  </a:txBody>
                  <a:tcPr>
                    <a:solidFill>
                      <a:srgbClr val="32A0A0"/>
                    </a:solidFill>
                  </a:tcPr>
                </a:tc>
                <a:tc>
                  <a:txBody>
                    <a:bodyPr/>
                    <a:lstStyle/>
                    <a:p>
                      <a:r>
                        <a:rPr lang="de-DE" dirty="0"/>
                        <a:t>Description</a:t>
                      </a:r>
                      <a:endParaRPr lang="en-US" dirty="0"/>
                    </a:p>
                  </a:txBody>
                  <a:tcPr>
                    <a:solidFill>
                      <a:srgbClr val="32A0A0"/>
                    </a:solidFill>
                  </a:tcPr>
                </a:tc>
                <a:extLst>
                  <a:ext uri="{0D108BD9-81ED-4DB2-BD59-A6C34878D82A}">
                    <a16:rowId xmlns:a16="http://schemas.microsoft.com/office/drawing/2014/main" val="10000"/>
                  </a:ext>
                </a:extLst>
              </a:tr>
              <a:tr h="826332">
                <a:tc>
                  <a:txBody>
                    <a:bodyPr/>
                    <a:lstStyle/>
                    <a:p>
                      <a:pPr algn="ctr"/>
                      <a:r>
                        <a:rPr lang="de-DE" b="1" dirty="0"/>
                        <a:t>POST</a:t>
                      </a:r>
                      <a:endParaRPr lang="en-US" b="1" dirty="0"/>
                    </a:p>
                  </a:txBody>
                  <a:tcPr anchor="ctr">
                    <a:solidFill>
                      <a:srgbClr val="EB780A"/>
                    </a:solidFill>
                  </a:tcPr>
                </a:tc>
                <a:tc>
                  <a:txBody>
                    <a:bodyPr/>
                    <a:lstStyle/>
                    <a:p>
                      <a:r>
                        <a:rPr lang="de-DE" b="1" dirty="0"/>
                        <a:t>/</a:t>
                      </a:r>
                      <a:r>
                        <a:rPr lang="de-DE" b="1" dirty="0" err="1"/>
                        <a:t>api</a:t>
                      </a:r>
                      <a:r>
                        <a:rPr lang="de-DE" b="1" dirty="0"/>
                        <a:t>/</a:t>
                      </a:r>
                      <a:r>
                        <a:rPr lang="de-DE" b="1" dirty="0" err="1"/>
                        <a:t>eventmanagement</a:t>
                      </a:r>
                      <a:r>
                        <a:rPr lang="de-DE" b="1" dirty="0"/>
                        <a:t>/v3/</a:t>
                      </a:r>
                      <a:r>
                        <a:rPr lang="de-DE" b="1" dirty="0" err="1"/>
                        <a:t>createEventsJobs</a:t>
                      </a:r>
                      <a:endParaRPr lang="en-US" b="1" dirty="0"/>
                    </a:p>
                  </a:txBody>
                  <a:tcPr anchor="ctr">
                    <a:solidFill>
                      <a:srgbClr val="E1E1D7"/>
                    </a:solidFill>
                  </a:tcPr>
                </a:tc>
                <a:tc>
                  <a:txBody>
                    <a:bodyPr/>
                    <a:lstStyle/>
                    <a:p>
                      <a:r>
                        <a:rPr lang="de-DE" dirty="0"/>
                        <a:t>Create</a:t>
                      </a:r>
                      <a:r>
                        <a:rPr lang="de-DE" baseline="0" dirty="0"/>
                        <a:t> </a:t>
                      </a:r>
                      <a:r>
                        <a:rPr lang="de-DE" baseline="0" dirty="0" err="1"/>
                        <a:t>events</a:t>
                      </a:r>
                      <a:r>
                        <a:rPr lang="de-DE" baseline="0" dirty="0"/>
                        <a:t> (</a:t>
                      </a:r>
                      <a:r>
                        <a:rPr lang="de-DE" sz="1799" b="0" i="0" kern="1200" dirty="0" err="1">
                          <a:solidFill>
                            <a:schemeClr val="dk1"/>
                          </a:solidFill>
                          <a:effectLst/>
                          <a:latin typeface="+mn-lt"/>
                          <a:ea typeface="+mn-ea"/>
                          <a:cs typeface="+mn-cs"/>
                        </a:rPr>
                        <a:t>asynchronous</a:t>
                      </a:r>
                      <a:r>
                        <a:rPr lang="de-DE" sz="1799" b="0" i="0" kern="1200" dirty="0">
                          <a:solidFill>
                            <a:schemeClr val="dk1"/>
                          </a:solidFill>
                          <a:effectLst/>
                          <a:latin typeface="+mn-lt"/>
                          <a:ea typeface="+mn-ea"/>
                          <a:cs typeface="+mn-cs"/>
                        </a:rPr>
                        <a:t>)</a:t>
                      </a:r>
                      <a:endParaRPr lang="en-US" dirty="0"/>
                    </a:p>
                  </a:txBody>
                  <a:tcPr anchor="ctr">
                    <a:solidFill>
                      <a:srgbClr val="E1E1D7"/>
                    </a:solidFill>
                  </a:tcPr>
                </a:tc>
                <a:extLst>
                  <a:ext uri="{0D108BD9-81ED-4DB2-BD59-A6C34878D82A}">
                    <a16:rowId xmlns:a16="http://schemas.microsoft.com/office/drawing/2014/main" val="10001"/>
                  </a:ext>
                </a:extLst>
              </a:tr>
              <a:tr h="826332">
                <a:tc>
                  <a:txBody>
                    <a:bodyPr/>
                    <a:lstStyle/>
                    <a:p>
                      <a:pPr algn="ctr"/>
                      <a:r>
                        <a:rPr lang="de-DE" b="1" dirty="0"/>
                        <a:t>GET</a:t>
                      </a:r>
                      <a:endParaRPr lang="en-US" b="1" dirty="0"/>
                    </a:p>
                  </a:txBody>
                  <a:tcPr anchor="ctr">
                    <a:solidFill>
                      <a:srgbClr val="AAB414"/>
                    </a:solidFill>
                  </a:tcPr>
                </a:tc>
                <a:tc>
                  <a:txBody>
                    <a:bodyPr/>
                    <a:lstStyle/>
                    <a:p>
                      <a:r>
                        <a:rPr lang="de-DE" b="1" dirty="0"/>
                        <a:t>/</a:t>
                      </a:r>
                      <a:r>
                        <a:rPr lang="de-DE" b="1" dirty="0" err="1"/>
                        <a:t>api</a:t>
                      </a:r>
                      <a:r>
                        <a:rPr lang="de-DE" b="1" dirty="0"/>
                        <a:t>/</a:t>
                      </a:r>
                      <a:r>
                        <a:rPr lang="de-DE" b="1" dirty="0" err="1"/>
                        <a:t>eventmanagement</a:t>
                      </a:r>
                      <a:r>
                        <a:rPr lang="de-DE" b="1" dirty="0"/>
                        <a:t>/v3/</a:t>
                      </a:r>
                      <a:r>
                        <a:rPr lang="de-DE" sz="1799" b="1" i="0" kern="1200" dirty="0" err="1">
                          <a:solidFill>
                            <a:schemeClr val="dk1"/>
                          </a:solidFill>
                          <a:effectLst/>
                          <a:latin typeface="+mn-lt"/>
                          <a:ea typeface="+mn-ea"/>
                          <a:cs typeface="+mn-cs"/>
                        </a:rPr>
                        <a:t>createEventsJobs</a:t>
                      </a:r>
                      <a:r>
                        <a:rPr lang="de-DE" sz="1799" b="1" i="0" kern="1200" dirty="0">
                          <a:solidFill>
                            <a:schemeClr val="dk1"/>
                          </a:solidFill>
                          <a:effectLst/>
                          <a:latin typeface="+mn-lt"/>
                          <a:ea typeface="+mn-ea"/>
                          <a:cs typeface="+mn-cs"/>
                        </a:rPr>
                        <a:t>/{</a:t>
                      </a:r>
                      <a:r>
                        <a:rPr lang="de-DE" sz="1799" b="1" i="0" kern="1200" dirty="0" err="1">
                          <a:solidFill>
                            <a:schemeClr val="dk1"/>
                          </a:solidFill>
                          <a:effectLst/>
                          <a:latin typeface="+mn-lt"/>
                          <a:ea typeface="+mn-ea"/>
                          <a:cs typeface="+mn-cs"/>
                        </a:rPr>
                        <a:t>jobId</a:t>
                      </a:r>
                      <a:r>
                        <a:rPr lang="de-DE" sz="1799" b="1" i="0" kern="1200" dirty="0">
                          <a:solidFill>
                            <a:schemeClr val="dk1"/>
                          </a:solidFill>
                          <a:effectLst/>
                          <a:latin typeface="+mn-lt"/>
                          <a:ea typeface="+mn-ea"/>
                          <a:cs typeface="+mn-cs"/>
                        </a:rPr>
                        <a:t>}</a:t>
                      </a:r>
                      <a:endParaRPr lang="en-US" b="1" dirty="0"/>
                    </a:p>
                  </a:txBody>
                  <a:tcPr anchor="ctr">
                    <a:solidFill>
                      <a:srgbClr val="D7D7CD"/>
                    </a:solidFill>
                  </a:tcPr>
                </a:tc>
                <a:tc>
                  <a:txBody>
                    <a:bodyPr/>
                    <a:lstStyle/>
                    <a:p>
                      <a:r>
                        <a:rPr lang="de-DE" dirty="0" err="1"/>
                        <a:t>Get</a:t>
                      </a:r>
                      <a:r>
                        <a:rPr lang="de-DE" dirty="0"/>
                        <a:t> a </a:t>
                      </a:r>
                      <a:r>
                        <a:rPr lang="de-DE" dirty="0" err="1"/>
                        <a:t>information</a:t>
                      </a:r>
                      <a:r>
                        <a:rPr lang="de-DE" dirty="0"/>
                        <a:t> </a:t>
                      </a:r>
                      <a:r>
                        <a:rPr lang="de-DE" dirty="0" err="1"/>
                        <a:t>about</a:t>
                      </a:r>
                      <a:r>
                        <a:rPr lang="de-DE" dirty="0"/>
                        <a:t> a </a:t>
                      </a:r>
                      <a:r>
                        <a:rPr lang="de-DE" dirty="0" err="1"/>
                        <a:t>create</a:t>
                      </a:r>
                      <a:r>
                        <a:rPr lang="de-DE" dirty="0"/>
                        <a:t> </a:t>
                      </a:r>
                      <a:r>
                        <a:rPr lang="de-DE" dirty="0" err="1"/>
                        <a:t>job</a:t>
                      </a:r>
                      <a:endParaRPr lang="en-US" dirty="0"/>
                    </a:p>
                  </a:txBody>
                  <a:tcPr anchor="ctr">
                    <a:solidFill>
                      <a:srgbClr val="D7D7CD"/>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598647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br>
              <a:rPr lang="de-DE" sz="2200" b="0" dirty="0"/>
            </a:br>
            <a:endParaRPr lang="en-US" sz="1600" b="0" dirty="0"/>
          </a:p>
        </p:txBody>
      </p:sp>
      <p:sp>
        <p:nvSpPr>
          <p:cNvPr id="3" name="Inhaltsplatzhalter 2"/>
          <p:cNvSpPr>
            <a:spLocks noGrp="1"/>
          </p:cNvSpPr>
          <p:nvPr>
            <p:ph idx="1"/>
          </p:nvPr>
        </p:nvSpPr>
        <p:spPr>
          <a:xfrm>
            <a:off x="626736" y="1913730"/>
            <a:ext cx="6764477" cy="4752000"/>
          </a:xfrm>
        </p:spPr>
        <p:txBody>
          <a:bodyPr/>
          <a:lstStyle/>
          <a:p>
            <a:endParaRPr lang="de-DE" dirty="0"/>
          </a:p>
          <a:p>
            <a:endParaRPr lang="de-DE" dirty="0"/>
          </a:p>
          <a:p>
            <a:r>
              <a:rPr lang="de-DE" dirty="0" err="1"/>
              <a:t>Example</a:t>
            </a:r>
            <a:r>
              <a:rPr lang="de-DE" dirty="0"/>
              <a:t> </a:t>
            </a:r>
            <a:r>
              <a:rPr lang="de-DE" dirty="0" err="1"/>
              <a:t>request</a:t>
            </a:r>
            <a:r>
              <a:rPr lang="de-DE" dirty="0"/>
              <a:t> (</a:t>
            </a:r>
            <a:r>
              <a:rPr lang="de-DE" dirty="0" err="1"/>
              <a:t>body</a:t>
            </a:r>
            <a:r>
              <a:rPr lang="de-DE" dirty="0"/>
              <a:t>):</a:t>
            </a:r>
          </a:p>
          <a:p>
            <a:endParaRPr lang="de-DE" dirty="0"/>
          </a:p>
        </p:txBody>
      </p:sp>
      <p:sp>
        <p:nvSpPr>
          <p:cNvPr id="5" name="Textfeld 4"/>
          <p:cNvSpPr txBox="1"/>
          <p:nvPr/>
        </p:nvSpPr>
        <p:spPr>
          <a:xfrm>
            <a:off x="653142" y="1967795"/>
            <a:ext cx="6576089" cy="498022"/>
          </a:xfrm>
          <a:prstGeom prst="rect">
            <a:avLst/>
          </a:prstGeom>
          <a:noFill/>
        </p:spPr>
        <p:txBody>
          <a:bodyPr wrap="square" lIns="0" tIns="0" rIns="0" bIns="0" rtlCol="0">
            <a:noAutofit/>
          </a:bodyPr>
          <a:lstStyle/>
          <a:p>
            <a:pPr>
              <a:lnSpc>
                <a:spcPct val="110000"/>
              </a:lnSpc>
              <a:spcBef>
                <a:spcPct val="0"/>
              </a:spcBef>
              <a:buFont typeface="Wingdings" charset="0"/>
              <a:buNone/>
            </a:pPr>
            <a:r>
              <a:rPr lang="de-DE" b="1" dirty="0">
                <a:solidFill>
                  <a:srgbClr val="EB780A"/>
                </a:solidFill>
                <a:ea typeface="Arial Unicode MS" panose="020B0604020202020204" pitchFamily="34" charset="-128"/>
                <a:cs typeface="Arial Unicode MS" panose="020B0604020202020204" pitchFamily="34" charset="-128"/>
              </a:rPr>
              <a:t>POST</a:t>
            </a:r>
            <a:r>
              <a:rPr lang="de-DE" b="1" dirty="0">
                <a:ea typeface="Arial Unicode MS" panose="020B0604020202020204" pitchFamily="34" charset="-128"/>
                <a:cs typeface="Arial Unicode MS" panose="020B0604020202020204" pitchFamily="34" charset="-128"/>
              </a:rPr>
              <a:t> </a:t>
            </a:r>
            <a:r>
              <a:rPr lang="en-US" b="1" dirty="0"/>
              <a:t>/</a:t>
            </a:r>
            <a:r>
              <a:rPr lang="en-US" b="1" dirty="0" err="1"/>
              <a:t>api</a:t>
            </a:r>
            <a:r>
              <a:rPr lang="en-US" b="1" dirty="0"/>
              <a:t>/</a:t>
            </a:r>
            <a:r>
              <a:rPr lang="en-US" b="1" dirty="0" err="1"/>
              <a:t>eventmanagement</a:t>
            </a:r>
            <a:r>
              <a:rPr lang="en-US" b="1" dirty="0"/>
              <a:t>/v3/</a:t>
            </a:r>
            <a:r>
              <a:rPr lang="de-DE" b="1" dirty="0" err="1"/>
              <a:t>createEventsJobs</a:t>
            </a:r>
            <a:r>
              <a:rPr lang="de-DE" b="1" dirty="0">
                <a:ea typeface="Arial Unicode MS" panose="020B0604020202020204" pitchFamily="34" charset="-128"/>
                <a:cs typeface="Arial Unicode MS" panose="020B0604020202020204" pitchFamily="34" charset="-128"/>
              </a:rPr>
              <a:t> </a:t>
            </a:r>
            <a:endParaRPr lang="en-US" b="1" dirty="0">
              <a:ea typeface="Arial Unicode MS" panose="020B0604020202020204" pitchFamily="34" charset="-128"/>
              <a:cs typeface="Arial Unicode MS" panose="020B0604020202020204" pitchFamily="34" charset="-128"/>
            </a:endParaRPr>
          </a:p>
        </p:txBody>
      </p:sp>
      <p:sp>
        <p:nvSpPr>
          <p:cNvPr id="6" name="Rechteck 15"/>
          <p:cNvSpPr/>
          <p:nvPr/>
        </p:nvSpPr>
        <p:spPr>
          <a:xfrm>
            <a:off x="626736" y="2943519"/>
            <a:ext cx="10996695" cy="2462213"/>
          </a:xfrm>
          <a:prstGeom prst="rect">
            <a:avLst/>
          </a:prstGeom>
          <a:solidFill>
            <a:srgbClr val="E1E1D7"/>
          </a:solidFill>
          <a:ln>
            <a:noFill/>
          </a:ln>
        </p:spPr>
        <p:txBody>
          <a:bodyPr wrap="square">
            <a:spAutoFit/>
          </a:bodyPr>
          <a:lstStyle/>
          <a:p>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"events": [</a:t>
            </a:r>
          </a:p>
          <a:p>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typeId</a:t>
            </a:r>
            <a:r>
              <a:rPr lang="en-US" sz="1100" dirty="0">
                <a:latin typeface="Consolas" panose="020B0609020204030204" pitchFamily="49" charset="0"/>
                <a:cs typeface="Consolas" panose="020B0609020204030204" pitchFamily="49" charset="0"/>
              </a:rPr>
              <a:t>": "com.siemens.mindsphere.eventmgmt.event.type.MindSphereStandardEvent",</a:t>
            </a:r>
          </a:p>
          <a:p>
            <a:r>
              <a:rPr lang="en-US" sz="1100" dirty="0">
                <a:latin typeface="Consolas" panose="020B0609020204030204" pitchFamily="49" charset="0"/>
                <a:cs typeface="Consolas" panose="020B0609020204030204" pitchFamily="49" charset="0"/>
              </a:rPr>
              <a:t>      "timestamp": "2018-07-06T11:01:00.000Z",</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entityId</a:t>
            </a:r>
            <a:r>
              <a:rPr lang="en-US" sz="1100" dirty="0">
                <a:latin typeface="Consolas" panose="020B0609020204030204" pitchFamily="49" charset="0"/>
                <a:cs typeface="Consolas" panose="020B0609020204030204" pitchFamily="49" charset="0"/>
              </a:rPr>
              <a:t>": "b43703b007924c2889adc9da9f818a5b",</a:t>
            </a:r>
          </a:p>
          <a:p>
            <a:r>
              <a:rPr lang="en-US" sz="1100" dirty="0">
                <a:latin typeface="Consolas" panose="020B0609020204030204" pitchFamily="49" charset="0"/>
                <a:cs typeface="Consolas" panose="020B0609020204030204" pitchFamily="49" charset="0"/>
              </a:rPr>
              <a:t>      "severity": 1,</a:t>
            </a:r>
          </a:p>
          <a:p>
            <a:r>
              <a:rPr lang="en-US" sz="1100" dirty="0">
                <a:latin typeface="Consolas" panose="020B0609020204030204" pitchFamily="49" charset="0"/>
                <a:cs typeface="Consolas" panose="020B0609020204030204" pitchFamily="49" charset="0"/>
              </a:rPr>
              <a:t>      "description": "TB Bulk event 1",</a:t>
            </a:r>
          </a:p>
          <a:p>
            <a:r>
              <a:rPr lang="en-US" sz="1100" dirty="0">
                <a:latin typeface="Consolas" panose="020B0609020204030204" pitchFamily="49" charset="0"/>
                <a:cs typeface="Consolas" panose="020B0609020204030204" pitchFamily="49" charset="0"/>
              </a:rPr>
              <a:t>      "code": "tbe1",</a:t>
            </a:r>
          </a:p>
          <a:p>
            <a:r>
              <a:rPr lang="en-US" sz="1100" dirty="0">
                <a:latin typeface="Consolas" panose="020B0609020204030204" pitchFamily="49" charset="0"/>
                <a:cs typeface="Consolas" panose="020B0609020204030204" pitchFamily="49" charset="0"/>
              </a:rPr>
              <a:t>      "acknowledged": false</a:t>
            </a:r>
          </a:p>
          <a:p>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a:t>
            </a:r>
          </a:p>
        </p:txBody>
      </p:sp>
      <p:sp>
        <p:nvSpPr>
          <p:cNvPr id="8" name="Content Placeholder 3"/>
          <p:cNvSpPr txBox="1">
            <a:spLocks/>
          </p:cNvSpPr>
          <p:nvPr/>
        </p:nvSpPr>
        <p:spPr bwMode="auto">
          <a:xfrm>
            <a:off x="626736" y="1440000"/>
            <a:ext cx="4562781" cy="471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de-DE" sz="2000" b="1" kern="0" dirty="0"/>
              <a:t>Create </a:t>
            </a:r>
            <a:r>
              <a:rPr lang="de-DE" sz="2000" b="1" kern="0" dirty="0" err="1"/>
              <a:t>events</a:t>
            </a:r>
            <a:endParaRPr lang="en-US" sz="2000" kern="0" dirty="0"/>
          </a:p>
        </p:txBody>
      </p:sp>
      <p:sp>
        <p:nvSpPr>
          <p:cNvPr id="7" name="Rounded Rectangle 6"/>
          <p:cNvSpPr/>
          <p:nvPr/>
        </p:nvSpPr>
        <p:spPr bwMode="auto">
          <a:xfrm>
            <a:off x="3941186" y="4605632"/>
            <a:ext cx="6455508" cy="160020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nSpc>
                <a:spcPct val="110000"/>
              </a:lnSpc>
              <a:spcBef>
                <a:spcPct val="0"/>
              </a:spcBef>
              <a:buFont typeface="Wingdings" charset="0"/>
              <a:buNone/>
            </a:pPr>
            <a:r>
              <a:rPr lang="en-US" dirty="0"/>
              <a:t>Result:</a:t>
            </a:r>
          </a:p>
          <a:p>
            <a:pPr>
              <a:lnSpc>
                <a:spcPct val="110000"/>
              </a:lnSpc>
              <a:spcBef>
                <a:spcPct val="0"/>
              </a:spcBef>
              <a:buFont typeface="Wingdings" charset="0"/>
              <a:buNone/>
            </a:pPr>
            <a:r>
              <a:rPr lang="de-DE" dirty="0">
                <a:latin typeface="Consolas" panose="020B0609020204030204" pitchFamily="49" charset="0"/>
                <a:cs typeface="Consolas" panose="020B0609020204030204" pitchFamily="49" charset="0"/>
              </a:rPr>
              <a:t>{</a:t>
            </a:r>
          </a:p>
          <a:p>
            <a:pPr>
              <a:lnSpc>
                <a:spcPct val="110000"/>
              </a:lnSpc>
              <a:spcBef>
                <a:spcPct val="0"/>
              </a:spcBef>
              <a:buFont typeface="Wingdings" charset="0"/>
              <a:buNone/>
            </a:pPr>
            <a:r>
              <a:rPr lang="de-DE" dirty="0">
                <a:latin typeface="Consolas" panose="020B0609020204030204" pitchFamily="49" charset="0"/>
                <a:cs typeface="Consolas" panose="020B0609020204030204" pitchFamily="49" charset="0"/>
              </a:rPr>
              <a:t>  "</a:t>
            </a:r>
            <a:r>
              <a:rPr lang="de-DE" dirty="0" err="1">
                <a:latin typeface="Consolas" panose="020B0609020204030204" pitchFamily="49" charset="0"/>
                <a:cs typeface="Consolas" panose="020B0609020204030204" pitchFamily="49" charset="0"/>
              </a:rPr>
              <a:t>id</a:t>
            </a:r>
            <a:r>
              <a:rPr lang="de-DE" dirty="0">
                <a:latin typeface="Consolas" panose="020B0609020204030204" pitchFamily="49" charset="0"/>
                <a:cs typeface="Consolas" panose="020B0609020204030204" pitchFamily="49" charset="0"/>
              </a:rPr>
              <a:t>": "566a320e-c762-42f0-86c4-6249b0eedc27",</a:t>
            </a:r>
          </a:p>
          <a:p>
            <a:pPr>
              <a:lnSpc>
                <a:spcPct val="110000"/>
              </a:lnSpc>
              <a:spcBef>
                <a:spcPct val="0"/>
              </a:spcBef>
              <a:buFont typeface="Wingdings" charset="0"/>
              <a:buNone/>
            </a:pPr>
            <a:r>
              <a:rPr lang="de-DE" dirty="0">
                <a:latin typeface="Consolas" panose="020B0609020204030204" pitchFamily="49" charset="0"/>
                <a:cs typeface="Consolas" panose="020B0609020204030204" pitchFamily="49" charset="0"/>
              </a:rPr>
              <a:t>  "</a:t>
            </a:r>
            <a:r>
              <a:rPr lang="de-DE" dirty="0" err="1">
                <a:latin typeface="Consolas" panose="020B0609020204030204" pitchFamily="49" charset="0"/>
                <a:cs typeface="Consolas" panose="020B0609020204030204" pitchFamily="49" charset="0"/>
              </a:rPr>
              <a:t>state</a:t>
            </a:r>
            <a:r>
              <a:rPr lang="de-DE" dirty="0">
                <a:latin typeface="Consolas" panose="020B0609020204030204" pitchFamily="49" charset="0"/>
                <a:cs typeface="Consolas" panose="020B0609020204030204" pitchFamily="49" charset="0"/>
              </a:rPr>
              <a:t>": "ACCEPTED"</a:t>
            </a:r>
          </a:p>
          <a:p>
            <a:pPr>
              <a:lnSpc>
                <a:spcPct val="110000"/>
              </a:lnSpc>
              <a:spcBef>
                <a:spcPct val="0"/>
              </a:spcBef>
              <a:buFont typeface="Wingdings" charset="0"/>
              <a:buNone/>
            </a:pPr>
            <a:r>
              <a:rPr lang="de-DE"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532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br>
              <a:rPr lang="de-DE" sz="2200" b="0" dirty="0"/>
            </a:br>
            <a:endParaRPr lang="en-US" sz="1600" b="0" dirty="0"/>
          </a:p>
        </p:txBody>
      </p:sp>
      <p:sp>
        <p:nvSpPr>
          <p:cNvPr id="3" name="Inhaltsplatzhalter 2"/>
          <p:cNvSpPr>
            <a:spLocks noGrp="1"/>
          </p:cNvSpPr>
          <p:nvPr>
            <p:ph idx="1"/>
          </p:nvPr>
        </p:nvSpPr>
        <p:spPr>
          <a:xfrm>
            <a:off x="626736" y="1913730"/>
            <a:ext cx="6764477" cy="4752000"/>
          </a:xfrm>
        </p:spPr>
        <p:txBody>
          <a:bodyPr/>
          <a:lstStyle/>
          <a:p>
            <a:endParaRPr lang="de-DE" dirty="0"/>
          </a:p>
          <a:p>
            <a:endParaRPr lang="de-DE" dirty="0"/>
          </a:p>
          <a:p>
            <a:r>
              <a:rPr lang="de-DE" dirty="0" err="1"/>
              <a:t>Example</a:t>
            </a:r>
            <a:r>
              <a:rPr lang="de-DE" dirty="0"/>
              <a:t> </a:t>
            </a:r>
            <a:r>
              <a:rPr lang="de-DE" dirty="0" err="1"/>
              <a:t>response</a:t>
            </a:r>
            <a:r>
              <a:rPr lang="de-DE" dirty="0"/>
              <a:t>:</a:t>
            </a:r>
          </a:p>
          <a:p>
            <a:endParaRPr lang="de-DE" dirty="0"/>
          </a:p>
        </p:txBody>
      </p:sp>
      <p:sp>
        <p:nvSpPr>
          <p:cNvPr id="5" name="Textfeld 4"/>
          <p:cNvSpPr txBox="1"/>
          <p:nvPr/>
        </p:nvSpPr>
        <p:spPr>
          <a:xfrm>
            <a:off x="653142" y="1967795"/>
            <a:ext cx="6576089" cy="498022"/>
          </a:xfrm>
          <a:prstGeom prst="rect">
            <a:avLst/>
          </a:prstGeom>
          <a:noFill/>
        </p:spPr>
        <p:txBody>
          <a:bodyPr wrap="square" lIns="0" tIns="0" rIns="0" bIns="0" rtlCol="0">
            <a:noAutofit/>
          </a:bodyPr>
          <a:lstStyle/>
          <a:p>
            <a:pPr>
              <a:lnSpc>
                <a:spcPct val="110000"/>
              </a:lnSpc>
              <a:spcBef>
                <a:spcPct val="0"/>
              </a:spcBef>
              <a:buFont typeface="Wingdings" charset="0"/>
              <a:buNone/>
            </a:pPr>
            <a:r>
              <a:rPr lang="de-DE" b="1" dirty="0">
                <a:solidFill>
                  <a:srgbClr val="AAB414"/>
                </a:solidFill>
                <a:ea typeface="Arial Unicode MS" panose="020B0604020202020204" pitchFamily="34" charset="-128"/>
                <a:cs typeface="Arial Unicode MS" panose="020B0604020202020204" pitchFamily="34" charset="-128"/>
              </a:rPr>
              <a:t>GET</a:t>
            </a:r>
            <a:r>
              <a:rPr lang="de-DE" b="1" dirty="0">
                <a:solidFill>
                  <a:srgbClr val="EB780A"/>
                </a:solidFill>
                <a:ea typeface="Arial Unicode MS" panose="020B0604020202020204" pitchFamily="34" charset="-128"/>
                <a:cs typeface="Arial Unicode MS" panose="020B0604020202020204" pitchFamily="34" charset="-128"/>
              </a:rPr>
              <a:t> </a:t>
            </a:r>
            <a:r>
              <a:rPr lang="en-US" b="1" dirty="0"/>
              <a:t>/</a:t>
            </a:r>
            <a:r>
              <a:rPr lang="en-US" b="1" dirty="0" err="1"/>
              <a:t>api</a:t>
            </a:r>
            <a:r>
              <a:rPr lang="en-US" b="1" dirty="0"/>
              <a:t>/</a:t>
            </a:r>
            <a:r>
              <a:rPr lang="en-US" b="1" dirty="0" err="1"/>
              <a:t>eventmanagement</a:t>
            </a:r>
            <a:r>
              <a:rPr lang="en-US" b="1" dirty="0"/>
              <a:t>/v3/</a:t>
            </a:r>
            <a:r>
              <a:rPr lang="de-DE" sz="1799" b="1" dirty="0" err="1">
                <a:solidFill>
                  <a:schemeClr val="dk1"/>
                </a:solidFill>
              </a:rPr>
              <a:t>createEventsJobs</a:t>
            </a:r>
            <a:r>
              <a:rPr lang="de-DE" sz="1799" b="1" dirty="0">
                <a:solidFill>
                  <a:schemeClr val="dk1"/>
                </a:solidFill>
              </a:rPr>
              <a:t>/{</a:t>
            </a:r>
            <a:r>
              <a:rPr lang="de-DE" sz="1799" b="1" dirty="0" err="1">
                <a:solidFill>
                  <a:schemeClr val="dk1"/>
                </a:solidFill>
              </a:rPr>
              <a:t>jobId</a:t>
            </a:r>
            <a:r>
              <a:rPr lang="de-DE" sz="1799" b="1" dirty="0">
                <a:solidFill>
                  <a:schemeClr val="dk1"/>
                </a:solidFill>
              </a:rPr>
              <a:t>}</a:t>
            </a:r>
            <a:r>
              <a:rPr lang="de-DE" b="1" dirty="0">
                <a:ea typeface="Arial Unicode MS" panose="020B0604020202020204" pitchFamily="34" charset="-128"/>
                <a:cs typeface="Arial Unicode MS" panose="020B0604020202020204" pitchFamily="34" charset="-128"/>
              </a:rPr>
              <a:t> </a:t>
            </a:r>
            <a:endParaRPr lang="en-US" b="1" dirty="0">
              <a:ea typeface="Arial Unicode MS" panose="020B0604020202020204" pitchFamily="34" charset="-128"/>
              <a:cs typeface="Arial Unicode MS" panose="020B0604020202020204" pitchFamily="34" charset="-128"/>
            </a:endParaRPr>
          </a:p>
        </p:txBody>
      </p:sp>
      <p:sp>
        <p:nvSpPr>
          <p:cNvPr id="6" name="Rechteck 15"/>
          <p:cNvSpPr/>
          <p:nvPr/>
        </p:nvSpPr>
        <p:spPr>
          <a:xfrm>
            <a:off x="626736" y="2943519"/>
            <a:ext cx="10996695" cy="2585323"/>
          </a:xfrm>
          <a:prstGeom prst="rect">
            <a:avLst/>
          </a:prstGeom>
          <a:solidFill>
            <a:srgbClr val="E1E1D7"/>
          </a:solidFill>
          <a:ln>
            <a:noFill/>
          </a:ln>
        </p:spPr>
        <p:txBody>
          <a:bodyPr wrap="square">
            <a:spAutoFit/>
          </a:bodyPr>
          <a:lstStyle/>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"id": "ce464d4f-59a7-4bb3-815b-9b70fe3931ac",</a:t>
            </a:r>
          </a:p>
          <a:p>
            <a:r>
              <a:rPr lang="en-US" dirty="0">
                <a:latin typeface="Consolas" panose="020B0609020204030204" pitchFamily="49" charset="0"/>
                <a:cs typeface="Consolas" panose="020B0609020204030204" pitchFamily="49" charset="0"/>
              </a:rPr>
              <a:t>    "state": "FINISHED",</a:t>
            </a:r>
          </a:p>
          <a:p>
            <a:r>
              <a:rPr lang="en-US" dirty="0">
                <a:latin typeface="Consolas" panose="020B0609020204030204" pitchFamily="49" charset="0"/>
                <a:cs typeface="Consolas" panose="020B0609020204030204" pitchFamily="49" charset="0"/>
              </a:rPr>
              <a:t>    "details":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resultDescription</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sp>
        <p:nvSpPr>
          <p:cNvPr id="8" name="Content Placeholder 3"/>
          <p:cNvSpPr txBox="1">
            <a:spLocks/>
          </p:cNvSpPr>
          <p:nvPr/>
        </p:nvSpPr>
        <p:spPr bwMode="auto">
          <a:xfrm>
            <a:off x="626736" y="1440000"/>
            <a:ext cx="4562781" cy="471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de-DE" sz="2000" b="1" kern="0" dirty="0"/>
              <a:t>Create </a:t>
            </a:r>
            <a:r>
              <a:rPr lang="de-DE" sz="2000" b="1" kern="0" dirty="0" err="1"/>
              <a:t>events</a:t>
            </a:r>
            <a:r>
              <a:rPr lang="de-DE" sz="2000" b="1" kern="0" dirty="0"/>
              <a:t> (check </a:t>
            </a:r>
            <a:r>
              <a:rPr lang="de-DE" sz="2000" b="1" kern="0" dirty="0" err="1"/>
              <a:t>status</a:t>
            </a:r>
            <a:r>
              <a:rPr lang="de-DE" sz="2000" b="1" kern="0" dirty="0"/>
              <a:t>)</a:t>
            </a:r>
            <a:endParaRPr lang="en-US" sz="2000" kern="0" dirty="0"/>
          </a:p>
        </p:txBody>
      </p:sp>
    </p:spTree>
    <p:extLst>
      <p:ext uri="{BB962C8B-B14F-4D97-AF65-F5344CB8AC3E}">
        <p14:creationId xmlns:p14="http://schemas.microsoft.com/office/powerpoint/2010/main" val="35129914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a:t>Event Management Service</a:t>
            </a:r>
            <a:endParaRPr lang="de-DE" sz="2200" b="0" dirty="0"/>
          </a:p>
        </p:txBody>
      </p:sp>
      <p:sp>
        <p:nvSpPr>
          <p:cNvPr id="5" name="Content Placeholder 3"/>
          <p:cNvSpPr>
            <a:spLocks noGrp="1"/>
          </p:cNvSpPr>
          <p:nvPr>
            <p:ph idx="1"/>
          </p:nvPr>
        </p:nvSpPr>
        <p:spPr/>
        <p:txBody>
          <a:bodyPr/>
          <a:lstStyle/>
          <a:p>
            <a:r>
              <a:rPr lang="de-DE" sz="2000" b="1" dirty="0"/>
              <a:t>Endpoints </a:t>
            </a:r>
            <a:r>
              <a:rPr lang="de-DE" sz="2000" b="1" dirty="0" err="1"/>
              <a:t>for</a:t>
            </a:r>
            <a:r>
              <a:rPr lang="de-DE" sz="2000" b="1" dirty="0"/>
              <a:t> </a:t>
            </a:r>
            <a:r>
              <a:rPr lang="de-DE" sz="2000" b="1" dirty="0" err="1"/>
              <a:t>deleting</a:t>
            </a:r>
            <a:r>
              <a:rPr lang="de-DE" sz="2000" b="1" dirty="0"/>
              <a:t> </a:t>
            </a:r>
            <a:r>
              <a:rPr lang="de-DE" sz="2000" b="1" dirty="0" err="1"/>
              <a:t>events</a:t>
            </a:r>
            <a:endParaRPr lang="en-US" sz="2000" dirty="0"/>
          </a:p>
        </p:txBody>
      </p:sp>
      <p:graphicFrame>
        <p:nvGraphicFramePr>
          <p:cNvPr id="3" name="Tabelle 2"/>
          <p:cNvGraphicFramePr>
            <a:graphicFrameLocks noGrp="1"/>
          </p:cNvGraphicFramePr>
          <p:nvPr>
            <p:extLst/>
          </p:nvPr>
        </p:nvGraphicFramePr>
        <p:xfrm>
          <a:off x="619579" y="1886956"/>
          <a:ext cx="11128830" cy="2478996"/>
        </p:xfrm>
        <a:graphic>
          <a:graphicData uri="http://schemas.openxmlformats.org/drawingml/2006/table">
            <a:tbl>
              <a:tblPr firstRow="1" bandRow="1">
                <a:tableStyleId>{5C22544A-7EE6-4342-B048-85BDC9FD1C3A}</a:tableStyleId>
              </a:tblPr>
              <a:tblGrid>
                <a:gridCol w="1127578">
                  <a:extLst>
                    <a:ext uri="{9D8B030D-6E8A-4147-A177-3AD203B41FA5}">
                      <a16:colId xmlns:a16="http://schemas.microsoft.com/office/drawing/2014/main" val="20000"/>
                    </a:ext>
                  </a:extLst>
                </a:gridCol>
                <a:gridCol w="6208905">
                  <a:extLst>
                    <a:ext uri="{9D8B030D-6E8A-4147-A177-3AD203B41FA5}">
                      <a16:colId xmlns:a16="http://schemas.microsoft.com/office/drawing/2014/main" val="20001"/>
                    </a:ext>
                  </a:extLst>
                </a:gridCol>
                <a:gridCol w="3792347">
                  <a:extLst>
                    <a:ext uri="{9D8B030D-6E8A-4147-A177-3AD203B41FA5}">
                      <a16:colId xmlns:a16="http://schemas.microsoft.com/office/drawing/2014/main" val="20002"/>
                    </a:ext>
                  </a:extLst>
                </a:gridCol>
              </a:tblGrid>
              <a:tr h="826332">
                <a:tc>
                  <a:txBody>
                    <a:bodyPr/>
                    <a:lstStyle/>
                    <a:p>
                      <a:r>
                        <a:rPr lang="de-DE" dirty="0"/>
                        <a:t>Request </a:t>
                      </a:r>
                      <a:r>
                        <a:rPr lang="de-DE" dirty="0" err="1"/>
                        <a:t>Method</a:t>
                      </a:r>
                      <a:endParaRPr lang="en-US" dirty="0"/>
                    </a:p>
                  </a:txBody>
                  <a:tcPr>
                    <a:solidFill>
                      <a:srgbClr val="32A0A0"/>
                    </a:solidFill>
                  </a:tcPr>
                </a:tc>
                <a:tc>
                  <a:txBody>
                    <a:bodyPr/>
                    <a:lstStyle/>
                    <a:p>
                      <a:r>
                        <a:rPr lang="de-DE" dirty="0" err="1"/>
                        <a:t>Endpoint</a:t>
                      </a:r>
                      <a:endParaRPr lang="en-US" dirty="0"/>
                    </a:p>
                  </a:txBody>
                  <a:tcPr>
                    <a:solidFill>
                      <a:srgbClr val="32A0A0"/>
                    </a:solidFill>
                  </a:tcPr>
                </a:tc>
                <a:tc>
                  <a:txBody>
                    <a:bodyPr/>
                    <a:lstStyle/>
                    <a:p>
                      <a:r>
                        <a:rPr lang="de-DE" dirty="0"/>
                        <a:t>Description</a:t>
                      </a:r>
                      <a:endParaRPr lang="en-US" dirty="0"/>
                    </a:p>
                  </a:txBody>
                  <a:tcPr>
                    <a:solidFill>
                      <a:srgbClr val="32A0A0"/>
                    </a:solidFill>
                  </a:tcPr>
                </a:tc>
                <a:extLst>
                  <a:ext uri="{0D108BD9-81ED-4DB2-BD59-A6C34878D82A}">
                    <a16:rowId xmlns:a16="http://schemas.microsoft.com/office/drawing/2014/main" val="10000"/>
                  </a:ext>
                </a:extLst>
              </a:tr>
              <a:tr h="826332">
                <a:tc>
                  <a:txBody>
                    <a:bodyPr/>
                    <a:lstStyle/>
                    <a:p>
                      <a:pPr algn="ctr"/>
                      <a:r>
                        <a:rPr lang="de-DE" b="1" dirty="0"/>
                        <a:t>POST</a:t>
                      </a:r>
                      <a:endParaRPr lang="en-US" b="1" dirty="0"/>
                    </a:p>
                  </a:txBody>
                  <a:tcPr anchor="ctr">
                    <a:solidFill>
                      <a:srgbClr val="EB780A"/>
                    </a:solidFill>
                  </a:tcPr>
                </a:tc>
                <a:tc>
                  <a:txBody>
                    <a:bodyPr/>
                    <a:lstStyle/>
                    <a:p>
                      <a:r>
                        <a:rPr lang="de-DE" b="1" dirty="0"/>
                        <a:t>/</a:t>
                      </a:r>
                      <a:r>
                        <a:rPr lang="de-DE" b="1" dirty="0" err="1"/>
                        <a:t>api</a:t>
                      </a:r>
                      <a:r>
                        <a:rPr lang="de-DE" b="1" dirty="0"/>
                        <a:t>/</a:t>
                      </a:r>
                      <a:r>
                        <a:rPr lang="de-DE" b="1" dirty="0" err="1"/>
                        <a:t>eventmanagement</a:t>
                      </a:r>
                      <a:r>
                        <a:rPr lang="de-DE" b="1" dirty="0"/>
                        <a:t>/v3/</a:t>
                      </a:r>
                      <a:r>
                        <a:rPr lang="de-DE" b="1" dirty="0" err="1"/>
                        <a:t>deleteEventsJobs</a:t>
                      </a:r>
                      <a:endParaRPr lang="en-US" b="1" dirty="0"/>
                    </a:p>
                  </a:txBody>
                  <a:tcPr anchor="ctr">
                    <a:solidFill>
                      <a:srgbClr val="E1E1D7"/>
                    </a:solidFill>
                  </a:tcPr>
                </a:tc>
                <a:tc>
                  <a:txBody>
                    <a:bodyPr/>
                    <a:lstStyle/>
                    <a:p>
                      <a:r>
                        <a:rPr lang="de-DE" dirty="0"/>
                        <a:t>Delete</a:t>
                      </a:r>
                      <a:r>
                        <a:rPr lang="de-DE" baseline="0" dirty="0"/>
                        <a:t> </a:t>
                      </a:r>
                      <a:r>
                        <a:rPr lang="de-DE" baseline="0" dirty="0" err="1"/>
                        <a:t>events</a:t>
                      </a:r>
                      <a:r>
                        <a:rPr lang="de-DE" baseline="0" dirty="0"/>
                        <a:t> (</a:t>
                      </a:r>
                      <a:r>
                        <a:rPr lang="de-DE" sz="1799" b="0" i="0" kern="1200" dirty="0" err="1">
                          <a:solidFill>
                            <a:schemeClr val="dk1"/>
                          </a:solidFill>
                          <a:effectLst/>
                          <a:latin typeface="+mn-lt"/>
                          <a:ea typeface="+mn-ea"/>
                          <a:cs typeface="+mn-cs"/>
                        </a:rPr>
                        <a:t>asynchronous</a:t>
                      </a:r>
                      <a:r>
                        <a:rPr lang="de-DE" sz="1799" b="0" i="0" kern="1200" dirty="0">
                          <a:solidFill>
                            <a:schemeClr val="dk1"/>
                          </a:solidFill>
                          <a:effectLst/>
                          <a:latin typeface="+mn-lt"/>
                          <a:ea typeface="+mn-ea"/>
                          <a:cs typeface="+mn-cs"/>
                        </a:rPr>
                        <a:t>)</a:t>
                      </a:r>
                      <a:endParaRPr lang="en-US" dirty="0"/>
                    </a:p>
                  </a:txBody>
                  <a:tcPr anchor="ctr">
                    <a:solidFill>
                      <a:srgbClr val="E1E1D7"/>
                    </a:solidFill>
                  </a:tcPr>
                </a:tc>
                <a:extLst>
                  <a:ext uri="{0D108BD9-81ED-4DB2-BD59-A6C34878D82A}">
                    <a16:rowId xmlns:a16="http://schemas.microsoft.com/office/drawing/2014/main" val="10001"/>
                  </a:ext>
                </a:extLst>
              </a:tr>
              <a:tr h="826332">
                <a:tc>
                  <a:txBody>
                    <a:bodyPr/>
                    <a:lstStyle/>
                    <a:p>
                      <a:pPr algn="ctr"/>
                      <a:r>
                        <a:rPr lang="de-DE" b="1" dirty="0"/>
                        <a:t>GET</a:t>
                      </a:r>
                      <a:endParaRPr lang="en-US" b="1" dirty="0"/>
                    </a:p>
                  </a:txBody>
                  <a:tcPr anchor="ctr">
                    <a:solidFill>
                      <a:srgbClr val="AAB414"/>
                    </a:solidFill>
                  </a:tcPr>
                </a:tc>
                <a:tc>
                  <a:txBody>
                    <a:bodyPr/>
                    <a:lstStyle/>
                    <a:p>
                      <a:r>
                        <a:rPr lang="de-DE" b="1" dirty="0"/>
                        <a:t>/</a:t>
                      </a:r>
                      <a:r>
                        <a:rPr lang="de-DE" b="1" dirty="0" err="1"/>
                        <a:t>api</a:t>
                      </a:r>
                      <a:r>
                        <a:rPr lang="de-DE" b="1" dirty="0"/>
                        <a:t>/</a:t>
                      </a:r>
                      <a:r>
                        <a:rPr lang="de-DE" b="1" dirty="0" err="1"/>
                        <a:t>eventmanagement</a:t>
                      </a:r>
                      <a:r>
                        <a:rPr lang="de-DE" b="1" dirty="0"/>
                        <a:t>/v3/</a:t>
                      </a:r>
                      <a:r>
                        <a:rPr lang="de-DE" sz="1799" b="1" i="0" kern="1200" dirty="0" err="1">
                          <a:solidFill>
                            <a:schemeClr val="dk1"/>
                          </a:solidFill>
                          <a:effectLst/>
                          <a:latin typeface="+mn-lt"/>
                          <a:ea typeface="+mn-ea"/>
                          <a:cs typeface="+mn-cs"/>
                        </a:rPr>
                        <a:t>deleteEventsJobs</a:t>
                      </a:r>
                      <a:r>
                        <a:rPr lang="de-DE" sz="1799" b="1" i="0" kern="1200" dirty="0">
                          <a:solidFill>
                            <a:schemeClr val="dk1"/>
                          </a:solidFill>
                          <a:effectLst/>
                          <a:latin typeface="+mn-lt"/>
                          <a:ea typeface="+mn-ea"/>
                          <a:cs typeface="+mn-cs"/>
                        </a:rPr>
                        <a:t>/{</a:t>
                      </a:r>
                      <a:r>
                        <a:rPr lang="de-DE" sz="1799" b="1" i="0" kern="1200" dirty="0" err="1">
                          <a:solidFill>
                            <a:schemeClr val="dk1"/>
                          </a:solidFill>
                          <a:effectLst/>
                          <a:latin typeface="+mn-lt"/>
                          <a:ea typeface="+mn-ea"/>
                          <a:cs typeface="+mn-cs"/>
                        </a:rPr>
                        <a:t>jobId</a:t>
                      </a:r>
                      <a:r>
                        <a:rPr lang="de-DE" sz="1799" b="1" i="0" kern="1200" dirty="0">
                          <a:solidFill>
                            <a:schemeClr val="dk1"/>
                          </a:solidFill>
                          <a:effectLst/>
                          <a:latin typeface="+mn-lt"/>
                          <a:ea typeface="+mn-ea"/>
                          <a:cs typeface="+mn-cs"/>
                        </a:rPr>
                        <a:t>}</a:t>
                      </a:r>
                      <a:endParaRPr lang="en-US" b="1" dirty="0"/>
                    </a:p>
                  </a:txBody>
                  <a:tcPr anchor="ctr">
                    <a:solidFill>
                      <a:srgbClr val="D7D7CD"/>
                    </a:solidFill>
                  </a:tcPr>
                </a:tc>
                <a:tc>
                  <a:txBody>
                    <a:bodyPr/>
                    <a:lstStyle/>
                    <a:p>
                      <a:r>
                        <a:rPr lang="de-DE" dirty="0" err="1"/>
                        <a:t>Get</a:t>
                      </a:r>
                      <a:r>
                        <a:rPr lang="de-DE" dirty="0"/>
                        <a:t> a </a:t>
                      </a:r>
                      <a:r>
                        <a:rPr lang="de-DE" dirty="0" err="1"/>
                        <a:t>information</a:t>
                      </a:r>
                      <a:r>
                        <a:rPr lang="de-DE" dirty="0"/>
                        <a:t> </a:t>
                      </a:r>
                      <a:r>
                        <a:rPr lang="de-DE" dirty="0" err="1"/>
                        <a:t>about</a:t>
                      </a:r>
                      <a:r>
                        <a:rPr lang="de-DE" dirty="0"/>
                        <a:t> a </a:t>
                      </a:r>
                      <a:r>
                        <a:rPr lang="de-DE" dirty="0" err="1"/>
                        <a:t>delete</a:t>
                      </a:r>
                      <a:r>
                        <a:rPr lang="de-DE" dirty="0"/>
                        <a:t> </a:t>
                      </a:r>
                      <a:r>
                        <a:rPr lang="de-DE" dirty="0" err="1"/>
                        <a:t>job</a:t>
                      </a:r>
                      <a:endParaRPr lang="en-US" dirty="0"/>
                    </a:p>
                  </a:txBody>
                  <a:tcPr anchor="ctr">
                    <a:solidFill>
                      <a:srgbClr val="D7D7CD"/>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9618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24CA-99CC-4DE6-A334-942C01F4A7BA}"/>
              </a:ext>
            </a:extLst>
          </p:cNvPr>
          <p:cNvSpPr>
            <a:spLocks noGrp="1"/>
          </p:cNvSpPr>
          <p:nvPr>
            <p:ph type="title"/>
          </p:nvPr>
        </p:nvSpPr>
        <p:spPr/>
        <p:txBody>
          <a:bodyPr/>
          <a:lstStyle/>
          <a:p>
            <a:r>
              <a:rPr lang="de-DE" dirty="0"/>
              <a:t>MindSphere</a:t>
            </a:r>
            <a:br>
              <a:rPr lang="de-DE" dirty="0"/>
            </a:br>
            <a:r>
              <a:rPr lang="de-DE" sz="2000" dirty="0">
                <a:solidFill>
                  <a:srgbClr val="4BB9B9"/>
                </a:solidFill>
              </a:rPr>
              <a:t>Example Launchpad</a:t>
            </a:r>
          </a:p>
        </p:txBody>
      </p:sp>
      <p:sp>
        <p:nvSpPr>
          <p:cNvPr id="3" name="Picture Placeholder 2">
            <a:extLst>
              <a:ext uri="{FF2B5EF4-FFF2-40B4-BE49-F238E27FC236}">
                <a16:creationId xmlns:a16="http://schemas.microsoft.com/office/drawing/2014/main" id="{143FB1B5-2B95-4B86-A27F-EBC7F6E60102}"/>
              </a:ext>
            </a:extLst>
          </p:cNvPr>
          <p:cNvSpPr>
            <a:spLocks noGrp="1"/>
          </p:cNvSpPr>
          <p:nvPr>
            <p:ph type="pic" sz="quarter" idx="10"/>
          </p:nvPr>
        </p:nvSpPr>
        <p:spPr/>
      </p:sp>
      <p:pic>
        <p:nvPicPr>
          <p:cNvPr id="4" name="Picture 3">
            <a:extLst>
              <a:ext uri="{FF2B5EF4-FFF2-40B4-BE49-F238E27FC236}">
                <a16:creationId xmlns:a16="http://schemas.microsoft.com/office/drawing/2014/main" id="{7F86D0BE-D5C2-4CD0-9445-D4EE8E290229}"/>
              </a:ext>
            </a:extLst>
          </p:cNvPr>
          <p:cNvPicPr>
            <a:picLocks noChangeAspect="1"/>
          </p:cNvPicPr>
          <p:nvPr/>
        </p:nvPicPr>
        <p:blipFill>
          <a:blip r:embed="rId2"/>
          <a:stretch>
            <a:fillRect/>
          </a:stretch>
        </p:blipFill>
        <p:spPr>
          <a:xfrm>
            <a:off x="2552967" y="1439998"/>
            <a:ext cx="6859288" cy="4752001"/>
          </a:xfrm>
          <a:prstGeom prst="rect">
            <a:avLst/>
          </a:prstGeom>
        </p:spPr>
      </p:pic>
    </p:spTree>
    <p:extLst>
      <p:ext uri="{BB962C8B-B14F-4D97-AF65-F5344CB8AC3E}">
        <p14:creationId xmlns:p14="http://schemas.microsoft.com/office/powerpoint/2010/main" val="15416870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br>
              <a:rPr lang="de-DE" sz="2200" b="0" dirty="0"/>
            </a:br>
            <a:endParaRPr lang="en-US" sz="1600" b="0" dirty="0"/>
          </a:p>
        </p:txBody>
      </p:sp>
      <p:sp>
        <p:nvSpPr>
          <p:cNvPr id="3" name="Inhaltsplatzhalter 2"/>
          <p:cNvSpPr>
            <a:spLocks noGrp="1"/>
          </p:cNvSpPr>
          <p:nvPr>
            <p:ph idx="1"/>
          </p:nvPr>
        </p:nvSpPr>
        <p:spPr>
          <a:xfrm>
            <a:off x="626736" y="1913730"/>
            <a:ext cx="6764477" cy="4752000"/>
          </a:xfrm>
        </p:spPr>
        <p:txBody>
          <a:bodyPr/>
          <a:lstStyle/>
          <a:p>
            <a:endParaRPr lang="de-DE" dirty="0"/>
          </a:p>
          <a:p>
            <a:endParaRPr lang="de-DE" dirty="0"/>
          </a:p>
          <a:p>
            <a:r>
              <a:rPr lang="de-DE" dirty="0" err="1"/>
              <a:t>Example</a:t>
            </a:r>
            <a:r>
              <a:rPr lang="de-DE" dirty="0"/>
              <a:t> </a:t>
            </a:r>
            <a:r>
              <a:rPr lang="de-DE" dirty="0" err="1"/>
              <a:t>request</a:t>
            </a:r>
            <a:r>
              <a:rPr lang="de-DE" dirty="0"/>
              <a:t> (</a:t>
            </a:r>
            <a:r>
              <a:rPr lang="de-DE" dirty="0" err="1"/>
              <a:t>body</a:t>
            </a:r>
            <a:r>
              <a:rPr lang="de-DE" dirty="0"/>
              <a:t>):</a:t>
            </a:r>
          </a:p>
          <a:p>
            <a:endParaRPr lang="de-DE" dirty="0"/>
          </a:p>
        </p:txBody>
      </p:sp>
      <p:sp>
        <p:nvSpPr>
          <p:cNvPr id="5" name="Textfeld 4"/>
          <p:cNvSpPr txBox="1"/>
          <p:nvPr/>
        </p:nvSpPr>
        <p:spPr>
          <a:xfrm>
            <a:off x="653142" y="1967795"/>
            <a:ext cx="6576089" cy="498022"/>
          </a:xfrm>
          <a:prstGeom prst="rect">
            <a:avLst/>
          </a:prstGeom>
          <a:noFill/>
        </p:spPr>
        <p:txBody>
          <a:bodyPr wrap="square" lIns="0" tIns="0" rIns="0" bIns="0" rtlCol="0">
            <a:noAutofit/>
          </a:bodyPr>
          <a:lstStyle/>
          <a:p>
            <a:pPr>
              <a:lnSpc>
                <a:spcPct val="110000"/>
              </a:lnSpc>
              <a:spcBef>
                <a:spcPct val="0"/>
              </a:spcBef>
              <a:buFont typeface="Wingdings" charset="0"/>
              <a:buNone/>
            </a:pPr>
            <a:r>
              <a:rPr lang="de-DE" b="1" dirty="0">
                <a:solidFill>
                  <a:srgbClr val="EB780A"/>
                </a:solidFill>
                <a:ea typeface="Arial Unicode MS" panose="020B0604020202020204" pitchFamily="34" charset="-128"/>
                <a:cs typeface="Arial Unicode MS" panose="020B0604020202020204" pitchFamily="34" charset="-128"/>
              </a:rPr>
              <a:t>POST</a:t>
            </a:r>
            <a:r>
              <a:rPr lang="de-DE" b="1" dirty="0">
                <a:ea typeface="Arial Unicode MS" panose="020B0604020202020204" pitchFamily="34" charset="-128"/>
                <a:cs typeface="Arial Unicode MS" panose="020B0604020202020204" pitchFamily="34" charset="-128"/>
              </a:rPr>
              <a:t> </a:t>
            </a:r>
            <a:r>
              <a:rPr lang="en-US" b="1" dirty="0"/>
              <a:t>/</a:t>
            </a:r>
            <a:r>
              <a:rPr lang="en-US" b="1" dirty="0" err="1"/>
              <a:t>api</a:t>
            </a:r>
            <a:r>
              <a:rPr lang="en-US" b="1" dirty="0"/>
              <a:t>/</a:t>
            </a:r>
            <a:r>
              <a:rPr lang="en-US" b="1" dirty="0" err="1"/>
              <a:t>eventmanagement</a:t>
            </a:r>
            <a:r>
              <a:rPr lang="en-US" b="1" dirty="0"/>
              <a:t>/v3/</a:t>
            </a:r>
            <a:r>
              <a:rPr lang="de-DE" b="1" dirty="0" err="1"/>
              <a:t>deleteEventsJobs</a:t>
            </a:r>
            <a:r>
              <a:rPr lang="de-DE" b="1" dirty="0">
                <a:ea typeface="Arial Unicode MS" panose="020B0604020202020204" pitchFamily="34" charset="-128"/>
                <a:cs typeface="Arial Unicode MS" panose="020B0604020202020204" pitchFamily="34" charset="-128"/>
              </a:rPr>
              <a:t> </a:t>
            </a:r>
            <a:endParaRPr lang="en-US" b="1" dirty="0">
              <a:ea typeface="Arial Unicode MS" panose="020B0604020202020204" pitchFamily="34" charset="-128"/>
              <a:cs typeface="Arial Unicode MS" panose="020B0604020202020204" pitchFamily="34" charset="-128"/>
            </a:endParaRPr>
          </a:p>
        </p:txBody>
      </p:sp>
      <p:sp>
        <p:nvSpPr>
          <p:cNvPr id="6" name="Rechteck 15"/>
          <p:cNvSpPr/>
          <p:nvPr/>
        </p:nvSpPr>
        <p:spPr>
          <a:xfrm>
            <a:off x="626736" y="2943519"/>
            <a:ext cx="10996695" cy="1754326"/>
          </a:xfrm>
          <a:prstGeom prst="rect">
            <a:avLst/>
          </a:prstGeom>
          <a:solidFill>
            <a:srgbClr val="E1E1D7"/>
          </a:solidFill>
          <a:ln>
            <a:noFill/>
          </a:ln>
        </p:spPr>
        <p:txBody>
          <a:bodyPr wrap="square">
            <a:spAutoFit/>
          </a:bodyPr>
          <a:lstStyle/>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"filter":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typeId</a:t>
            </a:r>
            <a:r>
              <a:rPr lang="en-US" dirty="0">
                <a:latin typeface="Consolas" panose="020B0609020204030204" pitchFamily="49" charset="0"/>
                <a:cs typeface="Consolas" panose="020B0609020204030204" pitchFamily="49" charset="0"/>
              </a:rPr>
              <a:t>": "com.siemens.mindsphere.eventmgmt.event.type.MindSphereStandardEvent",</a:t>
            </a:r>
          </a:p>
          <a:p>
            <a:r>
              <a:rPr lang="en-US" dirty="0">
                <a:latin typeface="Consolas" panose="020B0609020204030204" pitchFamily="49" charset="0"/>
                <a:cs typeface="Consolas" panose="020B0609020204030204" pitchFamily="49" charset="0"/>
              </a:rPr>
              <a:t>    "timestamp": {"between":"[2018-06-10T03:24:41.052Z,2018-06-22T23:59:59Z]"}</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sp>
        <p:nvSpPr>
          <p:cNvPr id="8" name="Content Placeholder 3"/>
          <p:cNvSpPr txBox="1">
            <a:spLocks/>
          </p:cNvSpPr>
          <p:nvPr/>
        </p:nvSpPr>
        <p:spPr bwMode="auto">
          <a:xfrm>
            <a:off x="626736" y="1440000"/>
            <a:ext cx="4562781" cy="471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de-DE" sz="2000" b="1" kern="0" dirty="0"/>
              <a:t>Delete </a:t>
            </a:r>
            <a:r>
              <a:rPr lang="de-DE" sz="2000" b="1" kern="0" dirty="0" err="1"/>
              <a:t>events</a:t>
            </a:r>
            <a:endParaRPr lang="en-US" sz="2000" kern="0" dirty="0"/>
          </a:p>
        </p:txBody>
      </p:sp>
      <p:sp>
        <p:nvSpPr>
          <p:cNvPr id="7" name="Rounded Rectangle 6"/>
          <p:cNvSpPr/>
          <p:nvPr/>
        </p:nvSpPr>
        <p:spPr bwMode="auto">
          <a:xfrm>
            <a:off x="2579078" y="4371476"/>
            <a:ext cx="6455508" cy="1600200"/>
          </a:xfrm>
          <a:prstGeom prst="round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nSpc>
                <a:spcPct val="110000"/>
              </a:lnSpc>
              <a:spcBef>
                <a:spcPct val="0"/>
              </a:spcBef>
              <a:buFont typeface="Wingdings" charset="0"/>
              <a:buNone/>
            </a:pPr>
            <a:r>
              <a:rPr lang="en-US" dirty="0"/>
              <a:t>Result:</a:t>
            </a:r>
          </a:p>
          <a:p>
            <a:pPr>
              <a:lnSpc>
                <a:spcPct val="110000"/>
              </a:lnSpc>
              <a:spcBef>
                <a:spcPct val="0"/>
              </a:spcBef>
              <a:buFont typeface="Wingdings" charset="0"/>
              <a:buNone/>
            </a:pPr>
            <a:r>
              <a:rPr lang="de-DE" dirty="0">
                <a:latin typeface="Consolas" panose="020B0609020204030204" pitchFamily="49" charset="0"/>
                <a:cs typeface="Consolas" panose="020B0609020204030204" pitchFamily="49" charset="0"/>
              </a:rPr>
              <a:t>{</a:t>
            </a:r>
          </a:p>
          <a:p>
            <a:pPr>
              <a:lnSpc>
                <a:spcPct val="110000"/>
              </a:lnSpc>
              <a:spcBef>
                <a:spcPct val="0"/>
              </a:spcBef>
              <a:buFont typeface="Wingdings" charset="0"/>
              <a:buNone/>
            </a:pPr>
            <a:r>
              <a:rPr lang="de-DE" dirty="0">
                <a:latin typeface="Consolas" panose="020B0609020204030204" pitchFamily="49" charset="0"/>
                <a:cs typeface="Consolas" panose="020B0609020204030204" pitchFamily="49" charset="0"/>
              </a:rPr>
              <a:t>  "</a:t>
            </a:r>
            <a:r>
              <a:rPr lang="de-DE" dirty="0" err="1">
                <a:latin typeface="Consolas" panose="020B0609020204030204" pitchFamily="49" charset="0"/>
                <a:cs typeface="Consolas" panose="020B0609020204030204" pitchFamily="49" charset="0"/>
              </a:rPr>
              <a:t>id</a:t>
            </a:r>
            <a:r>
              <a:rPr lang="de-DE" dirty="0">
                <a:latin typeface="Consolas" panose="020B0609020204030204" pitchFamily="49" charset="0"/>
                <a:cs typeface="Consolas" panose="020B0609020204030204" pitchFamily="49" charset="0"/>
              </a:rPr>
              <a:t>": "566a320e-c762-42f0-86c4-6249b0eedc27",</a:t>
            </a:r>
          </a:p>
          <a:p>
            <a:pPr>
              <a:lnSpc>
                <a:spcPct val="110000"/>
              </a:lnSpc>
              <a:spcBef>
                <a:spcPct val="0"/>
              </a:spcBef>
              <a:buFont typeface="Wingdings" charset="0"/>
              <a:buNone/>
            </a:pPr>
            <a:r>
              <a:rPr lang="de-DE" dirty="0">
                <a:latin typeface="Consolas" panose="020B0609020204030204" pitchFamily="49" charset="0"/>
                <a:cs typeface="Consolas" panose="020B0609020204030204" pitchFamily="49" charset="0"/>
              </a:rPr>
              <a:t>  "</a:t>
            </a:r>
            <a:r>
              <a:rPr lang="de-DE" dirty="0" err="1">
                <a:latin typeface="Consolas" panose="020B0609020204030204" pitchFamily="49" charset="0"/>
                <a:cs typeface="Consolas" panose="020B0609020204030204" pitchFamily="49" charset="0"/>
              </a:rPr>
              <a:t>state</a:t>
            </a:r>
            <a:r>
              <a:rPr lang="de-DE" dirty="0">
                <a:latin typeface="Consolas" panose="020B0609020204030204" pitchFamily="49" charset="0"/>
                <a:cs typeface="Consolas" panose="020B0609020204030204" pitchFamily="49" charset="0"/>
              </a:rPr>
              <a:t>": "ACCEPTED"</a:t>
            </a:r>
          </a:p>
          <a:p>
            <a:pPr>
              <a:lnSpc>
                <a:spcPct val="110000"/>
              </a:lnSpc>
              <a:spcBef>
                <a:spcPct val="0"/>
              </a:spcBef>
              <a:buFont typeface="Wingdings" charset="0"/>
              <a:buNone/>
            </a:pPr>
            <a:r>
              <a:rPr lang="de-DE"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5852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br>
              <a:rPr lang="de-DE" sz="2200" b="0" dirty="0"/>
            </a:br>
            <a:endParaRPr lang="en-US" sz="1600" b="0" dirty="0"/>
          </a:p>
        </p:txBody>
      </p:sp>
      <p:sp>
        <p:nvSpPr>
          <p:cNvPr id="3" name="Inhaltsplatzhalter 2"/>
          <p:cNvSpPr>
            <a:spLocks noGrp="1"/>
          </p:cNvSpPr>
          <p:nvPr>
            <p:ph idx="1"/>
          </p:nvPr>
        </p:nvSpPr>
        <p:spPr>
          <a:xfrm>
            <a:off x="626736" y="1913730"/>
            <a:ext cx="6764477" cy="4752000"/>
          </a:xfrm>
        </p:spPr>
        <p:txBody>
          <a:bodyPr/>
          <a:lstStyle/>
          <a:p>
            <a:endParaRPr lang="de-DE" dirty="0"/>
          </a:p>
          <a:p>
            <a:endParaRPr lang="de-DE" dirty="0"/>
          </a:p>
          <a:p>
            <a:r>
              <a:rPr lang="de-DE" dirty="0" err="1"/>
              <a:t>Example</a:t>
            </a:r>
            <a:r>
              <a:rPr lang="de-DE" dirty="0"/>
              <a:t> </a:t>
            </a:r>
            <a:r>
              <a:rPr lang="de-DE" dirty="0" err="1"/>
              <a:t>response</a:t>
            </a:r>
            <a:r>
              <a:rPr lang="de-DE" dirty="0"/>
              <a:t>:</a:t>
            </a:r>
          </a:p>
          <a:p>
            <a:endParaRPr lang="de-DE" dirty="0"/>
          </a:p>
        </p:txBody>
      </p:sp>
      <p:sp>
        <p:nvSpPr>
          <p:cNvPr id="5" name="Textfeld 4"/>
          <p:cNvSpPr txBox="1"/>
          <p:nvPr/>
        </p:nvSpPr>
        <p:spPr>
          <a:xfrm>
            <a:off x="653142" y="1967795"/>
            <a:ext cx="6576089" cy="498022"/>
          </a:xfrm>
          <a:prstGeom prst="rect">
            <a:avLst/>
          </a:prstGeom>
          <a:noFill/>
        </p:spPr>
        <p:txBody>
          <a:bodyPr wrap="square" lIns="0" tIns="0" rIns="0" bIns="0" rtlCol="0">
            <a:noAutofit/>
          </a:bodyPr>
          <a:lstStyle/>
          <a:p>
            <a:pPr>
              <a:lnSpc>
                <a:spcPct val="110000"/>
              </a:lnSpc>
              <a:spcBef>
                <a:spcPct val="0"/>
              </a:spcBef>
              <a:buFont typeface="Wingdings" charset="0"/>
              <a:buNone/>
            </a:pPr>
            <a:r>
              <a:rPr lang="de-DE" b="1" dirty="0">
                <a:solidFill>
                  <a:srgbClr val="AAB414"/>
                </a:solidFill>
                <a:ea typeface="Arial Unicode MS" panose="020B0604020202020204" pitchFamily="34" charset="-128"/>
                <a:cs typeface="Arial Unicode MS" panose="020B0604020202020204" pitchFamily="34" charset="-128"/>
              </a:rPr>
              <a:t>GET</a:t>
            </a:r>
            <a:r>
              <a:rPr lang="de-DE" b="1" dirty="0">
                <a:solidFill>
                  <a:srgbClr val="EB780A"/>
                </a:solidFill>
                <a:ea typeface="Arial Unicode MS" panose="020B0604020202020204" pitchFamily="34" charset="-128"/>
                <a:cs typeface="Arial Unicode MS" panose="020B0604020202020204" pitchFamily="34" charset="-128"/>
              </a:rPr>
              <a:t> </a:t>
            </a:r>
            <a:r>
              <a:rPr lang="en-US" b="1" dirty="0"/>
              <a:t>/</a:t>
            </a:r>
            <a:r>
              <a:rPr lang="en-US" b="1" dirty="0" err="1"/>
              <a:t>api</a:t>
            </a:r>
            <a:r>
              <a:rPr lang="en-US" b="1" dirty="0"/>
              <a:t>/</a:t>
            </a:r>
            <a:r>
              <a:rPr lang="en-US" b="1" dirty="0" err="1"/>
              <a:t>eventmanagement</a:t>
            </a:r>
            <a:r>
              <a:rPr lang="en-US" b="1" dirty="0"/>
              <a:t>/v3/</a:t>
            </a:r>
            <a:r>
              <a:rPr lang="de-DE" sz="1799" b="1" dirty="0" err="1">
                <a:solidFill>
                  <a:schemeClr val="dk1"/>
                </a:solidFill>
              </a:rPr>
              <a:t>deleteEventsJobs</a:t>
            </a:r>
            <a:r>
              <a:rPr lang="de-DE" sz="1799" b="1" dirty="0">
                <a:solidFill>
                  <a:schemeClr val="dk1"/>
                </a:solidFill>
              </a:rPr>
              <a:t>/{</a:t>
            </a:r>
            <a:r>
              <a:rPr lang="de-DE" sz="1799" b="1" dirty="0" err="1">
                <a:solidFill>
                  <a:schemeClr val="dk1"/>
                </a:solidFill>
              </a:rPr>
              <a:t>jobId</a:t>
            </a:r>
            <a:r>
              <a:rPr lang="de-DE" sz="1799" b="1" dirty="0">
                <a:solidFill>
                  <a:schemeClr val="dk1"/>
                </a:solidFill>
              </a:rPr>
              <a:t>}</a:t>
            </a:r>
            <a:r>
              <a:rPr lang="de-DE" b="1" dirty="0">
                <a:ea typeface="Arial Unicode MS" panose="020B0604020202020204" pitchFamily="34" charset="-128"/>
                <a:cs typeface="Arial Unicode MS" panose="020B0604020202020204" pitchFamily="34" charset="-128"/>
              </a:rPr>
              <a:t> </a:t>
            </a:r>
            <a:endParaRPr lang="en-US" b="1" dirty="0">
              <a:ea typeface="Arial Unicode MS" panose="020B0604020202020204" pitchFamily="34" charset="-128"/>
              <a:cs typeface="Arial Unicode MS" panose="020B0604020202020204" pitchFamily="34" charset="-128"/>
            </a:endParaRPr>
          </a:p>
        </p:txBody>
      </p:sp>
      <p:sp>
        <p:nvSpPr>
          <p:cNvPr id="6" name="Rechteck 15"/>
          <p:cNvSpPr/>
          <p:nvPr/>
        </p:nvSpPr>
        <p:spPr>
          <a:xfrm>
            <a:off x="626736" y="2943519"/>
            <a:ext cx="10996695" cy="2308324"/>
          </a:xfrm>
          <a:prstGeom prst="rect">
            <a:avLst/>
          </a:prstGeom>
          <a:solidFill>
            <a:srgbClr val="E1E1D7"/>
          </a:solidFill>
          <a:ln>
            <a:noFill/>
          </a:ln>
        </p:spPr>
        <p:txBody>
          <a:bodyPr wrap="square">
            <a:spAutoFit/>
          </a:bodyPr>
          <a:lstStyle/>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"id": "566a320e-c762-42f0-86c4-6249b0eedc27",</a:t>
            </a:r>
          </a:p>
          <a:p>
            <a:r>
              <a:rPr lang="en-US" dirty="0">
                <a:latin typeface="Consolas" panose="020B0609020204030204" pitchFamily="49" charset="0"/>
                <a:cs typeface="Consolas" panose="020B0609020204030204" pitchFamily="49" charset="0"/>
              </a:rPr>
              <a:t>    "state": "FINISHED",</a:t>
            </a:r>
          </a:p>
          <a:p>
            <a:r>
              <a:rPr lang="en-US" dirty="0">
                <a:latin typeface="Consolas" panose="020B0609020204030204" pitchFamily="49" charset="0"/>
                <a:cs typeface="Consolas" panose="020B0609020204030204" pitchFamily="49" charset="0"/>
              </a:rPr>
              <a:t>    "details":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resultCode</a:t>
            </a:r>
            <a:r>
              <a:rPr lang="en-US" dirty="0">
                <a:latin typeface="Consolas" panose="020B0609020204030204" pitchFamily="49" charset="0"/>
                <a:cs typeface="Consolas" panose="020B0609020204030204" pitchFamily="49" charset="0"/>
              </a:rPr>
              <a:t>": "200",</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resultDescription</a:t>
            </a:r>
            <a:r>
              <a:rPr lang="en-US" dirty="0">
                <a:latin typeface="Consolas" panose="020B0609020204030204" pitchFamily="49" charset="0"/>
                <a:cs typeface="Consolas" panose="020B0609020204030204" pitchFamily="49" charset="0"/>
              </a:rPr>
              <a:t>": "18482 events deleted."</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sp>
        <p:nvSpPr>
          <p:cNvPr id="8" name="Content Placeholder 3"/>
          <p:cNvSpPr txBox="1">
            <a:spLocks/>
          </p:cNvSpPr>
          <p:nvPr/>
        </p:nvSpPr>
        <p:spPr bwMode="auto">
          <a:xfrm>
            <a:off x="626736" y="1440000"/>
            <a:ext cx="4562781" cy="471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de-DE" sz="2000" b="1" kern="0" dirty="0"/>
              <a:t>Delete </a:t>
            </a:r>
            <a:r>
              <a:rPr lang="de-DE" sz="2000" b="1" kern="0" dirty="0" err="1"/>
              <a:t>events</a:t>
            </a:r>
            <a:r>
              <a:rPr lang="de-DE" sz="2000" b="1" kern="0" dirty="0"/>
              <a:t> (check </a:t>
            </a:r>
            <a:r>
              <a:rPr lang="de-DE" sz="2000" b="1" kern="0" dirty="0" err="1"/>
              <a:t>status</a:t>
            </a:r>
            <a:r>
              <a:rPr lang="de-DE" sz="2000" b="1" kern="0" dirty="0"/>
              <a:t>)</a:t>
            </a:r>
            <a:endParaRPr lang="en-US" sz="2000" kern="0" dirty="0"/>
          </a:p>
        </p:txBody>
      </p:sp>
    </p:spTree>
    <p:extLst>
      <p:ext uri="{BB962C8B-B14F-4D97-AF65-F5344CB8AC3E}">
        <p14:creationId xmlns:p14="http://schemas.microsoft.com/office/powerpoint/2010/main" val="20831303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200" dirty="0"/>
              <a:t>MindSphere API</a:t>
            </a:r>
            <a:br>
              <a:rPr lang="de-DE" sz="2200" dirty="0"/>
            </a:br>
            <a:r>
              <a:rPr lang="de-DE" b="0" dirty="0"/>
              <a:t>Event Management Service</a:t>
            </a:r>
            <a:endParaRPr lang="de-DE" sz="2200" b="0" dirty="0"/>
          </a:p>
        </p:txBody>
      </p:sp>
      <p:sp>
        <p:nvSpPr>
          <p:cNvPr id="5" name="Content Placeholder 3"/>
          <p:cNvSpPr>
            <a:spLocks noGrp="1"/>
          </p:cNvSpPr>
          <p:nvPr>
            <p:ph idx="1"/>
          </p:nvPr>
        </p:nvSpPr>
        <p:spPr/>
        <p:txBody>
          <a:bodyPr/>
          <a:lstStyle/>
          <a:p>
            <a:r>
              <a:rPr lang="de-DE" sz="2000" b="1" dirty="0"/>
              <a:t>Endpoints </a:t>
            </a:r>
            <a:r>
              <a:rPr lang="de-DE" sz="2000" b="1" dirty="0" err="1"/>
              <a:t>for</a:t>
            </a:r>
            <a:r>
              <a:rPr lang="de-DE" sz="2000" b="1" dirty="0"/>
              <a:t> Event </a:t>
            </a:r>
            <a:r>
              <a:rPr lang="de-DE" sz="2000" b="1" dirty="0" err="1"/>
              <a:t>Types</a:t>
            </a:r>
            <a:endParaRPr lang="en-US" sz="2000" dirty="0"/>
          </a:p>
        </p:txBody>
      </p:sp>
      <p:graphicFrame>
        <p:nvGraphicFramePr>
          <p:cNvPr id="3" name="Tabelle 2"/>
          <p:cNvGraphicFramePr>
            <a:graphicFrameLocks noGrp="1"/>
          </p:cNvGraphicFramePr>
          <p:nvPr>
            <p:extLst/>
          </p:nvPr>
        </p:nvGraphicFramePr>
        <p:xfrm>
          <a:off x="619579" y="1886956"/>
          <a:ext cx="11128830" cy="3305328"/>
        </p:xfrm>
        <a:graphic>
          <a:graphicData uri="http://schemas.openxmlformats.org/drawingml/2006/table">
            <a:tbl>
              <a:tblPr firstRow="1" bandRow="1">
                <a:tableStyleId>{5C22544A-7EE6-4342-B048-85BDC9FD1C3A}</a:tableStyleId>
              </a:tblPr>
              <a:tblGrid>
                <a:gridCol w="1127578">
                  <a:extLst>
                    <a:ext uri="{9D8B030D-6E8A-4147-A177-3AD203B41FA5}">
                      <a16:colId xmlns:a16="http://schemas.microsoft.com/office/drawing/2014/main" val="20000"/>
                    </a:ext>
                  </a:extLst>
                </a:gridCol>
                <a:gridCol w="5410727">
                  <a:extLst>
                    <a:ext uri="{9D8B030D-6E8A-4147-A177-3AD203B41FA5}">
                      <a16:colId xmlns:a16="http://schemas.microsoft.com/office/drawing/2014/main" val="20001"/>
                    </a:ext>
                  </a:extLst>
                </a:gridCol>
                <a:gridCol w="4590525">
                  <a:extLst>
                    <a:ext uri="{9D8B030D-6E8A-4147-A177-3AD203B41FA5}">
                      <a16:colId xmlns:a16="http://schemas.microsoft.com/office/drawing/2014/main" val="20002"/>
                    </a:ext>
                  </a:extLst>
                </a:gridCol>
              </a:tblGrid>
              <a:tr h="826332">
                <a:tc>
                  <a:txBody>
                    <a:bodyPr/>
                    <a:lstStyle/>
                    <a:p>
                      <a:r>
                        <a:rPr lang="de-DE" dirty="0"/>
                        <a:t>Request </a:t>
                      </a:r>
                      <a:r>
                        <a:rPr lang="de-DE" dirty="0" err="1"/>
                        <a:t>Method</a:t>
                      </a:r>
                      <a:endParaRPr lang="en-US" dirty="0"/>
                    </a:p>
                  </a:txBody>
                  <a:tcPr>
                    <a:solidFill>
                      <a:srgbClr val="32A0A0"/>
                    </a:solidFill>
                  </a:tcPr>
                </a:tc>
                <a:tc>
                  <a:txBody>
                    <a:bodyPr/>
                    <a:lstStyle/>
                    <a:p>
                      <a:r>
                        <a:rPr lang="de-DE" dirty="0" err="1"/>
                        <a:t>Endpoint</a:t>
                      </a:r>
                      <a:endParaRPr lang="en-US" dirty="0"/>
                    </a:p>
                  </a:txBody>
                  <a:tcPr>
                    <a:solidFill>
                      <a:srgbClr val="32A0A0"/>
                    </a:solidFill>
                  </a:tcPr>
                </a:tc>
                <a:tc>
                  <a:txBody>
                    <a:bodyPr/>
                    <a:lstStyle/>
                    <a:p>
                      <a:r>
                        <a:rPr lang="de-DE" dirty="0"/>
                        <a:t>Description</a:t>
                      </a:r>
                      <a:endParaRPr lang="en-US" dirty="0"/>
                    </a:p>
                  </a:txBody>
                  <a:tcPr>
                    <a:solidFill>
                      <a:srgbClr val="32A0A0"/>
                    </a:solidFill>
                  </a:tcPr>
                </a:tc>
                <a:extLst>
                  <a:ext uri="{0D108BD9-81ED-4DB2-BD59-A6C34878D82A}">
                    <a16:rowId xmlns:a16="http://schemas.microsoft.com/office/drawing/2014/main" val="10000"/>
                  </a:ext>
                </a:extLst>
              </a:tr>
              <a:tr h="826332">
                <a:tc>
                  <a:txBody>
                    <a:bodyPr/>
                    <a:lstStyle/>
                    <a:p>
                      <a:pPr algn="ctr"/>
                      <a:r>
                        <a:rPr lang="de-DE" b="1" dirty="0"/>
                        <a:t>GET</a:t>
                      </a:r>
                      <a:endParaRPr lang="en-US" b="1" dirty="0"/>
                    </a:p>
                  </a:txBody>
                  <a:tcPr anchor="ctr">
                    <a:solidFill>
                      <a:srgbClr val="AAB414"/>
                    </a:solidFill>
                  </a:tcPr>
                </a:tc>
                <a:tc>
                  <a:txBody>
                    <a:bodyPr/>
                    <a:lstStyle/>
                    <a:p>
                      <a:r>
                        <a:rPr lang="de-DE" b="1" dirty="0"/>
                        <a:t>/</a:t>
                      </a:r>
                      <a:r>
                        <a:rPr lang="de-DE" b="1" dirty="0" err="1"/>
                        <a:t>api</a:t>
                      </a:r>
                      <a:r>
                        <a:rPr lang="de-DE" b="1" dirty="0"/>
                        <a:t>/</a:t>
                      </a:r>
                      <a:r>
                        <a:rPr lang="de-DE" b="1" dirty="0" err="1"/>
                        <a:t>eventmanagement</a:t>
                      </a:r>
                      <a:r>
                        <a:rPr lang="de-DE" b="1" dirty="0"/>
                        <a:t>/v3/</a:t>
                      </a:r>
                      <a:r>
                        <a:rPr lang="de-DE" b="1" dirty="0" err="1"/>
                        <a:t>eventTypes</a:t>
                      </a:r>
                      <a:endParaRPr lang="en-US" b="1" dirty="0"/>
                    </a:p>
                  </a:txBody>
                  <a:tcPr anchor="ctr">
                    <a:solidFill>
                      <a:srgbClr val="E1E1D7"/>
                    </a:solidFill>
                  </a:tcPr>
                </a:tc>
                <a:tc>
                  <a:txBody>
                    <a:bodyPr/>
                    <a:lstStyle/>
                    <a:p>
                      <a:r>
                        <a:rPr lang="en-US" sz="1799" b="0" i="0" u="none" strike="noStrike" kern="1200" baseline="0" dirty="0">
                          <a:solidFill>
                            <a:schemeClr val="dk1"/>
                          </a:solidFill>
                          <a:latin typeface="+mn-lt"/>
                          <a:ea typeface="+mn-ea"/>
                          <a:cs typeface="+mn-cs"/>
                        </a:rPr>
                        <a:t>Find events based on a request filter</a:t>
                      </a:r>
                      <a:endParaRPr lang="en-US" dirty="0"/>
                    </a:p>
                  </a:txBody>
                  <a:tcPr anchor="ctr">
                    <a:solidFill>
                      <a:srgbClr val="E1E1D7"/>
                    </a:solidFill>
                  </a:tcPr>
                </a:tc>
                <a:extLst>
                  <a:ext uri="{0D108BD9-81ED-4DB2-BD59-A6C34878D82A}">
                    <a16:rowId xmlns:a16="http://schemas.microsoft.com/office/drawing/2014/main" val="10001"/>
                  </a:ext>
                </a:extLst>
              </a:tr>
              <a:tr h="826332">
                <a:tc>
                  <a:txBody>
                    <a:bodyPr/>
                    <a:lstStyle/>
                    <a:p>
                      <a:pPr algn="ctr"/>
                      <a:r>
                        <a:rPr lang="de-DE" b="1" dirty="0"/>
                        <a:t>GET</a:t>
                      </a:r>
                      <a:endParaRPr lang="en-US" b="1" dirty="0"/>
                    </a:p>
                  </a:txBody>
                  <a:tcPr anchor="ctr">
                    <a:solidFill>
                      <a:srgbClr val="AAB414"/>
                    </a:solidFill>
                  </a:tcPr>
                </a:tc>
                <a:tc>
                  <a:txBody>
                    <a:bodyPr/>
                    <a:lstStyle/>
                    <a:p>
                      <a:r>
                        <a:rPr lang="de-DE" b="1" dirty="0"/>
                        <a:t>/</a:t>
                      </a:r>
                      <a:r>
                        <a:rPr lang="de-DE" b="1" dirty="0" err="1"/>
                        <a:t>api</a:t>
                      </a:r>
                      <a:r>
                        <a:rPr lang="de-DE" b="1" dirty="0"/>
                        <a:t>/</a:t>
                      </a:r>
                      <a:r>
                        <a:rPr lang="de-DE" b="1" dirty="0" err="1"/>
                        <a:t>eventmanagement</a:t>
                      </a:r>
                      <a:r>
                        <a:rPr lang="de-DE" b="1" dirty="0"/>
                        <a:t>/v3/</a:t>
                      </a:r>
                      <a:r>
                        <a:rPr lang="de-DE" b="1" dirty="0" err="1"/>
                        <a:t>eventTypes</a:t>
                      </a:r>
                      <a:r>
                        <a:rPr lang="de-DE" b="1" dirty="0"/>
                        <a:t>/{</a:t>
                      </a:r>
                      <a:r>
                        <a:rPr lang="de-DE" b="1" dirty="0" err="1"/>
                        <a:t>eventId</a:t>
                      </a:r>
                      <a:r>
                        <a:rPr lang="de-DE" b="1" dirty="0"/>
                        <a:t>}</a:t>
                      </a:r>
                      <a:endParaRPr lang="en-US" b="1" dirty="0"/>
                    </a:p>
                  </a:txBody>
                  <a:tcPr anchor="ctr">
                    <a:solidFill>
                      <a:srgbClr val="D7D7CD"/>
                    </a:solidFill>
                  </a:tcPr>
                </a:tc>
                <a:tc>
                  <a:txBody>
                    <a:bodyPr/>
                    <a:lstStyle/>
                    <a:p>
                      <a:r>
                        <a:rPr lang="de-DE" dirty="0" err="1"/>
                        <a:t>Get</a:t>
                      </a:r>
                      <a:r>
                        <a:rPr lang="de-DE" dirty="0"/>
                        <a:t> a </a:t>
                      </a:r>
                      <a:r>
                        <a:rPr lang="de-DE" dirty="0" err="1"/>
                        <a:t>specific</a:t>
                      </a:r>
                      <a:r>
                        <a:rPr lang="de-DE" dirty="0"/>
                        <a:t> </a:t>
                      </a:r>
                      <a:r>
                        <a:rPr lang="de-DE" dirty="0" err="1"/>
                        <a:t>event</a:t>
                      </a:r>
                      <a:r>
                        <a:rPr lang="de-DE" dirty="0"/>
                        <a:t> type</a:t>
                      </a:r>
                      <a:endParaRPr lang="en-US" dirty="0"/>
                    </a:p>
                  </a:txBody>
                  <a:tcPr anchor="ctr">
                    <a:solidFill>
                      <a:srgbClr val="D7D7CD"/>
                    </a:solidFill>
                  </a:tcPr>
                </a:tc>
                <a:extLst>
                  <a:ext uri="{0D108BD9-81ED-4DB2-BD59-A6C34878D82A}">
                    <a16:rowId xmlns:a16="http://schemas.microsoft.com/office/drawing/2014/main" val="10002"/>
                  </a:ext>
                </a:extLst>
              </a:tr>
              <a:tr h="826332">
                <a:tc>
                  <a:txBody>
                    <a:bodyPr/>
                    <a:lstStyle/>
                    <a:p>
                      <a:pPr algn="ctr"/>
                      <a:r>
                        <a:rPr lang="de-DE" b="1" dirty="0"/>
                        <a:t>POST</a:t>
                      </a:r>
                      <a:endParaRPr lang="en-US" b="1" dirty="0"/>
                    </a:p>
                  </a:txBody>
                  <a:tcPr anchor="ctr">
                    <a:solidFill>
                      <a:srgbClr val="EB780A"/>
                    </a:solidFill>
                  </a:tcPr>
                </a:tc>
                <a:tc>
                  <a:txBody>
                    <a:bodyPr/>
                    <a:lstStyle/>
                    <a:p>
                      <a:r>
                        <a:rPr lang="de-DE" b="1" dirty="0"/>
                        <a:t>/</a:t>
                      </a:r>
                      <a:r>
                        <a:rPr lang="de-DE" b="1" dirty="0" err="1"/>
                        <a:t>api</a:t>
                      </a:r>
                      <a:r>
                        <a:rPr lang="de-DE" b="1" dirty="0"/>
                        <a:t>/</a:t>
                      </a:r>
                      <a:r>
                        <a:rPr lang="de-DE" b="1" dirty="0" err="1"/>
                        <a:t>eventmanagement</a:t>
                      </a:r>
                      <a:r>
                        <a:rPr lang="de-DE" b="1" dirty="0"/>
                        <a:t>/v3/</a:t>
                      </a:r>
                      <a:r>
                        <a:rPr lang="de-DE" b="1" dirty="0" err="1"/>
                        <a:t>eventTypes</a:t>
                      </a:r>
                      <a:r>
                        <a:rPr lang="de-DE" b="1" dirty="0"/>
                        <a:t>/</a:t>
                      </a:r>
                      <a:endParaRPr lang="en-US" b="1" dirty="0"/>
                    </a:p>
                  </a:txBody>
                  <a:tcPr anchor="ctr">
                    <a:solidFill>
                      <a:srgbClr val="E1E1D7"/>
                    </a:solidFill>
                  </a:tcPr>
                </a:tc>
                <a:tc>
                  <a:txBody>
                    <a:bodyPr/>
                    <a:lstStyle/>
                    <a:p>
                      <a:r>
                        <a:rPr lang="de-DE" dirty="0"/>
                        <a:t>Create a </a:t>
                      </a:r>
                      <a:r>
                        <a:rPr lang="de-DE" dirty="0" err="1"/>
                        <a:t>new</a:t>
                      </a:r>
                      <a:r>
                        <a:rPr lang="de-DE" dirty="0"/>
                        <a:t> </a:t>
                      </a:r>
                      <a:r>
                        <a:rPr lang="de-DE" dirty="0" err="1"/>
                        <a:t>event</a:t>
                      </a:r>
                      <a:r>
                        <a:rPr lang="de-DE" dirty="0"/>
                        <a:t> type</a:t>
                      </a:r>
                      <a:endParaRPr lang="en-US" dirty="0"/>
                    </a:p>
                  </a:txBody>
                  <a:tcPr anchor="ctr">
                    <a:solidFill>
                      <a:srgbClr val="E1E1D7"/>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694845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endParaRPr lang="en-US" sz="1600" b="0" dirty="0"/>
          </a:p>
        </p:txBody>
      </p:sp>
      <p:sp>
        <p:nvSpPr>
          <p:cNvPr id="8" name="Content Placeholder 3"/>
          <p:cNvSpPr>
            <a:spLocks noGrp="1"/>
          </p:cNvSpPr>
          <p:nvPr>
            <p:ph idx="1"/>
          </p:nvPr>
        </p:nvSpPr>
        <p:spPr/>
        <p:txBody>
          <a:bodyPr/>
          <a:lstStyle/>
          <a:p>
            <a:r>
              <a:rPr lang="de-DE" sz="2000" b="1" dirty="0"/>
              <a:t>Find Event </a:t>
            </a:r>
            <a:r>
              <a:rPr lang="de-DE" sz="2000" b="1" dirty="0" err="1"/>
              <a:t>Types</a:t>
            </a:r>
            <a:endParaRPr lang="en-US" sz="2000" dirty="0"/>
          </a:p>
        </p:txBody>
      </p:sp>
      <p:sp>
        <p:nvSpPr>
          <p:cNvPr id="4" name="Textfeld 3"/>
          <p:cNvSpPr txBox="1"/>
          <p:nvPr/>
        </p:nvSpPr>
        <p:spPr>
          <a:xfrm>
            <a:off x="644977" y="1935525"/>
            <a:ext cx="5474469" cy="400051"/>
          </a:xfrm>
          <a:prstGeom prst="rect">
            <a:avLst/>
          </a:prstGeom>
          <a:noFill/>
          <a:ln>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nSpc>
                <a:spcPct val="110000"/>
              </a:lnSpc>
              <a:spcBef>
                <a:spcPts val="0"/>
              </a:spcBef>
            </a:pPr>
            <a:r>
              <a:rPr lang="en-US" b="1" dirty="0">
                <a:solidFill>
                  <a:srgbClr val="AAB414"/>
                </a:solidFill>
              </a:rPr>
              <a:t>GET</a:t>
            </a:r>
            <a:r>
              <a:rPr lang="en-US" b="1" dirty="0">
                <a:solidFill>
                  <a:schemeClr val="tx1"/>
                </a:solidFill>
              </a:rPr>
              <a:t> /</a:t>
            </a:r>
            <a:r>
              <a:rPr lang="en-US" b="1" dirty="0" err="1">
                <a:solidFill>
                  <a:schemeClr val="tx1"/>
                </a:solidFill>
              </a:rPr>
              <a:t>api</a:t>
            </a:r>
            <a:r>
              <a:rPr lang="en-US" b="1" dirty="0">
                <a:solidFill>
                  <a:schemeClr val="tx1"/>
                </a:solidFill>
              </a:rPr>
              <a:t>/</a:t>
            </a:r>
            <a:r>
              <a:rPr lang="en-US" b="1" dirty="0" err="1">
                <a:solidFill>
                  <a:schemeClr val="tx1"/>
                </a:solidFill>
              </a:rPr>
              <a:t>eventmanagement</a:t>
            </a:r>
            <a:r>
              <a:rPr lang="en-US" b="1" dirty="0">
                <a:solidFill>
                  <a:schemeClr val="tx1"/>
                </a:solidFill>
              </a:rPr>
              <a:t>/v3/</a:t>
            </a:r>
            <a:r>
              <a:rPr lang="en-US" b="1" dirty="0" err="1">
                <a:solidFill>
                  <a:schemeClr val="tx1"/>
                </a:solidFill>
              </a:rPr>
              <a:t>eventTypes</a:t>
            </a:r>
            <a:endParaRPr lang="en-US" b="1" dirty="0">
              <a:solidFill>
                <a:schemeClr val="tx1"/>
              </a:solidFill>
            </a:endParaRPr>
          </a:p>
        </p:txBody>
      </p:sp>
      <p:graphicFrame>
        <p:nvGraphicFramePr>
          <p:cNvPr id="6" name="Tabelle 5"/>
          <p:cNvGraphicFramePr>
            <a:graphicFrameLocks noGrp="1"/>
          </p:cNvGraphicFramePr>
          <p:nvPr>
            <p:extLst/>
          </p:nvPr>
        </p:nvGraphicFramePr>
        <p:xfrm>
          <a:off x="644977" y="2521251"/>
          <a:ext cx="10434865" cy="3204337"/>
        </p:xfrm>
        <a:graphic>
          <a:graphicData uri="http://schemas.openxmlformats.org/drawingml/2006/table">
            <a:tbl>
              <a:tblPr firstRow="1" bandRow="1">
                <a:tableStyleId>{5C22544A-7EE6-4342-B048-85BDC9FD1C3A}</a:tableStyleId>
              </a:tblPr>
              <a:tblGrid>
                <a:gridCol w="1307194">
                  <a:extLst>
                    <a:ext uri="{9D8B030D-6E8A-4147-A177-3AD203B41FA5}">
                      <a16:colId xmlns:a16="http://schemas.microsoft.com/office/drawing/2014/main" val="20000"/>
                    </a:ext>
                  </a:extLst>
                </a:gridCol>
                <a:gridCol w="5119007">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1379764">
                  <a:extLst>
                    <a:ext uri="{9D8B030D-6E8A-4147-A177-3AD203B41FA5}">
                      <a16:colId xmlns:a16="http://schemas.microsoft.com/office/drawing/2014/main" val="20003"/>
                    </a:ext>
                  </a:extLst>
                </a:gridCol>
              </a:tblGrid>
              <a:tr h="0">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Parameter Name</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Description</a:t>
                      </a:r>
                    </a:p>
                  </a:txBody>
                  <a:tcPr anchor="ctr">
                    <a:solidFill>
                      <a:srgbClr val="BECDD7"/>
                    </a:solidFill>
                  </a:tcPr>
                </a:tc>
                <a:tc>
                  <a:txBody>
                    <a:bodyPr/>
                    <a:lstStyle/>
                    <a:p>
                      <a:pPr algn="ctr"/>
                      <a:r>
                        <a:rPr lang="en-US" dirty="0">
                          <a:solidFill>
                            <a:srgbClr val="004669"/>
                          </a:solidFill>
                        </a:rPr>
                        <a:t>Example</a:t>
                      </a:r>
                    </a:p>
                  </a:txBody>
                  <a:tcPr anchor="ctr">
                    <a:solidFill>
                      <a:srgbClr val="FFE178"/>
                    </a:solidFill>
                  </a:tcPr>
                </a:tc>
                <a:tc>
                  <a:txBody>
                    <a:bodyPr/>
                    <a:lstStyle/>
                    <a:p>
                      <a:pPr algn="ctr"/>
                      <a:r>
                        <a:rPr lang="en-US" dirty="0">
                          <a:solidFill>
                            <a:srgbClr val="004669"/>
                          </a:solidFill>
                        </a:rPr>
                        <a:t>Mandatory</a:t>
                      </a:r>
                    </a:p>
                  </a:txBody>
                  <a:tcPr anchor="ctr">
                    <a:solidFill>
                      <a:srgbClr val="AAB414"/>
                    </a:solidFill>
                  </a:tcPr>
                </a:tc>
                <a:extLst>
                  <a:ext uri="{0D108BD9-81ED-4DB2-BD59-A6C34878D82A}">
                    <a16:rowId xmlns:a16="http://schemas.microsoft.com/office/drawing/2014/main" val="10000"/>
                  </a:ext>
                </a:extLst>
              </a:tr>
              <a:tr h="585423">
                <a:tc>
                  <a:txBody>
                    <a:bodyPr/>
                    <a:lstStyle/>
                    <a:p>
                      <a:r>
                        <a:rPr lang="de-DE" b="1" dirty="0" err="1">
                          <a:solidFill>
                            <a:schemeClr val="bg1"/>
                          </a:solidFill>
                        </a:rPr>
                        <a:t>size</a:t>
                      </a:r>
                      <a:endParaRPr lang="en-US" b="1" dirty="0">
                        <a:solidFill>
                          <a:schemeClr val="bg1"/>
                        </a:solidFill>
                      </a:endParaRPr>
                    </a:p>
                  </a:txBody>
                  <a:tcPr>
                    <a:solidFill>
                      <a:srgbClr val="41AAAA"/>
                    </a:solidFill>
                  </a:tcPr>
                </a:tc>
                <a:tc>
                  <a:txBody>
                    <a:bodyPr/>
                    <a:lstStyle/>
                    <a:p>
                      <a:r>
                        <a:rPr lang="en-US" sz="1799" b="0" i="0" kern="1200" dirty="0">
                          <a:solidFill>
                            <a:schemeClr val="dk1"/>
                          </a:solidFill>
                          <a:effectLst/>
                          <a:latin typeface="+mn-lt"/>
                          <a:ea typeface="+mn-ea"/>
                          <a:cs typeface="+mn-cs"/>
                        </a:rPr>
                        <a:t>Specifies the number of elements in a page. Default is 20</a:t>
                      </a:r>
                    </a:p>
                  </a:txBody>
                  <a:tcPr>
                    <a:solidFill>
                      <a:srgbClr val="BECDD7"/>
                    </a:solidFill>
                  </a:tcPr>
                </a:tc>
                <a:tc>
                  <a:txBody>
                    <a:bodyPr/>
                    <a:lstStyle/>
                    <a:p>
                      <a:r>
                        <a:rPr lang="en-US" dirty="0">
                          <a:solidFill>
                            <a:srgbClr val="3C464B"/>
                          </a:solidFill>
                        </a:rPr>
                        <a:t>100</a:t>
                      </a:r>
                    </a:p>
                  </a:txBody>
                  <a:tcPr>
                    <a:solidFill>
                      <a:srgbClr val="FFE178"/>
                    </a:solidFill>
                  </a:tcPr>
                </a:tc>
                <a:tc>
                  <a:txBody>
                    <a:bodyPr/>
                    <a:lstStyle/>
                    <a:p>
                      <a:pPr algn="ctr"/>
                      <a:r>
                        <a:rPr lang="de-DE" dirty="0" err="1">
                          <a:solidFill>
                            <a:schemeClr val="bg1"/>
                          </a:solidFill>
                        </a:rPr>
                        <a:t>No</a:t>
                      </a:r>
                      <a:endParaRPr lang="en-US" dirty="0">
                        <a:solidFill>
                          <a:schemeClr val="bg1"/>
                        </a:solidFill>
                      </a:endParaRPr>
                    </a:p>
                  </a:txBody>
                  <a:tcPr>
                    <a:solidFill>
                      <a:srgbClr val="AAB414"/>
                    </a:solidFill>
                  </a:tcPr>
                </a:tc>
                <a:extLst>
                  <a:ext uri="{0D108BD9-81ED-4DB2-BD59-A6C34878D82A}">
                    <a16:rowId xmlns:a16="http://schemas.microsoft.com/office/drawing/2014/main" val="10001"/>
                  </a:ext>
                </a:extLst>
              </a:tr>
              <a:tr h="370840">
                <a:tc>
                  <a:txBody>
                    <a:bodyPr/>
                    <a:lstStyle/>
                    <a:p>
                      <a:r>
                        <a:rPr lang="en-US" b="1" dirty="0">
                          <a:solidFill>
                            <a:schemeClr val="bg1"/>
                          </a:solidFill>
                        </a:rPr>
                        <a:t>page</a:t>
                      </a:r>
                    </a:p>
                  </a:txBody>
                  <a:tcPr>
                    <a:solidFill>
                      <a:srgbClr val="41AAAA"/>
                    </a:solidFill>
                  </a:tcPr>
                </a:tc>
                <a:tc>
                  <a:txBody>
                    <a:bodyPr/>
                    <a:lstStyle/>
                    <a:p>
                      <a:r>
                        <a:rPr lang="en-US" sz="1799" b="0" i="0" kern="1200" dirty="0">
                          <a:solidFill>
                            <a:schemeClr val="dk1"/>
                          </a:solidFill>
                          <a:effectLst/>
                          <a:latin typeface="+mn-lt"/>
                          <a:ea typeface="+mn-ea"/>
                          <a:cs typeface="+mn-cs"/>
                        </a:rPr>
                        <a:t>Specifies the requested page index. Default is 0</a:t>
                      </a:r>
                      <a:endParaRPr lang="en-US" dirty="0"/>
                    </a:p>
                  </a:txBody>
                  <a:tcPr>
                    <a:solidFill>
                      <a:srgbClr val="BECDD7"/>
                    </a:solidFill>
                  </a:tcPr>
                </a:tc>
                <a:tc>
                  <a:txBody>
                    <a:bodyPr/>
                    <a:lstStyle/>
                    <a:p>
                      <a:r>
                        <a:rPr lang="en-US" dirty="0">
                          <a:solidFill>
                            <a:srgbClr val="3C464B"/>
                          </a:solidFill>
                        </a:rPr>
                        <a:t>0</a:t>
                      </a:r>
                    </a:p>
                  </a:txBody>
                  <a:tcPr>
                    <a:solidFill>
                      <a:srgbClr val="FFE178"/>
                    </a:solidFill>
                  </a:tcPr>
                </a:tc>
                <a:tc>
                  <a:txBody>
                    <a:bodyPr/>
                    <a:lstStyle/>
                    <a:p>
                      <a:pPr algn="ctr"/>
                      <a:r>
                        <a:rPr lang="en-US" dirty="0">
                          <a:solidFill>
                            <a:schemeClr val="bg1"/>
                          </a:solidFill>
                        </a:rPr>
                        <a:t>No</a:t>
                      </a:r>
                    </a:p>
                  </a:txBody>
                  <a:tcPr>
                    <a:solidFill>
                      <a:srgbClr val="AAB414"/>
                    </a:solidFill>
                  </a:tcPr>
                </a:tc>
                <a:extLst>
                  <a:ext uri="{0D108BD9-81ED-4DB2-BD59-A6C34878D82A}">
                    <a16:rowId xmlns:a16="http://schemas.microsoft.com/office/drawing/2014/main" val="10002"/>
                  </a:ext>
                </a:extLst>
              </a:tr>
              <a:tr h="370840">
                <a:tc>
                  <a:txBody>
                    <a:bodyPr/>
                    <a:lstStyle/>
                    <a:p>
                      <a:r>
                        <a:rPr lang="de-DE" b="1" dirty="0" err="1">
                          <a:solidFill>
                            <a:schemeClr val="bg1"/>
                          </a:solidFill>
                        </a:rPr>
                        <a:t>filter</a:t>
                      </a:r>
                      <a:endParaRPr lang="en-US" b="1" dirty="0">
                        <a:solidFill>
                          <a:schemeClr val="bg1"/>
                        </a:solidFill>
                      </a:endParaRPr>
                    </a:p>
                  </a:txBody>
                  <a:tcPr>
                    <a:solidFill>
                      <a:srgbClr val="41AAAA"/>
                    </a:solidFill>
                  </a:tcPr>
                </a:tc>
                <a:tc>
                  <a:txBody>
                    <a:bodyPr/>
                    <a:lstStyle/>
                    <a:p>
                      <a:r>
                        <a:rPr lang="en-US" sz="1799" b="0" i="0" u="none" strike="noStrike" kern="1200" baseline="0" dirty="0">
                          <a:solidFill>
                            <a:schemeClr val="dk1"/>
                          </a:solidFill>
                          <a:latin typeface="+mn-lt"/>
                          <a:ea typeface="+mn-ea"/>
                          <a:cs typeface="+mn-cs"/>
                        </a:rPr>
                        <a:t>Filter parameter: </a:t>
                      </a:r>
                      <a:r>
                        <a:rPr lang="de-DE" sz="1799" b="0" i="0" kern="1200" dirty="0" err="1">
                          <a:solidFill>
                            <a:schemeClr val="dk1"/>
                          </a:solidFill>
                          <a:effectLst/>
                          <a:latin typeface="+mn-lt"/>
                          <a:ea typeface="+mn-ea"/>
                          <a:cs typeface="+mn-cs"/>
                        </a:rPr>
                        <a:t>id</a:t>
                      </a:r>
                      <a:r>
                        <a:rPr lang="de-DE" sz="1799" b="0" i="0" kern="1200" dirty="0">
                          <a:solidFill>
                            <a:schemeClr val="dk1"/>
                          </a:solidFill>
                          <a:effectLst/>
                          <a:latin typeface="+mn-lt"/>
                          <a:ea typeface="+mn-ea"/>
                          <a:cs typeface="+mn-cs"/>
                        </a:rPr>
                        <a:t>,</a:t>
                      </a:r>
                      <a:r>
                        <a:rPr lang="de-DE" sz="1799" b="0" i="0" kern="1200" baseline="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name</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owner</a:t>
                      </a:r>
                      <a:r>
                        <a:rPr lang="de-DE" sz="1799" b="0" i="0" kern="1200" dirty="0">
                          <a:solidFill>
                            <a:schemeClr val="dk1"/>
                          </a:solidFill>
                          <a:effectLst/>
                          <a:latin typeface="+mn-lt"/>
                          <a:ea typeface="+mn-ea"/>
                          <a:cs typeface="+mn-cs"/>
                        </a:rPr>
                        <a:t>, </a:t>
                      </a:r>
                      <a:r>
                        <a:rPr lang="de-DE" sz="1799" b="0" i="0" kern="1200" dirty="0" err="1">
                          <a:solidFill>
                            <a:schemeClr val="dk1"/>
                          </a:solidFill>
                          <a:effectLst/>
                          <a:latin typeface="+mn-lt"/>
                          <a:ea typeface="+mn-ea"/>
                          <a:cs typeface="+mn-cs"/>
                        </a:rPr>
                        <a:t>scope</a:t>
                      </a:r>
                      <a:endParaRPr lang="de-DE" sz="1799" b="0" i="0" kern="1200" dirty="0">
                        <a:solidFill>
                          <a:schemeClr val="dk1"/>
                        </a:solidFill>
                        <a:effectLst/>
                        <a:latin typeface="+mn-lt"/>
                        <a:ea typeface="+mn-ea"/>
                        <a:cs typeface="+mn-cs"/>
                      </a:endParaRPr>
                    </a:p>
                    <a:p>
                      <a:endParaRPr lang="en-US" dirty="0"/>
                    </a:p>
                  </a:txBody>
                  <a:tcPr>
                    <a:solidFill>
                      <a:srgbClr val="BECDD7"/>
                    </a:solidFill>
                  </a:tcPr>
                </a:tc>
                <a:tc>
                  <a:txBody>
                    <a:bodyPr/>
                    <a:lstStyle/>
                    <a:p>
                      <a:r>
                        <a:rPr lang="de-DE" dirty="0">
                          <a:solidFill>
                            <a:srgbClr val="3C464B"/>
                          </a:solidFill>
                        </a:rPr>
                        <a:t>{"</a:t>
                      </a:r>
                      <a:r>
                        <a:rPr lang="de-DE" sz="1799" b="0" i="0" kern="1200" dirty="0" err="1">
                          <a:solidFill>
                            <a:schemeClr val="dk1"/>
                          </a:solidFill>
                          <a:effectLst/>
                          <a:latin typeface="+mn-lt"/>
                          <a:ea typeface="+mn-ea"/>
                          <a:cs typeface="+mn-cs"/>
                        </a:rPr>
                        <a:t>owner</a:t>
                      </a:r>
                      <a:r>
                        <a:rPr lang="de-DE" dirty="0">
                          <a:solidFill>
                            <a:srgbClr val="3C464B"/>
                          </a:solidFill>
                        </a:rPr>
                        <a:t>": "academy2"}</a:t>
                      </a:r>
                      <a:endParaRPr lang="en-US" dirty="0">
                        <a:solidFill>
                          <a:srgbClr val="3C464B"/>
                        </a:solidFill>
                      </a:endParaRPr>
                    </a:p>
                  </a:txBody>
                  <a:tcPr>
                    <a:solidFill>
                      <a:srgbClr val="FFE178"/>
                    </a:solidFill>
                  </a:tcPr>
                </a:tc>
                <a:tc>
                  <a:txBody>
                    <a:bodyPr/>
                    <a:lstStyle/>
                    <a:p>
                      <a:pPr algn="ctr"/>
                      <a:r>
                        <a:rPr lang="de-DE" dirty="0" err="1">
                          <a:solidFill>
                            <a:schemeClr val="bg1"/>
                          </a:solidFill>
                        </a:rPr>
                        <a:t>No</a:t>
                      </a:r>
                      <a:endParaRPr lang="en-US" dirty="0">
                        <a:solidFill>
                          <a:schemeClr val="bg1"/>
                        </a:solidFill>
                      </a:endParaRPr>
                    </a:p>
                  </a:txBody>
                  <a:tcPr>
                    <a:solidFill>
                      <a:srgbClr val="AAB414"/>
                    </a:solidFill>
                  </a:tcPr>
                </a:tc>
                <a:extLst>
                  <a:ext uri="{0D108BD9-81ED-4DB2-BD59-A6C34878D82A}">
                    <a16:rowId xmlns:a16="http://schemas.microsoft.com/office/drawing/2014/main" val="10003"/>
                  </a:ext>
                </a:extLst>
              </a:tr>
              <a:tr h="370840">
                <a:tc>
                  <a:txBody>
                    <a:bodyPr/>
                    <a:lstStyle/>
                    <a:p>
                      <a:r>
                        <a:rPr lang="en-US" b="1" dirty="0">
                          <a:solidFill>
                            <a:schemeClr val="bg1"/>
                          </a:solidFill>
                        </a:rPr>
                        <a:t>sort</a:t>
                      </a:r>
                    </a:p>
                  </a:txBody>
                  <a:tcPr>
                    <a:solidFill>
                      <a:srgbClr val="41AAAA"/>
                    </a:solidFill>
                  </a:tcPr>
                </a:tc>
                <a:tc>
                  <a:txBody>
                    <a:bodyPr/>
                    <a:lstStyle/>
                    <a:p>
                      <a:r>
                        <a:rPr lang="en-US" sz="1799" b="0" i="0" u="none" strike="noStrike" kern="1200" baseline="0" dirty="0">
                          <a:solidFill>
                            <a:schemeClr val="dk1"/>
                          </a:solidFill>
                          <a:latin typeface="+mn-lt"/>
                          <a:ea typeface="+mn-ea"/>
                          <a:cs typeface="+mn-cs"/>
                        </a:rPr>
                        <a:t>Sorting field</a:t>
                      </a:r>
                    </a:p>
                    <a:p>
                      <a:r>
                        <a:rPr lang="en-US" sz="1799" b="0" i="0" u="none" strike="noStrike" kern="1200" baseline="0" dirty="0">
                          <a:solidFill>
                            <a:schemeClr val="dk1"/>
                          </a:solidFill>
                          <a:latin typeface="+mn-lt"/>
                          <a:ea typeface="+mn-ea"/>
                          <a:cs typeface="+mn-cs"/>
                        </a:rPr>
                        <a:t>Append ,</a:t>
                      </a:r>
                      <a:r>
                        <a:rPr lang="en-US" sz="1799" b="0" i="0" u="none" strike="noStrike" kern="1200" baseline="0" dirty="0" err="1">
                          <a:solidFill>
                            <a:schemeClr val="dk1"/>
                          </a:solidFill>
                          <a:latin typeface="+mn-lt"/>
                          <a:ea typeface="+mn-ea"/>
                          <a:cs typeface="+mn-cs"/>
                        </a:rPr>
                        <a:t>asc</a:t>
                      </a:r>
                      <a:r>
                        <a:rPr lang="en-US" sz="1799" b="0" i="0" u="none" strike="noStrike" kern="1200" baseline="0" dirty="0">
                          <a:solidFill>
                            <a:schemeClr val="dk1"/>
                          </a:solidFill>
                          <a:latin typeface="+mn-lt"/>
                          <a:ea typeface="+mn-ea"/>
                          <a:cs typeface="+mn-cs"/>
                        </a:rPr>
                        <a:t> or ,</a:t>
                      </a:r>
                      <a:r>
                        <a:rPr lang="en-US" sz="1799" b="0" i="0" u="none" strike="noStrike" kern="1200" baseline="0" dirty="0" err="1">
                          <a:solidFill>
                            <a:schemeClr val="dk1"/>
                          </a:solidFill>
                          <a:latin typeface="+mn-lt"/>
                          <a:ea typeface="+mn-ea"/>
                          <a:cs typeface="+mn-cs"/>
                        </a:rPr>
                        <a:t>desc</a:t>
                      </a:r>
                      <a:r>
                        <a:rPr lang="en-US" sz="1799" b="0" i="0" u="none" strike="noStrike" kern="1200" baseline="0" dirty="0">
                          <a:solidFill>
                            <a:schemeClr val="dk1"/>
                          </a:solidFill>
                          <a:latin typeface="+mn-lt"/>
                          <a:ea typeface="+mn-ea"/>
                          <a:cs typeface="+mn-cs"/>
                        </a:rPr>
                        <a:t> for sorting direction. </a:t>
                      </a:r>
                      <a:r>
                        <a:rPr lang="en-US" sz="1799" b="0" i="0" kern="1200" dirty="0">
                          <a:solidFill>
                            <a:schemeClr val="dk1"/>
                          </a:solidFill>
                          <a:effectLst/>
                          <a:latin typeface="+mn-lt"/>
                          <a:ea typeface="+mn-ea"/>
                          <a:cs typeface="+mn-cs"/>
                        </a:rPr>
                        <a:t>Default is </a:t>
                      </a:r>
                      <a:r>
                        <a:rPr lang="en-US" dirty="0"/>
                        <a:t>name</a:t>
                      </a:r>
                      <a:r>
                        <a:rPr lang="en-US" sz="1799" b="0" i="0" kern="1200" dirty="0">
                          <a:solidFill>
                            <a:schemeClr val="dk1"/>
                          </a:solidFill>
                          <a:effectLst/>
                          <a:latin typeface="+mn-lt"/>
                          <a:ea typeface="+mn-ea"/>
                          <a:cs typeface="+mn-cs"/>
                        </a:rPr>
                        <a:t> ascending order</a:t>
                      </a:r>
                      <a:endParaRPr lang="en-US" dirty="0"/>
                    </a:p>
                  </a:txBody>
                  <a:tcPr>
                    <a:solidFill>
                      <a:srgbClr val="BECDD7"/>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sz="1799" b="0" i="0" u="none" strike="noStrike" kern="1200" baseline="0" dirty="0" err="1">
                          <a:solidFill>
                            <a:srgbClr val="3C464B"/>
                          </a:solidFill>
                          <a:latin typeface="+mn-lt"/>
                          <a:ea typeface="+mn-ea"/>
                          <a:cs typeface="+mn-cs"/>
                        </a:rPr>
                        <a:t>id,asc</a:t>
                      </a:r>
                      <a:endParaRPr lang="en-US" dirty="0">
                        <a:solidFill>
                          <a:srgbClr val="3C464B"/>
                        </a:solidFill>
                      </a:endParaRPr>
                    </a:p>
                  </a:txBody>
                  <a:tcPr>
                    <a:solidFill>
                      <a:srgbClr val="FFE178"/>
                    </a:solidFill>
                  </a:tcPr>
                </a:tc>
                <a:tc>
                  <a:txBody>
                    <a:bodyPr/>
                    <a:lstStyle/>
                    <a:p>
                      <a:pPr algn="ctr"/>
                      <a:r>
                        <a:rPr lang="en-US" dirty="0">
                          <a:solidFill>
                            <a:schemeClr val="bg1"/>
                          </a:solidFill>
                        </a:rPr>
                        <a:t>No</a:t>
                      </a:r>
                    </a:p>
                  </a:txBody>
                  <a:tcPr>
                    <a:solidFill>
                      <a:srgbClr val="AAB41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388925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br>
              <a:rPr lang="de-DE" sz="2200" b="0" dirty="0"/>
            </a:br>
            <a:endParaRPr lang="en-US" sz="1600" b="0" dirty="0"/>
          </a:p>
        </p:txBody>
      </p:sp>
      <p:sp>
        <p:nvSpPr>
          <p:cNvPr id="3" name="Inhaltsplatzhalter 2"/>
          <p:cNvSpPr>
            <a:spLocks noGrp="1"/>
          </p:cNvSpPr>
          <p:nvPr>
            <p:ph idx="1"/>
          </p:nvPr>
        </p:nvSpPr>
        <p:spPr>
          <a:xfrm>
            <a:off x="626736" y="1913730"/>
            <a:ext cx="6764477" cy="4752000"/>
          </a:xfrm>
        </p:spPr>
        <p:txBody>
          <a:bodyPr/>
          <a:lstStyle/>
          <a:p>
            <a:endParaRPr lang="de-DE" dirty="0"/>
          </a:p>
          <a:p>
            <a:endParaRPr lang="de-DE" dirty="0"/>
          </a:p>
          <a:p>
            <a:r>
              <a:rPr lang="de-DE" dirty="0" err="1"/>
              <a:t>Example</a:t>
            </a:r>
            <a:r>
              <a:rPr lang="de-DE" dirty="0"/>
              <a:t> </a:t>
            </a:r>
            <a:r>
              <a:rPr lang="de-DE" dirty="0" err="1"/>
              <a:t>request</a:t>
            </a:r>
            <a:r>
              <a:rPr lang="de-DE" dirty="0"/>
              <a:t> (</a:t>
            </a:r>
            <a:r>
              <a:rPr lang="de-DE" dirty="0" err="1"/>
              <a:t>body</a:t>
            </a:r>
            <a:r>
              <a:rPr lang="de-DE" dirty="0"/>
              <a:t>):</a:t>
            </a:r>
          </a:p>
          <a:p>
            <a:endParaRPr lang="de-DE" dirty="0"/>
          </a:p>
        </p:txBody>
      </p:sp>
      <p:sp>
        <p:nvSpPr>
          <p:cNvPr id="5" name="Textfeld 4"/>
          <p:cNvSpPr txBox="1"/>
          <p:nvPr/>
        </p:nvSpPr>
        <p:spPr>
          <a:xfrm>
            <a:off x="653142" y="1967795"/>
            <a:ext cx="5053693" cy="498022"/>
          </a:xfrm>
          <a:prstGeom prst="rect">
            <a:avLst/>
          </a:prstGeom>
          <a:noFill/>
        </p:spPr>
        <p:txBody>
          <a:bodyPr wrap="square" lIns="0" tIns="0" rIns="0" bIns="0" rtlCol="0">
            <a:noAutofit/>
          </a:bodyPr>
          <a:lstStyle/>
          <a:p>
            <a:pPr>
              <a:lnSpc>
                <a:spcPct val="110000"/>
              </a:lnSpc>
              <a:spcBef>
                <a:spcPct val="0"/>
              </a:spcBef>
              <a:buFont typeface="Wingdings" charset="0"/>
              <a:buNone/>
            </a:pPr>
            <a:r>
              <a:rPr lang="de-DE" b="1" dirty="0">
                <a:solidFill>
                  <a:srgbClr val="EB780A"/>
                </a:solidFill>
                <a:ea typeface="Arial Unicode MS" panose="020B0604020202020204" pitchFamily="34" charset="-128"/>
                <a:cs typeface="Arial Unicode MS" panose="020B0604020202020204" pitchFamily="34" charset="-128"/>
              </a:rPr>
              <a:t>POST</a:t>
            </a:r>
            <a:r>
              <a:rPr lang="de-DE" b="1" dirty="0">
                <a:ea typeface="Arial Unicode MS" panose="020B0604020202020204" pitchFamily="34" charset="-128"/>
                <a:cs typeface="Arial Unicode MS" panose="020B0604020202020204" pitchFamily="34" charset="-128"/>
              </a:rPr>
              <a:t> </a:t>
            </a:r>
            <a:r>
              <a:rPr lang="en-US" b="1" dirty="0"/>
              <a:t>/</a:t>
            </a:r>
            <a:r>
              <a:rPr lang="en-US" b="1" dirty="0" err="1"/>
              <a:t>api</a:t>
            </a:r>
            <a:r>
              <a:rPr lang="en-US" b="1" dirty="0"/>
              <a:t>/</a:t>
            </a:r>
            <a:r>
              <a:rPr lang="en-US" b="1" dirty="0" err="1"/>
              <a:t>eventmanagement</a:t>
            </a:r>
            <a:r>
              <a:rPr lang="en-US" b="1" dirty="0"/>
              <a:t>/v3/</a:t>
            </a:r>
            <a:r>
              <a:rPr lang="en-US" b="1" dirty="0" err="1"/>
              <a:t>eventTypes</a:t>
            </a:r>
            <a:r>
              <a:rPr lang="de-DE" b="1" dirty="0">
                <a:ea typeface="Arial Unicode MS" panose="020B0604020202020204" pitchFamily="34" charset="-128"/>
                <a:cs typeface="Arial Unicode MS" panose="020B0604020202020204" pitchFamily="34" charset="-128"/>
              </a:rPr>
              <a:t> </a:t>
            </a:r>
            <a:endParaRPr lang="en-US" b="1" dirty="0">
              <a:ea typeface="Arial Unicode MS" panose="020B0604020202020204" pitchFamily="34" charset="-128"/>
              <a:cs typeface="Arial Unicode MS" panose="020B0604020202020204" pitchFamily="34" charset="-128"/>
            </a:endParaRPr>
          </a:p>
        </p:txBody>
      </p:sp>
      <p:sp>
        <p:nvSpPr>
          <p:cNvPr id="6" name="Rechteck 15"/>
          <p:cNvSpPr/>
          <p:nvPr/>
        </p:nvSpPr>
        <p:spPr>
          <a:xfrm>
            <a:off x="626736" y="2943519"/>
            <a:ext cx="10996695" cy="3416320"/>
          </a:xfrm>
          <a:prstGeom prst="rect">
            <a:avLst/>
          </a:prstGeom>
          <a:solidFill>
            <a:srgbClr val="E1E1D7"/>
          </a:solidFill>
          <a:ln>
            <a:noFill/>
          </a:ln>
        </p:spPr>
        <p:txBody>
          <a:bodyPr wrap="square">
            <a:spAutoFit/>
          </a:bodyPr>
          <a:lstStyle/>
          <a:p>
            <a:r>
              <a:rPr lang="en-US" dirty="0">
                <a:latin typeface="Consolas" panose="020B0609020204030204" pitchFamily="49" charset="0"/>
                <a:cs typeface="Consolas" panose="020B0609020204030204" pitchFamily="49" charset="0"/>
              </a:rPr>
              <a:t>{ "name": "</a:t>
            </a:r>
            <a:r>
              <a:rPr lang="en-US" dirty="0" err="1">
                <a:latin typeface="Consolas" panose="020B0609020204030204" pitchFamily="49" charset="0"/>
                <a:cs typeface="Consolas" panose="020B0609020204030204" pitchFamily="49" charset="0"/>
              </a:rPr>
              <a:t>MindSphereAcademyTrainingEvent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ttl</a:t>
            </a:r>
            <a:r>
              <a:rPr lang="en-US" dirty="0">
                <a:latin typeface="Consolas" panose="020B0609020204030204" pitchFamily="49" charset="0"/>
                <a:cs typeface="Consolas" panose="020B0609020204030204" pitchFamily="49" charset="0"/>
              </a:rPr>
              <a:t>": 7,</a:t>
            </a:r>
          </a:p>
          <a:p>
            <a:r>
              <a:rPr lang="en-US" dirty="0">
                <a:latin typeface="Consolas" panose="020B0609020204030204" pitchFamily="49" charset="0"/>
                <a:cs typeface="Consolas" panose="020B0609020204030204" pitchFamily="49" charset="0"/>
              </a:rPr>
              <a:t>  "scope": "LOCAL",</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parentId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com.siemens.mindsphere.eventmgmt.event.type.BaseEvent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"fields": [{</a:t>
            </a:r>
          </a:p>
          <a:p>
            <a:r>
              <a:rPr lang="en-US" dirty="0">
                <a:latin typeface="Consolas" panose="020B0609020204030204" pitchFamily="49" charset="0"/>
                <a:cs typeface="Consolas" panose="020B0609020204030204" pitchFamily="49" charset="0"/>
              </a:rPr>
              <a:t>    "name": "</a:t>
            </a:r>
            <a:r>
              <a:rPr lang="en-US" dirty="0" err="1">
                <a:latin typeface="Consolas" panose="020B0609020204030204" pitchFamily="49" charset="0"/>
                <a:cs typeface="Consolas" panose="020B0609020204030204" pitchFamily="49" charset="0"/>
              </a:rPr>
              <a:t>courseId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"filterable": true,</a:t>
            </a:r>
          </a:p>
          <a:p>
            <a:r>
              <a:rPr lang="en-US" dirty="0">
                <a:latin typeface="Consolas" panose="020B0609020204030204" pitchFamily="49" charset="0"/>
                <a:cs typeface="Consolas" panose="020B0609020204030204" pitchFamily="49" charset="0"/>
              </a:rPr>
              <a:t>    "required": true,</a:t>
            </a:r>
          </a:p>
          <a:p>
            <a:r>
              <a:rPr lang="en-US" dirty="0">
                <a:latin typeface="Consolas" panose="020B0609020204030204" pitchFamily="49" charset="0"/>
                <a:cs typeface="Consolas" panose="020B0609020204030204" pitchFamily="49" charset="0"/>
              </a:rPr>
              <a:t>    "updatable": true,</a:t>
            </a:r>
          </a:p>
          <a:p>
            <a:r>
              <a:rPr lang="en-US" dirty="0">
                <a:latin typeface="Consolas" panose="020B0609020204030204" pitchFamily="49" charset="0"/>
                <a:cs typeface="Consolas" panose="020B0609020204030204" pitchFamily="49" charset="0"/>
              </a:rPr>
              <a:t>    "type": "STRING"</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sp>
        <p:nvSpPr>
          <p:cNvPr id="8" name="Content Placeholder 3"/>
          <p:cNvSpPr txBox="1">
            <a:spLocks/>
          </p:cNvSpPr>
          <p:nvPr/>
        </p:nvSpPr>
        <p:spPr bwMode="auto">
          <a:xfrm>
            <a:off x="626736" y="1440000"/>
            <a:ext cx="4562781" cy="471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eaLnBrk="1" fontAlgn="base" hangingPunct="1">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eaLnBrk="1" fontAlgn="base" hangingPunct="1">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de-DE" sz="2000" b="1" kern="0" dirty="0"/>
              <a:t>Create a </a:t>
            </a:r>
            <a:r>
              <a:rPr lang="de-DE" sz="2000" b="1" kern="0" dirty="0" err="1"/>
              <a:t>new</a:t>
            </a:r>
            <a:r>
              <a:rPr lang="de-DE" sz="2000" b="1" kern="0" dirty="0"/>
              <a:t> </a:t>
            </a:r>
            <a:r>
              <a:rPr lang="de-DE" sz="2000" b="1" kern="0" dirty="0" err="1"/>
              <a:t>event</a:t>
            </a:r>
            <a:r>
              <a:rPr lang="de-DE" sz="2000" b="1" kern="0" dirty="0"/>
              <a:t> type</a:t>
            </a:r>
            <a:endParaRPr lang="en-US" sz="2000" kern="0" dirty="0"/>
          </a:p>
        </p:txBody>
      </p:sp>
    </p:spTree>
    <p:extLst>
      <p:ext uri="{BB962C8B-B14F-4D97-AF65-F5344CB8AC3E}">
        <p14:creationId xmlns:p14="http://schemas.microsoft.com/office/powerpoint/2010/main" val="39199335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MindSphere API</a:t>
            </a:r>
            <a:br>
              <a:rPr lang="de-DE" dirty="0"/>
            </a:br>
            <a:r>
              <a:rPr lang="de-DE" b="0" dirty="0"/>
              <a:t>Event Management Service</a:t>
            </a:r>
            <a:br>
              <a:rPr lang="de-DE" sz="2200" b="0" dirty="0"/>
            </a:br>
            <a:endParaRPr lang="en-US" sz="1600" b="0" dirty="0"/>
          </a:p>
        </p:txBody>
      </p:sp>
      <p:sp>
        <p:nvSpPr>
          <p:cNvPr id="5" name="Content Placeholder 3"/>
          <p:cNvSpPr>
            <a:spLocks noGrp="1"/>
          </p:cNvSpPr>
          <p:nvPr>
            <p:ph idx="1"/>
          </p:nvPr>
        </p:nvSpPr>
        <p:spPr/>
        <p:txBody>
          <a:bodyPr/>
          <a:lstStyle/>
          <a:p>
            <a:r>
              <a:rPr lang="de-DE" sz="2000" b="1" dirty="0" err="1"/>
              <a:t>Restriction</a:t>
            </a:r>
            <a:r>
              <a:rPr lang="de-DE" sz="2000" b="1" dirty="0"/>
              <a:t> </a:t>
            </a:r>
            <a:r>
              <a:rPr lang="de-DE" sz="2000" b="1" dirty="0" err="1"/>
              <a:t>for</a:t>
            </a:r>
            <a:r>
              <a:rPr lang="de-DE" sz="2000" b="1" dirty="0"/>
              <a:t> </a:t>
            </a:r>
            <a:r>
              <a:rPr lang="de-DE" sz="2000" b="1" dirty="0" err="1"/>
              <a:t>event</a:t>
            </a:r>
            <a:r>
              <a:rPr lang="de-DE" sz="2000" b="1" dirty="0"/>
              <a:t> </a:t>
            </a:r>
            <a:r>
              <a:rPr lang="de-DE" sz="2000" b="1" dirty="0" err="1"/>
              <a:t>types</a:t>
            </a:r>
            <a:endParaRPr lang="en-US" sz="2000" dirty="0"/>
          </a:p>
        </p:txBody>
      </p:sp>
      <p:graphicFrame>
        <p:nvGraphicFramePr>
          <p:cNvPr id="8" name="Tabelle 5"/>
          <p:cNvGraphicFramePr>
            <a:graphicFrameLocks noGrp="1"/>
          </p:cNvGraphicFramePr>
          <p:nvPr>
            <p:extLst/>
          </p:nvPr>
        </p:nvGraphicFramePr>
        <p:xfrm>
          <a:off x="2882899" y="2330547"/>
          <a:ext cx="6426201" cy="2815698"/>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0000"/>
                    </a:ext>
                  </a:extLst>
                </a:gridCol>
                <a:gridCol w="3149601">
                  <a:extLst>
                    <a:ext uri="{9D8B030D-6E8A-4147-A177-3AD203B41FA5}">
                      <a16:colId xmlns:a16="http://schemas.microsoft.com/office/drawing/2014/main" val="20001"/>
                    </a:ext>
                  </a:extLst>
                </a:gridCol>
              </a:tblGrid>
              <a:tr h="595865">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b="1" dirty="0">
                          <a:solidFill>
                            <a:srgbClr val="004669"/>
                          </a:solidFill>
                        </a:rPr>
                        <a:t>Field</a:t>
                      </a:r>
                    </a:p>
                  </a:txBody>
                  <a:tcPr anchor="ctr">
                    <a:solidFill>
                      <a:srgbClr val="41AAAA"/>
                    </a:solidFill>
                  </a:tcPr>
                </a:tc>
                <a:tc>
                  <a:txBody>
                    <a:bodyPr/>
                    <a:lstStyle/>
                    <a:p>
                      <a:pPr marL="0" marR="0" indent="0" algn="ctr" defTabSz="913943" rtl="0" eaLnBrk="1" fontAlgn="auto" latinLnBrk="0" hangingPunct="1">
                        <a:lnSpc>
                          <a:spcPct val="100000"/>
                        </a:lnSpc>
                        <a:spcBef>
                          <a:spcPts val="0"/>
                        </a:spcBef>
                        <a:spcAft>
                          <a:spcPts val="0"/>
                        </a:spcAft>
                        <a:buClrTx/>
                        <a:buSzTx/>
                        <a:buFontTx/>
                        <a:buNone/>
                        <a:tabLst/>
                        <a:defRPr/>
                      </a:pPr>
                      <a:r>
                        <a:rPr lang="en-US" dirty="0">
                          <a:solidFill>
                            <a:srgbClr val="004669"/>
                          </a:solidFill>
                        </a:rPr>
                        <a:t>Restriction</a:t>
                      </a:r>
                    </a:p>
                  </a:txBody>
                  <a:tcPr anchor="ctr">
                    <a:solidFill>
                      <a:srgbClr val="BECDD7"/>
                    </a:solidFill>
                  </a:tcPr>
                </a:tc>
                <a:extLst>
                  <a:ext uri="{0D108BD9-81ED-4DB2-BD59-A6C34878D82A}">
                    <a16:rowId xmlns:a16="http://schemas.microsoft.com/office/drawing/2014/main" val="10000"/>
                  </a:ext>
                </a:extLst>
              </a:tr>
              <a:tr h="230026">
                <a:tc>
                  <a:txBody>
                    <a:bodyPr/>
                    <a:lstStyle/>
                    <a:p>
                      <a:r>
                        <a:rPr lang="en-US" sz="1799" b="1" kern="1200" dirty="0" err="1">
                          <a:solidFill>
                            <a:schemeClr val="bg1"/>
                          </a:solidFill>
                          <a:latin typeface="+mn-lt"/>
                          <a:ea typeface="+mn-ea"/>
                          <a:cs typeface="+mn-cs"/>
                        </a:rPr>
                        <a:t>ttl</a:t>
                      </a:r>
                      <a:endParaRPr lang="en-US" b="1" dirty="0">
                        <a:solidFill>
                          <a:schemeClr val="bg1"/>
                        </a:solidFill>
                      </a:endParaRPr>
                    </a:p>
                  </a:txBody>
                  <a:tcPr>
                    <a:solidFill>
                      <a:srgbClr val="41AAAA"/>
                    </a:solidFill>
                  </a:tcPr>
                </a:tc>
                <a:tc>
                  <a:txBody>
                    <a:bodyPr/>
                    <a:lstStyle/>
                    <a:p>
                      <a:r>
                        <a:rPr lang="en-US" sz="1799" b="0" i="0" kern="1200" dirty="0">
                          <a:solidFill>
                            <a:schemeClr val="dk1"/>
                          </a:solidFill>
                          <a:effectLst/>
                          <a:latin typeface="+mn-lt"/>
                          <a:ea typeface="+mn-ea"/>
                          <a:cs typeface="+mn-cs"/>
                        </a:rPr>
                        <a:t>max. </a:t>
                      </a:r>
                      <a:r>
                        <a:rPr lang="de-DE" sz="1799" b="0" i="0" kern="1200" dirty="0">
                          <a:solidFill>
                            <a:schemeClr val="dk1"/>
                          </a:solidFill>
                          <a:effectLst/>
                          <a:latin typeface="+mn-lt"/>
                          <a:ea typeface="+mn-ea"/>
                          <a:cs typeface="+mn-cs"/>
                        </a:rPr>
                        <a:t>1825 (5 </a:t>
                      </a:r>
                      <a:r>
                        <a:rPr lang="de-DE" sz="1799" b="0" i="0" kern="1200" dirty="0" err="1">
                          <a:solidFill>
                            <a:schemeClr val="dk1"/>
                          </a:solidFill>
                          <a:effectLst/>
                          <a:latin typeface="+mn-lt"/>
                          <a:ea typeface="+mn-ea"/>
                          <a:cs typeface="+mn-cs"/>
                        </a:rPr>
                        <a:t>years</a:t>
                      </a:r>
                      <a:r>
                        <a:rPr lang="de-DE" sz="1799" b="0" i="0" kern="1200" dirty="0">
                          <a:solidFill>
                            <a:schemeClr val="dk1"/>
                          </a:solidFill>
                          <a:effectLst/>
                          <a:latin typeface="+mn-lt"/>
                          <a:ea typeface="+mn-ea"/>
                          <a:cs typeface="+mn-cs"/>
                        </a:rPr>
                        <a:t>)</a:t>
                      </a:r>
                      <a:endParaRPr lang="en-US" sz="1800" b="0" kern="1200" dirty="0">
                        <a:solidFill>
                          <a:schemeClr val="tx1"/>
                        </a:solidFill>
                        <a:latin typeface="Consolas" panose="020B0609020204030204" pitchFamily="49" charset="0"/>
                        <a:ea typeface="+mn-ea"/>
                        <a:cs typeface="Consolas" panose="020B0609020204030204" pitchFamily="49" charset="0"/>
                      </a:endParaRPr>
                    </a:p>
                  </a:txBody>
                  <a:tcPr>
                    <a:solidFill>
                      <a:srgbClr val="BECDD7"/>
                    </a:solidFill>
                  </a:tcPr>
                </a:tc>
                <a:extLst>
                  <a:ext uri="{0D108BD9-81ED-4DB2-BD59-A6C34878D82A}">
                    <a16:rowId xmlns:a16="http://schemas.microsoft.com/office/drawing/2014/main" val="10001"/>
                  </a:ext>
                </a:extLst>
              </a:tr>
              <a:tr h="370840">
                <a:tc>
                  <a:txBody>
                    <a:bodyPr/>
                    <a:lstStyle/>
                    <a:p>
                      <a:r>
                        <a:rPr lang="en-US" b="1" dirty="0">
                          <a:solidFill>
                            <a:schemeClr val="bg1"/>
                          </a:solidFill>
                        </a:rPr>
                        <a:t>name of the event type</a:t>
                      </a:r>
                    </a:p>
                  </a:txBody>
                  <a:tcPr>
                    <a:solidFill>
                      <a:srgbClr val="41AAAA"/>
                    </a:solidFill>
                  </a:tcPr>
                </a:tc>
                <a:tc>
                  <a:txBody>
                    <a:bodyPr/>
                    <a:lstStyle/>
                    <a:p>
                      <a:r>
                        <a:rPr lang="en-US" dirty="0"/>
                        <a:t>max. 64 characters</a:t>
                      </a:r>
                    </a:p>
                  </a:txBody>
                  <a:tcPr>
                    <a:solidFill>
                      <a:srgbClr val="BECDD7"/>
                    </a:solidFill>
                  </a:tcPr>
                </a:tc>
                <a:extLst>
                  <a:ext uri="{0D108BD9-81ED-4DB2-BD59-A6C34878D82A}">
                    <a16:rowId xmlns:a16="http://schemas.microsoft.com/office/drawing/2014/main" val="10002"/>
                  </a:ext>
                </a:extLst>
              </a:tr>
              <a:tr h="370840">
                <a:tc>
                  <a:txBody>
                    <a:bodyPr/>
                    <a:lstStyle/>
                    <a:p>
                      <a:r>
                        <a:rPr lang="de-DE" b="1" dirty="0" err="1">
                          <a:solidFill>
                            <a:schemeClr val="bg1"/>
                          </a:solidFill>
                        </a:rPr>
                        <a:t>field</a:t>
                      </a:r>
                      <a:r>
                        <a:rPr lang="de-DE" b="1" dirty="0">
                          <a:solidFill>
                            <a:schemeClr val="bg1"/>
                          </a:solidFill>
                        </a:rPr>
                        <a:t> </a:t>
                      </a:r>
                      <a:r>
                        <a:rPr lang="de-DE" b="1" dirty="0" err="1">
                          <a:solidFill>
                            <a:schemeClr val="bg1"/>
                          </a:solidFill>
                        </a:rPr>
                        <a:t>name</a:t>
                      </a:r>
                      <a:endParaRPr lang="en-US" b="1" dirty="0">
                        <a:solidFill>
                          <a:schemeClr val="bg1"/>
                        </a:solidFill>
                      </a:endParaRPr>
                    </a:p>
                  </a:txBody>
                  <a:tcPr>
                    <a:solidFill>
                      <a:srgbClr val="41AAAA"/>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dirty="0"/>
                        <a:t>max. 64 characters</a:t>
                      </a:r>
                      <a:endParaRPr lang="de-DE" sz="1799" b="0" i="0" kern="1200" dirty="0">
                        <a:solidFill>
                          <a:schemeClr val="dk1"/>
                        </a:solidFill>
                        <a:effectLst/>
                        <a:latin typeface="+mn-lt"/>
                        <a:ea typeface="+mn-ea"/>
                        <a:cs typeface="+mn-cs"/>
                      </a:endParaRPr>
                    </a:p>
                  </a:txBody>
                  <a:tcPr>
                    <a:solidFill>
                      <a:srgbClr val="BECDD7"/>
                    </a:solidFill>
                  </a:tcPr>
                </a:tc>
                <a:extLst>
                  <a:ext uri="{0D108BD9-81ED-4DB2-BD59-A6C34878D82A}">
                    <a16:rowId xmlns:a16="http://schemas.microsoft.com/office/drawing/2014/main" val="10003"/>
                  </a:ext>
                </a:extLst>
              </a:tr>
              <a:tr h="370840">
                <a:tc>
                  <a:txBody>
                    <a:bodyPr/>
                    <a:lstStyle/>
                    <a:p>
                      <a:r>
                        <a:rPr lang="en-US" b="1" dirty="0">
                          <a:solidFill>
                            <a:schemeClr val="bg1"/>
                          </a:solidFill>
                        </a:rPr>
                        <a:t>number of fields</a:t>
                      </a:r>
                    </a:p>
                  </a:txBody>
                  <a:tcPr>
                    <a:solidFill>
                      <a:srgbClr val="41AAAA"/>
                    </a:solidFill>
                  </a:tcPr>
                </a:tc>
                <a:tc>
                  <a:txBody>
                    <a:bodyPr/>
                    <a:lstStyle/>
                    <a:p>
                      <a:pPr marL="0" indent="0">
                        <a:buFont typeface="Arial" panose="020B0604020202020204" pitchFamily="34" charset="0"/>
                        <a:buNone/>
                      </a:pPr>
                      <a:r>
                        <a:rPr lang="en-US" dirty="0"/>
                        <a:t>max. 100</a:t>
                      </a:r>
                    </a:p>
                  </a:txBody>
                  <a:tcPr>
                    <a:solidFill>
                      <a:srgbClr val="BECDD7"/>
                    </a:solidFill>
                  </a:tcPr>
                </a:tc>
                <a:extLst>
                  <a:ext uri="{0D108BD9-81ED-4DB2-BD59-A6C34878D82A}">
                    <a16:rowId xmlns:a16="http://schemas.microsoft.com/office/drawing/2014/main" val="10004"/>
                  </a:ext>
                </a:extLst>
              </a:tr>
              <a:tr h="370840">
                <a:tc>
                  <a:txBody>
                    <a:bodyPr/>
                    <a:lstStyle/>
                    <a:p>
                      <a:r>
                        <a:rPr lang="en-US" b="1" dirty="0">
                          <a:solidFill>
                            <a:schemeClr val="bg1"/>
                          </a:solidFill>
                        </a:rPr>
                        <a:t>inheritance depth</a:t>
                      </a:r>
                    </a:p>
                  </a:txBody>
                  <a:tcPr>
                    <a:solidFill>
                      <a:srgbClr val="41AAAA"/>
                    </a:solidFill>
                  </a:tcPr>
                </a:tc>
                <a:tc>
                  <a:txBody>
                    <a:bodyPr/>
                    <a:lstStyle/>
                    <a:p>
                      <a:r>
                        <a:rPr lang="en-US" dirty="0"/>
                        <a:t>max. 4</a:t>
                      </a:r>
                    </a:p>
                  </a:txBody>
                  <a:tcPr>
                    <a:solidFill>
                      <a:srgbClr val="BECDD7"/>
                    </a:solidFill>
                  </a:tcPr>
                </a:tc>
                <a:extLst>
                  <a:ext uri="{0D108BD9-81ED-4DB2-BD59-A6C34878D82A}">
                    <a16:rowId xmlns:a16="http://schemas.microsoft.com/office/drawing/2014/main" val="10005"/>
                  </a:ext>
                </a:extLst>
              </a:tr>
              <a:tr h="370840">
                <a:tc>
                  <a:txBody>
                    <a:bodyPr/>
                    <a:lstStyle/>
                    <a:p>
                      <a:r>
                        <a:rPr lang="en-US" sz="1799" b="1" kern="1200" dirty="0">
                          <a:solidFill>
                            <a:schemeClr val="bg1"/>
                          </a:solidFill>
                          <a:latin typeface="+mn-lt"/>
                          <a:ea typeface="+mn-ea"/>
                          <a:cs typeface="+mn-cs"/>
                        </a:rPr>
                        <a:t>filterable fields</a:t>
                      </a:r>
                    </a:p>
                  </a:txBody>
                  <a:tcPr>
                    <a:solidFill>
                      <a:srgbClr val="41AAAA"/>
                    </a:solidFill>
                  </a:tcPr>
                </a:tc>
                <a:tc>
                  <a:txBody>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lang="en-US" dirty="0"/>
                        <a:t>max. 10</a:t>
                      </a:r>
                      <a:endParaRPr lang="de-DE" dirty="0"/>
                    </a:p>
                  </a:txBody>
                  <a:tcPr>
                    <a:solidFill>
                      <a:srgbClr val="BECDD7"/>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153314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API </a:t>
            </a:r>
            <a:br>
              <a:rPr lang="de-DE" dirty="0"/>
            </a:br>
            <a:r>
              <a:rPr lang="de-DE" b="0" dirty="0"/>
              <a:t>Event Management Service</a:t>
            </a:r>
            <a:endParaRPr lang="en-US" dirty="0"/>
          </a:p>
        </p:txBody>
      </p:sp>
      <p:sp>
        <p:nvSpPr>
          <p:cNvPr id="15" name="cdtContent Placeholder 9 Id10"/>
          <p:cNvSpPr>
            <a:spLocks noGrp="1"/>
          </p:cNvSpPr>
          <p:nvPr>
            <p:ph idx="1"/>
          </p:nvPr>
        </p:nvSpPr>
        <p:spPr/>
        <p:txBody>
          <a:bodyPr/>
          <a:lstStyle/>
          <a:p>
            <a:endParaRPr lang="de-DE" sz="2000" b="1" noProof="0" dirty="0"/>
          </a:p>
          <a:p>
            <a:r>
              <a:rPr lang="de-DE" sz="2000" b="1" noProof="0" dirty="0"/>
              <a:t>Demo</a:t>
            </a:r>
            <a:endParaRPr lang="en-US" sz="2000" b="1" dirty="0"/>
          </a:p>
          <a:p>
            <a:endParaRPr lang="en-US" sz="2000" b="1" dirty="0"/>
          </a:p>
        </p:txBody>
      </p:sp>
      <p:sp>
        <p:nvSpPr>
          <p:cNvPr id="14" name="Textfeld 13"/>
          <p:cNvSpPr txBox="1"/>
          <p:nvPr/>
        </p:nvSpPr>
        <p:spPr>
          <a:xfrm>
            <a:off x="7071664" y="4922510"/>
            <a:ext cx="914400" cy="914400"/>
          </a:xfrm>
          <a:prstGeom prst="rect">
            <a:avLst/>
          </a:prstGeom>
          <a:noFill/>
        </p:spPr>
        <p:txBody>
          <a:bodyPr wrap="none" lIns="0" tIns="0" rIns="0" bIns="0" rtlCol="0">
            <a:noAutofit/>
          </a:bodyPr>
          <a:lstStyle/>
          <a:p>
            <a:pPr>
              <a:lnSpc>
                <a:spcPct val="110000"/>
              </a:lnSpc>
              <a:spcBef>
                <a:spcPts val="0"/>
              </a:spcBef>
            </a:pPr>
            <a:endParaRPr lang="en-US" sz="14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TextBox 5"/>
          <p:cNvSpPr txBox="1"/>
          <p:nvPr/>
        </p:nvSpPr>
        <p:spPr>
          <a:xfrm>
            <a:off x="5943600" y="1812758"/>
            <a:ext cx="914400" cy="914400"/>
          </a:xfrm>
          <a:prstGeom prst="rect">
            <a:avLst/>
          </a:prstGeom>
          <a:noFill/>
        </p:spPr>
        <p:txBody>
          <a:bodyPr wrap="none" lIns="0" tIns="0" rIns="0" bIns="0" rtlCol="0">
            <a:noAutofit/>
          </a:bodyPr>
          <a:lstStyle/>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hteck 12"/>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Gleichschenkliges Dreieck 16"/>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Box 10"/>
          <p:cNvSpPr txBox="1"/>
          <p:nvPr/>
        </p:nvSpPr>
        <p:spPr>
          <a:xfrm>
            <a:off x="814137" y="3465095"/>
            <a:ext cx="4706987" cy="1760290"/>
          </a:xfrm>
          <a:prstGeom prst="rect">
            <a:avLst/>
          </a:prstGeom>
          <a:noFill/>
        </p:spPr>
        <p:txBody>
          <a:bodyPr wrap="square" lIns="0" tIns="0" rIns="0" bIns="0" rtlCol="0">
            <a:noAutofit/>
          </a:bodyPr>
          <a:lstStyle/>
          <a:p>
            <a:pPr marL="342900" indent="-342900">
              <a:lnSpc>
                <a:spcPct val="110000"/>
              </a:lnSpc>
              <a:spcBef>
                <a:spcPts val="0"/>
              </a:spcBef>
              <a:buClr>
                <a:srgbClr val="879BAA"/>
              </a:buClr>
              <a:buFont typeface="Arial" panose="020B0604020202020204" pitchFamily="34" charset="0"/>
              <a:buChar char="•"/>
            </a:pPr>
            <a:r>
              <a:rPr lang="en-US" sz="2000" dirty="0">
                <a:solidFill>
                  <a:schemeClr val="bg1"/>
                </a:solidFill>
                <a:latin typeface="Arial" pitchFamily="34" charset="0"/>
                <a:cs typeface="Arial" pitchFamily="34" charset="0"/>
              </a:rPr>
              <a:t>Use the Postman Collection to investigate this API</a:t>
            </a:r>
            <a:endParaRPr lang="en-US" sz="2000" dirty="0">
              <a:solidFill>
                <a:schemeClr val="bg1"/>
              </a:solidFill>
              <a:ea typeface="Arial Unicode MS" panose="020B0604020202020204" pitchFamily="34" charset="-128"/>
              <a:cs typeface="Arial Unicode MS" panose="020B0604020202020204" pitchFamily="34" charset="-128"/>
            </a:endParaRPr>
          </a:p>
        </p:txBody>
      </p:sp>
      <p:pic>
        <p:nvPicPr>
          <p:cNvPr id="12" name="Picture 4" descr="Image result for postman chr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025" y="2519142"/>
            <a:ext cx="2403367" cy="240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8231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solidFill>
                  <a:srgbClr val="00646E"/>
                </a:solidFill>
              </a:rPr>
              <a:t>MindSphere API – Event Management Service</a:t>
            </a:r>
            <a:br>
              <a:rPr lang="de-DE" dirty="0">
                <a:solidFill>
                  <a:srgbClr val="00646E"/>
                </a:solidFill>
              </a:rPr>
            </a:br>
            <a:r>
              <a:rPr lang="en-US" b="0" dirty="0">
                <a:solidFill>
                  <a:srgbClr val="00646E"/>
                </a:solidFill>
              </a:rPr>
              <a:t>Summary</a:t>
            </a:r>
            <a:endParaRPr lang="en-US" dirty="0">
              <a:solidFill>
                <a:srgbClr val="00646E"/>
              </a:solidFill>
            </a:endParaRPr>
          </a:p>
        </p:txBody>
      </p:sp>
      <p:sp>
        <p:nvSpPr>
          <p:cNvPr id="7" name="Line Callout 2 6"/>
          <p:cNvSpPr/>
          <p:nvPr/>
        </p:nvSpPr>
        <p:spPr bwMode="auto">
          <a:xfrm flipH="1">
            <a:off x="594987" y="1680633"/>
            <a:ext cx="3391810" cy="2303971"/>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err="1">
                <a:solidFill>
                  <a:schemeClr val="bg1"/>
                </a:solidFill>
                <a:ea typeface="Arial Unicode MS" panose="020B0604020202020204" pitchFamily="34" charset="-128"/>
                <a:cs typeface="Arial Unicode MS" panose="020B0604020202020204" pitchFamily="34" charset="-128"/>
              </a:rPr>
              <a:t>How</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can</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we</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view</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and</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create</a:t>
            </a:r>
            <a:r>
              <a:rPr lang="de-DE" dirty="0">
                <a:solidFill>
                  <a:schemeClr val="bg1"/>
                </a:solidFill>
                <a:ea typeface="Arial Unicode MS" panose="020B0604020202020204" pitchFamily="34" charset="-128"/>
                <a:cs typeface="Arial Unicode MS" panose="020B0604020202020204" pitchFamily="34" charset="-128"/>
              </a:rPr>
              <a:t> </a:t>
            </a:r>
            <a:r>
              <a:rPr lang="de-DE" dirty="0" err="1">
                <a:solidFill>
                  <a:schemeClr val="bg1"/>
                </a:solidFill>
                <a:ea typeface="Arial Unicode MS" panose="020B0604020202020204" pitchFamily="34" charset="-128"/>
                <a:cs typeface="Arial Unicode MS" panose="020B0604020202020204" pitchFamily="34" charset="-128"/>
              </a:rPr>
              <a:t>events</a:t>
            </a:r>
            <a:r>
              <a:rPr lang="de-DE" dirty="0">
                <a:solidFill>
                  <a:schemeClr val="bg1"/>
                </a:solidFill>
                <a:ea typeface="Arial Unicode MS" panose="020B0604020202020204" pitchFamily="34" charset="-128"/>
                <a:cs typeface="Arial Unicode MS" panose="020B0604020202020204" pitchFamily="34" charset="-128"/>
              </a:rPr>
              <a:t> in MindSphere?</a:t>
            </a:r>
            <a:endParaRPr lang="en-US" dirty="0">
              <a:solidFill>
                <a:schemeClr val="bg1"/>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spcBef>
                <a:spcPct val="0"/>
              </a:spcBef>
              <a:buFont typeface="Wingdings" charset="0"/>
              <a:buNone/>
            </a:pPr>
            <a:r>
              <a:rPr lang="en-US" b="1" dirty="0">
                <a:solidFill>
                  <a:schemeClr val="bg1"/>
                </a:solidFill>
                <a:ea typeface="Arial Unicode MS" panose="020B0604020202020204" pitchFamily="34" charset="-128"/>
                <a:cs typeface="Arial Unicode MS" panose="020B0604020202020204" pitchFamily="34" charset="-128"/>
              </a:rPr>
              <a:t>Use Event Management Service for getting the state of the assets</a:t>
            </a:r>
          </a:p>
        </p:txBody>
      </p:sp>
    </p:spTree>
    <p:extLst>
      <p:ext uri="{BB962C8B-B14F-4D97-AF65-F5344CB8AC3E}">
        <p14:creationId xmlns:p14="http://schemas.microsoft.com/office/powerpoint/2010/main" val="843762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3174" y="992"/>
            <a:ext cx="12185653"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3431" y="994"/>
            <a:ext cx="7445396" cy="6856017"/>
          </a:xfrm>
          <a:prstGeom prst="rect">
            <a:avLst/>
          </a:prstGeom>
        </p:spPr>
      </p:pic>
      <p:sp>
        <p:nvSpPr>
          <p:cNvPr id="9" name="Titel 6"/>
          <p:cNvSpPr txBox="1">
            <a:spLocks/>
          </p:cNvSpPr>
          <p:nvPr/>
        </p:nvSpPr>
        <p:spPr bwMode="gray">
          <a:xfrm>
            <a:off x="629910" y="4419624"/>
            <a:ext cx="929314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a:solidFill>
                  <a:schemeClr val="tx1"/>
                </a:solidFill>
              </a:rPr>
              <a:t>Frontend/Backend</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1329384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Frontend/Backend</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322553"/>
            <a:ext cx="8324758" cy="2067594"/>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2000" b="0" dirty="0" err="1"/>
              <a:t>Role</a:t>
            </a:r>
            <a:r>
              <a:rPr lang="de-DE" sz="2000" b="0" dirty="0"/>
              <a:t> </a:t>
            </a:r>
            <a:r>
              <a:rPr lang="de-DE" sz="2000" b="0" dirty="0" err="1"/>
              <a:t>of</a:t>
            </a:r>
            <a:r>
              <a:rPr lang="de-DE" sz="2000" b="0" dirty="0"/>
              <a:t> MindSphere Gateway</a:t>
            </a:r>
          </a:p>
          <a:p>
            <a:pPr marL="324000" indent="-285750">
              <a:buFont typeface="Arial" panose="020B0604020202020204" pitchFamily="34" charset="0"/>
              <a:buChar char="•"/>
            </a:pPr>
            <a:r>
              <a:rPr lang="de-DE" sz="2000" b="0" dirty="0"/>
              <a:t>Authentication &amp; </a:t>
            </a:r>
            <a:r>
              <a:rPr lang="de-DE" sz="2000" b="0" dirty="0" err="1"/>
              <a:t>Authorization</a:t>
            </a:r>
            <a:endParaRPr lang="de-DE" sz="2000" b="0" dirty="0"/>
          </a:p>
          <a:p>
            <a:pPr marL="324000" indent="-285750">
              <a:buFont typeface="Arial" panose="020B0604020202020204" pitchFamily="34" charset="0"/>
              <a:buChar char="•"/>
            </a:pPr>
            <a:r>
              <a:rPr lang="de-DE" sz="2000" b="0" dirty="0" err="1"/>
              <a:t>Example</a:t>
            </a:r>
            <a:r>
              <a:rPr lang="de-DE" sz="2000" b="0" dirty="0"/>
              <a:t> </a:t>
            </a:r>
            <a:r>
              <a:rPr lang="de-DE" sz="2000" b="0" dirty="0" err="1"/>
              <a:t>with</a:t>
            </a:r>
            <a:r>
              <a:rPr lang="de-DE" sz="2000" b="0" dirty="0"/>
              <a:t> source code</a:t>
            </a:r>
          </a:p>
          <a:p>
            <a:pPr marL="324000" indent="-285750">
              <a:buFont typeface="Arial" panose="020B0604020202020204" pitchFamily="34" charset="0"/>
              <a:buChar char="•"/>
            </a:pPr>
            <a:endParaRPr lang="en-US" sz="2000" b="0" dirty="0"/>
          </a:p>
          <a:p>
            <a:pPr marL="324000" indent="-285750">
              <a:buFont typeface="Arial" panose="020B0604020202020204" pitchFamily="34" charset="0"/>
              <a:buChar char="•"/>
            </a:pPr>
            <a:endParaRPr lang="en-US" sz="2000" b="0" dirty="0"/>
          </a:p>
          <a:p>
            <a:pPr marL="324000"/>
            <a:endParaRPr lang="fr-FR" sz="2000" b="0" kern="0" dirty="0"/>
          </a:p>
        </p:txBody>
      </p:sp>
      <p:sp>
        <p:nvSpPr>
          <p:cNvPr id="5" name="Line Callout 2 4"/>
          <p:cNvSpPr/>
          <p:nvPr/>
        </p:nvSpPr>
        <p:spPr bwMode="auto">
          <a:xfrm flipH="1">
            <a:off x="626737" y="1680633"/>
            <a:ext cx="3391810" cy="1774543"/>
          </a:xfrm>
          <a:prstGeom prst="borderCallout2">
            <a:avLst>
              <a:gd name="adj1" fmla="val 51247"/>
              <a:gd name="adj2" fmla="val 181"/>
              <a:gd name="adj3" fmla="val 51248"/>
              <a:gd name="adj4" fmla="val -17022"/>
              <a:gd name="adj5" fmla="val 81194"/>
              <a:gd name="adj6" fmla="val -33854"/>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Learn</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the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concept</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of</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how</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the</a:t>
            </a:r>
            <a:r>
              <a:rPr lang="de-DE" b="1" dirty="0">
                <a:solidFill>
                  <a:srgbClr val="FFFFFF"/>
                </a:solidFill>
                <a:ea typeface="Arial Unicode MS" panose="020B0604020202020204" pitchFamily="34" charset="-128"/>
                <a:cs typeface="Arial Unicode MS" panose="020B0604020202020204" pitchFamily="34" charset="-128"/>
              </a:rPr>
              <a:t> backend and </a:t>
            </a:r>
            <a:r>
              <a:rPr lang="de-DE" b="1" dirty="0" err="1">
                <a:solidFill>
                  <a:srgbClr val="FFFFFF"/>
                </a:solidFill>
                <a:ea typeface="Arial Unicode MS" panose="020B0604020202020204" pitchFamily="34" charset="-128"/>
                <a:cs typeface="Arial Unicode MS" panose="020B0604020202020204" pitchFamily="34" charset="-128"/>
              </a:rPr>
              <a:t>frontend</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of</a:t>
            </a:r>
            <a:r>
              <a:rPr lang="de-DE" b="1" dirty="0">
                <a:solidFill>
                  <a:srgbClr val="FFFFFF"/>
                </a:solidFill>
                <a:ea typeface="Arial Unicode MS" panose="020B0604020202020204" pitchFamily="34" charset="-128"/>
                <a:cs typeface="Arial Unicode MS" panose="020B0604020202020204" pitchFamily="34" charset="-128"/>
              </a:rPr>
              <a:t> an </a:t>
            </a:r>
            <a:r>
              <a:rPr lang="de-DE" b="1" dirty="0" err="1">
                <a:solidFill>
                  <a:srgbClr val="FFFFFF"/>
                </a:solidFill>
                <a:ea typeface="Arial Unicode MS" panose="020B0604020202020204" pitchFamily="34" charset="-128"/>
                <a:cs typeface="Arial Unicode MS" panose="020B0604020202020204" pitchFamily="34" charset="-128"/>
              </a:rPr>
              <a:t>application</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interacts</a:t>
            </a:r>
            <a:r>
              <a:rPr lang="de-DE" b="1" dirty="0">
                <a:solidFill>
                  <a:srgbClr val="FFFFFF"/>
                </a:solidFill>
                <a:ea typeface="Arial Unicode MS" panose="020B0604020202020204" pitchFamily="34" charset="-128"/>
                <a:cs typeface="Arial Unicode MS" panose="020B0604020202020204" pitchFamily="34" charset="-128"/>
              </a:rPr>
              <a:t>.</a:t>
            </a:r>
          </a:p>
        </p:txBody>
      </p:sp>
    </p:spTree>
    <p:extLst>
      <p:ext uri="{BB962C8B-B14F-4D97-AF65-F5344CB8AC3E}">
        <p14:creationId xmlns:p14="http://schemas.microsoft.com/office/powerpoint/2010/main" val="748732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a:t>MindSphere API </a:t>
            </a:r>
            <a:br>
              <a:rPr lang="en-US" dirty="0"/>
            </a:br>
            <a:r>
              <a:rPr lang="en-US" sz="2000" dirty="0">
                <a:solidFill>
                  <a:srgbClr val="4BB9B9"/>
                </a:solidFill>
              </a:rPr>
              <a:t>Scalable Application Development</a:t>
            </a:r>
            <a:br>
              <a:rPr lang="en-US" sz="2000" dirty="0">
                <a:solidFill>
                  <a:srgbClr val="4BB9B9"/>
                </a:solidFill>
              </a:rPr>
            </a:br>
            <a:endParaRPr lang="en-US" sz="2000" dirty="0">
              <a:solidFill>
                <a:srgbClr val="4BB9B9"/>
              </a:solidFill>
            </a:endParaRPr>
          </a:p>
        </p:txBody>
      </p:sp>
      <p:sp>
        <p:nvSpPr>
          <p:cNvPr id="19"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a:solidFill>
                <a:srgbClr val="FFFFFF"/>
              </a:solidFill>
            </a:endParaRPr>
          </a:p>
        </p:txBody>
      </p:sp>
      <p:sp>
        <p:nvSpPr>
          <p:cNvPr id="10" name="Rechteck 9"/>
          <p:cNvSpPr/>
          <p:nvPr/>
        </p:nvSpPr>
        <p:spPr bwMode="auto">
          <a:xfrm>
            <a:off x="277112" y="1636928"/>
            <a:ext cx="7510195" cy="3456384"/>
          </a:xfrm>
          <a:prstGeom prst="rect">
            <a:avLst/>
          </a:prstGeom>
          <a:noFill/>
          <a:ln>
            <a:noFill/>
          </a:ln>
          <a:effectLst/>
          <a:extLst/>
        </p:spPr>
        <p:txBody>
          <a:bodyPr wrap="square" lIns="360000" tIns="36000" rIns="54000" bIns="54000" numCol="1" spcCol="72000" rtlCol="0" anchor="t" anchorCtr="0">
            <a:noAutofit/>
          </a:bodyPr>
          <a:lstStyle/>
          <a:p>
            <a:pPr marL="1588" lvl="1">
              <a:lnSpc>
                <a:spcPct val="120000"/>
              </a:lnSpc>
              <a:spcBef>
                <a:spcPts val="900"/>
              </a:spcBef>
              <a:spcAft>
                <a:spcPts val="900"/>
              </a:spcAft>
              <a:buClr>
                <a:srgbClr val="00646E"/>
              </a:buClr>
              <a:buSzPts val="1400"/>
            </a:pPr>
            <a:r>
              <a:rPr lang="en-US" sz="2000" b="1" dirty="0">
                <a:solidFill>
                  <a:srgbClr val="00646E"/>
                </a:solidFill>
              </a:rPr>
              <a:t>API: Application Programming Interface</a:t>
            </a:r>
          </a:p>
          <a:p>
            <a:pPr marL="179388" lvl="1" indent="-177800">
              <a:lnSpc>
                <a:spcPct val="120000"/>
              </a:lnSpc>
              <a:spcBef>
                <a:spcPts val="900"/>
              </a:spcBef>
              <a:spcAft>
                <a:spcPts val="900"/>
              </a:spcAft>
              <a:buClr>
                <a:srgbClr val="00646E"/>
              </a:buClr>
              <a:buSzPts val="1400"/>
              <a:buFont typeface="Arial" panose="020B0604020202020204" pitchFamily="34" charset="0"/>
              <a:buChar char="•"/>
            </a:pPr>
            <a:r>
              <a:rPr lang="en-US" sz="1600" kern="0" dirty="0">
                <a:solidFill>
                  <a:schemeClr val="dk1"/>
                </a:solidFill>
              </a:rPr>
              <a:t>A set of </a:t>
            </a:r>
            <a:r>
              <a:rPr lang="en-US" sz="1600" kern="0" dirty="0">
                <a:solidFill>
                  <a:schemeClr val="tx1"/>
                </a:solidFill>
              </a:rPr>
              <a:t>subroutines, protocols and tools to build application software</a:t>
            </a:r>
            <a:br>
              <a:rPr lang="en-US" sz="1600" kern="0" dirty="0">
                <a:solidFill>
                  <a:schemeClr val="tx1"/>
                </a:solidFill>
              </a:rPr>
            </a:br>
            <a:r>
              <a:rPr lang="en-US" sz="1600" kern="0" dirty="0">
                <a:solidFill>
                  <a:schemeClr val="tx1"/>
                </a:solidFill>
              </a:rPr>
              <a:t>= Building blocks that make the application development fast and easy</a:t>
            </a:r>
          </a:p>
          <a:p>
            <a:pPr marL="179388" lvl="1" indent="-177800">
              <a:spcBef>
                <a:spcPts val="300"/>
              </a:spcBef>
              <a:spcAft>
                <a:spcPts val="300"/>
              </a:spcAft>
              <a:buClr>
                <a:srgbClr val="00646E"/>
              </a:buClr>
              <a:buSzPts val="1400"/>
              <a:buFont typeface="Arial" panose="020B0604020202020204" pitchFamily="34" charset="0"/>
              <a:buChar char="•"/>
            </a:pPr>
            <a:r>
              <a:rPr lang="en-US" sz="1600" kern="0" dirty="0"/>
              <a:t>APIs </a:t>
            </a:r>
            <a:r>
              <a:rPr lang="en-US" sz="1600" kern="0" dirty="0">
                <a:solidFill>
                  <a:schemeClr val="tx1"/>
                </a:solidFill>
              </a:rPr>
              <a:t>optimized for industrial IoT application development</a:t>
            </a:r>
          </a:p>
          <a:p>
            <a:pPr marL="179388" lvl="1" indent="-177800">
              <a:spcBef>
                <a:spcPts val="300"/>
              </a:spcBef>
              <a:spcAft>
                <a:spcPts val="300"/>
              </a:spcAft>
              <a:buClr>
                <a:srgbClr val="00646E"/>
              </a:buClr>
              <a:buSzPts val="1400"/>
              <a:buFont typeface="Arial" panose="020B0604020202020204" pitchFamily="34" charset="0"/>
              <a:buChar char="•"/>
            </a:pPr>
            <a:r>
              <a:rPr lang="en-US" sz="1600" kern="0" dirty="0"/>
              <a:t>Long term stability for min. 2 years to fulfill industrial needs (long product lifecycles)</a:t>
            </a:r>
          </a:p>
          <a:p>
            <a:pPr marL="179388" lvl="1" indent="-177800">
              <a:spcBef>
                <a:spcPts val="300"/>
              </a:spcBef>
              <a:spcAft>
                <a:spcPts val="300"/>
              </a:spcAft>
              <a:buClr>
                <a:srgbClr val="00646E"/>
              </a:buClr>
              <a:buSzPts val="1400"/>
              <a:buFont typeface="Arial" panose="020B0604020202020204" pitchFamily="34" charset="0"/>
              <a:buChar char="•"/>
            </a:pPr>
            <a:r>
              <a:rPr lang="en-US" sz="1600" kern="0" dirty="0"/>
              <a:t>API versioning and backward compatibility</a:t>
            </a:r>
          </a:p>
          <a:p>
            <a:pPr marL="179388" lvl="1" indent="-177800">
              <a:spcBef>
                <a:spcPts val="300"/>
              </a:spcBef>
              <a:spcAft>
                <a:spcPts val="300"/>
              </a:spcAft>
              <a:buClr>
                <a:srgbClr val="00646E"/>
              </a:buClr>
              <a:buSzPts val="1400"/>
              <a:buFont typeface="Arial" panose="020B0604020202020204" pitchFamily="34" charset="0"/>
              <a:buChar char="•"/>
            </a:pPr>
            <a:r>
              <a:rPr lang="en-US" sz="1600" kern="0" dirty="0"/>
              <a:t>Continuous demand-based functionality extension</a:t>
            </a:r>
          </a:p>
          <a:p>
            <a:pPr marL="179388" lvl="1" indent="-177800">
              <a:lnSpc>
                <a:spcPct val="120000"/>
              </a:lnSpc>
              <a:spcBef>
                <a:spcPts val="900"/>
              </a:spcBef>
              <a:spcAft>
                <a:spcPts val="900"/>
              </a:spcAft>
              <a:buClr>
                <a:srgbClr val="00646E"/>
              </a:buClr>
              <a:buSzPts val="1400"/>
              <a:buFont typeface="Arial" panose="020B0604020202020204" pitchFamily="34" charset="0"/>
              <a:buChar char="•"/>
            </a:pPr>
            <a:endParaRPr lang="en-US" sz="1600" kern="0" dirty="0">
              <a:solidFill>
                <a:schemeClr val="tx1"/>
              </a:solidFill>
            </a:endParaRPr>
          </a:p>
        </p:txBody>
      </p:sp>
      <p:pic>
        <p:nvPicPr>
          <p:cNvPr id="14" name="software_application.png"/>
          <p:cNvPicPr>
            <a:picLocks noChangeAspect="1"/>
          </p:cNvPicPr>
          <p:nvPr>
            <p:custDataLst>
              <p:tags r:id="rId1"/>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41448" y="2680679"/>
            <a:ext cx="2338782" cy="2340000"/>
          </a:xfrm>
          <a:prstGeom prst="rect">
            <a:avLst/>
          </a:prstGeom>
        </p:spPr>
      </p:pic>
      <p:sp>
        <p:nvSpPr>
          <p:cNvPr id="3" name="Rechteck 2"/>
          <p:cNvSpPr/>
          <p:nvPr/>
        </p:nvSpPr>
        <p:spPr>
          <a:xfrm>
            <a:off x="8002932" y="2157459"/>
            <a:ext cx="3635344" cy="523220"/>
          </a:xfrm>
          <a:prstGeom prst="rect">
            <a:avLst/>
          </a:prstGeom>
          <a:solidFill>
            <a:srgbClr val="E1E1D7"/>
          </a:solidFill>
        </p:spPr>
        <p:txBody>
          <a:bodyPr wrap="square">
            <a:spAutoFit/>
          </a:bodyPr>
          <a:lstStyle/>
          <a:p>
            <a:r>
              <a:rPr lang="en-US" sz="1400" dirty="0">
                <a:solidFill>
                  <a:schemeClr val="tx1"/>
                </a:solidFill>
              </a:rPr>
              <a:t>Develop your own applications </a:t>
            </a:r>
            <a:br>
              <a:rPr lang="en-US" sz="1400" dirty="0">
                <a:solidFill>
                  <a:schemeClr val="tx1"/>
                </a:solidFill>
              </a:rPr>
            </a:br>
            <a:r>
              <a:rPr lang="en-US" sz="1400" dirty="0">
                <a:solidFill>
                  <a:schemeClr val="tx1"/>
                </a:solidFill>
              </a:rPr>
              <a:t>running on MindSphere</a:t>
            </a:r>
          </a:p>
        </p:txBody>
      </p:sp>
    </p:spTree>
    <p:extLst>
      <p:ext uri="{BB962C8B-B14F-4D97-AF65-F5344CB8AC3E}">
        <p14:creationId xmlns:p14="http://schemas.microsoft.com/office/powerpoint/2010/main" val="31346811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9466E-F92C-41BF-ADBF-C9BCB8A135C0}"/>
              </a:ext>
            </a:extLst>
          </p:cNvPr>
          <p:cNvSpPr>
            <a:spLocks noGrp="1"/>
          </p:cNvSpPr>
          <p:nvPr>
            <p:ph type="title"/>
          </p:nvPr>
        </p:nvSpPr>
        <p:spPr/>
        <p:txBody>
          <a:bodyPr/>
          <a:lstStyle/>
          <a:p>
            <a:r>
              <a:rPr lang="de-DE" dirty="0"/>
              <a:t>What do we want to do?</a:t>
            </a:r>
          </a:p>
        </p:txBody>
      </p:sp>
      <p:grpSp>
        <p:nvGrpSpPr>
          <p:cNvPr id="12" name="Gruppieren 11">
            <a:extLst>
              <a:ext uri="{FF2B5EF4-FFF2-40B4-BE49-F238E27FC236}">
                <a16:creationId xmlns:a16="http://schemas.microsoft.com/office/drawing/2014/main" id="{3939E45A-2D9F-42A8-AAE7-4A1146ED937D}"/>
              </a:ext>
            </a:extLst>
          </p:cNvPr>
          <p:cNvGrpSpPr/>
          <p:nvPr/>
        </p:nvGrpSpPr>
        <p:grpSpPr>
          <a:xfrm>
            <a:off x="2265097" y="-50041"/>
            <a:ext cx="7661806" cy="6759651"/>
            <a:chOff x="2265097" y="-50041"/>
            <a:chExt cx="7661806" cy="6759651"/>
          </a:xfrm>
        </p:grpSpPr>
        <p:grpSp>
          <p:nvGrpSpPr>
            <p:cNvPr id="13" name="Gruppieren 12">
              <a:extLst>
                <a:ext uri="{FF2B5EF4-FFF2-40B4-BE49-F238E27FC236}">
                  <a16:creationId xmlns:a16="http://schemas.microsoft.com/office/drawing/2014/main" id="{F5FB49A9-E39C-42AB-9D9B-A3E45C68901B}"/>
                </a:ext>
              </a:extLst>
            </p:cNvPr>
            <p:cNvGrpSpPr/>
            <p:nvPr/>
          </p:nvGrpSpPr>
          <p:grpSpPr>
            <a:xfrm>
              <a:off x="5130677" y="-50041"/>
              <a:ext cx="1845658" cy="1846619"/>
              <a:chOff x="4533794" y="804583"/>
              <a:chExt cx="2338782" cy="2340000"/>
            </a:xfrm>
          </p:grpSpPr>
          <p:pic>
            <p:nvPicPr>
              <p:cNvPr id="36" name="software_application.png">
                <a:extLst>
                  <a:ext uri="{FF2B5EF4-FFF2-40B4-BE49-F238E27FC236}">
                    <a16:creationId xmlns:a16="http://schemas.microsoft.com/office/drawing/2014/main" id="{D644BD88-0219-4883-8242-25E5A34654C2}"/>
                  </a:ext>
                </a:extLst>
              </p:cNvPr>
              <p:cNvPicPr>
                <a:picLocks noChangeAspect="1"/>
              </p:cNvPicPr>
              <p:nvPr>
                <p:custDataLst>
                  <p:tags r:id="rId1"/>
                </p:custDataLst>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3794" y="804583"/>
                <a:ext cx="2338782" cy="2340000"/>
              </a:xfrm>
              <a:prstGeom prst="rect">
                <a:avLst/>
              </a:prstGeom>
            </p:spPr>
          </p:pic>
          <p:sp>
            <p:nvSpPr>
              <p:cNvPr id="37" name="Rechteck 36">
                <a:extLst>
                  <a:ext uri="{FF2B5EF4-FFF2-40B4-BE49-F238E27FC236}">
                    <a16:creationId xmlns:a16="http://schemas.microsoft.com/office/drawing/2014/main" id="{C9570414-16AA-4726-A52F-2BF80E16F407}"/>
                  </a:ext>
                </a:extLst>
              </p:cNvPr>
              <p:cNvSpPr/>
              <p:nvPr/>
            </p:nvSpPr>
            <p:spPr bwMode="auto">
              <a:xfrm>
                <a:off x="5184249" y="1380488"/>
                <a:ext cx="1073427" cy="766364"/>
              </a:xfrm>
              <a:prstGeom prst="rect">
                <a:avLst/>
              </a:prstGeom>
              <a:solidFill>
                <a:schemeClr val="bg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grpSp>
          <p:nvGrpSpPr>
            <p:cNvPr id="14" name="Gruppieren 13">
              <a:extLst>
                <a:ext uri="{FF2B5EF4-FFF2-40B4-BE49-F238E27FC236}">
                  <a16:creationId xmlns:a16="http://schemas.microsoft.com/office/drawing/2014/main" id="{BC72BC29-5F9D-4D5F-AA8F-1A642E4F6113}"/>
                </a:ext>
              </a:extLst>
            </p:cNvPr>
            <p:cNvGrpSpPr/>
            <p:nvPr/>
          </p:nvGrpSpPr>
          <p:grpSpPr>
            <a:xfrm>
              <a:off x="4839666" y="1796578"/>
              <a:ext cx="2512668" cy="707710"/>
              <a:chOff x="1026634" y="1509058"/>
              <a:chExt cx="2377605" cy="623034"/>
            </a:xfrm>
          </p:grpSpPr>
          <p:sp>
            <p:nvSpPr>
              <p:cNvPr id="34" name="Rechteck 33">
                <a:extLst>
                  <a:ext uri="{FF2B5EF4-FFF2-40B4-BE49-F238E27FC236}">
                    <a16:creationId xmlns:a16="http://schemas.microsoft.com/office/drawing/2014/main" id="{8EF3F270-C036-4F38-9C1B-C97AE379A75D}"/>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5" name="Textfeld 34">
                <a:extLst>
                  <a:ext uri="{FF2B5EF4-FFF2-40B4-BE49-F238E27FC236}">
                    <a16:creationId xmlns:a16="http://schemas.microsoft.com/office/drawing/2014/main" id="{A121F414-0E3B-4046-B295-5644909A62D4}"/>
                  </a:ext>
                </a:extLst>
              </p:cNvPr>
              <p:cNvSpPr txBox="1"/>
              <p:nvPr/>
            </p:nvSpPr>
            <p:spPr>
              <a:xfrm>
                <a:off x="1128012" y="1596878"/>
                <a:ext cx="2080008" cy="535214"/>
              </a:xfrm>
              <a:prstGeom prst="rect">
                <a:avLst/>
              </a:prstGeom>
              <a:noFill/>
            </p:spPr>
            <p:txBody>
              <a:bodyPr wrap="square" lIns="0" tIns="0" rIns="0" bIns="0" rtlCol="0">
                <a:noAutofit/>
              </a:bodyPr>
              <a:lstStyle/>
              <a:p>
                <a:pPr algn="ctr">
                  <a:lnSpc>
                    <a:spcPct val="110000"/>
                  </a:lnSpc>
                  <a:spcBef>
                    <a:spcPts val="0"/>
                  </a:spcBef>
                </a:pPr>
                <a:r>
                  <a:rPr lang="de-DE" sz="1600" b="1" i="1" u="sng" dirty="0" err="1">
                    <a:solidFill>
                      <a:srgbClr val="FFFFFF"/>
                    </a:solidFill>
                    <a:latin typeface="+mn-lt"/>
                    <a:ea typeface="Arial Unicode MS" panose="020B0604020202020204" pitchFamily="34" charset="-128"/>
                    <a:cs typeface="Arial Unicode MS" panose="020B0604020202020204" pitchFamily="34" charset="-128"/>
                  </a:rPr>
                  <a:t>myUi</a:t>
                </a:r>
                <a:endParaRPr lang="de-DE" sz="1600" b="1" i="1" u="sng" dirty="0">
                  <a:solidFill>
                    <a:srgbClr val="FFFFFF"/>
                  </a:solidFill>
                  <a:latin typeface="+mn-lt"/>
                  <a:ea typeface="Arial Unicode MS" panose="020B0604020202020204" pitchFamily="34" charset="-128"/>
                  <a:cs typeface="Arial Unicode MS" panose="020B0604020202020204" pitchFamily="34" charset="-128"/>
                </a:endParaRPr>
              </a:p>
              <a:p>
                <a:pPr algn="ctr">
                  <a:lnSpc>
                    <a:spcPct val="110000"/>
                  </a:lnSpc>
                  <a:spcBef>
                    <a:spcPts val="0"/>
                  </a:spcBef>
                </a:pPr>
                <a:r>
                  <a:rPr lang="de-DE" sz="1600" dirty="0">
                    <a:solidFill>
                      <a:srgbClr val="FFFFFF"/>
                    </a:solidFill>
                    <a:ea typeface="Arial Unicode MS" panose="020B0604020202020204" pitchFamily="34" charset="-128"/>
                    <a:cs typeface="Arial Unicode MS" panose="020B0604020202020204" pitchFamily="34" charset="-128"/>
                  </a:rPr>
                  <a:t>Frontend-</a:t>
                </a:r>
                <a:r>
                  <a:rPr lang="de-DE" sz="1600" dirty="0" err="1">
                    <a:solidFill>
                      <a:srgbClr val="FFFFFF"/>
                    </a:solidFill>
                    <a:ea typeface="Arial Unicode MS" panose="020B0604020202020204" pitchFamily="34" charset="-128"/>
                    <a:cs typeface="Arial Unicode MS" panose="020B0604020202020204" pitchFamily="34" charset="-128"/>
                  </a:rPr>
                  <a:t>Application</a:t>
                </a:r>
                <a:endParaRPr lang="de-DE" sz="1600" dirty="0">
                  <a:solidFill>
                    <a:srgbClr val="FFFFFF"/>
                  </a:solidFill>
                  <a:latin typeface="+mn-lt"/>
                  <a:ea typeface="Arial Unicode MS" panose="020B0604020202020204" pitchFamily="34" charset="-128"/>
                  <a:cs typeface="Arial Unicode MS" panose="020B0604020202020204" pitchFamily="34" charset="-128"/>
                </a:endParaRPr>
              </a:p>
            </p:txBody>
          </p:sp>
        </p:grpSp>
        <p:sp>
          <p:nvSpPr>
            <p:cNvPr id="33" name="Textfeld 32">
              <a:extLst>
                <a:ext uri="{FF2B5EF4-FFF2-40B4-BE49-F238E27FC236}">
                  <a16:creationId xmlns:a16="http://schemas.microsoft.com/office/drawing/2014/main" id="{74691056-BA3B-45F6-950E-2EE0B5BF5710}"/>
                </a:ext>
              </a:extLst>
            </p:cNvPr>
            <p:cNvSpPr txBox="1"/>
            <p:nvPr/>
          </p:nvSpPr>
          <p:spPr>
            <a:xfrm>
              <a:off x="3403336" y="2890300"/>
              <a:ext cx="1331402" cy="254441"/>
            </a:xfrm>
            <a:prstGeom prst="rect">
              <a:avLst/>
            </a:prstGeom>
            <a:noFill/>
          </p:spPr>
          <p:txBody>
            <a:bodyPr wrap="square" lIns="0" tIns="0" rIns="0" bIns="0" rtlCol="0">
              <a:noAutofit/>
            </a:bodyPr>
            <a:lstStyle/>
            <a:p>
              <a:pPr algn="ctr">
                <a:lnSpc>
                  <a:spcPct val="110000"/>
                </a:lnSpc>
                <a:spcBef>
                  <a:spcPts val="0"/>
                </a:spcBef>
              </a:pPr>
              <a:r>
                <a:rPr lang="de-DE" sz="1200" i="1" u="sng" dirty="0">
                  <a:solidFill>
                    <a:srgbClr val="FFFFFF"/>
                  </a:solidFill>
                  <a:latin typeface="+mn-lt"/>
                  <a:ea typeface="Arial Unicode MS" panose="020B0604020202020204" pitchFamily="34" charset="-128"/>
                  <a:cs typeface="Arial Unicode MS" panose="020B0604020202020204" pitchFamily="34" charset="-128"/>
                </a:rPr>
                <a:t>Session Look</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nvGrpSpPr>
            <p:cNvPr id="16" name="Gruppieren 15">
              <a:extLst>
                <a:ext uri="{FF2B5EF4-FFF2-40B4-BE49-F238E27FC236}">
                  <a16:creationId xmlns:a16="http://schemas.microsoft.com/office/drawing/2014/main" id="{4128CD97-8C4B-4894-8D6C-45659622164B}"/>
                </a:ext>
              </a:extLst>
            </p:cNvPr>
            <p:cNvGrpSpPr/>
            <p:nvPr/>
          </p:nvGrpSpPr>
          <p:grpSpPr>
            <a:xfrm>
              <a:off x="2265097" y="3566979"/>
              <a:ext cx="7661806" cy="623034"/>
              <a:chOff x="1026634" y="1509058"/>
              <a:chExt cx="2377605" cy="623034"/>
            </a:xfrm>
          </p:grpSpPr>
          <p:sp>
            <p:nvSpPr>
              <p:cNvPr id="30" name="Rechteck 29">
                <a:extLst>
                  <a:ext uri="{FF2B5EF4-FFF2-40B4-BE49-F238E27FC236}">
                    <a16:creationId xmlns:a16="http://schemas.microsoft.com/office/drawing/2014/main" id="{780E1B6A-50A0-41BB-B9BC-0FE41EBCCF8E}"/>
                  </a:ext>
                </a:extLst>
              </p:cNvPr>
              <p:cNvSpPr/>
              <p:nvPr/>
            </p:nvSpPr>
            <p:spPr bwMode="auto">
              <a:xfrm>
                <a:off x="1026634" y="1509058"/>
                <a:ext cx="2377605" cy="623034"/>
              </a:xfrm>
              <a:prstGeom prst="rect">
                <a:avLst/>
              </a:prstGeom>
              <a:noFill/>
              <a:ln w="76200">
                <a:solidFill>
                  <a:schemeClr val="bg2">
                    <a:lumMod val="75000"/>
                  </a:schemeClr>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highlight>
                    <a:srgbClr val="C0C0C0"/>
                  </a:highlight>
                  <a:latin typeface="+mn-lt"/>
                  <a:ea typeface="Arial Unicode MS" panose="020B0604020202020204" pitchFamily="34" charset="-128"/>
                  <a:cs typeface="Arial Unicode MS" panose="020B0604020202020204" pitchFamily="34" charset="-128"/>
                </a:endParaRPr>
              </a:p>
            </p:txBody>
          </p:sp>
          <p:sp>
            <p:nvSpPr>
              <p:cNvPr id="31" name="Textfeld 30">
                <a:extLst>
                  <a:ext uri="{FF2B5EF4-FFF2-40B4-BE49-F238E27FC236}">
                    <a16:creationId xmlns:a16="http://schemas.microsoft.com/office/drawing/2014/main" id="{0996B6CB-F29E-4339-A423-EC11F300D6E0}"/>
                  </a:ext>
                </a:extLst>
              </p:cNvPr>
              <p:cNvSpPr txBox="1"/>
              <p:nvPr/>
            </p:nvSpPr>
            <p:spPr>
              <a:xfrm>
                <a:off x="1026634" y="1664514"/>
                <a:ext cx="2377605" cy="467578"/>
              </a:xfrm>
              <a:prstGeom prst="rect">
                <a:avLst/>
              </a:prstGeom>
              <a:noFill/>
            </p:spPr>
            <p:txBody>
              <a:bodyPr wrap="square" lIns="0" tIns="0" rIns="0" bIns="0" rtlCol="0">
                <a:noAutofit/>
              </a:bodyPr>
              <a:lstStyle/>
              <a:p>
                <a:pPr algn="ctr">
                  <a:lnSpc>
                    <a:spcPct val="110000"/>
                  </a:lnSpc>
                  <a:spcBef>
                    <a:spcPts val="0"/>
                  </a:spcBef>
                </a:pPr>
                <a:r>
                  <a:rPr lang="de-DE" sz="2000" b="1" dirty="0">
                    <a:latin typeface="+mn-lt"/>
                    <a:ea typeface="Arial Unicode MS" panose="020B0604020202020204" pitchFamily="34" charset="-128"/>
                    <a:cs typeface="Arial Unicode MS" panose="020B0604020202020204" pitchFamily="34" charset="-128"/>
                  </a:rPr>
                  <a:t>MindSphere Gateway</a:t>
                </a:r>
              </a:p>
            </p:txBody>
          </p:sp>
        </p:grpSp>
        <p:grpSp>
          <p:nvGrpSpPr>
            <p:cNvPr id="18" name="Gruppieren 17">
              <a:extLst>
                <a:ext uri="{FF2B5EF4-FFF2-40B4-BE49-F238E27FC236}">
                  <a16:creationId xmlns:a16="http://schemas.microsoft.com/office/drawing/2014/main" id="{24FF17FC-5313-48B9-B6FE-8CBCD625A48F}"/>
                </a:ext>
              </a:extLst>
            </p:cNvPr>
            <p:cNvGrpSpPr/>
            <p:nvPr/>
          </p:nvGrpSpPr>
          <p:grpSpPr>
            <a:xfrm>
              <a:off x="3998511" y="4482877"/>
              <a:ext cx="4094749" cy="2226733"/>
              <a:chOff x="4032250" y="4748751"/>
              <a:chExt cx="2668588" cy="1462880"/>
            </a:xfrm>
          </p:grpSpPr>
          <p:sp>
            <p:nvSpPr>
              <p:cNvPr id="20" name="Rechteck 19">
                <a:extLst>
                  <a:ext uri="{FF2B5EF4-FFF2-40B4-BE49-F238E27FC236}">
                    <a16:creationId xmlns:a16="http://schemas.microsoft.com/office/drawing/2014/main" id="{7BF479D5-F35B-472A-B407-3715963A163B}"/>
                  </a:ext>
                </a:extLst>
              </p:cNvPr>
              <p:cNvSpPr/>
              <p:nvPr/>
            </p:nvSpPr>
            <p:spPr bwMode="auto">
              <a:xfrm>
                <a:off x="4032250" y="4756151"/>
                <a:ext cx="2668588" cy="1455480"/>
              </a:xfrm>
              <a:prstGeom prst="rect">
                <a:avLst/>
              </a:prstGeom>
              <a:solidFill>
                <a:srgbClr val="00646E"/>
              </a:solidFill>
              <a:ln w="57150">
                <a:solidFill>
                  <a:srgbClr val="00646E"/>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1" name="Rechteck 20">
                <a:extLst>
                  <a:ext uri="{FF2B5EF4-FFF2-40B4-BE49-F238E27FC236}">
                    <a16:creationId xmlns:a16="http://schemas.microsoft.com/office/drawing/2014/main" id="{4E99E744-D17C-44AA-9B5D-DC15A9312479}"/>
                  </a:ext>
                </a:extLst>
              </p:cNvPr>
              <p:cNvSpPr/>
              <p:nvPr/>
            </p:nvSpPr>
            <p:spPr bwMode="auto">
              <a:xfrm>
                <a:off x="4209553" y="4921536"/>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2" name="Rechteck 21">
                <a:extLst>
                  <a:ext uri="{FF2B5EF4-FFF2-40B4-BE49-F238E27FC236}">
                    <a16:creationId xmlns:a16="http://schemas.microsoft.com/office/drawing/2014/main" id="{C658B85D-6AB7-41BF-8335-DE4B01DA6BDF}"/>
                  </a:ext>
                </a:extLst>
              </p:cNvPr>
              <p:cNvSpPr/>
              <p:nvPr/>
            </p:nvSpPr>
            <p:spPr bwMode="auto">
              <a:xfrm>
                <a:off x="4839666" y="4921536"/>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3" name="Rechteck 22">
                <a:extLst>
                  <a:ext uri="{FF2B5EF4-FFF2-40B4-BE49-F238E27FC236}">
                    <a16:creationId xmlns:a16="http://schemas.microsoft.com/office/drawing/2014/main" id="{C63929EF-D5DD-4A08-986F-60A71BF68F71}"/>
                  </a:ext>
                </a:extLst>
              </p:cNvPr>
              <p:cNvSpPr/>
              <p:nvPr/>
            </p:nvSpPr>
            <p:spPr bwMode="auto">
              <a:xfrm>
                <a:off x="5469779" y="4928028"/>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4" name="Rechteck 23">
                <a:extLst>
                  <a:ext uri="{FF2B5EF4-FFF2-40B4-BE49-F238E27FC236}">
                    <a16:creationId xmlns:a16="http://schemas.microsoft.com/office/drawing/2014/main" id="{5280A7ED-B9E2-40FD-B6E9-2297021EB0B1}"/>
                  </a:ext>
                </a:extLst>
              </p:cNvPr>
              <p:cNvSpPr/>
              <p:nvPr/>
            </p:nvSpPr>
            <p:spPr bwMode="auto">
              <a:xfrm>
                <a:off x="6096000" y="4921535"/>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5" name="Textfeld 24">
                <a:extLst>
                  <a:ext uri="{FF2B5EF4-FFF2-40B4-BE49-F238E27FC236}">
                    <a16:creationId xmlns:a16="http://schemas.microsoft.com/office/drawing/2014/main" id="{8602AF8D-A1A8-455E-93C5-723D97814080}"/>
                  </a:ext>
                </a:extLst>
              </p:cNvPr>
              <p:cNvSpPr txBox="1"/>
              <p:nvPr/>
            </p:nvSpPr>
            <p:spPr>
              <a:xfrm>
                <a:off x="4032250" y="5933689"/>
                <a:ext cx="2668588" cy="236281"/>
              </a:xfrm>
              <a:prstGeom prst="rect">
                <a:avLst/>
              </a:prstGeom>
              <a:noFill/>
            </p:spPr>
            <p:txBody>
              <a:bodyPr wrap="square" lIns="0" tIns="0" rIns="0" bIns="0" rtlCol="0">
                <a:noAutofit/>
              </a:bodyPr>
              <a:lstStyle/>
              <a:p>
                <a:pPr algn="ctr">
                  <a:lnSpc>
                    <a:spcPct val="110000"/>
                  </a:lnSpc>
                  <a:spcBef>
                    <a:spcPts val="0"/>
                  </a:spcBef>
                </a:pPr>
                <a:r>
                  <a:rPr lang="en-US" sz="1600" dirty="0">
                    <a:solidFill>
                      <a:schemeClr val="bg1"/>
                    </a:solidFill>
                    <a:latin typeface="+mn-lt"/>
                    <a:ea typeface="Arial Unicode MS" panose="020B0604020202020204" pitchFamily="34" charset="-128"/>
                    <a:cs typeface="Arial Unicode MS" panose="020B0604020202020204" pitchFamily="34" charset="-128"/>
                  </a:rPr>
                  <a:t>MindSphere </a:t>
                </a:r>
                <a:r>
                  <a:rPr lang="en-US" sz="1600" dirty="0">
                    <a:solidFill>
                      <a:schemeClr val="bg1"/>
                    </a:solidFill>
                    <a:ea typeface="Arial Unicode MS" panose="020B0604020202020204" pitchFamily="34" charset="-128"/>
                    <a:cs typeface="Arial Unicode MS" panose="020B0604020202020204" pitchFamily="34" charset="-128"/>
                  </a:rPr>
                  <a:t>C</a:t>
                </a:r>
                <a:r>
                  <a:rPr lang="en-US" sz="1600" dirty="0">
                    <a:solidFill>
                      <a:schemeClr val="bg1"/>
                    </a:solidFill>
                    <a:latin typeface="+mn-lt"/>
                    <a:ea typeface="Arial Unicode MS" panose="020B0604020202020204" pitchFamily="34" charset="-128"/>
                    <a:cs typeface="Arial Unicode MS" panose="020B0604020202020204" pitchFamily="34" charset="-128"/>
                  </a:rPr>
                  <a:t>ore </a:t>
                </a:r>
                <a:r>
                  <a:rPr lang="en-US" sz="1600" dirty="0">
                    <a:solidFill>
                      <a:schemeClr val="bg1"/>
                    </a:solidFill>
                    <a:ea typeface="Arial Unicode MS" panose="020B0604020202020204" pitchFamily="34" charset="-128"/>
                    <a:cs typeface="Arial Unicode MS" panose="020B0604020202020204" pitchFamily="34" charset="-128"/>
                  </a:rPr>
                  <a:t>API</a:t>
                </a:r>
                <a:r>
                  <a:rPr lang="en-US" sz="1600" dirty="0">
                    <a:solidFill>
                      <a:schemeClr val="bg1"/>
                    </a:solidFill>
                    <a:latin typeface="+mn-lt"/>
                    <a:ea typeface="Arial Unicode MS" panose="020B0604020202020204" pitchFamily="34" charset="-128"/>
                    <a:cs typeface="Arial Unicode MS" panose="020B0604020202020204" pitchFamily="34" charset="-128"/>
                  </a:rPr>
                  <a:t>s</a:t>
                </a:r>
                <a:endParaRPr lang="de-DE" sz="1600" dirty="0">
                  <a:solidFill>
                    <a:schemeClr val="bg1"/>
                  </a:solidFill>
                  <a:latin typeface="+mn-lt"/>
                  <a:ea typeface="Arial Unicode MS" panose="020B0604020202020204" pitchFamily="34" charset="-128"/>
                  <a:cs typeface="Arial Unicode MS" panose="020B0604020202020204" pitchFamily="34" charset="-128"/>
                </a:endParaRPr>
              </a:p>
            </p:txBody>
          </p:sp>
          <p:sp>
            <p:nvSpPr>
              <p:cNvPr id="26" name="Textfeld 25">
                <a:extLst>
                  <a:ext uri="{FF2B5EF4-FFF2-40B4-BE49-F238E27FC236}">
                    <a16:creationId xmlns:a16="http://schemas.microsoft.com/office/drawing/2014/main" id="{A0E34C8F-0AAC-44E4-97F2-3D375FC219F4}"/>
                  </a:ext>
                </a:extLst>
              </p:cNvPr>
              <p:cNvSpPr txBox="1"/>
              <p:nvPr/>
            </p:nvSpPr>
            <p:spPr>
              <a:xfrm rot="16200000">
                <a:off x="3856818" y="5293249"/>
                <a:ext cx="1310477" cy="236281"/>
              </a:xfrm>
              <a:prstGeom prst="rect">
                <a:avLst/>
              </a:prstGeom>
              <a:noFill/>
            </p:spPr>
            <p:txBody>
              <a:bodyPr wrap="square" lIns="0" tIns="0" rIns="0" bIns="0" rtlCol="0">
                <a:noAutofit/>
              </a:bodyPr>
              <a:lstStyle/>
              <a:p>
                <a:pPr algn="ctr">
                  <a:lnSpc>
                    <a:spcPct val="110000"/>
                  </a:lnSpc>
                  <a:spcBef>
                    <a:spcPts val="0"/>
                  </a:spcBef>
                </a:pPr>
                <a:r>
                  <a:rPr lang="en-US" sz="1200" dirty="0" err="1">
                    <a:latin typeface="+mn-lt"/>
                    <a:ea typeface="Arial Unicode MS" panose="020B0604020202020204" pitchFamily="34" charset="-128"/>
                    <a:cs typeface="Arial Unicode MS" panose="020B0604020202020204" pitchFamily="34" charset="-128"/>
                  </a:rPr>
                  <a:t>AssetManagement</a:t>
                </a:r>
                <a:endParaRPr lang="de-DE" sz="1200" dirty="0">
                  <a:latin typeface="+mn-lt"/>
                  <a:ea typeface="Arial Unicode MS" panose="020B0604020202020204" pitchFamily="34" charset="-128"/>
                  <a:cs typeface="Arial Unicode MS" panose="020B0604020202020204" pitchFamily="34" charset="-128"/>
                </a:endParaRPr>
              </a:p>
            </p:txBody>
          </p:sp>
          <p:sp>
            <p:nvSpPr>
              <p:cNvPr id="27" name="Textfeld 26">
                <a:extLst>
                  <a:ext uri="{FF2B5EF4-FFF2-40B4-BE49-F238E27FC236}">
                    <a16:creationId xmlns:a16="http://schemas.microsoft.com/office/drawing/2014/main" id="{49EF60E2-979F-477C-A2E0-CE7392A37925}"/>
                  </a:ext>
                </a:extLst>
              </p:cNvPr>
              <p:cNvSpPr txBox="1"/>
              <p:nvPr/>
            </p:nvSpPr>
            <p:spPr>
              <a:xfrm rot="16200000">
                <a:off x="4425452" y="5285849"/>
                <a:ext cx="1310477" cy="236281"/>
              </a:xfrm>
              <a:prstGeom prst="rect">
                <a:avLst/>
              </a:prstGeom>
              <a:noFill/>
            </p:spPr>
            <p:txBody>
              <a:bodyPr wrap="square" lIns="0" tIns="0" rIns="0" bIns="0" rtlCol="0">
                <a:noAutofit/>
              </a:bodyPr>
              <a:lstStyle/>
              <a:p>
                <a:pPr algn="ctr">
                  <a:lnSpc>
                    <a:spcPct val="110000"/>
                  </a:lnSpc>
                  <a:spcBef>
                    <a:spcPts val="0"/>
                  </a:spcBef>
                </a:pPr>
                <a:r>
                  <a:rPr lang="en-US" sz="1600" dirty="0">
                    <a:latin typeface="+mn-lt"/>
                    <a:ea typeface="Arial Unicode MS" panose="020B0604020202020204" pitchFamily="34" charset="-128"/>
                    <a:cs typeface="Arial Unicode MS" panose="020B0604020202020204" pitchFamily="34" charset="-128"/>
                  </a:rPr>
                  <a:t>IOT</a:t>
                </a:r>
                <a:endParaRPr lang="de-DE" sz="1600" dirty="0">
                  <a:latin typeface="+mn-lt"/>
                  <a:ea typeface="Arial Unicode MS" panose="020B0604020202020204" pitchFamily="34" charset="-128"/>
                  <a:cs typeface="Arial Unicode MS" panose="020B0604020202020204" pitchFamily="34" charset="-128"/>
                </a:endParaRPr>
              </a:p>
            </p:txBody>
          </p:sp>
          <p:sp>
            <p:nvSpPr>
              <p:cNvPr id="28" name="Textfeld 27">
                <a:extLst>
                  <a:ext uri="{FF2B5EF4-FFF2-40B4-BE49-F238E27FC236}">
                    <a16:creationId xmlns:a16="http://schemas.microsoft.com/office/drawing/2014/main" id="{8760B4D6-AF70-498F-9FAC-CA7D6296B83F}"/>
                  </a:ext>
                </a:extLst>
              </p:cNvPr>
              <p:cNvSpPr txBox="1"/>
              <p:nvPr/>
            </p:nvSpPr>
            <p:spPr>
              <a:xfrm rot="16200000">
                <a:off x="5069006" y="5293249"/>
                <a:ext cx="1310477" cy="236281"/>
              </a:xfrm>
              <a:prstGeom prst="rect">
                <a:avLst/>
              </a:prstGeom>
              <a:noFill/>
            </p:spPr>
            <p:txBody>
              <a:bodyPr wrap="square" lIns="0" tIns="0" rIns="0" bIns="0" rtlCol="0">
                <a:noAutofit/>
              </a:bodyPr>
              <a:lstStyle/>
              <a:p>
                <a:pPr algn="ctr">
                  <a:lnSpc>
                    <a:spcPct val="110000"/>
                  </a:lnSpc>
                  <a:spcBef>
                    <a:spcPts val="0"/>
                  </a:spcBef>
                </a:pPr>
                <a:r>
                  <a:rPr lang="en-US" sz="1200" dirty="0" err="1">
                    <a:latin typeface="+mn-lt"/>
                    <a:ea typeface="Arial Unicode MS" panose="020B0604020202020204" pitchFamily="34" charset="-128"/>
                    <a:cs typeface="Arial Unicode MS" panose="020B0604020202020204" pitchFamily="34" charset="-128"/>
                  </a:rPr>
                  <a:t>EventManagement</a:t>
                </a:r>
                <a:endParaRPr lang="de-DE" sz="800" dirty="0">
                  <a:latin typeface="+mn-lt"/>
                  <a:ea typeface="Arial Unicode MS" panose="020B0604020202020204" pitchFamily="34" charset="-128"/>
                  <a:cs typeface="Arial Unicode MS" panose="020B0604020202020204" pitchFamily="34" charset="-128"/>
                </a:endParaRPr>
              </a:p>
            </p:txBody>
          </p:sp>
          <p:sp>
            <p:nvSpPr>
              <p:cNvPr id="29" name="Textfeld 28">
                <a:extLst>
                  <a:ext uri="{FF2B5EF4-FFF2-40B4-BE49-F238E27FC236}">
                    <a16:creationId xmlns:a16="http://schemas.microsoft.com/office/drawing/2014/main" id="{CCF8C87F-F8CE-4C35-9194-296AE05176A7}"/>
                  </a:ext>
                </a:extLst>
              </p:cNvPr>
              <p:cNvSpPr txBox="1"/>
              <p:nvPr/>
            </p:nvSpPr>
            <p:spPr>
              <a:xfrm rot="16200000">
                <a:off x="5566074" y="5302389"/>
                <a:ext cx="1310477" cy="236281"/>
              </a:xfrm>
              <a:prstGeom prst="rect">
                <a:avLst/>
              </a:prstGeom>
              <a:noFill/>
            </p:spPr>
            <p:txBody>
              <a:bodyPr wrap="square" lIns="0" tIns="0" rIns="0" bIns="0" rtlCol="0">
                <a:noAutofit/>
              </a:bodyPr>
              <a:lstStyle/>
              <a:p>
                <a:pPr algn="ctr">
                  <a:lnSpc>
                    <a:spcPct val="110000"/>
                  </a:lnSpc>
                  <a:spcBef>
                    <a:spcPts val="0"/>
                  </a:spcBef>
                </a:pPr>
                <a:r>
                  <a:rPr lang="en-US" dirty="0">
                    <a:ea typeface="Arial Unicode MS" panose="020B0604020202020204" pitchFamily="34" charset="-128"/>
                    <a:cs typeface="Arial Unicode MS" panose="020B0604020202020204" pitchFamily="34" charset="-128"/>
                  </a:rPr>
                  <a:t>...</a:t>
                </a:r>
                <a:endParaRPr lang="de-DE" sz="2000" dirty="0">
                  <a:latin typeface="+mn-lt"/>
                  <a:ea typeface="Arial Unicode MS" panose="020B0604020202020204" pitchFamily="34" charset="-128"/>
                  <a:cs typeface="Arial Unicode MS" panose="020B0604020202020204" pitchFamily="34" charset="-128"/>
                </a:endParaRPr>
              </a:p>
            </p:txBody>
          </p:sp>
        </p:grpSp>
      </p:grpSp>
      <p:grpSp>
        <p:nvGrpSpPr>
          <p:cNvPr id="4" name="Gruppieren 3">
            <a:extLst>
              <a:ext uri="{FF2B5EF4-FFF2-40B4-BE49-F238E27FC236}">
                <a16:creationId xmlns:a16="http://schemas.microsoft.com/office/drawing/2014/main" id="{588072AC-A9E9-45A2-9133-6C68EBD8DF1B}"/>
              </a:ext>
            </a:extLst>
          </p:cNvPr>
          <p:cNvGrpSpPr/>
          <p:nvPr/>
        </p:nvGrpSpPr>
        <p:grpSpPr>
          <a:xfrm>
            <a:off x="778956" y="4612251"/>
            <a:ext cx="2512668" cy="707710"/>
            <a:chOff x="778956" y="4612251"/>
            <a:chExt cx="2512668" cy="707710"/>
          </a:xfrm>
        </p:grpSpPr>
        <p:sp>
          <p:nvSpPr>
            <p:cNvPr id="38" name="Rechteck 37">
              <a:extLst>
                <a:ext uri="{FF2B5EF4-FFF2-40B4-BE49-F238E27FC236}">
                  <a16:creationId xmlns:a16="http://schemas.microsoft.com/office/drawing/2014/main" id="{4B9763D7-7C73-41B0-90CE-609E7C233840}"/>
                </a:ext>
              </a:extLst>
            </p:cNvPr>
            <p:cNvSpPr/>
            <p:nvPr/>
          </p:nvSpPr>
          <p:spPr bwMode="auto">
            <a:xfrm>
              <a:off x="778956" y="4612251"/>
              <a:ext cx="2512668" cy="707710"/>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9" name="Textfeld 38">
              <a:extLst>
                <a:ext uri="{FF2B5EF4-FFF2-40B4-BE49-F238E27FC236}">
                  <a16:creationId xmlns:a16="http://schemas.microsoft.com/office/drawing/2014/main" id="{8AD9E7D4-687D-47B6-B8DE-34756DCF20DE}"/>
                </a:ext>
              </a:extLst>
            </p:cNvPr>
            <p:cNvSpPr txBox="1"/>
            <p:nvPr/>
          </p:nvSpPr>
          <p:spPr>
            <a:xfrm>
              <a:off x="886093" y="4712007"/>
              <a:ext cx="2198166" cy="607954"/>
            </a:xfrm>
            <a:prstGeom prst="rect">
              <a:avLst/>
            </a:prstGeom>
            <a:noFill/>
          </p:spPr>
          <p:txBody>
            <a:bodyPr wrap="square" lIns="0" tIns="0" rIns="0" bIns="0" rtlCol="0">
              <a:noAutofit/>
            </a:bodyPr>
            <a:lstStyle/>
            <a:p>
              <a:pPr algn="ctr">
                <a:lnSpc>
                  <a:spcPct val="110000"/>
                </a:lnSpc>
                <a:spcBef>
                  <a:spcPts val="0"/>
                </a:spcBef>
              </a:pPr>
              <a:r>
                <a:rPr lang="de-DE" sz="1600" b="1" i="1" u="sng" dirty="0" err="1">
                  <a:solidFill>
                    <a:srgbClr val="FFFFFF"/>
                  </a:solidFill>
                  <a:latin typeface="+mn-lt"/>
                  <a:ea typeface="Arial Unicode MS" panose="020B0604020202020204" pitchFamily="34" charset="-128"/>
                  <a:cs typeface="Arial Unicode MS" panose="020B0604020202020204" pitchFamily="34" charset="-128"/>
                </a:rPr>
                <a:t>myService</a:t>
              </a:r>
              <a:endParaRPr lang="de-DE" sz="1600" b="1" i="1" u="sng" dirty="0">
                <a:solidFill>
                  <a:srgbClr val="FFFFFF"/>
                </a:solidFill>
                <a:latin typeface="+mn-lt"/>
                <a:ea typeface="Arial Unicode MS" panose="020B0604020202020204" pitchFamily="34" charset="-128"/>
                <a:cs typeface="Arial Unicode MS" panose="020B0604020202020204" pitchFamily="34" charset="-128"/>
              </a:endParaRPr>
            </a:p>
            <a:p>
              <a:pPr algn="ctr">
                <a:lnSpc>
                  <a:spcPct val="110000"/>
                </a:lnSpc>
                <a:spcBef>
                  <a:spcPts val="0"/>
                </a:spcBef>
              </a:pPr>
              <a:r>
                <a:rPr lang="de-DE" sz="1600" dirty="0">
                  <a:solidFill>
                    <a:srgbClr val="FFFFFF"/>
                  </a:solidFill>
                  <a:ea typeface="Arial Unicode MS" panose="020B0604020202020204" pitchFamily="34" charset="-128"/>
                  <a:cs typeface="Arial Unicode MS" panose="020B0604020202020204" pitchFamily="34" charset="-128"/>
                </a:rPr>
                <a:t>Backend-</a:t>
              </a:r>
              <a:r>
                <a:rPr lang="de-DE" sz="1600" dirty="0" err="1">
                  <a:solidFill>
                    <a:srgbClr val="FFFFFF"/>
                  </a:solidFill>
                  <a:ea typeface="Arial Unicode MS" panose="020B0604020202020204" pitchFamily="34" charset="-128"/>
                  <a:cs typeface="Arial Unicode MS" panose="020B0604020202020204" pitchFamily="34" charset="-128"/>
                </a:rPr>
                <a:t>Application</a:t>
              </a:r>
              <a:endParaRPr lang="de-DE" sz="1600" dirty="0">
                <a:solidFill>
                  <a:srgbClr val="FFFFFF"/>
                </a:solidFill>
                <a:latin typeface="+mn-lt"/>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6320193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9466E-F92C-41BF-ADBF-C9BCB8A135C0}"/>
              </a:ext>
            </a:extLst>
          </p:cNvPr>
          <p:cNvSpPr>
            <a:spLocks noGrp="1"/>
          </p:cNvSpPr>
          <p:nvPr>
            <p:ph type="title"/>
          </p:nvPr>
        </p:nvSpPr>
        <p:spPr/>
        <p:txBody>
          <a:bodyPr/>
          <a:lstStyle/>
          <a:p>
            <a:r>
              <a:rPr lang="de-DE" dirty="0"/>
              <a:t>What do we need to do?</a:t>
            </a:r>
          </a:p>
        </p:txBody>
      </p:sp>
      <p:grpSp>
        <p:nvGrpSpPr>
          <p:cNvPr id="2" name="Gruppieren 1">
            <a:extLst>
              <a:ext uri="{FF2B5EF4-FFF2-40B4-BE49-F238E27FC236}">
                <a16:creationId xmlns:a16="http://schemas.microsoft.com/office/drawing/2014/main" id="{EA743C81-2751-41DD-BDE1-1AF1072F288E}"/>
              </a:ext>
            </a:extLst>
          </p:cNvPr>
          <p:cNvGrpSpPr/>
          <p:nvPr/>
        </p:nvGrpSpPr>
        <p:grpSpPr>
          <a:xfrm>
            <a:off x="1199592" y="-50041"/>
            <a:ext cx="8727311" cy="6723359"/>
            <a:chOff x="1199592" y="-50041"/>
            <a:chExt cx="8727311" cy="6723359"/>
          </a:xfrm>
        </p:grpSpPr>
        <p:grpSp>
          <p:nvGrpSpPr>
            <p:cNvPr id="44" name="Gruppieren 43">
              <a:extLst>
                <a:ext uri="{FF2B5EF4-FFF2-40B4-BE49-F238E27FC236}">
                  <a16:creationId xmlns:a16="http://schemas.microsoft.com/office/drawing/2014/main" id="{2AF2680C-F011-46D4-AB00-FF926C7D6387}"/>
                </a:ext>
              </a:extLst>
            </p:cNvPr>
            <p:cNvGrpSpPr/>
            <p:nvPr/>
          </p:nvGrpSpPr>
          <p:grpSpPr>
            <a:xfrm>
              <a:off x="1199592" y="4487870"/>
              <a:ext cx="2512668" cy="707710"/>
              <a:chOff x="778956" y="4612251"/>
              <a:chExt cx="2512668" cy="707710"/>
            </a:xfrm>
          </p:grpSpPr>
          <p:sp>
            <p:nvSpPr>
              <p:cNvPr id="45" name="Rechteck 44">
                <a:extLst>
                  <a:ext uri="{FF2B5EF4-FFF2-40B4-BE49-F238E27FC236}">
                    <a16:creationId xmlns:a16="http://schemas.microsoft.com/office/drawing/2014/main" id="{B7E871CB-96B9-4F0B-AB62-74F93B8995B8}"/>
                  </a:ext>
                </a:extLst>
              </p:cNvPr>
              <p:cNvSpPr/>
              <p:nvPr/>
            </p:nvSpPr>
            <p:spPr bwMode="auto">
              <a:xfrm>
                <a:off x="778956" y="4612251"/>
                <a:ext cx="2512668" cy="707710"/>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6" name="Textfeld 45">
                <a:extLst>
                  <a:ext uri="{FF2B5EF4-FFF2-40B4-BE49-F238E27FC236}">
                    <a16:creationId xmlns:a16="http://schemas.microsoft.com/office/drawing/2014/main" id="{AB41069C-9DDE-4DEB-AA61-134556718C58}"/>
                  </a:ext>
                </a:extLst>
              </p:cNvPr>
              <p:cNvSpPr txBox="1"/>
              <p:nvPr/>
            </p:nvSpPr>
            <p:spPr>
              <a:xfrm>
                <a:off x="886093" y="4712007"/>
                <a:ext cx="2198166" cy="607954"/>
              </a:xfrm>
              <a:prstGeom prst="rect">
                <a:avLst/>
              </a:prstGeom>
              <a:noFill/>
            </p:spPr>
            <p:txBody>
              <a:bodyPr wrap="square" lIns="0" tIns="0" rIns="0" bIns="0" rtlCol="0">
                <a:noAutofit/>
              </a:bodyPr>
              <a:lstStyle/>
              <a:p>
                <a:pPr algn="ctr">
                  <a:lnSpc>
                    <a:spcPct val="110000"/>
                  </a:lnSpc>
                  <a:spcBef>
                    <a:spcPts val="0"/>
                  </a:spcBef>
                </a:pPr>
                <a:r>
                  <a:rPr lang="de-DE" sz="1600" b="1" i="1" u="sng" dirty="0" err="1">
                    <a:solidFill>
                      <a:srgbClr val="FFFFFF"/>
                    </a:solidFill>
                    <a:latin typeface="+mn-lt"/>
                    <a:ea typeface="Arial Unicode MS" panose="020B0604020202020204" pitchFamily="34" charset="-128"/>
                    <a:cs typeface="Arial Unicode MS" panose="020B0604020202020204" pitchFamily="34" charset="-128"/>
                  </a:rPr>
                  <a:t>myService</a:t>
                </a:r>
                <a:endParaRPr lang="de-DE" sz="1600" b="1" i="1" u="sng" dirty="0">
                  <a:solidFill>
                    <a:srgbClr val="FFFFFF"/>
                  </a:solidFill>
                  <a:latin typeface="+mn-lt"/>
                  <a:ea typeface="Arial Unicode MS" panose="020B0604020202020204" pitchFamily="34" charset="-128"/>
                  <a:cs typeface="Arial Unicode MS" panose="020B0604020202020204" pitchFamily="34" charset="-128"/>
                </a:endParaRPr>
              </a:p>
              <a:p>
                <a:pPr algn="ctr">
                  <a:lnSpc>
                    <a:spcPct val="110000"/>
                  </a:lnSpc>
                  <a:spcBef>
                    <a:spcPts val="0"/>
                  </a:spcBef>
                </a:pPr>
                <a:r>
                  <a:rPr lang="de-DE" sz="1600" dirty="0">
                    <a:solidFill>
                      <a:srgbClr val="FFFFFF"/>
                    </a:solidFill>
                    <a:ea typeface="Arial Unicode MS" panose="020B0604020202020204" pitchFamily="34" charset="-128"/>
                    <a:cs typeface="Arial Unicode MS" panose="020B0604020202020204" pitchFamily="34" charset="-128"/>
                  </a:rPr>
                  <a:t>Backend-</a:t>
                </a:r>
                <a:r>
                  <a:rPr lang="de-DE" sz="1600" dirty="0" err="1">
                    <a:solidFill>
                      <a:srgbClr val="FFFFFF"/>
                    </a:solidFill>
                    <a:ea typeface="Arial Unicode MS" panose="020B0604020202020204" pitchFamily="34" charset="-128"/>
                    <a:cs typeface="Arial Unicode MS" panose="020B0604020202020204" pitchFamily="34" charset="-128"/>
                  </a:rPr>
                  <a:t>Application</a:t>
                </a:r>
                <a:endParaRPr lang="de-DE" sz="16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14" name="Gruppieren 13">
              <a:extLst>
                <a:ext uri="{FF2B5EF4-FFF2-40B4-BE49-F238E27FC236}">
                  <a16:creationId xmlns:a16="http://schemas.microsoft.com/office/drawing/2014/main" id="{EFEA66EF-E16A-4A30-BC71-F91EE7428E98}"/>
                </a:ext>
              </a:extLst>
            </p:cNvPr>
            <p:cNvGrpSpPr/>
            <p:nvPr/>
          </p:nvGrpSpPr>
          <p:grpSpPr>
            <a:xfrm>
              <a:off x="5130677" y="-50041"/>
              <a:ext cx="1845658" cy="1846619"/>
              <a:chOff x="4533794" y="804583"/>
              <a:chExt cx="2338782" cy="2340000"/>
            </a:xfrm>
          </p:grpSpPr>
          <p:pic>
            <p:nvPicPr>
              <p:cNvPr id="37" name="software_application.png">
                <a:extLst>
                  <a:ext uri="{FF2B5EF4-FFF2-40B4-BE49-F238E27FC236}">
                    <a16:creationId xmlns:a16="http://schemas.microsoft.com/office/drawing/2014/main" id="{CE2733BB-474E-4DE0-BD73-202B2B3605D5}"/>
                  </a:ext>
                </a:extLst>
              </p:cNvPr>
              <p:cNvPicPr>
                <a:picLocks noChangeAspect="1"/>
              </p:cNvPicPr>
              <p:nvPr>
                <p:custDataLst>
                  <p:tags r:id="rId1"/>
                </p:custDataLst>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3794" y="804583"/>
                <a:ext cx="2338782" cy="2340000"/>
              </a:xfrm>
              <a:prstGeom prst="rect">
                <a:avLst/>
              </a:prstGeom>
            </p:spPr>
          </p:pic>
          <p:sp>
            <p:nvSpPr>
              <p:cNvPr id="38" name="Rechteck 37">
                <a:extLst>
                  <a:ext uri="{FF2B5EF4-FFF2-40B4-BE49-F238E27FC236}">
                    <a16:creationId xmlns:a16="http://schemas.microsoft.com/office/drawing/2014/main" id="{6FD9A094-F76E-43AC-8F85-28A99912009A}"/>
                  </a:ext>
                </a:extLst>
              </p:cNvPr>
              <p:cNvSpPr/>
              <p:nvPr/>
            </p:nvSpPr>
            <p:spPr bwMode="auto">
              <a:xfrm>
                <a:off x="5184249" y="1380488"/>
                <a:ext cx="1073427" cy="766364"/>
              </a:xfrm>
              <a:prstGeom prst="rect">
                <a:avLst/>
              </a:prstGeom>
              <a:solidFill>
                <a:schemeClr val="bg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grpSp>
          <p:nvGrpSpPr>
            <p:cNvPr id="15" name="Gruppieren 14">
              <a:extLst>
                <a:ext uri="{FF2B5EF4-FFF2-40B4-BE49-F238E27FC236}">
                  <a16:creationId xmlns:a16="http://schemas.microsoft.com/office/drawing/2014/main" id="{50DE74F7-230E-400C-ADA5-6365A62A303D}"/>
                </a:ext>
              </a:extLst>
            </p:cNvPr>
            <p:cNvGrpSpPr/>
            <p:nvPr/>
          </p:nvGrpSpPr>
          <p:grpSpPr>
            <a:xfrm>
              <a:off x="4839666" y="1796578"/>
              <a:ext cx="2512668" cy="707710"/>
              <a:chOff x="1026634" y="1509058"/>
              <a:chExt cx="2377605" cy="623034"/>
            </a:xfrm>
          </p:grpSpPr>
          <p:sp>
            <p:nvSpPr>
              <p:cNvPr id="35" name="Rechteck 34">
                <a:extLst>
                  <a:ext uri="{FF2B5EF4-FFF2-40B4-BE49-F238E27FC236}">
                    <a16:creationId xmlns:a16="http://schemas.microsoft.com/office/drawing/2014/main" id="{C813403F-14E9-4D06-A3AE-D6938796BD4A}"/>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6" name="Textfeld 35">
                <a:extLst>
                  <a:ext uri="{FF2B5EF4-FFF2-40B4-BE49-F238E27FC236}">
                    <a16:creationId xmlns:a16="http://schemas.microsoft.com/office/drawing/2014/main" id="{95764C59-69E1-4607-8A45-9B592835ED88}"/>
                  </a:ext>
                </a:extLst>
              </p:cNvPr>
              <p:cNvSpPr txBox="1"/>
              <p:nvPr/>
            </p:nvSpPr>
            <p:spPr>
              <a:xfrm>
                <a:off x="1128012" y="1596878"/>
                <a:ext cx="2080008" cy="535214"/>
              </a:xfrm>
              <a:prstGeom prst="rect">
                <a:avLst/>
              </a:prstGeom>
              <a:noFill/>
            </p:spPr>
            <p:txBody>
              <a:bodyPr wrap="square" lIns="0" tIns="0" rIns="0" bIns="0" rtlCol="0">
                <a:noAutofit/>
              </a:bodyPr>
              <a:lstStyle>
                <a:defPPr>
                  <a:defRPr lang="en-US"/>
                </a:defPPr>
                <a:lvl1pPr algn="ctr">
                  <a:lnSpc>
                    <a:spcPct val="110000"/>
                  </a:lnSpc>
                  <a:spcBef>
                    <a:spcPts val="0"/>
                  </a:spcBef>
                  <a:defRPr sz="1600" b="1" i="1" u="sng">
                    <a:solidFill>
                      <a:srgbClr val="FFFFFF"/>
                    </a:solidFill>
                    <a:ea typeface="Arial Unicode MS" panose="020B0604020202020204" pitchFamily="34" charset="-128"/>
                    <a:cs typeface="Arial Unicode MS" panose="020B0604020202020204" pitchFamily="34" charset="-128"/>
                  </a:defRPr>
                </a:lvl1pPr>
              </a:lstStyle>
              <a:p>
                <a:r>
                  <a:rPr lang="de-DE" dirty="0" err="1"/>
                  <a:t>myUi</a:t>
                </a:r>
                <a:endParaRPr lang="de-DE" dirty="0"/>
              </a:p>
              <a:p>
                <a:r>
                  <a:rPr lang="de-DE" b="0" i="0" dirty="0"/>
                  <a:t>Frontend-</a:t>
                </a:r>
                <a:r>
                  <a:rPr lang="de-DE" b="0" i="0" dirty="0" err="1"/>
                  <a:t>Application</a:t>
                </a:r>
                <a:endParaRPr lang="de-DE" b="0" i="0" dirty="0"/>
              </a:p>
            </p:txBody>
          </p:sp>
        </p:grpSp>
        <p:grpSp>
          <p:nvGrpSpPr>
            <p:cNvPr id="17" name="Gruppieren 16">
              <a:extLst>
                <a:ext uri="{FF2B5EF4-FFF2-40B4-BE49-F238E27FC236}">
                  <a16:creationId xmlns:a16="http://schemas.microsoft.com/office/drawing/2014/main" id="{E1334C27-0D0B-497D-9A0F-1CD6D7B0EE2C}"/>
                </a:ext>
              </a:extLst>
            </p:cNvPr>
            <p:cNvGrpSpPr/>
            <p:nvPr/>
          </p:nvGrpSpPr>
          <p:grpSpPr>
            <a:xfrm>
              <a:off x="2265097" y="3566979"/>
              <a:ext cx="7661806" cy="623034"/>
              <a:chOff x="1026634" y="1509058"/>
              <a:chExt cx="2377605" cy="623034"/>
            </a:xfrm>
          </p:grpSpPr>
          <p:sp>
            <p:nvSpPr>
              <p:cNvPr id="31" name="Rechteck 30">
                <a:extLst>
                  <a:ext uri="{FF2B5EF4-FFF2-40B4-BE49-F238E27FC236}">
                    <a16:creationId xmlns:a16="http://schemas.microsoft.com/office/drawing/2014/main" id="{82A47C18-FA4C-4E73-8BF8-DB29E795FC28}"/>
                  </a:ext>
                </a:extLst>
              </p:cNvPr>
              <p:cNvSpPr/>
              <p:nvPr/>
            </p:nvSpPr>
            <p:spPr bwMode="auto">
              <a:xfrm>
                <a:off x="1026634" y="1509058"/>
                <a:ext cx="2377605" cy="623034"/>
              </a:xfrm>
              <a:prstGeom prst="rect">
                <a:avLst/>
              </a:prstGeom>
              <a:noFill/>
              <a:ln w="76200">
                <a:solidFill>
                  <a:schemeClr val="bg2">
                    <a:lumMod val="75000"/>
                  </a:schemeClr>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highlight>
                    <a:srgbClr val="C0C0C0"/>
                  </a:highlight>
                  <a:latin typeface="+mn-lt"/>
                  <a:ea typeface="Arial Unicode MS" panose="020B0604020202020204" pitchFamily="34" charset="-128"/>
                  <a:cs typeface="Arial Unicode MS" panose="020B0604020202020204" pitchFamily="34" charset="-128"/>
                </a:endParaRPr>
              </a:p>
            </p:txBody>
          </p:sp>
          <p:sp>
            <p:nvSpPr>
              <p:cNvPr id="32" name="Textfeld 31">
                <a:extLst>
                  <a:ext uri="{FF2B5EF4-FFF2-40B4-BE49-F238E27FC236}">
                    <a16:creationId xmlns:a16="http://schemas.microsoft.com/office/drawing/2014/main" id="{7EF42AC4-7741-4D77-8D5E-799A0DFB4928}"/>
                  </a:ext>
                </a:extLst>
              </p:cNvPr>
              <p:cNvSpPr txBox="1"/>
              <p:nvPr/>
            </p:nvSpPr>
            <p:spPr>
              <a:xfrm>
                <a:off x="1026634" y="1664514"/>
                <a:ext cx="2377605" cy="467578"/>
              </a:xfrm>
              <a:prstGeom prst="rect">
                <a:avLst/>
              </a:prstGeom>
              <a:noFill/>
            </p:spPr>
            <p:txBody>
              <a:bodyPr wrap="square" lIns="0" tIns="0" rIns="0" bIns="0" rtlCol="0">
                <a:noAutofit/>
              </a:bodyPr>
              <a:lstStyle/>
              <a:p>
                <a:pPr algn="ctr">
                  <a:lnSpc>
                    <a:spcPct val="110000"/>
                  </a:lnSpc>
                  <a:spcBef>
                    <a:spcPts val="0"/>
                  </a:spcBef>
                </a:pPr>
                <a:r>
                  <a:rPr lang="de-DE" sz="2000" b="1" dirty="0">
                    <a:latin typeface="+mn-lt"/>
                    <a:ea typeface="Arial Unicode MS" panose="020B0604020202020204" pitchFamily="34" charset="-128"/>
                    <a:cs typeface="Arial Unicode MS" panose="020B0604020202020204" pitchFamily="34" charset="-128"/>
                  </a:rPr>
                  <a:t>MindSphere Gateway</a:t>
                </a:r>
              </a:p>
            </p:txBody>
          </p:sp>
        </p:grpSp>
        <p:grpSp>
          <p:nvGrpSpPr>
            <p:cNvPr id="19" name="Gruppieren 18">
              <a:extLst>
                <a:ext uri="{FF2B5EF4-FFF2-40B4-BE49-F238E27FC236}">
                  <a16:creationId xmlns:a16="http://schemas.microsoft.com/office/drawing/2014/main" id="{7C7BB8A3-C79E-45B3-A371-D29DEDD774F8}"/>
                </a:ext>
              </a:extLst>
            </p:cNvPr>
            <p:cNvGrpSpPr/>
            <p:nvPr/>
          </p:nvGrpSpPr>
          <p:grpSpPr>
            <a:xfrm>
              <a:off x="5024409" y="4446584"/>
              <a:ext cx="4094749" cy="2226734"/>
              <a:chOff x="4032250" y="4748751"/>
              <a:chExt cx="2668588" cy="1462881"/>
            </a:xfrm>
          </p:grpSpPr>
          <p:sp>
            <p:nvSpPr>
              <p:cNvPr id="21" name="Rechteck 20">
                <a:extLst>
                  <a:ext uri="{FF2B5EF4-FFF2-40B4-BE49-F238E27FC236}">
                    <a16:creationId xmlns:a16="http://schemas.microsoft.com/office/drawing/2014/main" id="{8BA98C3E-3AAD-40C5-825F-A8C8213294FD}"/>
                  </a:ext>
                </a:extLst>
              </p:cNvPr>
              <p:cNvSpPr/>
              <p:nvPr/>
            </p:nvSpPr>
            <p:spPr bwMode="auto">
              <a:xfrm>
                <a:off x="4032250" y="4756152"/>
                <a:ext cx="2668588" cy="1455480"/>
              </a:xfrm>
              <a:prstGeom prst="rect">
                <a:avLst/>
              </a:prstGeom>
              <a:solidFill>
                <a:srgbClr val="00646E"/>
              </a:solidFill>
              <a:ln w="57150">
                <a:solidFill>
                  <a:srgbClr val="00646E"/>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2" name="Rechteck 21">
                <a:extLst>
                  <a:ext uri="{FF2B5EF4-FFF2-40B4-BE49-F238E27FC236}">
                    <a16:creationId xmlns:a16="http://schemas.microsoft.com/office/drawing/2014/main" id="{EB796E51-EF5E-4526-B32C-D108D1031723}"/>
                  </a:ext>
                </a:extLst>
              </p:cNvPr>
              <p:cNvSpPr/>
              <p:nvPr/>
            </p:nvSpPr>
            <p:spPr bwMode="auto">
              <a:xfrm>
                <a:off x="4209553" y="4921536"/>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3" name="Rechteck 22">
                <a:extLst>
                  <a:ext uri="{FF2B5EF4-FFF2-40B4-BE49-F238E27FC236}">
                    <a16:creationId xmlns:a16="http://schemas.microsoft.com/office/drawing/2014/main" id="{B7AF8C98-AC65-4BB5-B3AC-A6223979F7F0}"/>
                  </a:ext>
                </a:extLst>
              </p:cNvPr>
              <p:cNvSpPr/>
              <p:nvPr/>
            </p:nvSpPr>
            <p:spPr bwMode="auto">
              <a:xfrm>
                <a:off x="4839666" y="4921536"/>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4" name="Rechteck 23">
                <a:extLst>
                  <a:ext uri="{FF2B5EF4-FFF2-40B4-BE49-F238E27FC236}">
                    <a16:creationId xmlns:a16="http://schemas.microsoft.com/office/drawing/2014/main" id="{58A76091-49EA-4BCB-998B-820FDA0F97AE}"/>
                  </a:ext>
                </a:extLst>
              </p:cNvPr>
              <p:cNvSpPr/>
              <p:nvPr/>
            </p:nvSpPr>
            <p:spPr bwMode="auto">
              <a:xfrm>
                <a:off x="5469779" y="4928028"/>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5" name="Rechteck 24">
                <a:extLst>
                  <a:ext uri="{FF2B5EF4-FFF2-40B4-BE49-F238E27FC236}">
                    <a16:creationId xmlns:a16="http://schemas.microsoft.com/office/drawing/2014/main" id="{5D085CD0-C2BC-4B99-96FD-73D8ADC90DDB}"/>
                  </a:ext>
                </a:extLst>
              </p:cNvPr>
              <p:cNvSpPr/>
              <p:nvPr/>
            </p:nvSpPr>
            <p:spPr bwMode="auto">
              <a:xfrm>
                <a:off x="6096000" y="4921535"/>
                <a:ext cx="451347" cy="9649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6" name="Textfeld 25">
                <a:extLst>
                  <a:ext uri="{FF2B5EF4-FFF2-40B4-BE49-F238E27FC236}">
                    <a16:creationId xmlns:a16="http://schemas.microsoft.com/office/drawing/2014/main" id="{F6CCC29B-17DE-461D-9449-42251273F64B}"/>
                  </a:ext>
                </a:extLst>
              </p:cNvPr>
              <p:cNvSpPr txBox="1"/>
              <p:nvPr/>
            </p:nvSpPr>
            <p:spPr>
              <a:xfrm>
                <a:off x="4032250" y="5933689"/>
                <a:ext cx="2668588" cy="236281"/>
              </a:xfrm>
              <a:prstGeom prst="rect">
                <a:avLst/>
              </a:prstGeom>
              <a:noFill/>
            </p:spPr>
            <p:txBody>
              <a:bodyPr wrap="square" lIns="0" tIns="0" rIns="0" bIns="0" rtlCol="0">
                <a:noAutofit/>
              </a:bodyPr>
              <a:lstStyle/>
              <a:p>
                <a:pPr algn="ctr">
                  <a:lnSpc>
                    <a:spcPct val="110000"/>
                  </a:lnSpc>
                  <a:spcBef>
                    <a:spcPts val="0"/>
                  </a:spcBef>
                </a:pPr>
                <a:r>
                  <a:rPr lang="en-US" sz="1600" dirty="0">
                    <a:solidFill>
                      <a:schemeClr val="bg1"/>
                    </a:solidFill>
                    <a:latin typeface="+mn-lt"/>
                    <a:ea typeface="Arial Unicode MS" panose="020B0604020202020204" pitchFamily="34" charset="-128"/>
                    <a:cs typeface="Arial Unicode MS" panose="020B0604020202020204" pitchFamily="34" charset="-128"/>
                  </a:rPr>
                  <a:t>MindSphere </a:t>
                </a:r>
                <a:r>
                  <a:rPr lang="en-US" sz="1600" dirty="0">
                    <a:solidFill>
                      <a:schemeClr val="bg1"/>
                    </a:solidFill>
                    <a:ea typeface="Arial Unicode MS" panose="020B0604020202020204" pitchFamily="34" charset="-128"/>
                    <a:cs typeface="Arial Unicode MS" panose="020B0604020202020204" pitchFamily="34" charset="-128"/>
                  </a:rPr>
                  <a:t>C</a:t>
                </a:r>
                <a:r>
                  <a:rPr lang="en-US" sz="1600" dirty="0">
                    <a:solidFill>
                      <a:schemeClr val="bg1"/>
                    </a:solidFill>
                    <a:latin typeface="+mn-lt"/>
                    <a:ea typeface="Arial Unicode MS" panose="020B0604020202020204" pitchFamily="34" charset="-128"/>
                    <a:cs typeface="Arial Unicode MS" panose="020B0604020202020204" pitchFamily="34" charset="-128"/>
                  </a:rPr>
                  <a:t>ore </a:t>
                </a:r>
                <a:r>
                  <a:rPr lang="en-US" sz="1600" dirty="0">
                    <a:solidFill>
                      <a:schemeClr val="bg1"/>
                    </a:solidFill>
                    <a:ea typeface="Arial Unicode MS" panose="020B0604020202020204" pitchFamily="34" charset="-128"/>
                    <a:cs typeface="Arial Unicode MS" panose="020B0604020202020204" pitchFamily="34" charset="-128"/>
                  </a:rPr>
                  <a:t>API</a:t>
                </a:r>
                <a:r>
                  <a:rPr lang="en-US" sz="1600" dirty="0">
                    <a:solidFill>
                      <a:schemeClr val="bg1"/>
                    </a:solidFill>
                    <a:latin typeface="+mn-lt"/>
                    <a:ea typeface="Arial Unicode MS" panose="020B0604020202020204" pitchFamily="34" charset="-128"/>
                    <a:cs typeface="Arial Unicode MS" panose="020B0604020202020204" pitchFamily="34" charset="-128"/>
                  </a:rPr>
                  <a:t>s</a:t>
                </a:r>
                <a:endParaRPr lang="de-DE" sz="1600" dirty="0">
                  <a:solidFill>
                    <a:schemeClr val="bg1"/>
                  </a:solidFill>
                  <a:latin typeface="+mn-lt"/>
                  <a:ea typeface="Arial Unicode MS" panose="020B0604020202020204" pitchFamily="34" charset="-128"/>
                  <a:cs typeface="Arial Unicode MS" panose="020B0604020202020204" pitchFamily="34" charset="-128"/>
                </a:endParaRPr>
              </a:p>
            </p:txBody>
          </p:sp>
          <p:sp>
            <p:nvSpPr>
              <p:cNvPr id="27" name="Textfeld 26">
                <a:extLst>
                  <a:ext uri="{FF2B5EF4-FFF2-40B4-BE49-F238E27FC236}">
                    <a16:creationId xmlns:a16="http://schemas.microsoft.com/office/drawing/2014/main" id="{2B7BA290-8DE2-47C0-BAF8-5B5131CFEF31}"/>
                  </a:ext>
                </a:extLst>
              </p:cNvPr>
              <p:cNvSpPr txBox="1"/>
              <p:nvPr/>
            </p:nvSpPr>
            <p:spPr>
              <a:xfrm rot="16200000">
                <a:off x="3856818" y="5293249"/>
                <a:ext cx="1310477" cy="236281"/>
              </a:xfrm>
              <a:prstGeom prst="rect">
                <a:avLst/>
              </a:prstGeom>
              <a:noFill/>
            </p:spPr>
            <p:txBody>
              <a:bodyPr wrap="square" lIns="0" tIns="0" rIns="0" bIns="0" rtlCol="0">
                <a:noAutofit/>
              </a:bodyPr>
              <a:lstStyle/>
              <a:p>
                <a:pPr algn="ctr">
                  <a:lnSpc>
                    <a:spcPct val="110000"/>
                  </a:lnSpc>
                  <a:spcBef>
                    <a:spcPts val="0"/>
                  </a:spcBef>
                </a:pPr>
                <a:r>
                  <a:rPr lang="en-US" sz="1200" dirty="0" err="1">
                    <a:latin typeface="+mn-lt"/>
                    <a:ea typeface="Arial Unicode MS" panose="020B0604020202020204" pitchFamily="34" charset="-128"/>
                    <a:cs typeface="Arial Unicode MS" panose="020B0604020202020204" pitchFamily="34" charset="-128"/>
                  </a:rPr>
                  <a:t>AssetManagement</a:t>
                </a:r>
                <a:endParaRPr lang="de-DE" sz="1200" dirty="0">
                  <a:latin typeface="+mn-lt"/>
                  <a:ea typeface="Arial Unicode MS" panose="020B0604020202020204" pitchFamily="34" charset="-128"/>
                  <a:cs typeface="Arial Unicode MS" panose="020B0604020202020204" pitchFamily="34" charset="-128"/>
                </a:endParaRPr>
              </a:p>
            </p:txBody>
          </p:sp>
          <p:sp>
            <p:nvSpPr>
              <p:cNvPr id="28" name="Textfeld 27">
                <a:extLst>
                  <a:ext uri="{FF2B5EF4-FFF2-40B4-BE49-F238E27FC236}">
                    <a16:creationId xmlns:a16="http://schemas.microsoft.com/office/drawing/2014/main" id="{9948C95A-C783-4170-942D-EBCBB57F071E}"/>
                  </a:ext>
                </a:extLst>
              </p:cNvPr>
              <p:cNvSpPr txBox="1"/>
              <p:nvPr/>
            </p:nvSpPr>
            <p:spPr>
              <a:xfrm rot="16200000">
                <a:off x="4425452" y="5285849"/>
                <a:ext cx="1310477" cy="236281"/>
              </a:xfrm>
              <a:prstGeom prst="rect">
                <a:avLst/>
              </a:prstGeom>
              <a:noFill/>
            </p:spPr>
            <p:txBody>
              <a:bodyPr wrap="square" lIns="0" tIns="0" rIns="0" bIns="0" rtlCol="0">
                <a:noAutofit/>
              </a:bodyPr>
              <a:lstStyle/>
              <a:p>
                <a:pPr algn="ctr">
                  <a:lnSpc>
                    <a:spcPct val="110000"/>
                  </a:lnSpc>
                  <a:spcBef>
                    <a:spcPts val="0"/>
                  </a:spcBef>
                </a:pPr>
                <a:r>
                  <a:rPr lang="en-US" sz="1600" dirty="0">
                    <a:latin typeface="+mn-lt"/>
                    <a:ea typeface="Arial Unicode MS" panose="020B0604020202020204" pitchFamily="34" charset="-128"/>
                    <a:cs typeface="Arial Unicode MS" panose="020B0604020202020204" pitchFamily="34" charset="-128"/>
                  </a:rPr>
                  <a:t>IOT</a:t>
                </a:r>
                <a:endParaRPr lang="de-DE" sz="1600" dirty="0">
                  <a:latin typeface="+mn-lt"/>
                  <a:ea typeface="Arial Unicode MS" panose="020B0604020202020204" pitchFamily="34" charset="-128"/>
                  <a:cs typeface="Arial Unicode MS" panose="020B0604020202020204" pitchFamily="34" charset="-128"/>
                </a:endParaRPr>
              </a:p>
            </p:txBody>
          </p:sp>
          <p:sp>
            <p:nvSpPr>
              <p:cNvPr id="29" name="Textfeld 28">
                <a:extLst>
                  <a:ext uri="{FF2B5EF4-FFF2-40B4-BE49-F238E27FC236}">
                    <a16:creationId xmlns:a16="http://schemas.microsoft.com/office/drawing/2014/main" id="{30E8B400-2512-43F5-B47B-19F6B933EEDC}"/>
                  </a:ext>
                </a:extLst>
              </p:cNvPr>
              <p:cNvSpPr txBox="1"/>
              <p:nvPr/>
            </p:nvSpPr>
            <p:spPr>
              <a:xfrm rot="16200000">
                <a:off x="5069006" y="5293249"/>
                <a:ext cx="1310477" cy="236281"/>
              </a:xfrm>
              <a:prstGeom prst="rect">
                <a:avLst/>
              </a:prstGeom>
              <a:noFill/>
            </p:spPr>
            <p:txBody>
              <a:bodyPr wrap="square" lIns="0" tIns="0" rIns="0" bIns="0" rtlCol="0">
                <a:noAutofit/>
              </a:bodyPr>
              <a:lstStyle/>
              <a:p>
                <a:pPr algn="ctr">
                  <a:lnSpc>
                    <a:spcPct val="110000"/>
                  </a:lnSpc>
                  <a:spcBef>
                    <a:spcPts val="0"/>
                  </a:spcBef>
                </a:pPr>
                <a:r>
                  <a:rPr lang="en-US" sz="1200" dirty="0" err="1">
                    <a:latin typeface="+mn-lt"/>
                    <a:ea typeface="Arial Unicode MS" panose="020B0604020202020204" pitchFamily="34" charset="-128"/>
                    <a:cs typeface="Arial Unicode MS" panose="020B0604020202020204" pitchFamily="34" charset="-128"/>
                  </a:rPr>
                  <a:t>EventManagement</a:t>
                </a:r>
                <a:endParaRPr lang="de-DE" sz="800" dirty="0">
                  <a:latin typeface="+mn-lt"/>
                  <a:ea typeface="Arial Unicode MS" panose="020B0604020202020204" pitchFamily="34" charset="-128"/>
                  <a:cs typeface="Arial Unicode MS" panose="020B0604020202020204" pitchFamily="34" charset="-128"/>
                </a:endParaRPr>
              </a:p>
            </p:txBody>
          </p:sp>
          <p:sp>
            <p:nvSpPr>
              <p:cNvPr id="30" name="Textfeld 29">
                <a:extLst>
                  <a:ext uri="{FF2B5EF4-FFF2-40B4-BE49-F238E27FC236}">
                    <a16:creationId xmlns:a16="http://schemas.microsoft.com/office/drawing/2014/main" id="{6A342C2F-5E04-48BE-85A3-6D48AF9FA72B}"/>
                  </a:ext>
                </a:extLst>
              </p:cNvPr>
              <p:cNvSpPr txBox="1"/>
              <p:nvPr/>
            </p:nvSpPr>
            <p:spPr>
              <a:xfrm rot="16200000">
                <a:off x="5566074" y="5302389"/>
                <a:ext cx="1310477" cy="236281"/>
              </a:xfrm>
              <a:prstGeom prst="rect">
                <a:avLst/>
              </a:prstGeom>
              <a:noFill/>
            </p:spPr>
            <p:txBody>
              <a:bodyPr wrap="square" lIns="0" tIns="0" rIns="0" bIns="0" rtlCol="0">
                <a:noAutofit/>
              </a:bodyPr>
              <a:lstStyle/>
              <a:p>
                <a:pPr algn="ctr">
                  <a:lnSpc>
                    <a:spcPct val="110000"/>
                  </a:lnSpc>
                  <a:spcBef>
                    <a:spcPts val="0"/>
                  </a:spcBef>
                </a:pPr>
                <a:r>
                  <a:rPr lang="en-US" dirty="0">
                    <a:ea typeface="Arial Unicode MS" panose="020B0604020202020204" pitchFamily="34" charset="-128"/>
                    <a:cs typeface="Arial Unicode MS" panose="020B0604020202020204" pitchFamily="34" charset="-128"/>
                  </a:rPr>
                  <a:t>...</a:t>
                </a:r>
                <a:endParaRPr lang="de-DE" sz="2000" dirty="0">
                  <a:latin typeface="+mn-lt"/>
                  <a:ea typeface="Arial Unicode MS" panose="020B0604020202020204" pitchFamily="34" charset="-128"/>
                  <a:cs typeface="Arial Unicode MS" panose="020B0604020202020204" pitchFamily="34" charset="-128"/>
                </a:endParaRPr>
              </a:p>
            </p:txBody>
          </p:sp>
        </p:grpSp>
        <p:sp>
          <p:nvSpPr>
            <p:cNvPr id="20" name="Pfeil: nach links und rechts 19">
              <a:extLst>
                <a:ext uri="{FF2B5EF4-FFF2-40B4-BE49-F238E27FC236}">
                  <a16:creationId xmlns:a16="http://schemas.microsoft.com/office/drawing/2014/main" id="{E311E145-F31C-4416-A538-68AD23A88FA1}"/>
                </a:ext>
              </a:extLst>
            </p:cNvPr>
            <p:cNvSpPr/>
            <p:nvPr/>
          </p:nvSpPr>
          <p:spPr bwMode="auto">
            <a:xfrm rot="18906045">
              <a:off x="2227988" y="3159169"/>
              <a:ext cx="3197408" cy="552630"/>
            </a:xfrm>
            <a:prstGeom prst="leftRightArrow">
              <a:avLst>
                <a:gd name="adj1" fmla="val 50000"/>
                <a:gd name="adj2" fmla="val 88891"/>
              </a:avLst>
            </a:prstGeom>
            <a:solidFill>
              <a:schemeClr val="accent2">
                <a:lumMod val="50000"/>
              </a:schemeClr>
            </a:solidFill>
            <a:ln w="38100">
              <a:solidFill>
                <a:srgbClr val="FFC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7" name="Textfeld 46">
              <a:extLst>
                <a:ext uri="{FF2B5EF4-FFF2-40B4-BE49-F238E27FC236}">
                  <a16:creationId xmlns:a16="http://schemas.microsoft.com/office/drawing/2014/main" id="{8C4647E9-8365-4EAA-9C79-0E6273B2B5A4}"/>
                </a:ext>
              </a:extLst>
            </p:cNvPr>
            <p:cNvSpPr txBox="1"/>
            <p:nvPr/>
          </p:nvSpPr>
          <p:spPr>
            <a:xfrm>
              <a:off x="4243387" y="3294890"/>
              <a:ext cx="3705225" cy="310945"/>
            </a:xfrm>
            <a:prstGeom prst="rect">
              <a:avLst/>
            </a:prstGeom>
            <a:noFill/>
          </p:spPr>
          <p:txBody>
            <a:bodyPr wrap="square" lIns="0" tIns="0" rIns="0" bIns="0" rtlCol="0">
              <a:noAutofit/>
            </a:bodyPr>
            <a:lstStyle/>
            <a:p>
              <a:pPr>
                <a:lnSpc>
                  <a:spcPct val="110000"/>
                </a:lnSpc>
                <a:spcBef>
                  <a:spcPts val="0"/>
                </a:spcBef>
              </a:pPr>
              <a:r>
                <a:rPr lang="en-US" sz="1200" dirty="0">
                  <a:ea typeface="Arial Unicode MS" panose="020B0604020202020204" pitchFamily="34" charset="-128"/>
                  <a:cs typeface="Arial Unicode MS" panose="020B0604020202020204" pitchFamily="34" charset="-128"/>
                </a:rPr>
                <a:t>/s</a:t>
              </a:r>
              <a:r>
                <a:rPr lang="en-US" sz="1200" dirty="0">
                  <a:solidFill>
                    <a:schemeClr val="tx1"/>
                  </a:solidFill>
                  <a:latin typeface="+mn-lt"/>
                  <a:ea typeface="Arial Unicode MS" panose="020B0604020202020204" pitchFamily="34" charset="-128"/>
                  <a:cs typeface="Arial Unicode MS" panose="020B0604020202020204" pitchFamily="34" charset="-128"/>
                </a:rPr>
                <a:t>ervice/maintenance/entry</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Pfeil: nach links und oben 7">
              <a:extLst>
                <a:ext uri="{FF2B5EF4-FFF2-40B4-BE49-F238E27FC236}">
                  <a16:creationId xmlns:a16="http://schemas.microsoft.com/office/drawing/2014/main" id="{7C392724-188C-48DA-8D84-B1FC0BC8FCDE}"/>
                </a:ext>
              </a:extLst>
            </p:cNvPr>
            <p:cNvSpPr/>
            <p:nvPr/>
          </p:nvSpPr>
          <p:spPr bwMode="auto">
            <a:xfrm rot="5400000">
              <a:off x="3627400" y="4773280"/>
              <a:ext cx="998583" cy="1795433"/>
            </a:xfrm>
            <a:prstGeom prst="leftUpArrow">
              <a:avLst>
                <a:gd name="adj1" fmla="val 20475"/>
                <a:gd name="adj2" fmla="val 21154"/>
                <a:gd name="adj3" fmla="val 37282"/>
              </a:avLst>
            </a:prstGeom>
            <a:solidFill>
              <a:schemeClr val="accent2">
                <a:lumMod val="50000"/>
              </a:schemeClr>
            </a:solidFill>
            <a:ln w="38100">
              <a:solidFill>
                <a:srgbClr val="FFC000"/>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pPr>
              <a:endParaRPr lang="de-DE" dirty="0">
                <a:ea typeface="Arial Unicode MS" panose="020B0604020202020204" pitchFamily="34" charset="-128"/>
                <a:cs typeface="Arial Unicode MS" panose="020B0604020202020204" pitchFamily="34" charset="-128"/>
              </a:endParaRPr>
            </a:p>
          </p:txBody>
        </p:sp>
      </p:grpSp>
      <p:sp>
        <p:nvSpPr>
          <p:cNvPr id="34" name="Textfeld 46">
            <a:extLst>
              <a:ext uri="{FF2B5EF4-FFF2-40B4-BE49-F238E27FC236}">
                <a16:creationId xmlns:a16="http://schemas.microsoft.com/office/drawing/2014/main" id="{9AACD11F-111C-4233-9CDE-B258A9D15770}"/>
              </a:ext>
            </a:extLst>
          </p:cNvPr>
          <p:cNvSpPr txBox="1"/>
          <p:nvPr/>
        </p:nvSpPr>
        <p:spPr>
          <a:xfrm>
            <a:off x="3332604" y="4209835"/>
            <a:ext cx="3705225" cy="310945"/>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JWT in Authorization header</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2" name="Textfeld 46">
            <a:extLst>
              <a:ext uri="{FF2B5EF4-FFF2-40B4-BE49-F238E27FC236}">
                <a16:creationId xmlns:a16="http://schemas.microsoft.com/office/drawing/2014/main" id="{8480672B-FD16-4125-8741-871E8B19CDCE}"/>
              </a:ext>
            </a:extLst>
          </p:cNvPr>
          <p:cNvSpPr txBox="1"/>
          <p:nvPr/>
        </p:nvSpPr>
        <p:spPr>
          <a:xfrm>
            <a:off x="3767798" y="5238381"/>
            <a:ext cx="1112920" cy="385174"/>
          </a:xfrm>
          <a:prstGeom prst="rect">
            <a:avLst/>
          </a:prstGeom>
          <a:noFill/>
        </p:spPr>
        <p:txBody>
          <a:bodyPr wrap="squar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JWT in Authorization header</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1129149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MindSphere - Authentication &amp; Authorization</a:t>
            </a:r>
            <a:br>
              <a:rPr lang="de-DE" dirty="0"/>
            </a:br>
            <a:r>
              <a:rPr lang="de-DE" b="0" dirty="0"/>
              <a:t>General</a:t>
            </a:r>
            <a:endParaRPr lang="de-DE" dirty="0"/>
          </a:p>
        </p:txBody>
      </p:sp>
      <p:sp>
        <p:nvSpPr>
          <p:cNvPr id="3" name="Content Placeholder 2"/>
          <p:cNvSpPr>
            <a:spLocks noGrp="1"/>
          </p:cNvSpPr>
          <p:nvPr>
            <p:ph idx="1"/>
          </p:nvPr>
        </p:nvSpPr>
        <p:spPr>
          <a:xfrm>
            <a:off x="626736" y="1448238"/>
            <a:ext cx="11081329" cy="4752000"/>
          </a:xfrm>
        </p:spPr>
        <p:txBody>
          <a:bodyPr/>
          <a:lstStyle/>
          <a:p>
            <a:pPr marL="285750" indent="-285750">
              <a:buFont typeface="Arial" panose="020B0604020202020204" pitchFamily="34" charset="0"/>
              <a:buChar char="•"/>
            </a:pPr>
            <a:r>
              <a:rPr lang="de-DE" dirty="0"/>
              <a:t>MindSphere 3.0 </a:t>
            </a:r>
            <a:r>
              <a:rPr lang="en-US" dirty="0"/>
              <a:t>authentication &amp; authorization is based on </a:t>
            </a:r>
            <a:r>
              <a:rPr lang="en-US" b="1" dirty="0"/>
              <a:t>OAuth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OAuth 2.0 is a standard protocol for </a:t>
            </a:r>
            <a:r>
              <a:rPr lang="de-DE" dirty="0" err="1"/>
              <a:t>authorization</a:t>
            </a:r>
            <a:r>
              <a:rPr lang="de-DE" dirty="0"/>
              <a:t>, </a:t>
            </a:r>
            <a:r>
              <a:rPr lang="de-DE" dirty="0" err="1"/>
              <a:t>defined</a:t>
            </a:r>
            <a:r>
              <a:rPr lang="de-DE" dirty="0"/>
              <a:t> in </a:t>
            </a:r>
            <a:r>
              <a:rPr lang="de-DE" dirty="0" err="1"/>
              <a:t>misc</a:t>
            </a:r>
            <a:r>
              <a:rPr lang="de-DE" dirty="0"/>
              <a:t>. RFCs (</a:t>
            </a:r>
            <a:r>
              <a:rPr lang="de-DE" dirty="0" err="1"/>
              <a:t>details</a:t>
            </a:r>
            <a:r>
              <a:rPr lang="de-DE" dirty="0"/>
              <a:t> </a:t>
            </a:r>
            <a:r>
              <a:rPr lang="de-DE" dirty="0" err="1"/>
              <a:t>see</a:t>
            </a:r>
            <a:r>
              <a:rPr lang="de-DE" dirty="0"/>
              <a:t> </a:t>
            </a:r>
            <a:r>
              <a:rPr lang="de-DE" dirty="0">
                <a:hlinkClick r:id="rId2"/>
              </a:rPr>
              <a:t>https://oauth.net/2/</a:t>
            </a:r>
            <a:r>
              <a:rPr lang="de-DE" dirty="0"/>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One</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definiton</a:t>
            </a:r>
            <a:r>
              <a:rPr lang="de-DE" dirty="0"/>
              <a:t> </a:t>
            </a:r>
            <a:r>
              <a:rPr lang="de-DE" dirty="0" err="1"/>
              <a:t>are</a:t>
            </a:r>
            <a:r>
              <a:rPr lang="de-DE" dirty="0"/>
              <a:t>: </a:t>
            </a:r>
            <a:r>
              <a:rPr lang="de-DE" b="1" dirty="0"/>
              <a:t>JSON Web Token (JWT)</a:t>
            </a:r>
          </a:p>
          <a:p>
            <a:pPr marL="285750" indent="-285750">
              <a:buFont typeface="Arial" panose="020B0604020202020204" pitchFamily="34" charset="0"/>
              <a:buChar char="•"/>
            </a:pPr>
            <a:endParaRPr lang="de-DE" b="1"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2216317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MindSphere - Authentication &amp; Authorization</a:t>
            </a:r>
            <a:br>
              <a:rPr lang="de-DE" dirty="0"/>
            </a:br>
            <a:r>
              <a:rPr lang="de-DE" b="0" dirty="0"/>
              <a:t>JSON Web Token</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de-DE" dirty="0"/>
              <a:t>JSON Web Token / JWT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Open </a:t>
            </a:r>
            <a:r>
              <a:rPr lang="de-DE" dirty="0" err="1"/>
              <a:t>standard</a:t>
            </a:r>
            <a:r>
              <a:rPr lang="de-DE" dirty="0"/>
              <a:t> (</a:t>
            </a:r>
            <a:r>
              <a:rPr lang="de-DE" dirty="0" err="1"/>
              <a:t>defined</a:t>
            </a:r>
            <a:r>
              <a:rPr lang="de-DE" dirty="0"/>
              <a:t> in RFC 7519) </a:t>
            </a:r>
            <a:r>
              <a:rPr lang="de-DE" dirty="0" err="1"/>
              <a:t>for</a:t>
            </a:r>
            <a:r>
              <a:rPr lang="de-DE" dirty="0"/>
              <a:t> </a:t>
            </a:r>
            <a:r>
              <a:rPr lang="de-DE" dirty="0" err="1"/>
              <a:t>access</a:t>
            </a:r>
            <a:r>
              <a:rPr lang="de-DE" dirty="0"/>
              <a:t> </a:t>
            </a:r>
            <a:br>
              <a:rPr lang="de-DE" dirty="0"/>
            </a:br>
            <a:r>
              <a:rPr lang="de-DE" dirty="0" err="1"/>
              <a:t>token</a:t>
            </a:r>
            <a:r>
              <a:rPr lang="de-DE" dirty="0"/>
              <a:t> </a:t>
            </a:r>
            <a:r>
              <a:rPr lang="de-DE" dirty="0" err="1"/>
              <a:t>for</a:t>
            </a:r>
            <a:r>
              <a:rPr lang="de-DE" dirty="0"/>
              <a:t> different </a:t>
            </a:r>
            <a:r>
              <a:rPr lang="de-DE" dirty="0" err="1"/>
              <a:t>claims</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Important</a:t>
            </a:r>
            <a:r>
              <a:rPr lang="de-DE" dirty="0"/>
              <a:t> </a:t>
            </a:r>
            <a:r>
              <a:rPr lang="de-DE" dirty="0" err="1"/>
              <a:t>fields</a:t>
            </a:r>
            <a:endParaRPr lang="de-DE" dirty="0"/>
          </a:p>
          <a:p>
            <a:pPr marL="465048" lvl="1" indent="-285750">
              <a:buFont typeface="Arial" panose="020B0604020202020204" pitchFamily="34" charset="0"/>
              <a:buChar char="•"/>
            </a:pPr>
            <a:r>
              <a:rPr lang="en-US" dirty="0" err="1"/>
              <a:t>iss</a:t>
            </a:r>
            <a:r>
              <a:rPr lang="en-US" dirty="0"/>
              <a:t>: issuer</a:t>
            </a:r>
          </a:p>
          <a:p>
            <a:pPr marL="465048" lvl="1" indent="-285750">
              <a:buFont typeface="Arial" panose="020B0604020202020204" pitchFamily="34" charset="0"/>
              <a:buChar char="•"/>
            </a:pPr>
            <a:r>
              <a:rPr lang="en-US" dirty="0" err="1"/>
              <a:t>aud</a:t>
            </a:r>
            <a:r>
              <a:rPr lang="en-US" dirty="0"/>
              <a:t>: audience</a:t>
            </a:r>
          </a:p>
          <a:p>
            <a:pPr marL="465048" lvl="1" indent="-285750">
              <a:buFont typeface="Arial" panose="020B0604020202020204" pitchFamily="34" charset="0"/>
              <a:buChar char="•"/>
            </a:pPr>
            <a:r>
              <a:rPr lang="en-US" dirty="0" err="1"/>
              <a:t>exp</a:t>
            </a:r>
            <a:r>
              <a:rPr lang="en-US" dirty="0"/>
              <a:t>: expiration time</a:t>
            </a:r>
          </a:p>
          <a:p>
            <a:pPr marL="465048" lvl="1" indent="-285750">
              <a:buFont typeface="Arial" panose="020B0604020202020204" pitchFamily="34" charset="0"/>
              <a:buChar char="•"/>
            </a:pPr>
            <a:r>
              <a:rPr lang="en-US" dirty="0" err="1"/>
              <a:t>iat</a:t>
            </a:r>
            <a:r>
              <a:rPr lang="en-US" dirty="0"/>
              <a:t>: issued at time</a:t>
            </a:r>
          </a:p>
          <a:p>
            <a:pPr marL="465048" lvl="1" indent="-285750">
              <a:buFont typeface="Arial" panose="020B0604020202020204" pitchFamily="34" charset="0"/>
              <a:buChar char="•"/>
            </a:pPr>
            <a:r>
              <a:rPr lang="en-US" dirty="0"/>
              <a:t>scope</a:t>
            </a:r>
          </a:p>
          <a:p>
            <a:pPr marL="465048" lvl="1" indent="-285750">
              <a:buFont typeface="Arial" panose="020B0604020202020204" pitchFamily="34" charset="0"/>
              <a:buChar char="•"/>
            </a:pPr>
            <a:endParaRPr lang="en-US" dirty="0"/>
          </a:p>
          <a:p>
            <a:pPr marL="465048" lvl="1" indent="-285750">
              <a:buFont typeface="Arial" panose="020B0604020202020204" pitchFamily="34" charset="0"/>
              <a:buChar char="•"/>
            </a:pPr>
            <a:endParaRPr lang="de-DE" dirty="0"/>
          </a:p>
        </p:txBody>
      </p:sp>
      <p:pic>
        <p:nvPicPr>
          <p:cNvPr id="5" name="Picture 4"/>
          <p:cNvPicPr>
            <a:picLocks noChangeAspect="1"/>
          </p:cNvPicPr>
          <p:nvPr/>
        </p:nvPicPr>
        <p:blipFill>
          <a:blip r:embed="rId2"/>
          <a:stretch>
            <a:fillRect/>
          </a:stretch>
        </p:blipFill>
        <p:spPr>
          <a:xfrm>
            <a:off x="6293958" y="1378402"/>
            <a:ext cx="1846688" cy="4842152"/>
          </a:xfrm>
          <a:prstGeom prst="rect">
            <a:avLst/>
          </a:prstGeom>
        </p:spPr>
      </p:pic>
      <p:pic>
        <p:nvPicPr>
          <p:cNvPr id="6" name="Picture 5"/>
          <p:cNvPicPr>
            <a:picLocks noChangeAspect="1"/>
          </p:cNvPicPr>
          <p:nvPr/>
        </p:nvPicPr>
        <p:blipFill>
          <a:blip r:embed="rId3"/>
          <a:stretch>
            <a:fillRect/>
          </a:stretch>
        </p:blipFill>
        <p:spPr>
          <a:xfrm>
            <a:off x="8140646" y="1394924"/>
            <a:ext cx="3165170" cy="4587596"/>
          </a:xfrm>
          <a:prstGeom prst="rect">
            <a:avLst/>
          </a:prstGeom>
        </p:spPr>
      </p:pic>
    </p:spTree>
    <p:extLst>
      <p:ext uri="{BB962C8B-B14F-4D97-AF65-F5344CB8AC3E}">
        <p14:creationId xmlns:p14="http://schemas.microsoft.com/office/powerpoint/2010/main" val="40707781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B098-D8A2-4F6C-BE25-3E73182DD2AE}"/>
              </a:ext>
            </a:extLst>
          </p:cNvPr>
          <p:cNvSpPr>
            <a:spLocks noGrp="1"/>
          </p:cNvSpPr>
          <p:nvPr>
            <p:ph type="title"/>
          </p:nvPr>
        </p:nvSpPr>
        <p:spPr/>
        <p:txBody>
          <a:bodyPr/>
          <a:lstStyle/>
          <a:p>
            <a:r>
              <a:rPr lang="de-DE" dirty="0"/>
              <a:t>Source code </a:t>
            </a:r>
            <a:r>
              <a:rPr lang="de-DE" dirty="0" err="1"/>
              <a:t>example</a:t>
            </a:r>
            <a:endParaRPr lang="de-DE" dirty="0"/>
          </a:p>
        </p:txBody>
      </p:sp>
      <p:pic>
        <p:nvPicPr>
          <p:cNvPr id="3" name="Picture 2">
            <a:extLst>
              <a:ext uri="{FF2B5EF4-FFF2-40B4-BE49-F238E27FC236}">
                <a16:creationId xmlns:a16="http://schemas.microsoft.com/office/drawing/2014/main" id="{6187559E-A8FD-43B6-A1E8-2E42EA941E1E}"/>
              </a:ext>
            </a:extLst>
          </p:cNvPr>
          <p:cNvPicPr>
            <a:picLocks noChangeAspect="1"/>
          </p:cNvPicPr>
          <p:nvPr/>
        </p:nvPicPr>
        <p:blipFill>
          <a:blip r:embed="rId2"/>
          <a:stretch>
            <a:fillRect/>
          </a:stretch>
        </p:blipFill>
        <p:spPr>
          <a:xfrm>
            <a:off x="1893857" y="1440000"/>
            <a:ext cx="8404285" cy="4826838"/>
          </a:xfrm>
          <a:prstGeom prst="rect">
            <a:avLst/>
          </a:prstGeom>
        </p:spPr>
      </p:pic>
    </p:spTree>
    <p:extLst>
      <p:ext uri="{BB962C8B-B14F-4D97-AF65-F5344CB8AC3E}">
        <p14:creationId xmlns:p14="http://schemas.microsoft.com/office/powerpoint/2010/main" val="365621616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E35DF2E-BF85-421F-B956-6463AC0A9EE4}"/>
              </a:ext>
            </a:extLst>
          </p:cNvPr>
          <p:cNvPicPr>
            <a:picLocks noChangeAspect="1"/>
          </p:cNvPicPr>
          <p:nvPr/>
        </p:nvPicPr>
        <p:blipFill>
          <a:blip r:embed="rId2"/>
          <a:stretch>
            <a:fillRect/>
          </a:stretch>
        </p:blipFill>
        <p:spPr>
          <a:xfrm>
            <a:off x="1704974" y="4294395"/>
            <a:ext cx="8573696" cy="1924319"/>
          </a:xfrm>
          <a:prstGeom prst="rect">
            <a:avLst/>
          </a:prstGeom>
        </p:spPr>
      </p:pic>
      <p:sp>
        <p:nvSpPr>
          <p:cNvPr id="2" name="Title 1">
            <a:extLst>
              <a:ext uri="{FF2B5EF4-FFF2-40B4-BE49-F238E27FC236}">
                <a16:creationId xmlns:a16="http://schemas.microsoft.com/office/drawing/2014/main" id="{6542906A-AD88-4653-A263-ECDA986EA1AE}"/>
              </a:ext>
            </a:extLst>
          </p:cNvPr>
          <p:cNvSpPr>
            <a:spLocks noGrp="1"/>
          </p:cNvSpPr>
          <p:nvPr>
            <p:ph type="title"/>
          </p:nvPr>
        </p:nvSpPr>
        <p:spPr>
          <a:xfrm>
            <a:off x="0" y="0"/>
            <a:ext cx="12192000" cy="1440000"/>
          </a:xfrm>
        </p:spPr>
        <p:txBody>
          <a:bodyPr/>
          <a:lstStyle/>
          <a:p>
            <a:r>
              <a:rPr lang="de-DE" dirty="0"/>
              <a:t>MindSphere Application components</a:t>
            </a:r>
          </a:p>
        </p:txBody>
      </p:sp>
      <p:sp>
        <p:nvSpPr>
          <p:cNvPr id="38" name="Arrow: Curved Right 37">
            <a:extLst>
              <a:ext uri="{FF2B5EF4-FFF2-40B4-BE49-F238E27FC236}">
                <a16:creationId xmlns:a16="http://schemas.microsoft.com/office/drawing/2014/main" id="{2D85C6D6-E77D-4799-8D8D-3F70AA49D9F5}"/>
              </a:ext>
            </a:extLst>
          </p:cNvPr>
          <p:cNvSpPr/>
          <p:nvPr/>
        </p:nvSpPr>
        <p:spPr bwMode="auto">
          <a:xfrm>
            <a:off x="634799" y="1426046"/>
            <a:ext cx="1155901" cy="4792668"/>
          </a:xfrm>
          <a:prstGeom prst="curvedRigh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9" name="Arrow: Curved Right 38">
            <a:extLst>
              <a:ext uri="{FF2B5EF4-FFF2-40B4-BE49-F238E27FC236}">
                <a16:creationId xmlns:a16="http://schemas.microsoft.com/office/drawing/2014/main" id="{322F661D-094C-4EAC-9A40-8CE4E9692BF0}"/>
              </a:ext>
            </a:extLst>
          </p:cNvPr>
          <p:cNvSpPr/>
          <p:nvPr/>
        </p:nvSpPr>
        <p:spPr bwMode="auto">
          <a:xfrm>
            <a:off x="876300" y="2846864"/>
            <a:ext cx="914399" cy="2809959"/>
          </a:xfrm>
          <a:prstGeom prst="curvedRigh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70DB8E07-96DE-4190-B6C3-2CEF4679D8FD}"/>
              </a:ext>
            </a:extLst>
          </p:cNvPr>
          <p:cNvPicPr>
            <a:picLocks noChangeAspect="1"/>
          </p:cNvPicPr>
          <p:nvPr/>
        </p:nvPicPr>
        <p:blipFill>
          <a:blip r:embed="rId3"/>
          <a:stretch>
            <a:fillRect/>
          </a:stretch>
        </p:blipFill>
        <p:spPr>
          <a:xfrm>
            <a:off x="1644448" y="1117129"/>
            <a:ext cx="6506133" cy="3113649"/>
          </a:xfrm>
          <a:prstGeom prst="rect">
            <a:avLst/>
          </a:prstGeom>
        </p:spPr>
      </p:pic>
      <p:pic>
        <p:nvPicPr>
          <p:cNvPr id="7" name="Picture 6">
            <a:extLst>
              <a:ext uri="{FF2B5EF4-FFF2-40B4-BE49-F238E27FC236}">
                <a16:creationId xmlns:a16="http://schemas.microsoft.com/office/drawing/2014/main" id="{08A3BDED-A299-4D12-A3BD-0B1F0806F68F}"/>
              </a:ext>
            </a:extLst>
          </p:cNvPr>
          <p:cNvPicPr>
            <a:picLocks noChangeAspect="1"/>
          </p:cNvPicPr>
          <p:nvPr/>
        </p:nvPicPr>
        <p:blipFill>
          <a:blip r:embed="rId4"/>
          <a:stretch>
            <a:fillRect/>
          </a:stretch>
        </p:blipFill>
        <p:spPr>
          <a:xfrm>
            <a:off x="5974882" y="2638424"/>
            <a:ext cx="4196408" cy="1724647"/>
          </a:xfrm>
          <a:prstGeom prst="rect">
            <a:avLst/>
          </a:prstGeom>
        </p:spPr>
      </p:pic>
      <p:sp>
        <p:nvSpPr>
          <p:cNvPr id="41" name="Arrow: Curved Left 40">
            <a:extLst>
              <a:ext uri="{FF2B5EF4-FFF2-40B4-BE49-F238E27FC236}">
                <a16:creationId xmlns:a16="http://schemas.microsoft.com/office/drawing/2014/main" id="{A1BB221C-4511-4CF4-91E3-413D5AB8E4C5}"/>
              </a:ext>
            </a:extLst>
          </p:cNvPr>
          <p:cNvSpPr/>
          <p:nvPr/>
        </p:nvSpPr>
        <p:spPr bwMode="auto">
          <a:xfrm flipV="1">
            <a:off x="10170517" y="3114674"/>
            <a:ext cx="912214" cy="2400301"/>
          </a:xfrm>
          <a:prstGeom prst="curvedLeftArrow">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4106659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1948-81F5-481C-B79D-BE4466027DDA}"/>
              </a:ext>
            </a:extLst>
          </p:cNvPr>
          <p:cNvSpPr>
            <a:spLocks noGrp="1"/>
          </p:cNvSpPr>
          <p:nvPr>
            <p:ph type="title"/>
          </p:nvPr>
        </p:nvSpPr>
        <p:spPr/>
        <p:txBody>
          <a:bodyPr/>
          <a:lstStyle/>
          <a:p>
            <a:r>
              <a:rPr lang="de-DE" dirty="0"/>
              <a:t>Exercise</a:t>
            </a:r>
          </a:p>
        </p:txBody>
      </p:sp>
      <p:grpSp>
        <p:nvGrpSpPr>
          <p:cNvPr id="7" name="Gruppieren 6">
            <a:extLst>
              <a:ext uri="{FF2B5EF4-FFF2-40B4-BE49-F238E27FC236}">
                <a16:creationId xmlns:a16="http://schemas.microsoft.com/office/drawing/2014/main" id="{134D13D4-BF26-4C4A-A79D-BB594F8A6BAB}"/>
              </a:ext>
            </a:extLst>
          </p:cNvPr>
          <p:cNvGrpSpPr/>
          <p:nvPr/>
        </p:nvGrpSpPr>
        <p:grpSpPr>
          <a:xfrm>
            <a:off x="571500" y="2771775"/>
            <a:ext cx="5380058" cy="2453610"/>
            <a:chOff x="571500" y="2771775"/>
            <a:chExt cx="5380058" cy="2453610"/>
          </a:xfrm>
        </p:grpSpPr>
        <p:sp>
          <p:nvSpPr>
            <p:cNvPr id="8" name="Rechteck 12">
              <a:extLst>
                <a:ext uri="{FF2B5EF4-FFF2-40B4-BE49-F238E27FC236}">
                  <a16:creationId xmlns:a16="http://schemas.microsoft.com/office/drawing/2014/main" id="{CE3A608E-EC75-428E-86D2-1C700FA3A84B}"/>
                </a:ext>
              </a:extLst>
            </p:cNvPr>
            <p:cNvSpPr/>
            <p:nvPr/>
          </p:nvSpPr>
          <p:spPr bwMode="auto">
            <a:xfrm>
              <a:off x="571500" y="2776538"/>
              <a:ext cx="4637108" cy="2424112"/>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TextBox 10">
              <a:extLst>
                <a:ext uri="{FF2B5EF4-FFF2-40B4-BE49-F238E27FC236}">
                  <a16:creationId xmlns:a16="http://schemas.microsoft.com/office/drawing/2014/main" id="{1972AAC9-81BF-4503-AE9F-7D5A2D89B614}"/>
                </a:ext>
              </a:extLst>
            </p:cNvPr>
            <p:cNvSpPr txBox="1"/>
            <p:nvPr/>
          </p:nvSpPr>
          <p:spPr>
            <a:xfrm>
              <a:off x="626736" y="3465095"/>
              <a:ext cx="5082301" cy="1760290"/>
            </a:xfrm>
            <a:prstGeom prst="rect">
              <a:avLst/>
            </a:prstGeom>
            <a:noFill/>
          </p:spPr>
          <p:txBody>
            <a:bodyPr wrap="square" lIns="0" tIns="0" rIns="0" bIns="0" rtlCol="0">
              <a:noAutofit/>
            </a:bodyPr>
            <a:lstStyle/>
            <a:p>
              <a:pPr marL="342900" indent="-342900">
                <a:lnSpc>
                  <a:spcPct val="110000"/>
                </a:lnSpc>
                <a:buClr>
                  <a:srgbClr val="879BAA"/>
                </a:buClr>
                <a:buFont typeface="Arial" panose="020B0604020202020204" pitchFamily="34" charset="0"/>
                <a:buChar char="•"/>
              </a:pPr>
              <a:r>
                <a:rPr lang="en-US" dirty="0">
                  <a:solidFill>
                    <a:schemeClr val="bg1"/>
                  </a:solidFill>
                  <a:latin typeface="Arial" pitchFamily="34" charset="0"/>
                  <a:cs typeface="Arial" pitchFamily="34" charset="0"/>
                </a:rPr>
                <a:t>Extend your frontend application with a backend and create events from there</a:t>
              </a:r>
              <a:endParaRPr lang="en-US" dirty="0">
                <a:solidFill>
                  <a:schemeClr val="bg1"/>
                </a:solidFill>
                <a:ea typeface="Arial Unicode MS" panose="020B0604020202020204" pitchFamily="34" charset="-128"/>
                <a:cs typeface="Arial Unicode MS" panose="020B0604020202020204" pitchFamily="34" charset="-128"/>
              </a:endParaRPr>
            </a:p>
          </p:txBody>
        </p:sp>
        <p:sp>
          <p:nvSpPr>
            <p:cNvPr id="10" name="Gleichschenkliges Dreieck 16">
              <a:extLst>
                <a:ext uri="{FF2B5EF4-FFF2-40B4-BE49-F238E27FC236}">
                  <a16:creationId xmlns:a16="http://schemas.microsoft.com/office/drawing/2014/main" id="{A9CA378D-CCFE-46F7-909D-D0F0778F7761}"/>
                </a:ext>
              </a:extLst>
            </p:cNvPr>
            <p:cNvSpPr/>
            <p:nvPr/>
          </p:nvSpPr>
          <p:spPr bwMode="auto">
            <a:xfrm rot="5400000">
              <a:off x="4365645" y="3614738"/>
              <a:ext cx="2428875" cy="742950"/>
            </a:xfrm>
            <a:prstGeom prst="triangle">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grpSp>
      <p:sp>
        <p:nvSpPr>
          <p:cNvPr id="13" name="cdtContent Placeholder 9 Id10">
            <a:extLst>
              <a:ext uri="{FF2B5EF4-FFF2-40B4-BE49-F238E27FC236}">
                <a16:creationId xmlns:a16="http://schemas.microsoft.com/office/drawing/2014/main" id="{E994805B-388B-4AB4-BED6-F3331D5AC65F}"/>
              </a:ext>
            </a:extLst>
          </p:cNvPr>
          <p:cNvSpPr>
            <a:spLocks noGrp="1"/>
          </p:cNvSpPr>
          <p:nvPr>
            <p:ph idx="1"/>
          </p:nvPr>
        </p:nvSpPr>
        <p:spPr>
          <a:xfrm>
            <a:off x="626736" y="1440000"/>
            <a:ext cx="11081329" cy="4752000"/>
          </a:xfrm>
        </p:spPr>
        <p:txBody>
          <a:bodyPr/>
          <a:lstStyle/>
          <a:p>
            <a:endParaRPr lang="de-DE" sz="2000" b="1" noProof="0" dirty="0"/>
          </a:p>
          <a:p>
            <a:r>
              <a:rPr lang="de-DE" sz="2000" b="1" dirty="0" err="1"/>
              <a:t>Exercise</a:t>
            </a:r>
            <a:endParaRPr lang="en-US" sz="2000" b="1" dirty="0"/>
          </a:p>
          <a:p>
            <a:endParaRPr lang="en-US" sz="2000" b="1" dirty="0"/>
          </a:p>
        </p:txBody>
      </p:sp>
      <p:pic>
        <p:nvPicPr>
          <p:cNvPr id="46" name="Grafik 45">
            <a:extLst>
              <a:ext uri="{FF2B5EF4-FFF2-40B4-BE49-F238E27FC236}">
                <a16:creationId xmlns:a16="http://schemas.microsoft.com/office/drawing/2014/main" id="{36B73E9F-588C-4D05-9684-43BF266280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1704" y="2337683"/>
            <a:ext cx="4071756" cy="3179820"/>
          </a:xfrm>
          <a:prstGeom prst="rect">
            <a:avLst/>
          </a:prstGeom>
        </p:spPr>
      </p:pic>
    </p:spTree>
    <p:extLst>
      <p:ext uri="{BB962C8B-B14F-4D97-AF65-F5344CB8AC3E}">
        <p14:creationId xmlns:p14="http://schemas.microsoft.com/office/powerpoint/2010/main" val="35346435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1948-81F5-481C-B79D-BE4466027DDA}"/>
              </a:ext>
            </a:extLst>
          </p:cNvPr>
          <p:cNvSpPr>
            <a:spLocks noGrp="1"/>
          </p:cNvSpPr>
          <p:nvPr>
            <p:ph type="title"/>
          </p:nvPr>
        </p:nvSpPr>
        <p:spPr/>
        <p:txBody>
          <a:bodyPr/>
          <a:lstStyle/>
          <a:p>
            <a:r>
              <a:rPr lang="de-DE" dirty="0"/>
              <a:t>Exercise</a:t>
            </a:r>
          </a:p>
        </p:txBody>
      </p:sp>
      <p:sp>
        <p:nvSpPr>
          <p:cNvPr id="3" name="Content Placeholder 2">
            <a:extLst>
              <a:ext uri="{FF2B5EF4-FFF2-40B4-BE49-F238E27FC236}">
                <a16:creationId xmlns:a16="http://schemas.microsoft.com/office/drawing/2014/main" id="{9DA80EB8-31A9-4E15-A504-D16863C36559}"/>
              </a:ext>
            </a:extLst>
          </p:cNvPr>
          <p:cNvSpPr>
            <a:spLocks noGrp="1"/>
          </p:cNvSpPr>
          <p:nvPr>
            <p:ph sz="half" idx="1"/>
          </p:nvPr>
        </p:nvSpPr>
        <p:spPr/>
        <p:txBody>
          <a:bodyPr/>
          <a:lstStyle/>
          <a:p>
            <a:r>
              <a:rPr lang="de-DE" dirty="0"/>
              <a:t>Task: Extend your frontend application with a backend and create events from there</a:t>
            </a:r>
          </a:p>
          <a:p>
            <a:endParaRPr lang="de-DE" dirty="0"/>
          </a:p>
          <a:p>
            <a:pPr marL="342900" indent="-342900">
              <a:buAutoNum type="arabicPeriod"/>
            </a:pPr>
            <a:r>
              <a:rPr lang="de-DE" dirty="0"/>
              <a:t>Create a combined manifest.yml</a:t>
            </a:r>
          </a:p>
          <a:p>
            <a:pPr marL="342900" indent="-342900">
              <a:buAutoNum type="arabicPeriod"/>
            </a:pPr>
            <a:endParaRPr lang="de-DE" dirty="0"/>
          </a:p>
          <a:p>
            <a:pPr marL="342900" indent="-342900">
              <a:buAutoNum type="arabicPeriod"/>
            </a:pPr>
            <a:r>
              <a:rPr lang="de-DE" dirty="0"/>
              <a:t>Push both parts of your application</a:t>
            </a:r>
          </a:p>
          <a:p>
            <a:pPr marL="342900" indent="-342900">
              <a:buAutoNum type="arabicPeriod"/>
            </a:pPr>
            <a:endParaRPr lang="de-DE" dirty="0"/>
          </a:p>
          <a:p>
            <a:pPr marL="342900" indent="-342900">
              <a:buAutoNum type="arabicPeriod"/>
            </a:pPr>
            <a:r>
              <a:rPr lang="de-DE" dirty="0"/>
              <a:t>Register the second component</a:t>
            </a:r>
          </a:p>
          <a:p>
            <a:pPr marL="342900" indent="-342900">
              <a:buAutoNum type="arabicPeriod"/>
            </a:pPr>
            <a:endParaRPr lang="de-DE" dirty="0"/>
          </a:p>
          <a:p>
            <a:pPr marL="342900" indent="-342900">
              <a:buAutoNum type="arabicPeriod"/>
            </a:pPr>
            <a:r>
              <a:rPr lang="de-DE" dirty="0"/>
              <a:t>Run the application</a:t>
            </a:r>
          </a:p>
          <a:p>
            <a:pPr marL="342900" indent="-342900">
              <a:buAutoNum type="arabicPeriod"/>
            </a:pPr>
            <a:endParaRPr lang="de-DE" dirty="0"/>
          </a:p>
          <a:p>
            <a:pPr marL="342900" indent="-342900">
              <a:buAutoNum type="arabicPeriod"/>
            </a:pPr>
            <a:r>
              <a:rPr lang="de-DE" dirty="0"/>
              <a:t>Build a call from the frontend to the backend</a:t>
            </a:r>
          </a:p>
          <a:p>
            <a:endParaRPr lang="de-DE" dirty="0"/>
          </a:p>
        </p:txBody>
      </p:sp>
    </p:spTree>
    <p:extLst>
      <p:ext uri="{BB962C8B-B14F-4D97-AF65-F5344CB8AC3E}">
        <p14:creationId xmlns:p14="http://schemas.microsoft.com/office/powerpoint/2010/main" val="1027759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Frontend/Backend</a:t>
            </a:r>
            <a:br>
              <a:rPr lang="de-DE" dirty="0">
                <a:solidFill>
                  <a:srgbClr val="00646E"/>
                </a:solidFill>
              </a:rPr>
            </a:br>
            <a:r>
              <a:rPr lang="en-US" b="0" dirty="0">
                <a:solidFill>
                  <a:srgbClr val="00646E"/>
                </a:solidFill>
              </a:rPr>
              <a:t>Summary</a:t>
            </a:r>
            <a:endParaRPr lang="en-US" dirty="0">
              <a:solidFill>
                <a:srgbClr val="00646E"/>
              </a:solidFill>
            </a:endParaRPr>
          </a:p>
        </p:txBody>
      </p:sp>
      <p:sp>
        <p:nvSpPr>
          <p:cNvPr id="6" name="Line Callout 2 5"/>
          <p:cNvSpPr/>
          <p:nvPr/>
        </p:nvSpPr>
        <p:spPr bwMode="auto">
          <a:xfrm flipH="1">
            <a:off x="594987" y="1680633"/>
            <a:ext cx="3391810" cy="3334427"/>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dirty="0" err="1">
                <a:solidFill>
                  <a:srgbClr val="FFFFFF"/>
                </a:solidFill>
                <a:ea typeface="Arial Unicode MS" panose="020B0604020202020204" pitchFamily="34" charset="-128"/>
                <a:cs typeface="Arial Unicode MS" panose="020B0604020202020204" pitchFamily="34" charset="-128"/>
              </a:rPr>
              <a:t>How</a:t>
            </a:r>
            <a:r>
              <a:rPr lang="de-DE" dirty="0">
                <a:solidFill>
                  <a:srgbClr val="FFFFFF"/>
                </a:solidFill>
                <a:ea typeface="Arial Unicode MS" panose="020B0604020202020204" pitchFamily="34" charset="-128"/>
                <a:cs typeface="Arial Unicode MS" panose="020B0604020202020204" pitchFamily="34" charset="-128"/>
              </a:rPr>
              <a:t> do </a:t>
            </a:r>
            <a:r>
              <a:rPr lang="de-DE" dirty="0" err="1">
                <a:solidFill>
                  <a:srgbClr val="FFFFFF"/>
                </a:solidFill>
                <a:ea typeface="Arial Unicode MS" panose="020B0604020202020204" pitchFamily="34" charset="-128"/>
                <a:cs typeface="Arial Unicode MS" panose="020B0604020202020204" pitchFamily="34" charset="-128"/>
              </a:rPr>
              <a:t>you</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extend</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your</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frontend</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application</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with</a:t>
            </a:r>
            <a:r>
              <a:rPr lang="de-DE" dirty="0">
                <a:solidFill>
                  <a:srgbClr val="FFFFFF"/>
                </a:solidFill>
                <a:ea typeface="Arial Unicode MS" panose="020B0604020202020204" pitchFamily="34" charset="-128"/>
                <a:cs typeface="Arial Unicode MS" panose="020B0604020202020204" pitchFamily="34" charset="-128"/>
              </a:rPr>
              <a:t> a backend and </a:t>
            </a:r>
            <a:r>
              <a:rPr lang="de-DE" dirty="0" err="1">
                <a:solidFill>
                  <a:srgbClr val="FFFFFF"/>
                </a:solidFill>
                <a:ea typeface="Arial Unicode MS" panose="020B0604020202020204" pitchFamily="34" charset="-128"/>
                <a:cs typeface="Arial Unicode MS" panose="020B0604020202020204" pitchFamily="34" charset="-128"/>
              </a:rPr>
              <a:t>create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events</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from</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there</a:t>
            </a:r>
            <a:r>
              <a:rPr lang="de-DE" dirty="0">
                <a:solidFill>
                  <a:srgbClr val="FFFFFF"/>
                </a:solidFill>
                <a:ea typeface="Arial Unicode MS" panose="020B0604020202020204" pitchFamily="34" charset="-128"/>
                <a:cs typeface="Arial Unicode MS" panose="020B0604020202020204" pitchFamily="34" charset="-128"/>
              </a:rPr>
              <a:t>?</a:t>
            </a:r>
            <a:endParaRPr lang="en-US"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chemeClr val="bg1"/>
                </a:solidFill>
                <a:ea typeface="Arial Unicode MS" panose="020B0604020202020204" pitchFamily="34" charset="-128"/>
                <a:cs typeface="Arial Unicode MS" panose="020B0604020202020204" pitchFamily="34" charset="-128"/>
              </a:rPr>
              <a:t>By </a:t>
            </a:r>
            <a:r>
              <a:rPr lang="de-DE" b="1" dirty="0" err="1">
                <a:solidFill>
                  <a:schemeClr val="bg1"/>
                </a:solidFill>
                <a:ea typeface="Arial Unicode MS" panose="020B0604020202020204" pitchFamily="34" charset="-128"/>
                <a:cs typeface="Arial Unicode MS" panose="020B0604020202020204" pitchFamily="34" charset="-128"/>
              </a:rPr>
              <a:t>creating</a:t>
            </a:r>
            <a:r>
              <a:rPr lang="de-DE" b="1" dirty="0">
                <a:solidFill>
                  <a:schemeClr val="bg1"/>
                </a:solidFill>
                <a:ea typeface="Arial Unicode MS" panose="020B0604020202020204" pitchFamily="34" charset="-128"/>
                <a:cs typeface="Arial Unicode MS" panose="020B0604020202020204" pitchFamily="34" charset="-128"/>
              </a:rPr>
              <a:t> a </a:t>
            </a:r>
            <a:r>
              <a:rPr lang="de-DE" b="1" dirty="0" err="1">
                <a:solidFill>
                  <a:schemeClr val="bg1"/>
                </a:solidFill>
                <a:ea typeface="Arial Unicode MS" panose="020B0604020202020204" pitchFamily="34" charset="-128"/>
                <a:cs typeface="Arial Unicode MS" panose="020B0604020202020204" pitchFamily="34" charset="-128"/>
              </a:rPr>
              <a:t>combined</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manifest.yml</a:t>
            </a:r>
            <a:r>
              <a:rPr lang="de-DE" b="1" dirty="0">
                <a:solidFill>
                  <a:schemeClr val="bg1"/>
                </a:solidFill>
                <a:ea typeface="Arial Unicode MS" panose="020B0604020202020204" pitchFamily="34" charset="-128"/>
                <a:cs typeface="Arial Unicode MS" panose="020B0604020202020204" pitchFamily="34" charset="-128"/>
              </a:rPr>
              <a:t>, push </a:t>
            </a:r>
            <a:r>
              <a:rPr lang="de-DE" b="1" dirty="0" err="1">
                <a:solidFill>
                  <a:schemeClr val="bg1"/>
                </a:solidFill>
                <a:ea typeface="Arial Unicode MS" panose="020B0604020202020204" pitchFamily="34" charset="-128"/>
                <a:cs typeface="Arial Unicode MS" panose="020B0604020202020204" pitchFamily="34" charset="-128"/>
              </a:rPr>
              <a:t>both</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parts</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of</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your</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app</a:t>
            </a:r>
            <a:r>
              <a:rPr lang="de-DE" b="1" dirty="0">
                <a:solidFill>
                  <a:schemeClr val="bg1"/>
                </a:solidFill>
                <a:ea typeface="Arial Unicode MS" panose="020B0604020202020204" pitchFamily="34" charset="-128"/>
                <a:cs typeface="Arial Unicode MS" panose="020B0604020202020204" pitchFamily="34" charset="-128"/>
              </a:rPr>
              <a:t> and </a:t>
            </a:r>
            <a:r>
              <a:rPr lang="de-DE" b="1" dirty="0" err="1">
                <a:solidFill>
                  <a:schemeClr val="bg1"/>
                </a:solidFill>
                <a:ea typeface="Arial Unicode MS" panose="020B0604020202020204" pitchFamily="34" charset="-128"/>
                <a:cs typeface="Arial Unicode MS" panose="020B0604020202020204" pitchFamily="34" charset="-128"/>
              </a:rPr>
              <a:t>register</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the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second</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component</a:t>
            </a:r>
            <a:r>
              <a:rPr lang="en-US" b="1" dirty="0">
                <a:solidFill>
                  <a:schemeClr val="bg1"/>
                </a:solidFill>
                <a:ea typeface="Arial Unicode MS" panose="020B0604020202020204" pitchFamily="34" charset="-128"/>
                <a:cs typeface="Arial Unicode MS" panose="020B0604020202020204" pitchFamily="34" charset="-128"/>
              </a:rPr>
              <a:t>.</a:t>
            </a:r>
            <a:endParaRPr lang="de-DE"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4850343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solidFill>
                  <a:srgbClr val="00646E"/>
                </a:solidFill>
              </a:rPr>
              <a:t>MindSphere Documentation</a:t>
            </a:r>
          </a:p>
        </p:txBody>
      </p:sp>
      <p:sp>
        <p:nvSpPr>
          <p:cNvPr id="61" name="Rechteck 60"/>
          <p:cNvSpPr/>
          <p:nvPr/>
        </p:nvSpPr>
        <p:spPr bwMode="auto">
          <a:xfrm>
            <a:off x="626239" y="1946371"/>
            <a:ext cx="5325820" cy="1691306"/>
          </a:xfrm>
          <a:prstGeom prst="rect">
            <a:avLst/>
          </a:prstGeom>
          <a:noFill/>
          <a:ln w="9525" cap="flat" cmpd="sng" algn="ctr">
            <a:solidFill>
              <a:schemeClr val="accent5"/>
            </a:solidFill>
            <a:prstDash val="solid"/>
            <a:round/>
            <a:headEnd type="none" w="med" len="med"/>
            <a:tailEnd type="none" w="med" len="med"/>
          </a:ln>
          <a:effectLst/>
          <a:extLst/>
        </p:spPr>
        <p:txBody>
          <a:bodyPr wrap="square" lIns="107944" tIns="53972" rIns="107944" bIns="53972" numCol="1" spcCol="72000" rtlCol="0" anchor="ctr">
            <a:noAutofit/>
          </a:bodyPr>
          <a:lstStyle/>
          <a:p>
            <a:pPr algn="ctr" rtl="0" eaLnBrk="1" fontAlgn="base" hangingPunct="1">
              <a:lnSpc>
                <a:spcPct val="110000"/>
              </a:lnSpc>
              <a:spcBef>
                <a:spcPct val="0"/>
              </a:spcBef>
              <a:spcAft>
                <a:spcPct val="0"/>
              </a:spcAft>
              <a:buFont typeface="Wingdings" charset="0"/>
              <a:buNone/>
            </a:pPr>
            <a:endParaRPr lang="en-US" sz="1799" dirty="0">
              <a:solidFill>
                <a:srgbClr val="000000"/>
              </a:solidFill>
              <a:latin typeface="Arial"/>
              <a:ea typeface="Arial Unicode MS" panose="020B0604020202020204" pitchFamily="34" charset="-128"/>
              <a:cs typeface="Arial Unicode MS" panose="020B0604020202020204" pitchFamily="34" charset="-128"/>
            </a:endParaRPr>
          </a:p>
        </p:txBody>
      </p:sp>
      <p:sp>
        <p:nvSpPr>
          <p:cNvPr id="62" name="Rectangle 37"/>
          <p:cNvSpPr/>
          <p:nvPr/>
        </p:nvSpPr>
        <p:spPr>
          <a:xfrm>
            <a:off x="626239" y="1461665"/>
            <a:ext cx="5325820" cy="391839"/>
          </a:xfrm>
          <a:prstGeom prst="rect">
            <a:avLst/>
          </a:prstGeom>
          <a:solidFill>
            <a:srgbClr val="2387AA"/>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fontAlgn="base">
              <a:spcBef>
                <a:spcPct val="0"/>
              </a:spcBef>
              <a:spcAft>
                <a:spcPct val="0"/>
              </a:spcAft>
            </a:pPr>
            <a:r>
              <a:rPr lang="en-US" sz="1399" b="1" dirty="0">
                <a:solidFill>
                  <a:srgbClr val="FFFFFF"/>
                </a:solidFill>
                <a:latin typeface="Arial (Überschriften)"/>
                <a:ea typeface="Siemens Sans Roman" charset="0"/>
                <a:cs typeface="Siemens Sans Roman" charset="0"/>
              </a:rPr>
              <a:t>Developer documentation at </a:t>
            </a:r>
            <a:r>
              <a:rPr lang="en-US" sz="1399" b="1" dirty="0">
                <a:solidFill>
                  <a:srgbClr val="FFFFFF"/>
                </a:solidFill>
                <a:latin typeface="Arial (Überschriften)"/>
                <a:ea typeface="Siemens Sans Roman" charset="0"/>
                <a:cs typeface="Siemens Sans Roman" charset="0"/>
                <a:hlinkClick r:id="rId3"/>
              </a:rPr>
              <a:t>www.mindsphere.io/developer</a:t>
            </a:r>
            <a:endParaRPr lang="en-US" sz="1399" b="1" dirty="0">
              <a:solidFill>
                <a:srgbClr val="FFFFFF"/>
              </a:solidFill>
              <a:latin typeface="Arial (Überschriften)"/>
              <a:ea typeface="Siemens Sans Roman" charset="0"/>
              <a:cs typeface="Siemens Sans Roman" charset="0"/>
            </a:endParaRPr>
          </a:p>
        </p:txBody>
      </p:sp>
      <p:sp>
        <p:nvSpPr>
          <p:cNvPr id="63" name="Rectangle 37"/>
          <p:cNvSpPr/>
          <p:nvPr/>
        </p:nvSpPr>
        <p:spPr>
          <a:xfrm>
            <a:off x="6239941" y="1461664"/>
            <a:ext cx="5325226" cy="391839"/>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fontAlgn="base">
              <a:spcBef>
                <a:spcPct val="0"/>
              </a:spcBef>
              <a:spcAft>
                <a:spcPct val="0"/>
              </a:spcAft>
            </a:pPr>
            <a:r>
              <a:rPr lang="en-US" sz="1399" b="1" dirty="0">
                <a:solidFill>
                  <a:srgbClr val="FFFFFF"/>
                </a:solidFill>
                <a:latin typeface="Arial (Überschriften)"/>
                <a:ea typeface="Siemens Sans Roman" charset="0"/>
                <a:cs typeface="Siemens Sans Roman" charset="0"/>
              </a:rPr>
              <a:t>User documentation at  </a:t>
            </a:r>
            <a:r>
              <a:rPr lang="en-US" sz="1399" b="1" dirty="0">
                <a:solidFill>
                  <a:srgbClr val="FFFFFF"/>
                </a:solidFill>
                <a:latin typeface="Arial (Überschriften)"/>
                <a:ea typeface="Siemens Sans Roman" charset="0"/>
                <a:cs typeface="Siemens Sans Roman" charset="0"/>
                <a:hlinkClick r:id="rId4"/>
              </a:rPr>
              <a:t>www.mindsphere.io/documentation</a:t>
            </a:r>
            <a:endParaRPr lang="en-US" sz="1399" b="1" dirty="0">
              <a:solidFill>
                <a:srgbClr val="FFFFFF"/>
              </a:solidFill>
              <a:latin typeface="Arial (Überschriften)"/>
              <a:ea typeface="Siemens Sans Roman" charset="0"/>
              <a:cs typeface="Siemens Sans Roman" charset="0"/>
            </a:endParaRPr>
          </a:p>
        </p:txBody>
      </p:sp>
      <p:grpSp>
        <p:nvGrpSpPr>
          <p:cNvPr id="64" name="Gruppieren 63"/>
          <p:cNvGrpSpPr/>
          <p:nvPr/>
        </p:nvGrpSpPr>
        <p:grpSpPr>
          <a:xfrm>
            <a:off x="734196" y="1983026"/>
            <a:ext cx="1619337" cy="412695"/>
            <a:chOff x="3442933" y="1359751"/>
            <a:chExt cx="784758" cy="347333"/>
          </a:xfrm>
        </p:grpSpPr>
        <p:sp>
          <p:nvSpPr>
            <p:cNvPr id="65" name="Rechteck 64"/>
            <p:cNvSpPr/>
            <p:nvPr/>
          </p:nvSpPr>
          <p:spPr>
            <a:xfrm>
              <a:off x="3442933" y="1404258"/>
              <a:ext cx="784758" cy="302826"/>
            </a:xfrm>
            <a:prstGeom prst="rect">
              <a:avLst/>
            </a:prstGeom>
            <a:solidFill>
              <a:srgbClr val="2387AA"/>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rgbClr val="FFFFFF"/>
                </a:solidFill>
                <a:latin typeface="Arial (Überschriften)"/>
                <a:ea typeface="Siemens Sans Roman" charset="0"/>
                <a:cs typeface="Siemens Sans Roman" charset="0"/>
              </a:endParaRPr>
            </a:p>
          </p:txBody>
        </p:sp>
        <p:sp>
          <p:nvSpPr>
            <p:cNvPr id="66" name="Rechteck 65"/>
            <p:cNvSpPr/>
            <p:nvPr/>
          </p:nvSpPr>
          <p:spPr>
            <a:xfrm>
              <a:off x="3442933" y="1359751"/>
              <a:ext cx="784758" cy="347333"/>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rgbClr val="FFFFFF"/>
                  </a:solidFill>
                  <a:latin typeface="Arial (Überschriften)"/>
                  <a:ea typeface="Siemens Sans Roman" charset="0"/>
                  <a:cs typeface="Siemens Sans Roman" charset="0"/>
                </a:rPr>
                <a:t>Code examples</a:t>
              </a:r>
            </a:p>
          </p:txBody>
        </p:sp>
      </p:grpSp>
      <p:grpSp>
        <p:nvGrpSpPr>
          <p:cNvPr id="67" name="Gruppieren 66"/>
          <p:cNvGrpSpPr/>
          <p:nvPr/>
        </p:nvGrpSpPr>
        <p:grpSpPr>
          <a:xfrm>
            <a:off x="734196" y="2433381"/>
            <a:ext cx="1619337" cy="359813"/>
            <a:chOff x="3442933" y="1404258"/>
            <a:chExt cx="784758" cy="302826"/>
          </a:xfrm>
        </p:grpSpPr>
        <p:sp>
          <p:nvSpPr>
            <p:cNvPr id="68" name="Rechteck 67"/>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rgbClr val="FFFFFF"/>
                </a:solidFill>
                <a:latin typeface="Arial (Überschriften)"/>
                <a:ea typeface="Siemens Sans Roman" charset="0"/>
                <a:cs typeface="Siemens Sans Roman" charset="0"/>
              </a:endParaRPr>
            </a:p>
          </p:txBody>
        </p:sp>
        <p:sp>
          <p:nvSpPr>
            <p:cNvPr id="69" name="Rechteck 68"/>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rgbClr val="FFFFFF"/>
                  </a:solidFill>
                  <a:latin typeface="Arial (Überschriften)"/>
                  <a:ea typeface="Siemens Sans Roman" charset="0"/>
                  <a:cs typeface="Siemens Sans Roman" charset="0"/>
                </a:rPr>
                <a:t>Tutorials</a:t>
              </a:r>
            </a:p>
          </p:txBody>
        </p:sp>
      </p:grpSp>
      <p:grpSp>
        <p:nvGrpSpPr>
          <p:cNvPr id="70" name="Gruppieren 69"/>
          <p:cNvGrpSpPr/>
          <p:nvPr/>
        </p:nvGrpSpPr>
        <p:grpSpPr>
          <a:xfrm>
            <a:off x="734196" y="2830853"/>
            <a:ext cx="1619337" cy="359813"/>
            <a:chOff x="3442933" y="1404258"/>
            <a:chExt cx="784758" cy="302826"/>
          </a:xfrm>
        </p:grpSpPr>
        <p:sp>
          <p:nvSpPr>
            <p:cNvPr id="71" name="Rechteck 70"/>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rgbClr val="FFFFFF"/>
                </a:solidFill>
                <a:latin typeface="Arial (Überschriften)"/>
                <a:ea typeface="Siemens Sans Roman" charset="0"/>
                <a:cs typeface="Siemens Sans Roman" charset="0"/>
              </a:endParaRPr>
            </a:p>
          </p:txBody>
        </p:sp>
        <p:sp>
          <p:nvSpPr>
            <p:cNvPr id="72" name="Rechteck 71"/>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rgbClr val="FFFFFF"/>
                  </a:solidFill>
                  <a:latin typeface="Arial (Überschriften)"/>
                  <a:ea typeface="Siemens Sans Roman" charset="0"/>
                  <a:cs typeface="Siemens Sans Roman" charset="0"/>
                </a:rPr>
                <a:t>API description</a:t>
              </a:r>
            </a:p>
          </p:txBody>
        </p:sp>
      </p:grpSp>
      <p:grpSp>
        <p:nvGrpSpPr>
          <p:cNvPr id="73" name="Gruppieren 72"/>
          <p:cNvGrpSpPr/>
          <p:nvPr/>
        </p:nvGrpSpPr>
        <p:grpSpPr>
          <a:xfrm>
            <a:off x="6992479" y="2020934"/>
            <a:ext cx="1727100" cy="440475"/>
            <a:chOff x="3442933" y="1404258"/>
            <a:chExt cx="784758" cy="302826"/>
          </a:xfrm>
        </p:grpSpPr>
        <p:sp>
          <p:nvSpPr>
            <p:cNvPr id="74" name="Rechteck 73"/>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chemeClr val="lt1"/>
                </a:solidFill>
                <a:latin typeface="Arial (Überschriften)"/>
                <a:ea typeface="Siemens Sans Roman" charset="0"/>
                <a:cs typeface="Siemens Sans Roman" charset="0"/>
              </a:endParaRPr>
            </a:p>
          </p:txBody>
        </p:sp>
        <p:sp>
          <p:nvSpPr>
            <p:cNvPr id="75" name="Rechteck 74"/>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chemeClr val="lt1"/>
                  </a:solidFill>
                  <a:latin typeface="Arial (Überschriften)"/>
                  <a:ea typeface="Siemens Sans Roman" charset="0"/>
                  <a:cs typeface="Siemens Sans Roman" charset="0"/>
                </a:rPr>
                <a:t>Getting connected to MindSphere</a:t>
              </a:r>
            </a:p>
          </p:txBody>
        </p:sp>
      </p:grpSp>
      <p:grpSp>
        <p:nvGrpSpPr>
          <p:cNvPr id="76" name="Gruppieren 75"/>
          <p:cNvGrpSpPr/>
          <p:nvPr/>
        </p:nvGrpSpPr>
        <p:grpSpPr>
          <a:xfrm>
            <a:off x="733999" y="3819118"/>
            <a:ext cx="1619666" cy="415808"/>
            <a:chOff x="3442933" y="1357130"/>
            <a:chExt cx="784758" cy="349954"/>
          </a:xfrm>
        </p:grpSpPr>
        <p:sp>
          <p:nvSpPr>
            <p:cNvPr id="77" name="Rechteck 76"/>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rgbClr val="FFFFFF"/>
                </a:solidFill>
                <a:latin typeface="Arial (Überschriften)"/>
                <a:ea typeface="Siemens Sans Roman" charset="0"/>
                <a:cs typeface="Siemens Sans Roman" charset="0"/>
              </a:endParaRPr>
            </a:p>
          </p:txBody>
        </p:sp>
        <p:sp>
          <p:nvSpPr>
            <p:cNvPr id="78" name="Rechteck 77"/>
            <p:cNvSpPr/>
            <p:nvPr/>
          </p:nvSpPr>
          <p:spPr>
            <a:xfrm>
              <a:off x="3442933" y="1357130"/>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rgbClr val="FFFFFF"/>
                  </a:solidFill>
                  <a:latin typeface="Arial (Überschriften)"/>
                  <a:ea typeface="Siemens Sans Roman" charset="0"/>
                  <a:cs typeface="Siemens Sans Roman" charset="0"/>
                </a:rPr>
                <a:t>API references</a:t>
              </a:r>
            </a:p>
          </p:txBody>
        </p:sp>
      </p:grpSp>
      <p:grpSp>
        <p:nvGrpSpPr>
          <p:cNvPr id="79" name="Gruppieren 78"/>
          <p:cNvGrpSpPr/>
          <p:nvPr/>
        </p:nvGrpSpPr>
        <p:grpSpPr>
          <a:xfrm>
            <a:off x="733999" y="4277392"/>
            <a:ext cx="1619666" cy="359813"/>
            <a:chOff x="3442933" y="1404258"/>
            <a:chExt cx="784758" cy="302826"/>
          </a:xfrm>
        </p:grpSpPr>
        <p:sp>
          <p:nvSpPr>
            <p:cNvPr id="80" name="Rechteck 79"/>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rgbClr val="FFFFFF"/>
                </a:solidFill>
                <a:latin typeface="Arial (Überschriften)"/>
                <a:ea typeface="Siemens Sans Roman" charset="0"/>
                <a:cs typeface="Siemens Sans Roman" charset="0"/>
              </a:endParaRPr>
            </a:p>
          </p:txBody>
        </p:sp>
        <p:sp>
          <p:nvSpPr>
            <p:cNvPr id="81" name="Rechteck 80"/>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rgbClr val="FFFFFF"/>
                  </a:solidFill>
                  <a:latin typeface="Arial (Überschriften)"/>
                  <a:ea typeface="Siemens Sans Roman" charset="0"/>
                  <a:cs typeface="Siemens Sans Roman" charset="0"/>
                </a:rPr>
                <a:t>Developer Cockpit</a:t>
              </a:r>
            </a:p>
          </p:txBody>
        </p:sp>
      </p:grpSp>
      <p:grpSp>
        <p:nvGrpSpPr>
          <p:cNvPr id="82" name="Gruppieren 81"/>
          <p:cNvGrpSpPr/>
          <p:nvPr/>
        </p:nvGrpSpPr>
        <p:grpSpPr>
          <a:xfrm>
            <a:off x="9031779" y="2020934"/>
            <a:ext cx="1727100" cy="440475"/>
            <a:chOff x="3442933" y="1404258"/>
            <a:chExt cx="784758" cy="302826"/>
          </a:xfrm>
        </p:grpSpPr>
        <p:sp>
          <p:nvSpPr>
            <p:cNvPr id="83" name="Rechteck 82"/>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chemeClr val="lt1"/>
                </a:solidFill>
                <a:latin typeface="Arial (Überschriften)"/>
                <a:ea typeface="Siemens Sans Roman" charset="0"/>
                <a:cs typeface="Siemens Sans Roman" charset="0"/>
              </a:endParaRPr>
            </a:p>
          </p:txBody>
        </p:sp>
        <p:sp>
          <p:nvSpPr>
            <p:cNvPr id="84" name="Rechteck 83"/>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chemeClr val="lt1"/>
                  </a:solidFill>
                  <a:latin typeface="Arial (Überschriften)"/>
                  <a:ea typeface="Siemens Sans Roman" charset="0"/>
                  <a:cs typeface="Siemens Sans Roman" charset="0"/>
                </a:rPr>
                <a:t>How to use Asset Management</a:t>
              </a:r>
            </a:p>
          </p:txBody>
        </p:sp>
      </p:grpSp>
      <p:grpSp>
        <p:nvGrpSpPr>
          <p:cNvPr id="85" name="Gruppieren 84"/>
          <p:cNvGrpSpPr/>
          <p:nvPr/>
        </p:nvGrpSpPr>
        <p:grpSpPr>
          <a:xfrm>
            <a:off x="6992479" y="2528131"/>
            <a:ext cx="1727100" cy="440475"/>
            <a:chOff x="3442933" y="1404258"/>
            <a:chExt cx="784758" cy="302826"/>
          </a:xfrm>
        </p:grpSpPr>
        <p:sp>
          <p:nvSpPr>
            <p:cNvPr id="86" name="Rechteck 85"/>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chemeClr val="lt1"/>
                </a:solidFill>
                <a:latin typeface="Arial (Überschriften)"/>
                <a:ea typeface="Siemens Sans Roman" charset="0"/>
                <a:cs typeface="Siemens Sans Roman" charset="0"/>
              </a:endParaRPr>
            </a:p>
          </p:txBody>
        </p:sp>
        <p:sp>
          <p:nvSpPr>
            <p:cNvPr id="87" name="Rechteck 86"/>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chemeClr val="lt1"/>
                  </a:solidFill>
                  <a:latin typeface="Arial (Überschriften)"/>
                  <a:ea typeface="Siemens Sans Roman" charset="0"/>
                  <a:cs typeface="Siemens Sans Roman" charset="0"/>
                </a:rPr>
                <a:t>How to Use </a:t>
              </a:r>
              <a:r>
                <a:rPr lang="en-US" sz="1199" b="1" dirty="0" err="1">
                  <a:solidFill>
                    <a:schemeClr val="lt1"/>
                  </a:solidFill>
                  <a:latin typeface="Arial (Überschriften)"/>
                  <a:ea typeface="Siemens Sans Roman" charset="0"/>
                  <a:cs typeface="Siemens Sans Roman" charset="0"/>
                </a:rPr>
                <a:t>FleetManager</a:t>
              </a:r>
              <a:endParaRPr lang="en-US" sz="1199" b="1" dirty="0">
                <a:solidFill>
                  <a:schemeClr val="lt1"/>
                </a:solidFill>
                <a:latin typeface="Arial (Überschriften)"/>
                <a:ea typeface="Siemens Sans Roman" charset="0"/>
                <a:cs typeface="Siemens Sans Roman" charset="0"/>
              </a:endParaRPr>
            </a:p>
          </p:txBody>
        </p:sp>
      </p:grpSp>
      <p:grpSp>
        <p:nvGrpSpPr>
          <p:cNvPr id="88" name="Gruppieren 87"/>
          <p:cNvGrpSpPr/>
          <p:nvPr/>
        </p:nvGrpSpPr>
        <p:grpSpPr>
          <a:xfrm>
            <a:off x="9031779" y="2532842"/>
            <a:ext cx="1727100" cy="440475"/>
            <a:chOff x="3442933" y="1404258"/>
            <a:chExt cx="784758" cy="302826"/>
          </a:xfrm>
        </p:grpSpPr>
        <p:sp>
          <p:nvSpPr>
            <p:cNvPr id="89" name="Rechteck 88"/>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chemeClr val="lt1"/>
                </a:solidFill>
                <a:latin typeface="Arial (Überschriften)"/>
                <a:ea typeface="Siemens Sans Roman" charset="0"/>
                <a:cs typeface="Siemens Sans Roman" charset="0"/>
              </a:endParaRPr>
            </a:p>
          </p:txBody>
        </p:sp>
        <p:sp>
          <p:nvSpPr>
            <p:cNvPr id="90" name="Rechteck 89"/>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chemeClr val="lt1"/>
                  </a:solidFill>
                  <a:latin typeface="Arial (Überschriften)"/>
                  <a:ea typeface="Siemens Sans Roman" charset="0"/>
                  <a:cs typeface="Siemens Sans Roman" charset="0"/>
                </a:rPr>
                <a:t>How to Operator Cockpit</a:t>
              </a:r>
            </a:p>
          </p:txBody>
        </p:sp>
      </p:grpSp>
      <p:grpSp>
        <p:nvGrpSpPr>
          <p:cNvPr id="91" name="Gruppieren 90"/>
          <p:cNvGrpSpPr/>
          <p:nvPr/>
        </p:nvGrpSpPr>
        <p:grpSpPr>
          <a:xfrm>
            <a:off x="6992479" y="3037173"/>
            <a:ext cx="1727100" cy="440475"/>
            <a:chOff x="3442933" y="1404258"/>
            <a:chExt cx="784758" cy="302826"/>
          </a:xfrm>
        </p:grpSpPr>
        <p:sp>
          <p:nvSpPr>
            <p:cNvPr id="92" name="Rechteck 91"/>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chemeClr val="lt1"/>
                </a:solidFill>
                <a:latin typeface="Arial (Überschriften)"/>
                <a:ea typeface="Siemens Sans Roman" charset="0"/>
                <a:cs typeface="Siemens Sans Roman" charset="0"/>
              </a:endParaRPr>
            </a:p>
          </p:txBody>
        </p:sp>
        <p:sp>
          <p:nvSpPr>
            <p:cNvPr id="93" name="Rechteck 92"/>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chemeClr val="lt1"/>
                  </a:solidFill>
                  <a:latin typeface="Arial (Überschriften)"/>
                  <a:ea typeface="Siemens Sans Roman" charset="0"/>
                  <a:cs typeface="Siemens Sans Roman" charset="0"/>
                </a:rPr>
                <a:t>How to use Developer Cockpit</a:t>
              </a:r>
            </a:p>
          </p:txBody>
        </p:sp>
      </p:grpSp>
      <p:grpSp>
        <p:nvGrpSpPr>
          <p:cNvPr id="94" name="Gruppieren 93"/>
          <p:cNvGrpSpPr/>
          <p:nvPr/>
        </p:nvGrpSpPr>
        <p:grpSpPr>
          <a:xfrm>
            <a:off x="734196" y="3228326"/>
            <a:ext cx="1619337" cy="381573"/>
            <a:chOff x="3442933" y="1404258"/>
            <a:chExt cx="784758" cy="321140"/>
          </a:xfrm>
        </p:grpSpPr>
        <p:sp>
          <p:nvSpPr>
            <p:cNvPr id="95" name="Rechteck 94"/>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rgbClr val="FFFFFF"/>
                </a:solidFill>
                <a:latin typeface="Arial (Überschriften)"/>
                <a:ea typeface="Siemens Sans Roman" charset="0"/>
                <a:cs typeface="Siemens Sans Roman" charset="0"/>
              </a:endParaRPr>
            </a:p>
          </p:txBody>
        </p:sp>
        <p:sp>
          <p:nvSpPr>
            <p:cNvPr id="96" name="Rechteck 95"/>
            <p:cNvSpPr/>
            <p:nvPr/>
          </p:nvSpPr>
          <p:spPr>
            <a:xfrm>
              <a:off x="3442933" y="1422572"/>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rgbClr val="FFFFFF"/>
                  </a:solidFill>
                  <a:latin typeface="Arial (Überschriften)"/>
                  <a:ea typeface="Siemens Sans Roman" charset="0"/>
                  <a:cs typeface="Siemens Sans Roman" charset="0"/>
                </a:rPr>
                <a:t>UI Elements</a:t>
              </a:r>
            </a:p>
          </p:txBody>
        </p:sp>
      </p:grpSp>
      <p:sp>
        <p:nvSpPr>
          <p:cNvPr id="97" name="Rechteck 96"/>
          <p:cNvSpPr/>
          <p:nvPr/>
        </p:nvSpPr>
        <p:spPr bwMode="auto">
          <a:xfrm>
            <a:off x="626239" y="3764749"/>
            <a:ext cx="5325820" cy="1691119"/>
          </a:xfrm>
          <a:prstGeom prst="rect">
            <a:avLst/>
          </a:prstGeom>
          <a:noFill/>
          <a:ln w="9525" cap="flat" cmpd="sng" algn="ctr">
            <a:solidFill>
              <a:schemeClr val="accent5"/>
            </a:solidFill>
            <a:prstDash val="solid"/>
            <a:round/>
            <a:headEnd type="none" w="med" len="med"/>
            <a:tailEnd type="none" w="med" len="med"/>
          </a:ln>
          <a:effectLst/>
          <a:extLst/>
        </p:spPr>
        <p:txBody>
          <a:bodyPr wrap="square" lIns="107944" tIns="53972" rIns="107944" bIns="53972" numCol="1" spcCol="72000" rtlCol="0" anchor="ctr">
            <a:noAutofit/>
          </a:bodyPr>
          <a:lstStyle/>
          <a:p>
            <a:pPr algn="ctr" rtl="0" eaLnBrk="1" fontAlgn="base" hangingPunct="1">
              <a:lnSpc>
                <a:spcPct val="110000"/>
              </a:lnSpc>
              <a:spcBef>
                <a:spcPct val="0"/>
              </a:spcBef>
              <a:spcAft>
                <a:spcPct val="0"/>
              </a:spcAft>
              <a:buFont typeface="Wingdings" charset="0"/>
              <a:buNone/>
            </a:pPr>
            <a:endParaRPr lang="en-US" sz="1799" dirty="0">
              <a:solidFill>
                <a:srgbClr val="000000"/>
              </a:solidFill>
              <a:latin typeface="Arial"/>
              <a:ea typeface="Arial Unicode MS" panose="020B0604020202020204" pitchFamily="34" charset="-128"/>
              <a:cs typeface="Arial Unicode MS" panose="020B0604020202020204" pitchFamily="34" charset="-128"/>
            </a:endParaRPr>
          </a:p>
        </p:txBody>
      </p:sp>
      <p:sp>
        <p:nvSpPr>
          <p:cNvPr id="98" name="Rechteck 97"/>
          <p:cNvSpPr/>
          <p:nvPr/>
        </p:nvSpPr>
        <p:spPr bwMode="auto">
          <a:xfrm>
            <a:off x="6239941" y="1946370"/>
            <a:ext cx="5325226" cy="3509498"/>
          </a:xfrm>
          <a:prstGeom prst="rect">
            <a:avLst/>
          </a:prstGeom>
          <a:noFill/>
          <a:ln w="9525" cap="flat" cmpd="sng" algn="ctr">
            <a:solidFill>
              <a:srgbClr val="9B9682"/>
            </a:solidFill>
            <a:prstDash val="solid"/>
            <a:round/>
            <a:headEnd type="none" w="med" len="med"/>
            <a:tailEnd type="none" w="med" len="med"/>
          </a:ln>
          <a:effectLst/>
          <a:extLst/>
        </p:spPr>
        <p:txBody>
          <a:bodyPr wrap="square" lIns="107944" tIns="53972" rIns="107944" bIns="53972" numCol="1" spcCol="72000" rtlCol="0" anchor="ctr">
            <a:noAutofit/>
          </a:bodyPr>
          <a:lstStyle/>
          <a:p>
            <a:pPr algn="ctr" rtl="0" eaLnBrk="1" fontAlgn="base" hangingPunct="1">
              <a:lnSpc>
                <a:spcPct val="110000"/>
              </a:lnSpc>
              <a:spcBef>
                <a:spcPct val="0"/>
              </a:spcBef>
              <a:spcAft>
                <a:spcPct val="0"/>
              </a:spcAft>
              <a:buFont typeface="Wingdings" charset="0"/>
              <a:buNone/>
            </a:pPr>
            <a:endParaRPr lang="en-US" sz="1799" dirty="0">
              <a:solidFill>
                <a:srgbClr val="000000"/>
              </a:solidFill>
              <a:latin typeface="Arial"/>
              <a:ea typeface="Arial Unicode MS" panose="020B0604020202020204" pitchFamily="34" charset="-128"/>
              <a:cs typeface="Arial Unicode MS" panose="020B0604020202020204" pitchFamily="34" charset="-128"/>
            </a:endParaRPr>
          </a:p>
        </p:txBody>
      </p:sp>
      <p:grpSp>
        <p:nvGrpSpPr>
          <p:cNvPr id="99" name="Gruppieren 98"/>
          <p:cNvGrpSpPr/>
          <p:nvPr/>
        </p:nvGrpSpPr>
        <p:grpSpPr>
          <a:xfrm>
            <a:off x="9037003" y="3037173"/>
            <a:ext cx="1727100" cy="440475"/>
            <a:chOff x="3442933" y="1404258"/>
            <a:chExt cx="784758" cy="302826"/>
          </a:xfrm>
        </p:grpSpPr>
        <p:sp>
          <p:nvSpPr>
            <p:cNvPr id="100" name="Rechteck 99"/>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chemeClr val="lt1"/>
                </a:solidFill>
                <a:latin typeface="Arial (Überschriften)"/>
                <a:ea typeface="Siemens Sans Roman" charset="0"/>
                <a:cs typeface="Siemens Sans Roman" charset="0"/>
              </a:endParaRPr>
            </a:p>
          </p:txBody>
        </p:sp>
        <p:sp>
          <p:nvSpPr>
            <p:cNvPr id="101" name="Rechteck 100"/>
            <p:cNvSpPr/>
            <p:nvPr/>
          </p:nvSpPr>
          <p:spPr>
            <a:xfrm>
              <a:off x="3442933" y="1404258"/>
              <a:ext cx="784758" cy="302826"/>
            </a:xfrm>
            <a:prstGeom prst="rect">
              <a:avLst/>
            </a:prstGeom>
            <a:solidFill>
              <a:srgbClr val="B9B9A5"/>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chemeClr val="lt1"/>
                  </a:solidFill>
                  <a:latin typeface="Arial (Überschriften)"/>
                  <a:ea typeface="Siemens Sans Roman" charset="0"/>
                  <a:cs typeface="Siemens Sans Roman" charset="0"/>
                </a:rPr>
                <a:t>Connectivity </a:t>
              </a:r>
            </a:p>
          </p:txBody>
        </p:sp>
      </p:grpSp>
      <p:grpSp>
        <p:nvGrpSpPr>
          <p:cNvPr id="102" name="Gruppieren 101"/>
          <p:cNvGrpSpPr/>
          <p:nvPr/>
        </p:nvGrpSpPr>
        <p:grpSpPr>
          <a:xfrm>
            <a:off x="733998" y="4679672"/>
            <a:ext cx="1619668" cy="359813"/>
            <a:chOff x="3442933" y="1404258"/>
            <a:chExt cx="784758" cy="302826"/>
          </a:xfrm>
        </p:grpSpPr>
        <p:sp>
          <p:nvSpPr>
            <p:cNvPr id="103" name="Rechteck 102"/>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rgbClr val="FFFFFF"/>
                </a:solidFill>
                <a:latin typeface="Arial (Überschriften)"/>
                <a:ea typeface="Siemens Sans Roman" charset="0"/>
                <a:cs typeface="Siemens Sans Roman" charset="0"/>
              </a:endParaRPr>
            </a:p>
          </p:txBody>
        </p:sp>
        <p:sp>
          <p:nvSpPr>
            <p:cNvPr id="104" name="Rechteck 103"/>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rgbClr val="FFFFFF"/>
                  </a:solidFill>
                  <a:latin typeface="Arial (Überschriften)"/>
                  <a:ea typeface="Siemens Sans Roman" charset="0"/>
                  <a:cs typeface="Siemens Sans Roman" charset="0"/>
                </a:rPr>
                <a:t>App example</a:t>
              </a:r>
            </a:p>
          </p:txBody>
        </p:sp>
      </p:grpSp>
      <p:grpSp>
        <p:nvGrpSpPr>
          <p:cNvPr id="105" name="Gruppieren 104"/>
          <p:cNvGrpSpPr/>
          <p:nvPr/>
        </p:nvGrpSpPr>
        <p:grpSpPr>
          <a:xfrm>
            <a:off x="733999" y="5081950"/>
            <a:ext cx="1619666" cy="359813"/>
            <a:chOff x="3442933" y="1404258"/>
            <a:chExt cx="784758" cy="302826"/>
          </a:xfrm>
        </p:grpSpPr>
        <p:sp>
          <p:nvSpPr>
            <p:cNvPr id="106" name="Rechteck 105"/>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endParaRPr lang="en-US" sz="1199" b="1">
                <a:solidFill>
                  <a:srgbClr val="FFFFFF"/>
                </a:solidFill>
                <a:latin typeface="Arial (Überschriften)"/>
                <a:ea typeface="Siemens Sans Roman" charset="0"/>
                <a:cs typeface="Siemens Sans Roman" charset="0"/>
              </a:endParaRPr>
            </a:p>
          </p:txBody>
        </p:sp>
        <p:sp>
          <p:nvSpPr>
            <p:cNvPr id="107" name="Rechteck 106"/>
            <p:cNvSpPr/>
            <p:nvPr/>
          </p:nvSpPr>
          <p:spPr>
            <a:xfrm>
              <a:off x="3442933" y="1404258"/>
              <a:ext cx="784758" cy="302826"/>
            </a:xfrm>
            <a:prstGeom prst="rect">
              <a:avLst/>
            </a:prstGeom>
            <a:solidFill>
              <a:srgbClr val="41AAC8"/>
            </a:solidFill>
            <a:ln w="9525">
              <a:noFill/>
              <a:miter lim="800000"/>
              <a:headEnd/>
              <a:tailEnd/>
            </a:ln>
          </p:spPr>
          <p:txBody>
            <a:bodyPr vert="horz" wrap="square" lIns="107944" tIns="89944" rIns="182767" bIns="91383" numCol="1" anchor="ctr" anchorCtr="0" compatLnSpc="1">
              <a:prstTxWarp prst="textNoShape">
                <a:avLst/>
              </a:prstTxWarp>
              <a:noAutofit/>
            </a:bodyPr>
            <a:lstStyle/>
            <a:p>
              <a:pPr algn="ctr">
                <a:spcBef>
                  <a:spcPct val="0"/>
                </a:spcBef>
              </a:pPr>
              <a:r>
                <a:rPr lang="en-US" sz="1199" b="1" dirty="0">
                  <a:solidFill>
                    <a:srgbClr val="FFFFFF"/>
                  </a:solidFill>
                  <a:latin typeface="Arial (Überschriften)"/>
                  <a:ea typeface="Siemens Sans Roman" charset="0"/>
                  <a:cs typeface="Siemens Sans Roman" charset="0"/>
                </a:rPr>
                <a:t>SDKs</a:t>
              </a:r>
            </a:p>
          </p:txBody>
        </p:sp>
      </p:grpSp>
      <p:pic>
        <p:nvPicPr>
          <p:cNvPr id="108" name="Grafik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9911" y="3529317"/>
            <a:ext cx="3825286" cy="1890726"/>
          </a:xfrm>
          <a:prstGeom prst="rect">
            <a:avLst/>
          </a:prstGeom>
        </p:spPr>
      </p:pic>
      <p:pic>
        <p:nvPicPr>
          <p:cNvPr id="109" name="Grafik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12391" y="2019355"/>
            <a:ext cx="3205427" cy="1584349"/>
          </a:xfrm>
          <a:prstGeom prst="rect">
            <a:avLst/>
          </a:prstGeom>
        </p:spPr>
      </p:pic>
      <p:pic>
        <p:nvPicPr>
          <p:cNvPr id="110" name="Grafik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1415" y="3808242"/>
            <a:ext cx="3278335" cy="1620385"/>
          </a:xfrm>
          <a:prstGeom prst="rect">
            <a:avLst/>
          </a:prstGeom>
        </p:spPr>
      </p:pic>
    </p:spTree>
    <p:extLst>
      <p:ext uri="{BB962C8B-B14F-4D97-AF65-F5344CB8AC3E}">
        <p14:creationId xmlns:p14="http://schemas.microsoft.com/office/powerpoint/2010/main" val="255924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a:t>MindSphere API</a:t>
            </a:r>
            <a:endParaRPr lang="en-US" b="0" dirty="0"/>
          </a:p>
        </p:txBody>
      </p:sp>
      <p:sp>
        <p:nvSpPr>
          <p:cNvPr id="10" name="BainBulletsConfiguration" hidden="1"/>
          <p:cNvSpPr txBox="1"/>
          <p:nvPr/>
        </p:nvSpPr>
        <p:spPr bwMode="gray">
          <a:xfrm>
            <a:off x="12693" y="12715"/>
            <a:ext cx="131378" cy="15389"/>
          </a:xfrm>
          <a:prstGeom prst="rect">
            <a:avLst/>
          </a:prstGeom>
          <a:noFill/>
        </p:spPr>
        <p:txBody>
          <a:bodyPr vert="horz" wrap="none" lIns="0" tIns="0" rIns="0" bIns="0" rtlCol="0">
            <a:spAutoFit/>
          </a:bodyPr>
          <a:lstStyle/>
          <a:p>
            <a:pPr>
              <a:spcBef>
                <a:spcPts val="0"/>
              </a:spcBef>
            </a:pPr>
            <a:r>
              <a:rPr lang="en-US" sz="100">
                <a:solidFill>
                  <a:srgbClr val="FFFFFF"/>
                </a:solidFill>
              </a:rPr>
              <a:t>6_84 95_84 34_84 37_84</a:t>
            </a:r>
            <a:endParaRPr lang="en-US" sz="100" dirty="0" err="1">
              <a:solidFill>
                <a:srgbClr val="FFFFFF"/>
              </a:solidFill>
            </a:endParaRPr>
          </a:p>
        </p:txBody>
      </p:sp>
      <p:sp>
        <p:nvSpPr>
          <p:cNvPr id="15" name="Rectangle 15"/>
          <p:cNvSpPr>
            <a:spLocks noChangeArrowheads="1"/>
          </p:cNvSpPr>
          <p:nvPr/>
        </p:nvSpPr>
        <p:spPr bwMode="gray">
          <a:xfrm>
            <a:off x="5973076" y="1181100"/>
            <a:ext cx="3420000" cy="4216062"/>
          </a:xfrm>
          <a:prstGeom prst="rect">
            <a:avLst/>
          </a:prstGeom>
          <a:solidFill>
            <a:srgbClr val="00646E"/>
          </a:solidFill>
          <a:ln>
            <a:noFill/>
          </a:ln>
          <a:effectLst/>
          <a:extLst/>
        </p:spPr>
        <p:txBody>
          <a:bodyPr wrap="square" lIns="107944" tIns="71963" rIns="107944" bIns="71963" numCol="1" spcCol="72000" rtlCol="0" anchor="t">
            <a:noAutofit/>
          </a:bodyPr>
          <a:lstStyle/>
          <a:p>
            <a:pPr algn="ctr" fontAlgn="base">
              <a:spcBef>
                <a:spcPct val="0"/>
              </a:spcBef>
              <a:spcAft>
                <a:spcPct val="0"/>
              </a:spcAft>
            </a:pPr>
            <a:r>
              <a:rPr lang="en-US" altLang="de-DE" sz="2000" b="1" dirty="0">
                <a:solidFill>
                  <a:schemeClr val="bg1"/>
                </a:solidFill>
                <a:ea typeface="Arial Unicode MS"/>
              </a:rPr>
              <a:t>MindSphere API</a:t>
            </a:r>
          </a:p>
        </p:txBody>
      </p:sp>
      <p:sp>
        <p:nvSpPr>
          <p:cNvPr id="23" name="Rectangle 15"/>
          <p:cNvSpPr>
            <a:spLocks noChangeArrowheads="1"/>
          </p:cNvSpPr>
          <p:nvPr/>
        </p:nvSpPr>
        <p:spPr bwMode="gray">
          <a:xfrm>
            <a:off x="6110892" y="2061732"/>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Data Flow Engine</a:t>
            </a:r>
          </a:p>
        </p:txBody>
      </p:sp>
      <p:sp>
        <p:nvSpPr>
          <p:cNvPr id="24" name="Rectangle 15"/>
          <p:cNvSpPr>
            <a:spLocks noChangeArrowheads="1"/>
          </p:cNvSpPr>
          <p:nvPr/>
        </p:nvSpPr>
        <p:spPr bwMode="gray">
          <a:xfrm>
            <a:off x="6110892" y="2471750"/>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Notification Service</a:t>
            </a:r>
          </a:p>
        </p:txBody>
      </p:sp>
      <p:sp>
        <p:nvSpPr>
          <p:cNvPr id="25" name="Rectangle 15"/>
          <p:cNvSpPr>
            <a:spLocks noChangeArrowheads="1"/>
          </p:cNvSpPr>
          <p:nvPr/>
        </p:nvSpPr>
        <p:spPr bwMode="gray">
          <a:xfrm>
            <a:off x="6110892" y="2881768"/>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Anomaly Detection</a:t>
            </a:r>
          </a:p>
        </p:txBody>
      </p:sp>
      <p:sp>
        <p:nvSpPr>
          <p:cNvPr id="26" name="Rectangle 15"/>
          <p:cNvSpPr>
            <a:spLocks noChangeArrowheads="1"/>
          </p:cNvSpPr>
          <p:nvPr/>
        </p:nvSpPr>
        <p:spPr bwMode="gray">
          <a:xfrm>
            <a:off x="6110892" y="3291786"/>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Signal Validation</a:t>
            </a:r>
          </a:p>
        </p:txBody>
      </p:sp>
      <p:sp>
        <p:nvSpPr>
          <p:cNvPr id="27" name="Rectangle 15"/>
          <p:cNvSpPr>
            <a:spLocks noChangeArrowheads="1"/>
          </p:cNvSpPr>
          <p:nvPr/>
        </p:nvSpPr>
        <p:spPr bwMode="gray">
          <a:xfrm>
            <a:off x="6110892" y="4111822"/>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KPI Calculation</a:t>
            </a:r>
          </a:p>
        </p:txBody>
      </p:sp>
      <p:sp>
        <p:nvSpPr>
          <p:cNvPr id="28" name="Rectangle 15"/>
          <p:cNvSpPr>
            <a:spLocks noChangeArrowheads="1"/>
          </p:cNvSpPr>
          <p:nvPr/>
        </p:nvSpPr>
        <p:spPr bwMode="gray">
          <a:xfrm>
            <a:off x="6110892" y="4521840"/>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Trend Prediction</a:t>
            </a:r>
          </a:p>
        </p:txBody>
      </p:sp>
      <p:sp>
        <p:nvSpPr>
          <p:cNvPr id="29" name="Rectangle 15"/>
          <p:cNvSpPr>
            <a:spLocks noChangeArrowheads="1"/>
          </p:cNvSpPr>
          <p:nvPr/>
        </p:nvSpPr>
        <p:spPr bwMode="gray">
          <a:xfrm>
            <a:off x="6110892" y="4931855"/>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Event Analytics</a:t>
            </a:r>
          </a:p>
        </p:txBody>
      </p:sp>
      <p:sp>
        <p:nvSpPr>
          <p:cNvPr id="30" name="Rectangle 15"/>
          <p:cNvSpPr>
            <a:spLocks noChangeArrowheads="1"/>
          </p:cNvSpPr>
          <p:nvPr/>
        </p:nvSpPr>
        <p:spPr bwMode="gray">
          <a:xfrm>
            <a:off x="6110892" y="1651714"/>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Context Delivery Serv.</a:t>
            </a:r>
          </a:p>
        </p:txBody>
      </p:sp>
      <p:sp>
        <p:nvSpPr>
          <p:cNvPr id="31" name="Rectangle 15"/>
          <p:cNvSpPr>
            <a:spLocks noChangeArrowheads="1"/>
          </p:cNvSpPr>
          <p:nvPr/>
        </p:nvSpPr>
        <p:spPr bwMode="gray">
          <a:xfrm>
            <a:off x="6110892" y="3701804"/>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Signal Calculation</a:t>
            </a:r>
          </a:p>
        </p:txBody>
      </p:sp>
      <p:sp>
        <p:nvSpPr>
          <p:cNvPr id="49" name="Rectangle 15"/>
          <p:cNvSpPr>
            <a:spLocks noChangeArrowheads="1"/>
          </p:cNvSpPr>
          <p:nvPr/>
        </p:nvSpPr>
        <p:spPr bwMode="gray">
          <a:xfrm>
            <a:off x="2152465" y="1182467"/>
            <a:ext cx="3420000" cy="4214695"/>
          </a:xfrm>
          <a:prstGeom prst="rect">
            <a:avLst/>
          </a:prstGeom>
          <a:solidFill>
            <a:srgbClr val="00646E"/>
          </a:solidFill>
          <a:ln>
            <a:noFill/>
          </a:ln>
          <a:effectLst/>
          <a:extLst/>
        </p:spPr>
        <p:txBody>
          <a:bodyPr wrap="square" lIns="107944" tIns="71963" rIns="107944" bIns="71963" numCol="1" spcCol="72000" rtlCol="0" anchor="ctr">
            <a:noAutofit/>
          </a:bodyPr>
          <a:lstStyle/>
          <a:p>
            <a:pPr fontAlgn="base">
              <a:spcBef>
                <a:spcPct val="0"/>
              </a:spcBef>
              <a:spcAft>
                <a:spcPct val="0"/>
              </a:spcAft>
            </a:pPr>
            <a:endParaRPr lang="en-US" altLang="de-DE" sz="2000" b="1" dirty="0">
              <a:solidFill>
                <a:srgbClr val="BECDD7">
                  <a:lumMod val="75000"/>
                </a:srgbClr>
              </a:solidFill>
              <a:highlight>
                <a:srgbClr val="000080"/>
              </a:highlight>
              <a:ea typeface="Arial Unicode MS"/>
            </a:endParaRPr>
          </a:p>
        </p:txBody>
      </p:sp>
      <p:sp>
        <p:nvSpPr>
          <p:cNvPr id="52" name="Rectangle 15"/>
          <p:cNvSpPr>
            <a:spLocks noChangeArrowheads="1"/>
          </p:cNvSpPr>
          <p:nvPr/>
        </p:nvSpPr>
        <p:spPr bwMode="gray">
          <a:xfrm>
            <a:off x="2290281" y="1651714"/>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Asset Management</a:t>
            </a:r>
          </a:p>
        </p:txBody>
      </p:sp>
      <p:sp>
        <p:nvSpPr>
          <p:cNvPr id="57" name="Rectangle 15"/>
          <p:cNvSpPr>
            <a:spLocks noChangeArrowheads="1"/>
          </p:cNvSpPr>
          <p:nvPr/>
        </p:nvSpPr>
        <p:spPr bwMode="gray">
          <a:xfrm>
            <a:off x="2290281" y="2458818"/>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Agent Management</a:t>
            </a:r>
          </a:p>
        </p:txBody>
      </p:sp>
      <p:sp>
        <p:nvSpPr>
          <p:cNvPr id="58" name="Rectangle 15"/>
          <p:cNvSpPr>
            <a:spLocks noChangeArrowheads="1"/>
          </p:cNvSpPr>
          <p:nvPr/>
        </p:nvSpPr>
        <p:spPr bwMode="gray">
          <a:xfrm>
            <a:off x="2290281" y="2874238"/>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MindConnect API</a:t>
            </a:r>
          </a:p>
        </p:txBody>
      </p:sp>
      <p:sp>
        <p:nvSpPr>
          <p:cNvPr id="59" name="Rectangle 15"/>
          <p:cNvSpPr>
            <a:spLocks noChangeArrowheads="1"/>
          </p:cNvSpPr>
          <p:nvPr/>
        </p:nvSpPr>
        <p:spPr bwMode="gray">
          <a:xfrm>
            <a:off x="2290281" y="3301527"/>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Identity/Access Mgmt.</a:t>
            </a:r>
          </a:p>
        </p:txBody>
      </p:sp>
      <p:sp>
        <p:nvSpPr>
          <p:cNvPr id="60" name="Rectangle 15"/>
          <p:cNvSpPr>
            <a:spLocks noChangeArrowheads="1"/>
          </p:cNvSpPr>
          <p:nvPr/>
        </p:nvSpPr>
        <p:spPr bwMode="gray">
          <a:xfrm>
            <a:off x="2290281" y="3719467"/>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Time Series Service</a:t>
            </a:r>
          </a:p>
        </p:txBody>
      </p:sp>
      <p:sp>
        <p:nvSpPr>
          <p:cNvPr id="61" name="Rectangle 15"/>
          <p:cNvSpPr>
            <a:spLocks noChangeArrowheads="1"/>
          </p:cNvSpPr>
          <p:nvPr/>
        </p:nvSpPr>
        <p:spPr bwMode="gray">
          <a:xfrm>
            <a:off x="2290281" y="4526571"/>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Event Management</a:t>
            </a:r>
          </a:p>
        </p:txBody>
      </p:sp>
      <p:sp>
        <p:nvSpPr>
          <p:cNvPr id="62" name="Rectangle 15"/>
          <p:cNvSpPr>
            <a:spLocks noChangeArrowheads="1"/>
          </p:cNvSpPr>
          <p:nvPr/>
        </p:nvSpPr>
        <p:spPr bwMode="gray">
          <a:xfrm>
            <a:off x="2290281" y="2055265"/>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Model Management</a:t>
            </a:r>
          </a:p>
        </p:txBody>
      </p:sp>
      <p:sp>
        <p:nvSpPr>
          <p:cNvPr id="63" name="Rectangle 15"/>
          <p:cNvSpPr>
            <a:spLocks noChangeArrowheads="1"/>
          </p:cNvSpPr>
          <p:nvPr/>
        </p:nvSpPr>
        <p:spPr bwMode="gray">
          <a:xfrm>
            <a:off x="2290281" y="4128246"/>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TS Aggregate Service</a:t>
            </a:r>
          </a:p>
        </p:txBody>
      </p:sp>
      <p:sp>
        <p:nvSpPr>
          <p:cNvPr id="67" name="Rechteck 49"/>
          <p:cNvSpPr>
            <a:spLocks/>
          </p:cNvSpPr>
          <p:nvPr/>
        </p:nvSpPr>
        <p:spPr bwMode="gray">
          <a:xfrm rot="18949646">
            <a:off x="5133183" y="5598973"/>
            <a:ext cx="65" cy="307777"/>
          </a:xfrm>
          <a:prstGeom prst="rect">
            <a:avLst/>
          </a:prstGeom>
          <a:solidFill>
            <a:srgbClr val="399EA5"/>
          </a:solidFill>
          <a:ln>
            <a:noFill/>
          </a:ln>
          <a:effectLst/>
          <a:extLst/>
        </p:spPr>
        <p:txBody>
          <a:bodyPr wrap="none" lIns="0" tIns="0" rIns="0" bIns="0" numCol="1" spcCol="72000" rtlCol="0" anchor="ctr">
            <a:spAutoFit/>
          </a:bodyPr>
          <a:lstStyle/>
          <a:p>
            <a:pPr algn="ctr">
              <a:spcBef>
                <a:spcPts val="300"/>
              </a:spcBef>
              <a:buClr>
                <a:srgbClr val="3C464B"/>
              </a:buClr>
            </a:pPr>
            <a:endParaRPr lang="en-US" sz="2000" b="1" dirty="0">
              <a:solidFill>
                <a:schemeClr val="bg1"/>
              </a:solidFill>
              <a:ea typeface="Arial Unicode MS"/>
            </a:endParaRPr>
          </a:p>
        </p:txBody>
      </p:sp>
      <p:sp>
        <p:nvSpPr>
          <p:cNvPr id="65" name="Rectangle 64"/>
          <p:cNvSpPr/>
          <p:nvPr/>
        </p:nvSpPr>
        <p:spPr bwMode="auto">
          <a:xfrm>
            <a:off x="2152465" y="1183157"/>
            <a:ext cx="3420000" cy="448261"/>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2000" b="1" dirty="0">
                <a:solidFill>
                  <a:schemeClr val="bg1"/>
                </a:solidFill>
                <a:ea typeface="Arial Unicode MS"/>
              </a:rPr>
              <a:t>MindSphere API</a:t>
            </a:r>
          </a:p>
        </p:txBody>
      </p:sp>
      <p:sp>
        <p:nvSpPr>
          <p:cNvPr id="68" name="Rectangle 15"/>
          <p:cNvSpPr>
            <a:spLocks noChangeArrowheads="1"/>
          </p:cNvSpPr>
          <p:nvPr/>
        </p:nvSpPr>
        <p:spPr bwMode="gray">
          <a:xfrm>
            <a:off x="2285811" y="4931855"/>
            <a:ext cx="3132000" cy="317387"/>
          </a:xfrm>
          <a:prstGeom prst="rect">
            <a:avLst/>
          </a:prstGeom>
          <a:solidFill>
            <a:schemeClr val="bg1"/>
          </a:solidFill>
          <a:ln>
            <a:noFill/>
          </a:ln>
          <a:effectLst/>
          <a:extLst/>
        </p:spPr>
        <p:txBody>
          <a:bodyPr wrap="square" lIns="107944" tIns="71963" rIns="107944" bIns="71963" numCol="1" spcCol="72000" rtlCol="0" anchor="ctr">
            <a:noAutofit/>
          </a:bodyPr>
          <a:lstStyle/>
          <a:p>
            <a:pPr fontAlgn="base">
              <a:spcBef>
                <a:spcPct val="0"/>
              </a:spcBef>
              <a:spcAft>
                <a:spcPct val="0"/>
              </a:spcAft>
            </a:pPr>
            <a:r>
              <a:rPr lang="en-US" altLang="de-DE" sz="2000" b="1" dirty="0">
                <a:solidFill>
                  <a:srgbClr val="0F8287"/>
                </a:solidFill>
                <a:ea typeface="Arial Unicode MS"/>
              </a:rPr>
              <a:t>File Service</a:t>
            </a:r>
          </a:p>
        </p:txBody>
      </p:sp>
    </p:spTree>
    <p:extLst>
      <p:ext uri="{BB962C8B-B14F-4D97-AF65-F5344CB8AC3E}">
        <p14:creationId xmlns:p14="http://schemas.microsoft.com/office/powerpoint/2010/main" val="409632396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a:t>
            </a:r>
            <a:br>
              <a:rPr lang="de-DE" dirty="0"/>
            </a:br>
            <a:r>
              <a:rPr lang="en-US" b="0" dirty="0"/>
              <a:t>Connect to Us</a:t>
            </a:r>
            <a:endParaRPr lang="en-US" dirty="0"/>
          </a:p>
        </p:txBody>
      </p:sp>
      <p:graphicFrame>
        <p:nvGraphicFramePr>
          <p:cNvPr id="4" name="Tabelle 3"/>
          <p:cNvGraphicFramePr>
            <a:graphicFrameLocks noGrp="1"/>
          </p:cNvGraphicFramePr>
          <p:nvPr>
            <p:extLst>
              <p:ext uri="{D42A27DB-BD31-4B8C-83A1-F6EECF244321}">
                <p14:modId xmlns:p14="http://schemas.microsoft.com/office/powerpoint/2010/main" val="3385805731"/>
              </p:ext>
            </p:extLst>
          </p:nvPr>
        </p:nvGraphicFramePr>
        <p:xfrm>
          <a:off x="583719" y="1434493"/>
          <a:ext cx="10922481" cy="3962400"/>
        </p:xfrm>
        <a:graphic>
          <a:graphicData uri="http://schemas.openxmlformats.org/drawingml/2006/table">
            <a:tbl>
              <a:tblPr firstRow="1" bandRow="1">
                <a:tableStyleId>{8A107856-5554-42FB-B03E-39F5DBC370BA}</a:tableStyleId>
              </a:tblPr>
              <a:tblGrid>
                <a:gridCol w="3573414">
                  <a:extLst>
                    <a:ext uri="{9D8B030D-6E8A-4147-A177-3AD203B41FA5}">
                      <a16:colId xmlns:a16="http://schemas.microsoft.com/office/drawing/2014/main" val="20000"/>
                    </a:ext>
                  </a:extLst>
                </a:gridCol>
                <a:gridCol w="7349067">
                  <a:extLst>
                    <a:ext uri="{9D8B030D-6E8A-4147-A177-3AD203B41FA5}">
                      <a16:colId xmlns:a16="http://schemas.microsoft.com/office/drawing/2014/main" val="20001"/>
                    </a:ext>
                  </a:extLst>
                </a:gridCol>
              </a:tblGrid>
              <a:tr h="370840">
                <a:tc>
                  <a:txBody>
                    <a:bodyPr/>
                    <a:lstStyle/>
                    <a:p>
                      <a:r>
                        <a:rPr lang="de-DE" sz="1400" b="1" dirty="0">
                          <a:solidFill>
                            <a:schemeClr val="bg1"/>
                          </a:solidFill>
                        </a:rPr>
                        <a:t>Website</a:t>
                      </a:r>
                      <a:endParaRPr lang="en-US" sz="1400" b="1" dirty="0">
                        <a:solidFill>
                          <a:schemeClr val="bg1"/>
                        </a:solidFill>
                      </a:endParaRPr>
                    </a:p>
                  </a:txBody>
                  <a:tcPr>
                    <a:solidFill>
                      <a:srgbClr val="32A0A0"/>
                    </a:solidFill>
                  </a:tcPr>
                </a:tc>
                <a:tc>
                  <a:txBody>
                    <a:bodyPr/>
                    <a:lstStyle/>
                    <a:p>
                      <a:pPr marL="456971" marR="0" lvl="1" indent="0" algn="l" defTabSz="913943" rtl="0" eaLnBrk="1" fontAlgn="auto" latinLnBrk="0" hangingPunct="1">
                        <a:lnSpc>
                          <a:spcPct val="100000"/>
                        </a:lnSpc>
                        <a:spcBef>
                          <a:spcPts val="0"/>
                        </a:spcBef>
                        <a:spcAft>
                          <a:spcPts val="0"/>
                        </a:spcAft>
                        <a:buClrTx/>
                        <a:buSzTx/>
                        <a:buFontTx/>
                        <a:buNone/>
                        <a:tabLst/>
                        <a:defRPr/>
                      </a:pPr>
                      <a:r>
                        <a:rPr lang="en-US" sz="1400" b="0" u="sng" dirty="0">
                          <a:solidFill>
                            <a:srgbClr val="3C464B"/>
                          </a:solidFill>
                          <a:hlinkClick r:id="rId3"/>
                        </a:rPr>
                        <a:t>www.mindsphere.io</a:t>
                      </a:r>
                      <a:endParaRPr lang="en-US" sz="1400" b="0" u="sng" dirty="0">
                        <a:solidFill>
                          <a:srgbClr val="3C464B"/>
                        </a:solidFill>
                      </a:endParaRPr>
                    </a:p>
                    <a:p>
                      <a:pPr marL="456971" marR="0" lvl="1" indent="0" algn="l" defTabSz="913943" rtl="0" eaLnBrk="1" fontAlgn="auto" latinLnBrk="0" hangingPunct="1">
                        <a:lnSpc>
                          <a:spcPct val="100000"/>
                        </a:lnSpc>
                        <a:spcBef>
                          <a:spcPts val="0"/>
                        </a:spcBef>
                        <a:spcAft>
                          <a:spcPts val="0"/>
                        </a:spcAft>
                        <a:buClrTx/>
                        <a:buSzTx/>
                        <a:buFontTx/>
                        <a:buNone/>
                        <a:tabLst/>
                        <a:defRPr/>
                      </a:pPr>
                      <a:endParaRPr lang="en-US" sz="1400" b="0" dirty="0">
                        <a:solidFill>
                          <a:srgbClr val="3C464B"/>
                        </a:solidFill>
                      </a:endParaRPr>
                    </a:p>
                  </a:txBody>
                  <a:tcPr>
                    <a:solidFill>
                      <a:srgbClr val="FFFFFF"/>
                    </a:solidFill>
                  </a:tcPr>
                </a:tc>
                <a:extLst>
                  <a:ext uri="{0D108BD9-81ED-4DB2-BD59-A6C34878D82A}">
                    <a16:rowId xmlns:a16="http://schemas.microsoft.com/office/drawing/2014/main" val="10000"/>
                  </a:ext>
                </a:extLst>
              </a:tr>
              <a:tr h="370840">
                <a:tc>
                  <a:txBody>
                    <a:bodyPr/>
                    <a:lstStyle/>
                    <a:p>
                      <a:r>
                        <a:rPr lang="de-DE" sz="1400" b="1" dirty="0">
                          <a:solidFill>
                            <a:schemeClr val="bg1"/>
                          </a:solidFill>
                        </a:rPr>
                        <a:t>MindSphere Community</a:t>
                      </a:r>
                      <a:endParaRPr lang="en-US" sz="1400" b="1" dirty="0">
                        <a:solidFill>
                          <a:schemeClr val="bg1"/>
                        </a:solidFill>
                      </a:endParaRPr>
                    </a:p>
                  </a:txBody>
                  <a:tcPr>
                    <a:solidFill>
                      <a:srgbClr val="32A0A0"/>
                    </a:solidFill>
                  </a:tcPr>
                </a:tc>
                <a:tc>
                  <a:txBody>
                    <a:bodyPr/>
                    <a:lstStyle/>
                    <a:p>
                      <a:pPr marL="456971" marR="0" lvl="1" indent="0" algn="l" defTabSz="913943" rtl="0" eaLnBrk="1" fontAlgn="auto" latinLnBrk="0" hangingPunct="1">
                        <a:lnSpc>
                          <a:spcPct val="100000"/>
                        </a:lnSpc>
                        <a:spcBef>
                          <a:spcPts val="0"/>
                        </a:spcBef>
                        <a:spcAft>
                          <a:spcPts val="0"/>
                        </a:spcAft>
                        <a:buClrTx/>
                        <a:buSzTx/>
                        <a:buFontTx/>
                        <a:buNone/>
                        <a:tabLst/>
                        <a:defRPr/>
                      </a:pPr>
                      <a:r>
                        <a:rPr lang="en-US" sz="1400" b="0" u="sng" dirty="0">
                          <a:solidFill>
                            <a:srgbClr val="3C464B"/>
                          </a:solidFill>
                          <a:hlinkClick r:id="rId4"/>
                        </a:rPr>
                        <a:t>https://community.plm.automation.siemens.com/t5/MindSphere/ct-p/MindSphere</a:t>
                      </a:r>
                      <a:endParaRPr lang="en-US" sz="1400" b="0" u="sng" dirty="0">
                        <a:solidFill>
                          <a:srgbClr val="3C464B"/>
                        </a:solidFill>
                      </a:endParaRPr>
                    </a:p>
                    <a:p>
                      <a:pPr marL="456971" marR="0" lvl="1" indent="0" algn="l" defTabSz="913943" rtl="0" eaLnBrk="1" fontAlgn="auto" latinLnBrk="0" hangingPunct="1">
                        <a:lnSpc>
                          <a:spcPct val="100000"/>
                        </a:lnSpc>
                        <a:spcBef>
                          <a:spcPts val="0"/>
                        </a:spcBef>
                        <a:spcAft>
                          <a:spcPts val="0"/>
                        </a:spcAft>
                        <a:buClrTx/>
                        <a:buSzTx/>
                        <a:buFontTx/>
                        <a:buNone/>
                        <a:tabLst/>
                        <a:defRPr/>
                      </a:pPr>
                      <a:endParaRPr lang="en-US" sz="1400" b="0" dirty="0">
                        <a:solidFill>
                          <a:srgbClr val="3C464B"/>
                        </a:solidFill>
                      </a:endParaRPr>
                    </a:p>
                  </a:txBody>
                  <a:tcPr>
                    <a:solidFill>
                      <a:srgbClr val="FFFFFF"/>
                    </a:solidFill>
                  </a:tcPr>
                </a:tc>
                <a:extLst>
                  <a:ext uri="{0D108BD9-81ED-4DB2-BD59-A6C34878D82A}">
                    <a16:rowId xmlns:a16="http://schemas.microsoft.com/office/drawing/2014/main" val="10001"/>
                  </a:ext>
                </a:extLst>
              </a:tr>
              <a:tr h="370840">
                <a:tc>
                  <a:txBody>
                    <a:bodyPr/>
                    <a:lstStyle/>
                    <a:p>
                      <a:r>
                        <a:rPr lang="de-DE" sz="1400" b="1" dirty="0" err="1">
                          <a:solidFill>
                            <a:schemeClr val="bg1"/>
                          </a:solidFill>
                        </a:rPr>
                        <a:t>MindSphere</a:t>
                      </a:r>
                      <a:r>
                        <a:rPr lang="de-DE" sz="1400" b="1" dirty="0">
                          <a:solidFill>
                            <a:schemeClr val="bg1"/>
                          </a:solidFill>
                        </a:rPr>
                        <a:t> General</a:t>
                      </a:r>
                      <a:endParaRPr lang="en-US" sz="1400" b="1" dirty="0">
                        <a:solidFill>
                          <a:schemeClr val="bg1"/>
                        </a:solidFill>
                      </a:endParaRPr>
                    </a:p>
                  </a:txBody>
                  <a:tcPr>
                    <a:solidFill>
                      <a:srgbClr val="32A0A0"/>
                    </a:solidFill>
                  </a:tcPr>
                </a:tc>
                <a:tc>
                  <a:txBody>
                    <a:bodyPr/>
                    <a:lstStyle/>
                    <a:p>
                      <a:pPr marL="456971" marR="0" lvl="1" indent="0" algn="l" defTabSz="913943" rtl="0" eaLnBrk="1" fontAlgn="auto" latinLnBrk="0" hangingPunct="1">
                        <a:lnSpc>
                          <a:spcPct val="100000"/>
                        </a:lnSpc>
                        <a:spcBef>
                          <a:spcPts val="0"/>
                        </a:spcBef>
                        <a:spcAft>
                          <a:spcPts val="0"/>
                        </a:spcAft>
                        <a:buClrTx/>
                        <a:buSzTx/>
                        <a:buFontTx/>
                        <a:buNone/>
                        <a:tabLst/>
                        <a:defRPr/>
                      </a:pPr>
                      <a:r>
                        <a:rPr lang="en-US" sz="1400" b="0" u="sng" dirty="0">
                          <a:solidFill>
                            <a:srgbClr val="3C464B"/>
                          </a:solidFill>
                          <a:hlinkClick r:id="rId5"/>
                        </a:rPr>
                        <a:t>contact@mindsphere.io</a:t>
                      </a:r>
                      <a:endParaRPr lang="en-US" sz="1400" b="0" u="sng" dirty="0">
                        <a:solidFill>
                          <a:srgbClr val="3C464B"/>
                        </a:solidFill>
                      </a:endParaRPr>
                    </a:p>
                    <a:p>
                      <a:pPr marL="456971" marR="0" lvl="1" indent="0" algn="l" defTabSz="913943" rtl="0" eaLnBrk="1" fontAlgn="auto" latinLnBrk="0" hangingPunct="1">
                        <a:lnSpc>
                          <a:spcPct val="100000"/>
                        </a:lnSpc>
                        <a:spcBef>
                          <a:spcPts val="0"/>
                        </a:spcBef>
                        <a:spcAft>
                          <a:spcPts val="0"/>
                        </a:spcAft>
                        <a:buClrTx/>
                        <a:buSzTx/>
                        <a:buFontTx/>
                        <a:buNone/>
                        <a:tabLst/>
                        <a:defRPr/>
                      </a:pPr>
                      <a:endParaRPr lang="en-US" sz="1400" b="0" u="sng" dirty="0">
                        <a:solidFill>
                          <a:srgbClr val="3C464B"/>
                        </a:solidFill>
                      </a:endParaRPr>
                    </a:p>
                  </a:txBody>
                  <a:tcPr>
                    <a:solidFill>
                      <a:srgbClr val="FFFFFF"/>
                    </a:solidFill>
                  </a:tcPr>
                </a:tc>
                <a:extLst>
                  <a:ext uri="{0D108BD9-81ED-4DB2-BD59-A6C34878D82A}">
                    <a16:rowId xmlns:a16="http://schemas.microsoft.com/office/drawing/2014/main" val="10002"/>
                  </a:ext>
                </a:extLst>
              </a:tr>
              <a:tr h="370840">
                <a:tc>
                  <a:txBody>
                    <a:bodyPr/>
                    <a:lstStyle/>
                    <a:p>
                      <a:r>
                        <a:rPr lang="de-DE" sz="1400" b="1" dirty="0">
                          <a:solidFill>
                            <a:schemeClr val="bg1"/>
                          </a:solidFill>
                        </a:rPr>
                        <a:t>MindSphere Support</a:t>
                      </a:r>
                      <a:r>
                        <a:rPr lang="de-DE" sz="1400" b="1" baseline="0" dirty="0">
                          <a:solidFill>
                            <a:schemeClr val="bg1"/>
                          </a:solidFill>
                        </a:rPr>
                        <a:t> Team</a:t>
                      </a:r>
                      <a:endParaRPr lang="en-US" sz="1400" b="1" dirty="0">
                        <a:solidFill>
                          <a:schemeClr val="bg1"/>
                        </a:solidFill>
                      </a:endParaRPr>
                    </a:p>
                  </a:txBody>
                  <a:tcPr>
                    <a:solidFill>
                      <a:srgbClr val="32A0A0"/>
                    </a:solidFill>
                  </a:tcPr>
                </a:tc>
                <a:tc>
                  <a:txBody>
                    <a:bodyPr/>
                    <a:lstStyle/>
                    <a:p>
                      <a:pPr lvl="1"/>
                      <a:r>
                        <a:rPr lang="en-US" sz="1400" b="0" dirty="0">
                          <a:solidFill>
                            <a:srgbClr val="3C464B"/>
                          </a:solidFill>
                        </a:rPr>
                        <a:t>Call Center: +49 (0)911 895 7 272  (Germany)</a:t>
                      </a:r>
                    </a:p>
                    <a:p>
                      <a:pPr lvl="1"/>
                      <a:endParaRPr lang="en-US" sz="1400" b="0" dirty="0">
                        <a:solidFill>
                          <a:srgbClr val="3C464B"/>
                        </a:solidFill>
                      </a:endParaRPr>
                    </a:p>
                    <a:p>
                      <a:pPr lvl="1"/>
                      <a:r>
                        <a:rPr lang="en-US" sz="1400" b="0" dirty="0">
                          <a:solidFill>
                            <a:srgbClr val="3C464B"/>
                          </a:solidFill>
                        </a:rPr>
                        <a:t>Online Support: </a:t>
                      </a:r>
                      <a:r>
                        <a:rPr lang="en-US" sz="1400" b="0" u="sng" dirty="0">
                          <a:solidFill>
                            <a:srgbClr val="3C464B"/>
                          </a:solidFill>
                          <a:hlinkClick r:id="rId6"/>
                        </a:rPr>
                        <a:t>http://www.siemens.com/automation/service&amp;support</a:t>
                      </a:r>
                      <a:endParaRPr lang="en-US" sz="1400" b="0" u="sng" dirty="0">
                        <a:solidFill>
                          <a:srgbClr val="3C464B"/>
                        </a:solidFill>
                      </a:endParaRPr>
                    </a:p>
                    <a:p>
                      <a:pPr lvl="1"/>
                      <a:endParaRPr lang="en-US" sz="1400" b="0" dirty="0">
                        <a:solidFill>
                          <a:srgbClr val="3C464B"/>
                        </a:solidFill>
                      </a:endParaRPr>
                    </a:p>
                    <a:p>
                      <a:pPr lvl="1"/>
                      <a:r>
                        <a:rPr lang="en-US" sz="1400" b="0" dirty="0">
                          <a:solidFill>
                            <a:srgbClr val="3C464B"/>
                          </a:solidFill>
                        </a:rPr>
                        <a:t>Support Request: </a:t>
                      </a:r>
                      <a:r>
                        <a:rPr lang="en-US" sz="1400" b="0" u="sng" dirty="0">
                          <a:solidFill>
                            <a:srgbClr val="3C464B"/>
                          </a:solidFill>
                          <a:hlinkClick r:id="rId7"/>
                        </a:rPr>
                        <a:t>http://www.siemens.com/automation/support-request</a:t>
                      </a:r>
                      <a:endParaRPr lang="en-US" sz="1400" b="0" u="sng" dirty="0">
                        <a:solidFill>
                          <a:srgbClr val="3C464B"/>
                        </a:solidFill>
                      </a:endParaRPr>
                    </a:p>
                    <a:p>
                      <a:pPr lvl="1"/>
                      <a:endParaRPr lang="en-US" sz="1400" b="0" dirty="0">
                        <a:solidFill>
                          <a:srgbClr val="3C464B"/>
                        </a:solidFill>
                      </a:endParaRPr>
                    </a:p>
                  </a:txBody>
                  <a:tcPr>
                    <a:solidFill>
                      <a:srgbClr val="FFFFFF"/>
                    </a:solidFill>
                  </a:tcPr>
                </a:tc>
                <a:extLst>
                  <a:ext uri="{0D108BD9-81ED-4DB2-BD59-A6C34878D82A}">
                    <a16:rowId xmlns:a16="http://schemas.microsoft.com/office/drawing/2014/main" val="10003"/>
                  </a:ext>
                </a:extLst>
              </a:tr>
              <a:tr h="370840">
                <a:tc>
                  <a:txBody>
                    <a:bodyPr/>
                    <a:lstStyle/>
                    <a:p>
                      <a:r>
                        <a:rPr lang="de-DE" sz="1400" b="1" dirty="0">
                          <a:solidFill>
                            <a:schemeClr val="bg1"/>
                          </a:solidFill>
                        </a:rPr>
                        <a:t>MindSphere Academy</a:t>
                      </a:r>
                      <a:endParaRPr lang="en-US" sz="1400" b="1" dirty="0">
                        <a:solidFill>
                          <a:schemeClr val="bg1"/>
                        </a:solidFill>
                      </a:endParaRPr>
                    </a:p>
                  </a:txBody>
                  <a:tcPr>
                    <a:solidFill>
                      <a:srgbClr val="32A0A0"/>
                    </a:solidFill>
                  </a:tcPr>
                </a:tc>
                <a:tc>
                  <a:txBody>
                    <a:bodyPr/>
                    <a:lstStyle/>
                    <a:p>
                      <a:pPr lvl="1"/>
                      <a:r>
                        <a:rPr lang="de-DE" sz="1400" b="0" dirty="0">
                          <a:solidFill>
                            <a:srgbClr val="3C464B"/>
                          </a:solidFill>
                          <a:hlinkClick r:id="rId8"/>
                        </a:rPr>
                        <a:t>training@mindsphere.io</a:t>
                      </a:r>
                      <a:endParaRPr lang="en-US" sz="1400" b="0" dirty="0">
                        <a:solidFill>
                          <a:srgbClr val="3C464B"/>
                        </a:solidFill>
                      </a:endParaRPr>
                    </a:p>
                    <a:p>
                      <a:pPr lvl="1"/>
                      <a:endParaRPr lang="de-DE" sz="1400" b="0" dirty="0">
                        <a:solidFill>
                          <a:srgbClr val="3C464B"/>
                        </a:solidFill>
                      </a:endParaRPr>
                    </a:p>
                  </a:txBody>
                  <a:tcPr>
                    <a:solidFill>
                      <a:srgbClr val="FFFFFF"/>
                    </a:solidFill>
                  </a:tcPr>
                </a:tc>
                <a:extLst>
                  <a:ext uri="{0D108BD9-81ED-4DB2-BD59-A6C34878D82A}">
                    <a16:rowId xmlns:a16="http://schemas.microsoft.com/office/drawing/2014/main" val="10004"/>
                  </a:ext>
                </a:extLst>
              </a:tr>
              <a:tr h="370840">
                <a:tc>
                  <a:txBody>
                    <a:bodyPr/>
                    <a:lstStyle/>
                    <a:p>
                      <a:r>
                        <a:rPr lang="en-US" sz="1400" b="1" dirty="0">
                          <a:solidFill>
                            <a:schemeClr val="bg1"/>
                          </a:solidFill>
                        </a:rPr>
                        <a:t>MindSphere Status</a:t>
                      </a:r>
                    </a:p>
                  </a:txBody>
                  <a:tcPr>
                    <a:solidFill>
                      <a:srgbClr val="32A0A0"/>
                    </a:solidFill>
                  </a:tcPr>
                </a:tc>
                <a:tc>
                  <a:txBody>
                    <a:bodyPr/>
                    <a:lstStyle/>
                    <a:p>
                      <a:pPr lvl="1"/>
                      <a:r>
                        <a:rPr lang="de-DE" sz="1400" b="0" dirty="0">
                          <a:solidFill>
                            <a:srgbClr val="3C464B"/>
                          </a:solidFill>
                          <a:hlinkClick r:id="rId9"/>
                        </a:rPr>
                        <a:t>status.mindsphere.io</a:t>
                      </a:r>
                      <a:endParaRPr lang="de-DE" sz="1400" b="0" dirty="0">
                        <a:solidFill>
                          <a:srgbClr val="3C464B"/>
                        </a:solidFill>
                      </a:endParaRPr>
                    </a:p>
                    <a:p>
                      <a:pPr lvl="1"/>
                      <a:endParaRPr lang="de-DE" sz="1400" b="0" dirty="0">
                        <a:solidFill>
                          <a:srgbClr val="3C464B"/>
                        </a:solidFill>
                      </a:endParaRPr>
                    </a:p>
                  </a:txBody>
                  <a:tcPr>
                    <a:solidFill>
                      <a:srgbClr val="FFFFFF"/>
                    </a:solidFill>
                  </a:tcPr>
                </a:tc>
                <a:extLst>
                  <a:ext uri="{0D108BD9-81ED-4DB2-BD59-A6C34878D82A}">
                    <a16:rowId xmlns:a16="http://schemas.microsoft.com/office/drawing/2014/main" val="2535014489"/>
                  </a:ext>
                </a:extLst>
              </a:tr>
            </a:tbl>
          </a:graphicData>
        </a:graphic>
      </p:graphicFrame>
    </p:spTree>
    <p:extLst>
      <p:ext uri="{BB962C8B-B14F-4D97-AF65-F5344CB8AC3E}">
        <p14:creationId xmlns:p14="http://schemas.microsoft.com/office/powerpoint/2010/main" val="151508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kern="1200" dirty="0" err="1">
                <a:solidFill>
                  <a:srgbClr val="00646E"/>
                </a:solidFill>
              </a:rPr>
              <a:t>MindSphere</a:t>
            </a:r>
            <a:br>
              <a:rPr lang="en-US" kern="1200" dirty="0">
                <a:solidFill>
                  <a:srgbClr val="00646E"/>
                </a:solidFill>
              </a:rPr>
            </a:br>
            <a:r>
              <a:rPr lang="en-US" sz="2000" dirty="0">
                <a:solidFill>
                  <a:srgbClr val="4BB9B9"/>
                </a:solidFill>
              </a:rPr>
              <a:t>Data Centers</a:t>
            </a:r>
          </a:p>
        </p:txBody>
      </p:sp>
      <p:pic>
        <p:nvPicPr>
          <p:cNvPr id="10" name="data-centers-pos.png"/>
          <p:cNvPicPr>
            <a:picLocks noChangeAspect="1"/>
          </p:cNvPicPr>
          <p:nvPr>
            <p:custDataLst>
              <p:tags r:id="rId1"/>
            </p:custDataLst>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2972" y="1329088"/>
            <a:ext cx="5073358" cy="5073358"/>
          </a:xfrm>
          <a:prstGeom prst="rect">
            <a:avLst/>
          </a:prstGeom>
        </p:spPr>
      </p:pic>
      <p:sp>
        <p:nvSpPr>
          <p:cNvPr id="13" name="Rechteck 12"/>
          <p:cNvSpPr/>
          <p:nvPr/>
        </p:nvSpPr>
        <p:spPr>
          <a:xfrm>
            <a:off x="5181878" y="1311264"/>
            <a:ext cx="6096000" cy="5029775"/>
          </a:xfrm>
          <a:prstGeom prst="rect">
            <a:avLst/>
          </a:prstGeom>
        </p:spPr>
        <p:txBody>
          <a:bodyPr>
            <a:spAutoFit/>
          </a:bodyPr>
          <a:lstStyle/>
          <a:p>
            <a:pPr marL="285607" lvl="1" indent="-285607">
              <a:lnSpc>
                <a:spcPct val="110000"/>
              </a:lnSpc>
              <a:spcBef>
                <a:spcPts val="960"/>
              </a:spcBef>
              <a:buClr>
                <a:srgbClr val="00646E"/>
              </a:buClr>
              <a:buFont typeface="Arial" panose="020B0604020202020204" pitchFamily="34" charset="0"/>
              <a:buChar char="•"/>
            </a:pPr>
            <a:r>
              <a:rPr lang="en-US" sz="1599" dirty="0">
                <a:solidFill>
                  <a:srgbClr val="000000"/>
                </a:solidFill>
                <a:latin typeface="Arial"/>
                <a:ea typeface="Arial Unicode MS" panose="020B0604020202020204" pitchFamily="34" charset="-128"/>
                <a:cs typeface="Arial Unicode MS" panose="020B0604020202020204" pitchFamily="34" charset="-128"/>
              </a:rPr>
              <a:t>For MindSphere on AWS currently we use the AWS data center cluster in Germany for data storage. MindSphere on AWS tenant URLs appear as</a:t>
            </a:r>
          </a:p>
          <a:p>
            <a:pPr marL="0" lvl="1">
              <a:lnSpc>
                <a:spcPct val="110000"/>
              </a:lnSpc>
              <a:spcBef>
                <a:spcPts val="960"/>
              </a:spcBef>
              <a:buClr>
                <a:srgbClr val="00646E"/>
              </a:buClr>
            </a:pPr>
            <a:r>
              <a:rPr lang="en-US" sz="1599" dirty="0">
                <a:solidFill>
                  <a:srgbClr val="000000"/>
                </a:solidFill>
                <a:latin typeface="Arial"/>
                <a:ea typeface="Arial Unicode MS" panose="020B0604020202020204" pitchFamily="34" charset="-128"/>
                <a:cs typeface="Arial Unicode MS" panose="020B0604020202020204" pitchFamily="34" charset="-128"/>
              </a:rPr>
              <a:t>	 https://</a:t>
            </a:r>
            <a:r>
              <a:rPr lang="en-US" sz="1599" dirty="0">
                <a:solidFill>
                  <a:srgbClr val="FF0000"/>
                </a:solidFill>
                <a:latin typeface="Arial"/>
                <a:ea typeface="Arial Unicode MS" panose="020B0604020202020204" pitchFamily="34" charset="-128"/>
                <a:cs typeface="Arial Unicode MS" panose="020B0604020202020204" pitchFamily="34" charset="-128"/>
              </a:rPr>
              <a:t>ACCOUNTNAME</a:t>
            </a:r>
            <a:r>
              <a:rPr lang="en-US" sz="1599" dirty="0">
                <a:solidFill>
                  <a:srgbClr val="000000"/>
                </a:solidFill>
                <a:latin typeface="Arial"/>
                <a:ea typeface="Arial Unicode MS" panose="020B0604020202020204" pitchFamily="34" charset="-128"/>
                <a:cs typeface="Arial Unicode MS" panose="020B0604020202020204" pitchFamily="34" charset="-128"/>
              </a:rPr>
              <a:t>.</a:t>
            </a:r>
            <a:r>
              <a:rPr lang="en-US" sz="1599" b="1" dirty="0">
                <a:solidFill>
                  <a:srgbClr val="41AAAA"/>
                </a:solidFill>
                <a:latin typeface="Arial"/>
                <a:ea typeface="Arial Unicode MS" panose="020B0604020202020204" pitchFamily="34" charset="-128"/>
                <a:cs typeface="Arial Unicode MS" panose="020B0604020202020204" pitchFamily="34" charset="-128"/>
              </a:rPr>
              <a:t>eu1</a:t>
            </a:r>
            <a:r>
              <a:rPr lang="en-US" sz="1599" dirty="0">
                <a:solidFill>
                  <a:srgbClr val="000000"/>
                </a:solidFill>
                <a:latin typeface="Arial"/>
                <a:ea typeface="Arial Unicode MS" panose="020B0604020202020204" pitchFamily="34" charset="-128"/>
                <a:cs typeface="Arial Unicode MS" panose="020B0604020202020204" pitchFamily="34" charset="-128"/>
              </a:rPr>
              <a:t>.mindsphere.io</a:t>
            </a:r>
          </a:p>
          <a:p>
            <a:pPr marL="285607" lvl="1" indent="-285607">
              <a:lnSpc>
                <a:spcPct val="110000"/>
              </a:lnSpc>
              <a:spcBef>
                <a:spcPts val="960"/>
              </a:spcBef>
              <a:buClr>
                <a:srgbClr val="00646E"/>
              </a:buClr>
              <a:buFont typeface="Arial" panose="020B0604020202020204" pitchFamily="34" charset="0"/>
              <a:buChar char="•"/>
            </a:pPr>
            <a:r>
              <a:rPr lang="en-US" sz="1599" dirty="0">
                <a:solidFill>
                  <a:srgbClr val="000000"/>
                </a:solidFill>
                <a:latin typeface="Arial"/>
                <a:ea typeface="Arial Unicode MS" panose="020B0604020202020204" pitchFamily="34" charset="-128"/>
                <a:cs typeface="Arial Unicode MS" panose="020B0604020202020204" pitchFamily="34" charset="-128"/>
              </a:rPr>
              <a:t>For MindSphere on Azure currently we use the Microsoft Azure data center cluster in the Netherlands for data storage. MindSphere on Azure tenant URLs appear as</a:t>
            </a:r>
          </a:p>
          <a:p>
            <a:pPr marL="0" lvl="1">
              <a:lnSpc>
                <a:spcPct val="110000"/>
              </a:lnSpc>
              <a:spcBef>
                <a:spcPts val="960"/>
              </a:spcBef>
              <a:buClr>
                <a:srgbClr val="00646E"/>
              </a:buClr>
            </a:pPr>
            <a:r>
              <a:rPr lang="en-US" sz="1599" dirty="0">
                <a:solidFill>
                  <a:srgbClr val="000000"/>
                </a:solidFill>
                <a:latin typeface="Arial"/>
                <a:ea typeface="Arial Unicode MS" panose="020B0604020202020204" pitchFamily="34" charset="-128"/>
                <a:cs typeface="Arial Unicode MS" panose="020B0604020202020204" pitchFamily="34" charset="-128"/>
              </a:rPr>
              <a:t>	 https://</a:t>
            </a:r>
            <a:r>
              <a:rPr lang="en-US" sz="1599" dirty="0">
                <a:solidFill>
                  <a:srgbClr val="FF0000"/>
                </a:solidFill>
                <a:latin typeface="Arial"/>
                <a:ea typeface="Arial Unicode MS" panose="020B0604020202020204" pitchFamily="34" charset="-128"/>
                <a:cs typeface="Arial Unicode MS" panose="020B0604020202020204" pitchFamily="34" charset="-128"/>
              </a:rPr>
              <a:t>ACCOUNTNAME</a:t>
            </a:r>
            <a:r>
              <a:rPr lang="en-US" sz="1599" dirty="0">
                <a:solidFill>
                  <a:srgbClr val="000000"/>
                </a:solidFill>
                <a:latin typeface="Arial"/>
                <a:ea typeface="Arial Unicode MS" panose="020B0604020202020204" pitchFamily="34" charset="-128"/>
                <a:cs typeface="Arial Unicode MS" panose="020B0604020202020204" pitchFamily="34" charset="-128"/>
              </a:rPr>
              <a:t>.</a:t>
            </a:r>
            <a:r>
              <a:rPr lang="en-US" sz="1599" b="1" dirty="0">
                <a:solidFill>
                  <a:srgbClr val="41AAAA"/>
                </a:solidFill>
                <a:latin typeface="Arial"/>
                <a:ea typeface="Arial Unicode MS" panose="020B0604020202020204" pitchFamily="34" charset="-128"/>
                <a:cs typeface="Arial Unicode MS" panose="020B0604020202020204" pitchFamily="34" charset="-128"/>
              </a:rPr>
              <a:t>eu2</a:t>
            </a:r>
            <a:r>
              <a:rPr lang="en-US" sz="1599" dirty="0">
                <a:solidFill>
                  <a:srgbClr val="000000"/>
                </a:solidFill>
                <a:latin typeface="Arial"/>
                <a:ea typeface="Arial Unicode MS" panose="020B0604020202020204" pitchFamily="34" charset="-128"/>
                <a:cs typeface="Arial Unicode MS" panose="020B0604020202020204" pitchFamily="34" charset="-128"/>
              </a:rPr>
              <a:t>.mindsphere.io</a:t>
            </a:r>
          </a:p>
          <a:p>
            <a:pPr marL="285607" lvl="1" indent="-285607">
              <a:lnSpc>
                <a:spcPct val="110000"/>
              </a:lnSpc>
              <a:spcBef>
                <a:spcPts val="960"/>
              </a:spcBef>
              <a:buClr>
                <a:srgbClr val="00646E"/>
              </a:buClr>
              <a:buFont typeface="Arial" panose="020B0604020202020204" pitchFamily="34" charset="0"/>
              <a:buChar char="•"/>
            </a:pPr>
            <a:r>
              <a:rPr lang="en-US" sz="1599" dirty="0">
                <a:solidFill>
                  <a:srgbClr val="000000"/>
                </a:solidFill>
                <a:latin typeface="Arial"/>
                <a:ea typeface="Arial Unicode MS" panose="020B0604020202020204" pitchFamily="34" charset="-128"/>
                <a:cs typeface="Arial Unicode MS" panose="020B0604020202020204" pitchFamily="34" charset="-128"/>
              </a:rPr>
              <a:t>AWS and Microsoft do not have access to any customer data stored in MindSphere.</a:t>
            </a:r>
          </a:p>
          <a:p>
            <a:pPr marL="285607" lvl="1" indent="-285607">
              <a:lnSpc>
                <a:spcPct val="110000"/>
              </a:lnSpc>
              <a:spcBef>
                <a:spcPts val="960"/>
              </a:spcBef>
              <a:buClr>
                <a:srgbClr val="00646E"/>
              </a:buClr>
              <a:buFont typeface="Arial" panose="020B0604020202020204" pitchFamily="34" charset="0"/>
              <a:buChar char="•"/>
            </a:pPr>
            <a:r>
              <a:rPr lang="en-US" sz="1599" dirty="0">
                <a:solidFill>
                  <a:srgbClr val="000000"/>
                </a:solidFill>
                <a:latin typeface="Arial"/>
                <a:ea typeface="Arial Unicode MS" panose="020B0604020202020204" pitchFamily="34" charset="-128"/>
                <a:cs typeface="Arial Unicode MS" panose="020B0604020202020204" pitchFamily="34" charset="-128"/>
              </a:rPr>
              <a:t>As part of the further development of MindSphere, the data center coverage will be extended. At a first stage in EU and US:</a:t>
            </a:r>
          </a:p>
          <a:p>
            <a:pPr marL="742579" lvl="2" indent="-285607">
              <a:lnSpc>
                <a:spcPct val="110000"/>
              </a:lnSpc>
              <a:spcBef>
                <a:spcPts val="960"/>
              </a:spcBef>
              <a:buClr>
                <a:srgbClr val="00646E"/>
              </a:buClr>
              <a:buFont typeface="Arial" panose="020B0604020202020204" pitchFamily="34" charset="0"/>
              <a:buChar char="•"/>
            </a:pPr>
            <a:r>
              <a:rPr lang="en-US" sz="1599" dirty="0">
                <a:solidFill>
                  <a:srgbClr val="000000"/>
                </a:solidFill>
                <a:latin typeface="Arial"/>
                <a:ea typeface="Arial Unicode MS" panose="020B0604020202020204" pitchFamily="34" charset="-128"/>
                <a:cs typeface="Arial Unicode MS" panose="020B0604020202020204" pitchFamily="34" charset="-128"/>
              </a:rPr>
              <a:t>Adhering to security and data privacy rules</a:t>
            </a:r>
          </a:p>
          <a:p>
            <a:pPr marL="742579" lvl="2" indent="-285607">
              <a:lnSpc>
                <a:spcPct val="110000"/>
              </a:lnSpc>
              <a:spcBef>
                <a:spcPts val="960"/>
              </a:spcBef>
              <a:buClr>
                <a:srgbClr val="00646E"/>
              </a:buClr>
              <a:buFont typeface="Arial" panose="020B0604020202020204" pitchFamily="34" charset="0"/>
              <a:buChar char="•"/>
            </a:pPr>
            <a:r>
              <a:rPr lang="en-US" sz="1599" dirty="0">
                <a:solidFill>
                  <a:srgbClr val="000000"/>
                </a:solidFill>
                <a:latin typeface="Arial"/>
                <a:ea typeface="Arial Unicode MS" panose="020B0604020202020204" pitchFamily="34" charset="-128"/>
                <a:cs typeface="Arial Unicode MS" panose="020B0604020202020204" pitchFamily="34" charset="-128"/>
              </a:rPr>
              <a:t>Following export regulations</a:t>
            </a:r>
          </a:p>
        </p:txBody>
      </p:sp>
    </p:spTree>
    <p:extLst>
      <p:ext uri="{BB962C8B-B14F-4D97-AF65-F5344CB8AC3E}">
        <p14:creationId xmlns:p14="http://schemas.microsoft.com/office/powerpoint/2010/main" val="93324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6737" y="419168"/>
            <a:ext cx="9355671" cy="852756"/>
          </a:xfrm>
        </p:spPr>
        <p:txBody>
          <a:bodyPr/>
          <a:lstStyle/>
          <a:p>
            <a:r>
              <a:rPr lang="en-US" kern="1200" dirty="0">
                <a:solidFill>
                  <a:srgbClr val="00646E"/>
                </a:solidFill>
              </a:rPr>
              <a:t>Introducing Content and Context of MindSphere</a:t>
            </a:r>
            <a:br>
              <a:rPr lang="en-US" kern="1200" dirty="0">
                <a:solidFill>
                  <a:srgbClr val="00646E"/>
                </a:solidFill>
              </a:rPr>
            </a:br>
            <a:endParaRPr lang="en-US" b="0" kern="1200" dirty="0">
              <a:solidFill>
                <a:srgbClr val="00646E"/>
              </a:solidFill>
            </a:endParaRPr>
          </a:p>
        </p:txBody>
      </p:sp>
      <p:pic>
        <p:nvPicPr>
          <p:cNvPr id="26" name="Grafik 25"/>
          <p:cNvPicPr>
            <a:picLocks noChangeAspect="1"/>
          </p:cNvPicPr>
          <p:nvPr>
            <p:custDataLst>
              <p:tags r:id="rId1"/>
            </p:custDataLst>
          </p:nvPr>
        </p:nvPicPr>
        <p:blipFill rotWithShape="1">
          <a:blip r:embed="rId13" cstate="screen">
            <a:clrChange>
              <a:clrFrom>
                <a:srgbClr val="000000">
                  <a:alpha val="0"/>
                </a:srgbClr>
              </a:clrFrom>
              <a:clrTo>
                <a:srgbClr val="000000">
                  <a:alpha val="0"/>
                </a:srgbClr>
              </a:clrTo>
            </a:clrChange>
            <a:duotone>
              <a:schemeClr val="accent5">
                <a:shade val="45000"/>
                <a:satMod val="135000"/>
              </a:schemeClr>
              <a:prstClr val="white"/>
            </a:duotone>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a:ext>
            </a:extLst>
          </a:blip>
          <a:srcRect/>
          <a:stretch/>
        </p:blipFill>
        <p:spPr>
          <a:xfrm>
            <a:off x="1097030" y="1620419"/>
            <a:ext cx="7151183" cy="4618394"/>
          </a:xfrm>
          <a:prstGeom prst="rect">
            <a:avLst/>
          </a:prstGeom>
        </p:spPr>
      </p:pic>
      <p:sp>
        <p:nvSpPr>
          <p:cNvPr id="27" name="Ellipse 26"/>
          <p:cNvSpPr/>
          <p:nvPr/>
        </p:nvSpPr>
        <p:spPr bwMode="auto">
          <a:xfrm rot="2034284">
            <a:off x="4080268" y="1925544"/>
            <a:ext cx="2383330" cy="2339173"/>
          </a:xfrm>
          <a:prstGeom prst="ellipse">
            <a:avLst/>
          </a:prstGeom>
          <a:solidFill>
            <a:srgbClr val="4BB9B9">
              <a:alpha val="50000"/>
            </a:srgbClr>
          </a:solidFill>
          <a:ln w="44450" cap="flat" cmpd="sng" algn="ctr">
            <a:solidFill>
              <a:srgbClr val="32A0A0"/>
            </a:solidFill>
            <a:prstDash val="solid"/>
            <a:round/>
            <a:headEnd type="none" w="med" len="med"/>
            <a:tailEnd type="none" w="med" len="med"/>
          </a:ln>
          <a:effectLst/>
          <a:extLst/>
        </p:spPr>
        <p:txBody>
          <a:bodyPr rtlCol="0" anchor="ctr"/>
          <a:lstStyle/>
          <a:p>
            <a:pPr algn="ctr"/>
            <a:endParaRPr lang="en-US" sz="1199" b="1" dirty="0" err="1"/>
          </a:p>
        </p:txBody>
      </p:sp>
      <p:sp>
        <p:nvSpPr>
          <p:cNvPr id="28" name="Ellipse 27"/>
          <p:cNvSpPr/>
          <p:nvPr/>
        </p:nvSpPr>
        <p:spPr bwMode="auto">
          <a:xfrm rot="16693533">
            <a:off x="1339521" y="4001213"/>
            <a:ext cx="1961930" cy="2000087"/>
          </a:xfrm>
          <a:prstGeom prst="ellipse">
            <a:avLst/>
          </a:prstGeom>
          <a:solidFill>
            <a:srgbClr val="41AAC8">
              <a:alpha val="30000"/>
            </a:srgbClr>
          </a:solidFill>
          <a:ln w="47625" cap="flat" cmpd="sng" algn="ctr">
            <a:solidFill>
              <a:srgbClr val="2387AA"/>
            </a:solidFill>
            <a:prstDash val="solid"/>
            <a:round/>
            <a:headEnd type="none" w="med" len="med"/>
            <a:tailEnd type="none" w="med" len="med"/>
          </a:ln>
          <a:effectLst/>
          <a:extLst/>
        </p:spPr>
        <p:txBody>
          <a:bodyPr rtlCol="0" anchor="ctr"/>
          <a:lstStyle/>
          <a:p>
            <a:pPr algn="ctr"/>
            <a:endParaRPr lang="en-US" sz="1199" b="1" dirty="0" err="1"/>
          </a:p>
        </p:txBody>
      </p:sp>
      <p:pic>
        <p:nvPicPr>
          <p:cNvPr id="29" name="Picture 2" descr="U:\CS_VS\DS_TS\22_Marketing\01______OBD\01_CREATIVE\02_UI\Icons\01_Icons\01_In Verwendung\MindAccess Developer\MindAccess Developer_Dark\MindAccess Developer-256.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443575" y="4515770"/>
            <a:ext cx="802002" cy="802002"/>
          </a:xfrm>
          <a:prstGeom prst="rect">
            <a:avLst/>
          </a:prstGeom>
          <a:noFill/>
          <a:extLst>
            <a:ext uri="{909E8E84-426E-40DD-AFC4-6F175D3DCCD1}">
              <a14:hiddenFill xmlns:a14="http://schemas.microsoft.com/office/drawing/2010/main">
                <a:solidFill>
                  <a:srgbClr val="FFFFFF"/>
                </a:solidFill>
              </a14:hiddenFill>
            </a:ext>
          </a:extLst>
        </p:spPr>
      </p:pic>
      <p:sp>
        <p:nvSpPr>
          <p:cNvPr id="30" name="Ellipse 29"/>
          <p:cNvSpPr/>
          <p:nvPr/>
        </p:nvSpPr>
        <p:spPr bwMode="auto">
          <a:xfrm rot="18802850">
            <a:off x="2428686" y="2486506"/>
            <a:ext cx="1940291" cy="2045427"/>
          </a:xfrm>
          <a:prstGeom prst="ellipse">
            <a:avLst/>
          </a:prstGeom>
          <a:solidFill>
            <a:srgbClr val="AAB414">
              <a:alpha val="30000"/>
            </a:srgbClr>
          </a:solidFill>
          <a:ln w="44450" cap="flat" cmpd="sng" algn="ctr">
            <a:solidFill>
              <a:srgbClr val="AAB414"/>
            </a:solidFill>
            <a:prstDash val="solid"/>
            <a:round/>
            <a:headEnd type="none" w="med" len="med"/>
            <a:tailEnd type="none" w="med" len="med"/>
          </a:ln>
          <a:effectLst/>
          <a:extLst/>
        </p:spPr>
        <p:txBody>
          <a:bodyPr rtlCol="0" anchor="ctr"/>
          <a:lstStyle/>
          <a:p>
            <a:pPr algn="ctr"/>
            <a:endParaRPr lang="en-US" sz="1199" b="1" dirty="0" err="1"/>
          </a:p>
        </p:txBody>
      </p:sp>
      <p:pic>
        <p:nvPicPr>
          <p:cNvPr id="31" name="Picture 9" descr="U:\CS_VS\DS_TS\22_Marketing\01______OBD\01_CREATIVE\02_UI\Icons\01_Icons\01_In Verwendung\0906-171220-Icons-LP-StoreStyle\MindAccess_LaunchpadSTyle\OperatorPlan LPStyle-256.png"/>
          <p:cNvPicPr>
            <a:picLocks noChangeAspect="1" noChangeArrowheads="1"/>
          </p:cNvPicPr>
          <p:nvPr/>
        </p:nvPicPr>
        <p:blipFill>
          <a:blip r:embed="rId16" cstate="screen">
            <a:biLevel thresh="75000"/>
            <a:extLst>
              <a:ext uri="{28A0092B-C50C-407E-A947-70E740481C1C}">
                <a14:useLocalDpi xmlns:a14="http://schemas.microsoft.com/office/drawing/2010/main"/>
              </a:ext>
            </a:extLst>
          </a:blip>
          <a:srcRect/>
          <a:stretch>
            <a:fillRect/>
          </a:stretch>
        </p:blipFill>
        <p:spPr bwMode="auto">
          <a:xfrm>
            <a:off x="3289072" y="3031605"/>
            <a:ext cx="802002" cy="802002"/>
          </a:xfrm>
          <a:prstGeom prst="rect">
            <a:avLst/>
          </a:prstGeom>
          <a:noFill/>
          <a:extLst>
            <a:ext uri="{909E8E84-426E-40DD-AFC4-6F175D3DCCD1}">
              <a14:hiddenFill xmlns:a14="http://schemas.microsoft.com/office/drawing/2010/main">
                <a:solidFill>
                  <a:srgbClr val="FFFFFF"/>
                </a:solidFill>
              </a14:hiddenFill>
            </a:ext>
          </a:extLst>
        </p:spPr>
      </p:pic>
      <p:sp>
        <p:nvSpPr>
          <p:cNvPr id="32" name="Ellipse 31"/>
          <p:cNvSpPr/>
          <p:nvPr/>
        </p:nvSpPr>
        <p:spPr bwMode="auto">
          <a:xfrm rot="16693533">
            <a:off x="5417070" y="3370968"/>
            <a:ext cx="2597714" cy="2541468"/>
          </a:xfrm>
          <a:prstGeom prst="ellipse">
            <a:avLst/>
          </a:prstGeom>
          <a:solidFill>
            <a:srgbClr val="EB780A">
              <a:alpha val="20000"/>
            </a:srgbClr>
          </a:solidFill>
          <a:ln w="47625" cap="flat" cmpd="sng" algn="ctr">
            <a:solidFill>
              <a:srgbClr val="EB780A"/>
            </a:solidFill>
            <a:prstDash val="solid"/>
            <a:round/>
            <a:headEnd type="none" w="med" len="med"/>
            <a:tailEnd type="none" w="med" len="med"/>
          </a:ln>
          <a:effectLst/>
          <a:extLst/>
        </p:spPr>
        <p:txBody>
          <a:bodyPr rtlCol="0" anchor="ctr"/>
          <a:lstStyle/>
          <a:p>
            <a:pPr algn="ctr"/>
            <a:endParaRPr lang="en-US" sz="1199" b="1" dirty="0" err="1"/>
          </a:p>
        </p:txBody>
      </p:sp>
      <p:pic>
        <p:nvPicPr>
          <p:cNvPr id="33" name="Picture 6" descr="U:\CS_VS\DS_TS\22_Marketing\01______OBD\01_CREATIVE\02_UI\Icons\01_Icons\01_In Verwendung\MindAccess_IoTValuePlan LPStyle\IoTValue Plan LPStyle-512.png"/>
          <p:cNvPicPr>
            <a:picLocks noChangeAspect="1" noChangeArrowheads="1"/>
          </p:cNvPicPr>
          <p:nvPr/>
        </p:nvPicPr>
        <p:blipFill>
          <a:blip r:embed="rId17" cstate="screen">
            <a:biLevel thresh="75000"/>
            <a:extLst>
              <a:ext uri="{28A0092B-C50C-407E-A947-70E740481C1C}">
                <a14:useLocalDpi xmlns:a14="http://schemas.microsoft.com/office/drawing/2010/main"/>
              </a:ext>
            </a:extLst>
          </a:blip>
          <a:srcRect/>
          <a:stretch>
            <a:fillRect/>
          </a:stretch>
        </p:blipFill>
        <p:spPr bwMode="auto">
          <a:xfrm>
            <a:off x="6433140" y="3713768"/>
            <a:ext cx="802002" cy="802002"/>
          </a:xfrm>
          <a:prstGeom prst="rect">
            <a:avLst/>
          </a:prstGeom>
          <a:noFill/>
          <a:extLst>
            <a:ext uri="{909E8E84-426E-40DD-AFC4-6F175D3DCCD1}">
              <a14:hiddenFill xmlns:a14="http://schemas.microsoft.com/office/drawing/2010/main">
                <a:solidFill>
                  <a:srgbClr val="FFFFFF"/>
                </a:solidFill>
              </a14:hiddenFill>
            </a:ext>
          </a:extLst>
        </p:spPr>
      </p:pic>
      <p:pic>
        <p:nvPicPr>
          <p:cNvPr id="34" name="general_shopping-cart.png"/>
          <p:cNvPicPr>
            <a:picLocks noChangeAspect="1"/>
          </p:cNvPicPr>
          <p:nvPr>
            <p:custDataLst>
              <p:tags r:id="rId2"/>
            </p:custDataLst>
          </p:nvPr>
        </p:nvPicPr>
        <p:blipFill>
          <a:blip r:embed="rId18"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808484" y="1989550"/>
            <a:ext cx="868835" cy="868835"/>
          </a:xfrm>
          <a:prstGeom prst="rect">
            <a:avLst/>
          </a:prstGeom>
        </p:spPr>
      </p:pic>
      <p:sp>
        <p:nvSpPr>
          <p:cNvPr id="35" name="Rechteck 34"/>
          <p:cNvSpPr/>
          <p:nvPr/>
        </p:nvSpPr>
        <p:spPr>
          <a:xfrm rot="12322779">
            <a:off x="721801" y="3323991"/>
            <a:ext cx="3278309" cy="3199827"/>
          </a:xfrm>
          <a:prstGeom prst="rect">
            <a:avLst/>
          </a:prstGeom>
          <a:noFill/>
        </p:spPr>
        <p:txBody>
          <a:bodyPr spcFirstLastPara="1" wrap="none" lIns="91392" tIns="45696" rIns="91392" bIns="45696" numCol="1">
            <a:prstTxWarp prst="textCircle">
              <a:avLst>
                <a:gd name="adj" fmla="val 16586194"/>
              </a:avLst>
            </a:prstTxWarp>
            <a:spAutoFit/>
          </a:bodyPr>
          <a:lstStyle/>
          <a:p>
            <a:pPr algn="ctr"/>
            <a:r>
              <a:rPr lang="en-US" sz="4398" b="1" dirty="0">
                <a:ln w="12700">
                  <a:noFill/>
                  <a:prstDash val="solid"/>
                </a:ln>
                <a:solidFill>
                  <a:srgbClr val="004669"/>
                </a:solidFill>
              </a:rPr>
              <a:t>Developer</a:t>
            </a:r>
          </a:p>
        </p:txBody>
      </p:sp>
      <p:sp>
        <p:nvSpPr>
          <p:cNvPr id="36" name="Rechteck 35"/>
          <p:cNvSpPr/>
          <p:nvPr/>
        </p:nvSpPr>
        <p:spPr>
          <a:xfrm rot="14138906">
            <a:off x="1790408" y="1927292"/>
            <a:ext cx="3278310" cy="3199827"/>
          </a:xfrm>
          <a:prstGeom prst="rect">
            <a:avLst/>
          </a:prstGeom>
          <a:noFill/>
        </p:spPr>
        <p:txBody>
          <a:bodyPr spcFirstLastPara="1" wrap="none" lIns="91392" tIns="45696" rIns="91392" bIns="45696" numCol="1">
            <a:prstTxWarp prst="textCircle">
              <a:avLst>
                <a:gd name="adj" fmla="val 15606163"/>
              </a:avLst>
            </a:prstTxWarp>
            <a:spAutoFit/>
          </a:bodyPr>
          <a:lstStyle/>
          <a:p>
            <a:pPr algn="ctr"/>
            <a:r>
              <a:rPr lang="en-US" sz="4398" b="1" dirty="0">
                <a:ln w="12700">
                  <a:noFill/>
                  <a:prstDash val="solid"/>
                </a:ln>
                <a:solidFill>
                  <a:srgbClr val="AAB414"/>
                </a:solidFill>
              </a:rPr>
              <a:t>Operator</a:t>
            </a:r>
            <a:r>
              <a:rPr lang="en-US" sz="4398" b="1" dirty="0">
                <a:ln w="12700">
                  <a:noFill/>
                  <a:prstDash val="solid"/>
                </a:ln>
                <a:solidFill>
                  <a:schemeClr val="bg2">
                    <a:tint val="85000"/>
                    <a:satMod val="155000"/>
                  </a:schemeClr>
                </a:solidFill>
                <a:effectLst>
                  <a:outerShdw blurRad="41275" dist="20320" dir="1800000" algn="tl" rotWithShape="0">
                    <a:srgbClr val="000000">
                      <a:alpha val="40000"/>
                    </a:srgbClr>
                  </a:outerShdw>
                </a:effectLst>
              </a:rPr>
              <a:t> </a:t>
            </a:r>
          </a:p>
        </p:txBody>
      </p:sp>
      <p:pic>
        <p:nvPicPr>
          <p:cNvPr id="37" name="general_references.png"/>
          <p:cNvPicPr>
            <a:picLocks noChangeAspect="1"/>
          </p:cNvPicPr>
          <p:nvPr>
            <p:custDataLst>
              <p:tags r:id="rId3"/>
            </p:custDataLst>
          </p:nvPr>
        </p:nvPicPr>
        <p:blipFill>
          <a:blip r:embed="rId19"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883773" y="2997275"/>
            <a:ext cx="791588" cy="791588"/>
          </a:xfrm>
          <a:prstGeom prst="rect">
            <a:avLst/>
          </a:prstGeom>
        </p:spPr>
      </p:pic>
      <p:pic>
        <p:nvPicPr>
          <p:cNvPr id="38" name="Picture 13" descr="D:\syncplicity\Z003k6cf\Documents\Scada Symbole\Grafiken\diagnose_rot.png"/>
          <p:cNvPicPr>
            <a:picLocks noChangeAspect="1" noChangeArrowheads="1"/>
          </p:cNvPicPr>
          <p:nvPr>
            <p:custDataLst>
              <p:tags r:id="rId4"/>
            </p:custDataLst>
          </p:nvPr>
        </p:nvPicPr>
        <p:blipFill rotWithShape="1">
          <a:blip r:embed="rId20" cstate="screen">
            <a:grayscl/>
            <a:extLst>
              <a:ext uri="{28A0092B-C50C-407E-A947-70E740481C1C}">
                <a14:useLocalDpi xmlns:a14="http://schemas.microsoft.com/office/drawing/2010/main"/>
              </a:ext>
            </a:extLst>
          </a:blip>
          <a:srcRect/>
          <a:stretch/>
        </p:blipFill>
        <p:spPr bwMode="auto">
          <a:xfrm>
            <a:off x="2627833" y="2662961"/>
            <a:ext cx="628935" cy="145180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uppieren 38"/>
          <p:cNvGrpSpPr/>
          <p:nvPr/>
        </p:nvGrpSpPr>
        <p:grpSpPr>
          <a:xfrm>
            <a:off x="5828361" y="4772500"/>
            <a:ext cx="893450" cy="635659"/>
            <a:chOff x="8043391" y="1390345"/>
            <a:chExt cx="893915" cy="635990"/>
          </a:xfrm>
        </p:grpSpPr>
        <p:sp>
          <p:nvSpPr>
            <p:cNvPr id="40" name="Rechteck 39"/>
            <p:cNvSpPr/>
            <p:nvPr/>
          </p:nvSpPr>
          <p:spPr bwMode="auto">
            <a:xfrm>
              <a:off x="8043391" y="1390345"/>
              <a:ext cx="864000" cy="612000"/>
            </a:xfrm>
            <a:prstGeom prst="rect">
              <a:avLst/>
            </a:prstGeom>
            <a:solidFill>
              <a:srgbClr val="00646E"/>
            </a:solidFill>
            <a:ln w="25400" cap="flat" cmpd="sng" algn="ctr">
              <a:solidFill>
                <a:srgbClr val="1A1A1A"/>
              </a:solidFill>
              <a:prstDash val="solid"/>
              <a:round/>
              <a:headEnd type="none" w="med" len="med"/>
              <a:tailEnd type="none" w="med" len="med"/>
            </a:ln>
            <a:effectLst/>
            <a:extLst/>
          </p:spPr>
          <p:txBody>
            <a:bodyPr rtlCol="0" anchor="ctr"/>
            <a:lstStyle/>
            <a:p>
              <a:pPr algn="ctr"/>
              <a:endParaRPr lang="en-US" sz="1199" b="1" dirty="0" err="1"/>
            </a:p>
          </p:txBody>
        </p:sp>
        <p:sp>
          <p:nvSpPr>
            <p:cNvPr id="41" name="Textfeld 40"/>
            <p:cNvSpPr txBox="1"/>
            <p:nvPr/>
          </p:nvSpPr>
          <p:spPr>
            <a:xfrm>
              <a:off x="8626323" y="1780114"/>
              <a:ext cx="310983" cy="246221"/>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1A1A1A"/>
                  </a:solidFill>
                  <a:prstDash val="solid"/>
                  <a:round/>
                  <a:headEnd type="none" w="med" len="med"/>
                  <a:tailEnd type="none" w="med" len="med"/>
                </a14:hiddenLine>
              </a:ext>
            </a:extLst>
          </p:spPr>
          <p:txBody>
            <a:bodyPr wrap="none" lIns="0" tIns="0" rIns="0" bIns="0" rtlCol="0">
              <a:spAutoFit/>
            </a:bodyPr>
            <a:lstStyle/>
            <a:p>
              <a:pPr algn="ctr"/>
              <a:r>
                <a:rPr lang="en-US" sz="1599" b="1" dirty="0">
                  <a:solidFill>
                    <a:schemeClr val="lt1"/>
                  </a:solidFill>
                </a:rPr>
                <a:t>LP</a:t>
              </a:r>
              <a:r>
                <a:rPr lang="en-US" sz="1399" dirty="0">
                  <a:solidFill>
                    <a:srgbClr val="3C464B"/>
                  </a:solidFill>
                </a:rPr>
                <a:t> </a:t>
              </a:r>
              <a:endParaRPr lang="en-US" sz="1199" dirty="0">
                <a:solidFill>
                  <a:srgbClr val="3C464B"/>
                </a:solidFill>
              </a:endParaRPr>
            </a:p>
          </p:txBody>
        </p:sp>
        <p:sp>
          <p:nvSpPr>
            <p:cNvPr id="42" name="Rechteck 41"/>
            <p:cNvSpPr/>
            <p:nvPr/>
          </p:nvSpPr>
          <p:spPr bwMode="auto">
            <a:xfrm>
              <a:off x="8086150" y="1656617"/>
              <a:ext cx="108000" cy="108000"/>
            </a:xfrm>
            <a:prstGeom prst="rect">
              <a:avLst/>
            </a:prstGeom>
            <a:solidFill>
              <a:srgbClr val="D5D47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43" name="Rechteck 42"/>
            <p:cNvSpPr/>
            <p:nvPr/>
          </p:nvSpPr>
          <p:spPr bwMode="auto">
            <a:xfrm>
              <a:off x="8086150" y="1440581"/>
              <a:ext cx="108000" cy="108000"/>
            </a:xfrm>
            <a:prstGeom prst="rect">
              <a:avLst/>
            </a:prstGeom>
            <a:solidFill>
              <a:srgbClr val="E1E1D7"/>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44" name="Rechteck 43"/>
            <p:cNvSpPr/>
            <p:nvPr/>
          </p:nvSpPr>
          <p:spPr bwMode="auto">
            <a:xfrm>
              <a:off x="8283346" y="1656617"/>
              <a:ext cx="108000" cy="108000"/>
            </a:xfrm>
            <a:prstGeom prst="rect">
              <a:avLst/>
            </a:prstGeom>
            <a:solidFill>
              <a:srgbClr val="9B9B9B"/>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45" name="Rechteck 44"/>
            <p:cNvSpPr/>
            <p:nvPr/>
          </p:nvSpPr>
          <p:spPr bwMode="auto">
            <a:xfrm>
              <a:off x="8283346" y="1440581"/>
              <a:ext cx="108000" cy="108000"/>
            </a:xfrm>
            <a:prstGeom prst="rect">
              <a:avLst/>
            </a:prstGeom>
            <a:solidFill>
              <a:srgbClr val="F4953B"/>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46" name="Rechteck 45"/>
            <p:cNvSpPr/>
            <p:nvPr/>
          </p:nvSpPr>
          <p:spPr bwMode="auto">
            <a:xfrm>
              <a:off x="8677738" y="1440581"/>
              <a:ext cx="108000" cy="108000"/>
            </a:xfrm>
            <a:prstGeom prst="rect">
              <a:avLst/>
            </a:prstGeom>
            <a:solidFill>
              <a:srgbClr val="32A0A0"/>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47" name="Rechteck 46"/>
            <p:cNvSpPr/>
            <p:nvPr/>
          </p:nvSpPr>
          <p:spPr bwMode="auto">
            <a:xfrm>
              <a:off x="8480542" y="1656617"/>
              <a:ext cx="108000" cy="108000"/>
            </a:xfrm>
            <a:prstGeom prst="rect">
              <a:avLst/>
            </a:prstGeom>
            <a:solidFill>
              <a:srgbClr val="2387AA"/>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48" name="Rechteck 47"/>
            <p:cNvSpPr/>
            <p:nvPr/>
          </p:nvSpPr>
          <p:spPr bwMode="auto">
            <a:xfrm>
              <a:off x="8480542" y="1440581"/>
              <a:ext cx="108000" cy="108000"/>
            </a:xfrm>
            <a:prstGeom prst="rect">
              <a:avLst/>
            </a:prstGeom>
            <a:solidFill>
              <a:srgbClr val="AF235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grpSp>
      <p:pic>
        <p:nvPicPr>
          <p:cNvPr id="49" name="Picture 8"/>
          <p:cNvPicPr>
            <a:picLocks noChangeAspect="1" noChangeArrowheads="1"/>
          </p:cNvPicPr>
          <p:nvPr/>
        </p:nvPicPr>
        <p:blipFill>
          <a:blip r:embed="rId21">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327286" y="4700884"/>
            <a:ext cx="637997" cy="4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general_factory.png"/>
          <p:cNvPicPr>
            <a:picLocks noChangeAspect="1"/>
          </p:cNvPicPr>
          <p:nvPr>
            <p:custDataLst>
              <p:tags r:id="rId5"/>
            </p:custDataLst>
          </p:nvPr>
        </p:nvPicPr>
        <p:blipFill>
          <a:blip r:embed="rId22" cstate="screen">
            <a:lum bright="70000" contrast="-70000"/>
            <a:extLst>
              <a:ext uri="{BEBA8EAE-BF5A-486C-A8C5-ECC9F3942E4B}">
                <a14:imgProps xmlns:a14="http://schemas.microsoft.com/office/drawing/2010/main">
                  <a14:imgLayer r:embed="rId23">
                    <a14:imgEffect>
                      <a14:colorTemperature colorTemp="4700"/>
                    </a14:imgEffect>
                  </a14:imgLayer>
                </a14:imgProps>
              </a:ext>
              <a:ext uri="{28A0092B-C50C-407E-A947-70E740481C1C}">
                <a14:useLocalDpi xmlns:a14="http://schemas.microsoft.com/office/drawing/2010/main"/>
              </a:ext>
            </a:extLst>
          </a:blip>
          <a:stretch>
            <a:fillRect/>
          </a:stretch>
        </p:blipFill>
        <p:spPr>
          <a:xfrm>
            <a:off x="8707044" y="2726198"/>
            <a:ext cx="3250528" cy="3454201"/>
          </a:xfrm>
          <a:prstGeom prst="rect">
            <a:avLst/>
          </a:prstGeom>
        </p:spPr>
      </p:pic>
      <p:pic>
        <p:nvPicPr>
          <p:cNvPr id="51" name="Picture 82" descr="Z:\Hanna_Hadjelaoui_Werkstudentin\empower\Industry Icons\Product_SIMATIC-S7-1500.png"/>
          <p:cNvPicPr>
            <a:picLocks noChangeAspect="1" noChangeArrowheads="1"/>
          </p:cNvPicPr>
          <p:nvPr>
            <p:custDataLst>
              <p:tags r:id="rId6"/>
            </p:custDataLst>
          </p:nvPr>
        </p:nvPicPr>
        <p:blipFill>
          <a:blip r:embed="rId24" cstate="screen">
            <a:extLst>
              <a:ext uri="{28A0092B-C50C-407E-A947-70E740481C1C}">
                <a14:useLocalDpi xmlns:a14="http://schemas.microsoft.com/office/drawing/2010/main"/>
              </a:ext>
            </a:extLst>
          </a:blip>
          <a:srcRect/>
          <a:stretch>
            <a:fillRect/>
          </a:stretch>
        </p:blipFill>
        <p:spPr bwMode="auto">
          <a:xfrm>
            <a:off x="10098361" y="5154837"/>
            <a:ext cx="359813" cy="359813"/>
          </a:xfrm>
          <a:prstGeom prst="rect">
            <a:avLst/>
          </a:prstGeom>
          <a:noFill/>
          <a:extLst>
            <a:ext uri="{909E8E84-426E-40DD-AFC4-6F175D3DCCD1}">
              <a14:hiddenFill xmlns:a14="http://schemas.microsoft.com/office/drawing/2010/main">
                <a:solidFill>
                  <a:srgbClr val="FFFFFF"/>
                </a:solidFill>
              </a14:hiddenFill>
            </a:ext>
          </a:extLst>
        </p:spPr>
      </p:pic>
      <p:pic>
        <p:nvPicPr>
          <p:cNvPr id="52" name="technology_robitic.png"/>
          <p:cNvPicPr>
            <a:picLocks noChangeAspect="1"/>
          </p:cNvPicPr>
          <p:nvPr>
            <p:custDataLst>
              <p:tags r:id="rId7"/>
            </p:custDataLst>
          </p:nvPr>
        </p:nvPicPr>
        <p:blipFill>
          <a:blip r:embed="rId25" cstate="screen">
            <a:extLst>
              <a:ext uri="{28A0092B-C50C-407E-A947-70E740481C1C}">
                <a14:useLocalDpi xmlns:a14="http://schemas.microsoft.com/office/drawing/2010/main"/>
              </a:ext>
            </a:extLst>
          </a:blip>
          <a:stretch>
            <a:fillRect/>
          </a:stretch>
        </p:blipFill>
        <p:spPr>
          <a:xfrm>
            <a:off x="10062380" y="5712639"/>
            <a:ext cx="431775" cy="431775"/>
          </a:xfrm>
          <a:prstGeom prst="rect">
            <a:avLst/>
          </a:prstGeom>
        </p:spPr>
      </p:pic>
      <p:pic>
        <p:nvPicPr>
          <p:cNvPr id="53" name="Grafik 52"/>
          <p:cNvPicPr>
            <a:picLocks noChangeAspect="1"/>
          </p:cNvPicPr>
          <p:nvPr>
            <p:custDataLst>
              <p:tags r:id="rId8"/>
            </p:custDataLst>
          </p:nvPr>
        </p:nvPicPr>
        <p:blipFill>
          <a:blip r:embed="rId2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10044390" y="4489092"/>
            <a:ext cx="467756" cy="467756"/>
          </a:xfrm>
          <a:prstGeom prst="rect">
            <a:avLst/>
          </a:prstGeom>
        </p:spPr>
      </p:pic>
      <p:pic>
        <p:nvPicPr>
          <p:cNvPr id="69" name="Picture 14" descr="D:\syncplicity\Z003k6cf\Documents\Scada Symbole\Grafiken\erfassung_prozessdaten.png"/>
          <p:cNvPicPr>
            <a:picLocks noChangeAspect="1" noChangeArrowheads="1"/>
          </p:cNvPicPr>
          <p:nvPr>
            <p:custDataLst>
              <p:tags r:id="rId9"/>
            </p:custDataLst>
          </p:nvPr>
        </p:nvPicPr>
        <p:blipFill rotWithShape="1">
          <a:blip r:embed="rId27"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bwMode="auto">
          <a:xfrm>
            <a:off x="7483546" y="4398961"/>
            <a:ext cx="2494204" cy="1717970"/>
          </a:xfrm>
          <a:prstGeom prst="rect">
            <a:avLst/>
          </a:prstGeom>
          <a:noFill/>
          <a:extLst>
            <a:ext uri="{909E8E84-426E-40DD-AFC4-6F175D3DCCD1}">
              <a14:hiddenFill xmlns:a14="http://schemas.microsoft.com/office/drawing/2010/main">
                <a:solidFill>
                  <a:srgbClr val="FFFFFF"/>
                </a:solidFill>
              </a14:hiddenFill>
            </a:ext>
          </a:extLst>
        </p:spPr>
      </p:pic>
      <p:sp>
        <p:nvSpPr>
          <p:cNvPr id="70" name="Textfeld 69"/>
          <p:cNvSpPr txBox="1"/>
          <p:nvPr/>
        </p:nvSpPr>
        <p:spPr>
          <a:xfrm rot="5400000">
            <a:off x="8326651" y="4847203"/>
            <a:ext cx="2267070" cy="615233"/>
          </a:xfrm>
          <a:prstGeom prst="rect">
            <a:avLst/>
          </a:prstGeom>
          <a:solidFill>
            <a:srgbClr val="FFFFFF">
              <a:alpha val="80000"/>
            </a:srgbClr>
          </a:solidFill>
        </p:spPr>
        <p:txBody>
          <a:bodyPr wrap="square" lIns="0" tIns="0" rIns="0" bIns="0" rtlCol="0">
            <a:spAutoFit/>
          </a:bodyPr>
          <a:lstStyle/>
          <a:p>
            <a:pPr algn="ctr"/>
            <a:r>
              <a:rPr lang="en-US" sz="3998" b="1" dirty="0">
                <a:solidFill>
                  <a:srgbClr val="3C464B"/>
                </a:solidFill>
              </a:rPr>
              <a:t>Connect</a:t>
            </a:r>
          </a:p>
        </p:txBody>
      </p:sp>
      <p:pic>
        <p:nvPicPr>
          <p:cNvPr id="71" name="Picture 110" descr="Z:\Hanna_Hadjelaoui_Werkstudentin\empower\Industry Icons\Technology_Database.png"/>
          <p:cNvPicPr>
            <a:picLocks noChangeAspect="1" noChangeArrowheads="1"/>
          </p:cNvPicPr>
          <p:nvPr>
            <p:custDataLst>
              <p:tags r:id="rId10"/>
            </p:custDataLst>
          </p:nvPr>
        </p:nvPicPr>
        <p:blipFill rotWithShape="1">
          <a:blip r:embed="rId28" cstate="screen">
            <a:duotone>
              <a:prstClr val="black"/>
              <a:schemeClr val="accent5">
                <a:tint val="45000"/>
                <a:satMod val="400000"/>
              </a:schemeClr>
            </a:duotone>
            <a:extLst>
              <a:ext uri="{28A0092B-C50C-407E-A947-70E740481C1C}">
                <a14:useLocalDpi xmlns:a14="http://schemas.microsoft.com/office/drawing/2010/main"/>
              </a:ext>
            </a:extLst>
          </a:blip>
          <a:srcRect t="-1"/>
          <a:stretch/>
        </p:blipFill>
        <p:spPr bwMode="auto">
          <a:xfrm>
            <a:off x="6934821" y="4566903"/>
            <a:ext cx="672602" cy="611681"/>
          </a:xfrm>
          <a:prstGeom prst="rect">
            <a:avLst/>
          </a:prstGeom>
          <a:noFill/>
          <a:extLst>
            <a:ext uri="{909E8E84-426E-40DD-AFC4-6F175D3DCCD1}">
              <a14:hiddenFill xmlns:a14="http://schemas.microsoft.com/office/drawing/2010/main">
                <a:solidFill>
                  <a:srgbClr val="FFFFFF"/>
                </a:solidFill>
              </a14:hiddenFill>
            </a:ext>
          </a:extLst>
        </p:spPr>
      </p:pic>
      <p:sp>
        <p:nvSpPr>
          <p:cNvPr id="72" name="Rechteck 71"/>
          <p:cNvSpPr/>
          <p:nvPr/>
        </p:nvSpPr>
        <p:spPr>
          <a:xfrm rot="18942372">
            <a:off x="5270479" y="2799785"/>
            <a:ext cx="3174323" cy="3199827"/>
          </a:xfrm>
          <a:prstGeom prst="rect">
            <a:avLst/>
          </a:prstGeom>
          <a:noFill/>
        </p:spPr>
        <p:txBody>
          <a:bodyPr spcFirstLastPara="1" wrap="none" lIns="91392" tIns="45696" rIns="91392" bIns="45696" numCol="1">
            <a:prstTxWarp prst="textCircle">
              <a:avLst>
                <a:gd name="adj" fmla="val 16883215"/>
              </a:avLst>
            </a:prstTxWarp>
            <a:spAutoFit/>
          </a:bodyPr>
          <a:lstStyle/>
          <a:p>
            <a:pPr algn="ctr"/>
            <a:r>
              <a:rPr lang="en-US" sz="4398" b="1" dirty="0">
                <a:ln w="12700">
                  <a:noFill/>
                  <a:prstDash val="solid"/>
                </a:ln>
                <a:solidFill>
                  <a:srgbClr val="EB780A"/>
                </a:solidFill>
              </a:rPr>
              <a:t>User</a:t>
            </a:r>
          </a:p>
        </p:txBody>
      </p:sp>
      <p:sp>
        <p:nvSpPr>
          <p:cNvPr id="73" name="Rechteck 72"/>
          <p:cNvSpPr/>
          <p:nvPr/>
        </p:nvSpPr>
        <p:spPr>
          <a:xfrm rot="19672611">
            <a:off x="3844020" y="1365041"/>
            <a:ext cx="3174323" cy="3199827"/>
          </a:xfrm>
          <a:prstGeom prst="rect">
            <a:avLst/>
          </a:prstGeom>
          <a:noFill/>
        </p:spPr>
        <p:txBody>
          <a:bodyPr spcFirstLastPara="1" wrap="none" lIns="91392" tIns="45696" rIns="91392" bIns="45696" numCol="1">
            <a:prstTxWarp prst="textCircle">
              <a:avLst>
                <a:gd name="adj" fmla="val 17603074"/>
              </a:avLst>
            </a:prstTxWarp>
            <a:spAutoFit/>
          </a:bodyPr>
          <a:lstStyle/>
          <a:p>
            <a:pPr algn="ctr"/>
            <a:r>
              <a:rPr lang="en-US" sz="4398" b="1" dirty="0">
                <a:ln w="12700">
                  <a:noFill/>
                  <a:prstDash val="solid"/>
                </a:ln>
                <a:solidFill>
                  <a:srgbClr val="32A0A0"/>
                </a:solidFill>
              </a:rPr>
              <a:t>Store</a:t>
            </a:r>
          </a:p>
        </p:txBody>
      </p:sp>
    </p:spTree>
    <p:extLst>
      <p:ext uri="{BB962C8B-B14F-4D97-AF65-F5344CB8AC3E}">
        <p14:creationId xmlns:p14="http://schemas.microsoft.com/office/powerpoint/2010/main" val="42659259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6737" y="419168"/>
            <a:ext cx="9355671" cy="852756"/>
          </a:xfrm>
        </p:spPr>
        <p:txBody>
          <a:bodyPr/>
          <a:lstStyle/>
          <a:p>
            <a:r>
              <a:rPr lang="en-US" kern="1200" dirty="0">
                <a:solidFill>
                  <a:srgbClr val="00646E"/>
                </a:solidFill>
              </a:rPr>
              <a:t>Introducing Content and Context of MindSphere</a:t>
            </a:r>
            <a:br>
              <a:rPr lang="en-US" kern="1200" dirty="0">
                <a:solidFill>
                  <a:srgbClr val="00646E"/>
                </a:solidFill>
              </a:rPr>
            </a:br>
            <a:endParaRPr lang="en-US" b="0" kern="1200" dirty="0">
              <a:solidFill>
                <a:srgbClr val="00646E"/>
              </a:solidFill>
            </a:endParaRPr>
          </a:p>
        </p:txBody>
      </p:sp>
      <p:pic>
        <p:nvPicPr>
          <p:cNvPr id="74" name="Grafik 73"/>
          <p:cNvPicPr>
            <a:picLocks noChangeAspect="1"/>
          </p:cNvPicPr>
          <p:nvPr>
            <p:custDataLst>
              <p:tags r:id="rId1"/>
            </p:custDataLst>
          </p:nvPr>
        </p:nvPicPr>
        <p:blipFill rotWithShape="1">
          <a:blip r:embed="rId13" cstate="screen">
            <a:clrChange>
              <a:clrFrom>
                <a:srgbClr val="000000">
                  <a:alpha val="0"/>
                </a:srgbClr>
              </a:clrFrom>
              <a:clrTo>
                <a:srgbClr val="000000">
                  <a:alpha val="0"/>
                </a:srgbClr>
              </a:clrTo>
            </a:clrChange>
            <a:duotone>
              <a:schemeClr val="accent5">
                <a:shade val="45000"/>
                <a:satMod val="135000"/>
              </a:schemeClr>
              <a:prstClr val="white"/>
            </a:duotone>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a:ext>
            </a:extLst>
          </a:blip>
          <a:srcRect/>
          <a:stretch/>
        </p:blipFill>
        <p:spPr>
          <a:xfrm>
            <a:off x="1097030" y="1620419"/>
            <a:ext cx="7151183" cy="4618394"/>
          </a:xfrm>
          <a:prstGeom prst="rect">
            <a:avLst/>
          </a:prstGeom>
        </p:spPr>
      </p:pic>
      <p:sp>
        <p:nvSpPr>
          <p:cNvPr id="75" name="Ellipse 74"/>
          <p:cNvSpPr/>
          <p:nvPr/>
        </p:nvSpPr>
        <p:spPr bwMode="auto">
          <a:xfrm rot="2034284">
            <a:off x="4080268" y="1925544"/>
            <a:ext cx="2383330" cy="2339173"/>
          </a:xfrm>
          <a:prstGeom prst="ellipse">
            <a:avLst/>
          </a:prstGeom>
          <a:solidFill>
            <a:srgbClr val="4BB9B9">
              <a:alpha val="50000"/>
            </a:srgbClr>
          </a:solidFill>
          <a:ln w="44450" cap="flat" cmpd="sng" algn="ctr">
            <a:solidFill>
              <a:srgbClr val="32A0A0"/>
            </a:solidFill>
            <a:prstDash val="solid"/>
            <a:round/>
            <a:headEnd type="none" w="med" len="med"/>
            <a:tailEnd type="none" w="med" len="med"/>
          </a:ln>
          <a:effectLst/>
          <a:extLst/>
        </p:spPr>
        <p:txBody>
          <a:bodyPr rtlCol="0" anchor="ctr"/>
          <a:lstStyle/>
          <a:p>
            <a:pPr algn="ctr"/>
            <a:endParaRPr lang="en-US" sz="1199" b="1" dirty="0" err="1"/>
          </a:p>
        </p:txBody>
      </p:sp>
      <p:sp>
        <p:nvSpPr>
          <p:cNvPr id="76" name="Ellipse 75"/>
          <p:cNvSpPr/>
          <p:nvPr/>
        </p:nvSpPr>
        <p:spPr bwMode="auto">
          <a:xfrm rot="16693533">
            <a:off x="1339521" y="4001213"/>
            <a:ext cx="1961930" cy="2000087"/>
          </a:xfrm>
          <a:prstGeom prst="ellipse">
            <a:avLst/>
          </a:prstGeom>
          <a:solidFill>
            <a:srgbClr val="41AAC8">
              <a:alpha val="30000"/>
            </a:srgbClr>
          </a:solidFill>
          <a:ln w="47625" cap="flat" cmpd="sng" algn="ctr">
            <a:solidFill>
              <a:srgbClr val="2387AA"/>
            </a:solidFill>
            <a:prstDash val="solid"/>
            <a:round/>
            <a:headEnd type="none" w="med" len="med"/>
            <a:tailEnd type="none" w="med" len="med"/>
          </a:ln>
          <a:effectLst/>
          <a:extLst/>
        </p:spPr>
        <p:txBody>
          <a:bodyPr rtlCol="0" anchor="ctr"/>
          <a:lstStyle/>
          <a:p>
            <a:pPr algn="ctr"/>
            <a:endParaRPr lang="en-US" sz="1199" b="1" dirty="0" err="1"/>
          </a:p>
        </p:txBody>
      </p:sp>
      <p:pic>
        <p:nvPicPr>
          <p:cNvPr id="77" name="Picture 2" descr="U:\CS_VS\DS_TS\22_Marketing\01______OBD\01_CREATIVE\02_UI\Icons\01_Icons\01_In Verwendung\MindAccess Developer\MindAccess Developer_Dark\MindAccess Developer-256.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443575" y="4515770"/>
            <a:ext cx="802002" cy="802002"/>
          </a:xfrm>
          <a:prstGeom prst="rect">
            <a:avLst/>
          </a:prstGeom>
          <a:noFill/>
          <a:extLst>
            <a:ext uri="{909E8E84-426E-40DD-AFC4-6F175D3DCCD1}">
              <a14:hiddenFill xmlns:a14="http://schemas.microsoft.com/office/drawing/2010/main">
                <a:solidFill>
                  <a:srgbClr val="FFFFFF"/>
                </a:solidFill>
              </a14:hiddenFill>
            </a:ext>
          </a:extLst>
        </p:spPr>
      </p:pic>
      <p:sp>
        <p:nvSpPr>
          <p:cNvPr id="78" name="Ellipse 77"/>
          <p:cNvSpPr/>
          <p:nvPr/>
        </p:nvSpPr>
        <p:spPr bwMode="auto">
          <a:xfrm rot="18802850">
            <a:off x="2428686" y="2486506"/>
            <a:ext cx="1940291" cy="2045427"/>
          </a:xfrm>
          <a:prstGeom prst="ellipse">
            <a:avLst/>
          </a:prstGeom>
          <a:solidFill>
            <a:srgbClr val="AAB414">
              <a:alpha val="30000"/>
            </a:srgbClr>
          </a:solidFill>
          <a:ln w="44450" cap="flat" cmpd="sng" algn="ctr">
            <a:solidFill>
              <a:srgbClr val="AAB414"/>
            </a:solidFill>
            <a:prstDash val="solid"/>
            <a:round/>
            <a:headEnd type="none" w="med" len="med"/>
            <a:tailEnd type="none" w="med" len="med"/>
          </a:ln>
          <a:effectLst/>
          <a:extLst/>
        </p:spPr>
        <p:txBody>
          <a:bodyPr rtlCol="0" anchor="ctr"/>
          <a:lstStyle/>
          <a:p>
            <a:pPr algn="ctr"/>
            <a:endParaRPr lang="en-US" sz="1199" b="1" dirty="0" err="1"/>
          </a:p>
        </p:txBody>
      </p:sp>
      <p:pic>
        <p:nvPicPr>
          <p:cNvPr id="79" name="Picture 9" descr="U:\CS_VS\DS_TS\22_Marketing\01______OBD\01_CREATIVE\02_UI\Icons\01_Icons\01_In Verwendung\0906-171220-Icons-LP-StoreStyle\MindAccess_LaunchpadSTyle\OperatorPlan LPStyle-256.png"/>
          <p:cNvPicPr>
            <a:picLocks noChangeAspect="1" noChangeArrowheads="1"/>
          </p:cNvPicPr>
          <p:nvPr/>
        </p:nvPicPr>
        <p:blipFill>
          <a:blip r:embed="rId16" cstate="screen">
            <a:biLevel thresh="75000"/>
            <a:extLst>
              <a:ext uri="{28A0092B-C50C-407E-A947-70E740481C1C}">
                <a14:useLocalDpi xmlns:a14="http://schemas.microsoft.com/office/drawing/2010/main"/>
              </a:ext>
            </a:extLst>
          </a:blip>
          <a:srcRect/>
          <a:stretch>
            <a:fillRect/>
          </a:stretch>
        </p:blipFill>
        <p:spPr bwMode="auto">
          <a:xfrm>
            <a:off x="3289072" y="3031605"/>
            <a:ext cx="802002" cy="802002"/>
          </a:xfrm>
          <a:prstGeom prst="rect">
            <a:avLst/>
          </a:prstGeom>
          <a:noFill/>
          <a:extLst>
            <a:ext uri="{909E8E84-426E-40DD-AFC4-6F175D3DCCD1}">
              <a14:hiddenFill xmlns:a14="http://schemas.microsoft.com/office/drawing/2010/main">
                <a:solidFill>
                  <a:srgbClr val="FFFFFF"/>
                </a:solidFill>
              </a14:hiddenFill>
            </a:ext>
          </a:extLst>
        </p:spPr>
      </p:pic>
      <p:sp>
        <p:nvSpPr>
          <p:cNvPr id="80" name="Ellipse 79"/>
          <p:cNvSpPr/>
          <p:nvPr/>
        </p:nvSpPr>
        <p:spPr bwMode="auto">
          <a:xfrm rot="16693533">
            <a:off x="5417070" y="3370968"/>
            <a:ext cx="2597714" cy="2541468"/>
          </a:xfrm>
          <a:prstGeom prst="ellipse">
            <a:avLst/>
          </a:prstGeom>
          <a:solidFill>
            <a:srgbClr val="EB780A">
              <a:alpha val="20000"/>
            </a:srgbClr>
          </a:solidFill>
          <a:ln w="47625" cap="flat" cmpd="sng" algn="ctr">
            <a:solidFill>
              <a:srgbClr val="EB780A"/>
            </a:solidFill>
            <a:prstDash val="solid"/>
            <a:round/>
            <a:headEnd type="none" w="med" len="med"/>
            <a:tailEnd type="none" w="med" len="med"/>
          </a:ln>
          <a:effectLst/>
          <a:extLst/>
        </p:spPr>
        <p:txBody>
          <a:bodyPr rtlCol="0" anchor="ctr"/>
          <a:lstStyle/>
          <a:p>
            <a:pPr algn="ctr"/>
            <a:endParaRPr lang="en-US" sz="1199" b="1" dirty="0" err="1"/>
          </a:p>
        </p:txBody>
      </p:sp>
      <p:pic>
        <p:nvPicPr>
          <p:cNvPr id="81" name="Picture 6" descr="U:\CS_VS\DS_TS\22_Marketing\01______OBD\01_CREATIVE\02_UI\Icons\01_Icons\01_In Verwendung\MindAccess_IoTValuePlan LPStyle\IoTValue Plan LPStyle-512.png"/>
          <p:cNvPicPr>
            <a:picLocks noChangeAspect="1" noChangeArrowheads="1"/>
          </p:cNvPicPr>
          <p:nvPr/>
        </p:nvPicPr>
        <p:blipFill>
          <a:blip r:embed="rId17" cstate="screen">
            <a:biLevel thresh="75000"/>
            <a:extLst>
              <a:ext uri="{28A0092B-C50C-407E-A947-70E740481C1C}">
                <a14:useLocalDpi xmlns:a14="http://schemas.microsoft.com/office/drawing/2010/main"/>
              </a:ext>
            </a:extLst>
          </a:blip>
          <a:srcRect/>
          <a:stretch>
            <a:fillRect/>
          </a:stretch>
        </p:blipFill>
        <p:spPr bwMode="auto">
          <a:xfrm>
            <a:off x="6433140" y="3713768"/>
            <a:ext cx="802002" cy="802002"/>
          </a:xfrm>
          <a:prstGeom prst="rect">
            <a:avLst/>
          </a:prstGeom>
          <a:noFill/>
          <a:extLst>
            <a:ext uri="{909E8E84-426E-40DD-AFC4-6F175D3DCCD1}">
              <a14:hiddenFill xmlns:a14="http://schemas.microsoft.com/office/drawing/2010/main">
                <a:solidFill>
                  <a:srgbClr val="FFFFFF"/>
                </a:solidFill>
              </a14:hiddenFill>
            </a:ext>
          </a:extLst>
        </p:spPr>
      </p:pic>
      <p:pic>
        <p:nvPicPr>
          <p:cNvPr id="82" name="general_shopping-cart.png"/>
          <p:cNvPicPr>
            <a:picLocks noChangeAspect="1"/>
          </p:cNvPicPr>
          <p:nvPr>
            <p:custDataLst>
              <p:tags r:id="rId2"/>
            </p:custDataLst>
          </p:nvPr>
        </p:nvPicPr>
        <p:blipFill>
          <a:blip r:embed="rId18"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808484" y="1989550"/>
            <a:ext cx="868835" cy="868835"/>
          </a:xfrm>
          <a:prstGeom prst="rect">
            <a:avLst/>
          </a:prstGeom>
        </p:spPr>
      </p:pic>
      <p:pic>
        <p:nvPicPr>
          <p:cNvPr id="83" name="general_references.png"/>
          <p:cNvPicPr>
            <a:picLocks noChangeAspect="1"/>
          </p:cNvPicPr>
          <p:nvPr>
            <p:custDataLst>
              <p:tags r:id="rId3"/>
            </p:custDataLst>
          </p:nvPr>
        </p:nvPicPr>
        <p:blipFill>
          <a:blip r:embed="rId19"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883773" y="2997275"/>
            <a:ext cx="791588" cy="791588"/>
          </a:xfrm>
          <a:prstGeom prst="rect">
            <a:avLst/>
          </a:prstGeom>
        </p:spPr>
      </p:pic>
      <p:pic>
        <p:nvPicPr>
          <p:cNvPr id="84" name="Picture 13" descr="D:\syncplicity\Z003k6cf\Documents\Scada Symbole\Grafiken\diagnose_rot.png"/>
          <p:cNvPicPr>
            <a:picLocks noChangeAspect="1" noChangeArrowheads="1"/>
          </p:cNvPicPr>
          <p:nvPr>
            <p:custDataLst>
              <p:tags r:id="rId4"/>
            </p:custDataLst>
          </p:nvPr>
        </p:nvPicPr>
        <p:blipFill rotWithShape="1">
          <a:blip r:embed="rId20" cstate="screen">
            <a:grayscl/>
            <a:extLst>
              <a:ext uri="{28A0092B-C50C-407E-A947-70E740481C1C}">
                <a14:useLocalDpi xmlns:a14="http://schemas.microsoft.com/office/drawing/2010/main"/>
              </a:ext>
            </a:extLst>
          </a:blip>
          <a:srcRect/>
          <a:stretch/>
        </p:blipFill>
        <p:spPr bwMode="auto">
          <a:xfrm>
            <a:off x="2627833" y="2662961"/>
            <a:ext cx="628935" cy="1451808"/>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uppieren 84"/>
          <p:cNvGrpSpPr/>
          <p:nvPr/>
        </p:nvGrpSpPr>
        <p:grpSpPr>
          <a:xfrm>
            <a:off x="5828361" y="4772500"/>
            <a:ext cx="893450" cy="635659"/>
            <a:chOff x="8043391" y="1390345"/>
            <a:chExt cx="893915" cy="635990"/>
          </a:xfrm>
        </p:grpSpPr>
        <p:sp>
          <p:nvSpPr>
            <p:cNvPr id="86" name="Rechteck 85"/>
            <p:cNvSpPr/>
            <p:nvPr/>
          </p:nvSpPr>
          <p:spPr bwMode="auto">
            <a:xfrm>
              <a:off x="8043391" y="1390345"/>
              <a:ext cx="864000" cy="612000"/>
            </a:xfrm>
            <a:prstGeom prst="rect">
              <a:avLst/>
            </a:prstGeom>
            <a:solidFill>
              <a:srgbClr val="00646E"/>
            </a:solidFill>
            <a:ln w="25400" cap="flat" cmpd="sng" algn="ctr">
              <a:solidFill>
                <a:srgbClr val="1A1A1A"/>
              </a:solidFill>
              <a:prstDash val="solid"/>
              <a:round/>
              <a:headEnd type="none" w="med" len="med"/>
              <a:tailEnd type="none" w="med" len="med"/>
            </a:ln>
            <a:effectLst/>
            <a:extLst/>
          </p:spPr>
          <p:txBody>
            <a:bodyPr rtlCol="0" anchor="ctr"/>
            <a:lstStyle/>
            <a:p>
              <a:pPr algn="ctr"/>
              <a:endParaRPr lang="en-US" sz="1199" b="1" dirty="0" err="1"/>
            </a:p>
          </p:txBody>
        </p:sp>
        <p:sp>
          <p:nvSpPr>
            <p:cNvPr id="87" name="Textfeld 86"/>
            <p:cNvSpPr txBox="1"/>
            <p:nvPr/>
          </p:nvSpPr>
          <p:spPr>
            <a:xfrm>
              <a:off x="8626323" y="1780114"/>
              <a:ext cx="310983" cy="246221"/>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1A1A1A"/>
                  </a:solidFill>
                  <a:prstDash val="solid"/>
                  <a:round/>
                  <a:headEnd type="none" w="med" len="med"/>
                  <a:tailEnd type="none" w="med" len="med"/>
                </a14:hiddenLine>
              </a:ext>
            </a:extLst>
          </p:spPr>
          <p:txBody>
            <a:bodyPr wrap="none" lIns="0" tIns="0" rIns="0" bIns="0" rtlCol="0">
              <a:spAutoFit/>
            </a:bodyPr>
            <a:lstStyle/>
            <a:p>
              <a:pPr algn="ctr"/>
              <a:r>
                <a:rPr lang="en-US" sz="1599" b="1" dirty="0">
                  <a:solidFill>
                    <a:schemeClr val="lt1"/>
                  </a:solidFill>
                </a:rPr>
                <a:t>LP</a:t>
              </a:r>
              <a:r>
                <a:rPr lang="en-US" sz="1399" dirty="0">
                  <a:solidFill>
                    <a:srgbClr val="3C464B"/>
                  </a:solidFill>
                </a:rPr>
                <a:t> </a:t>
              </a:r>
              <a:endParaRPr lang="en-US" sz="1199" dirty="0">
                <a:solidFill>
                  <a:srgbClr val="3C464B"/>
                </a:solidFill>
              </a:endParaRPr>
            </a:p>
          </p:txBody>
        </p:sp>
        <p:sp>
          <p:nvSpPr>
            <p:cNvPr id="88" name="Rechteck 87"/>
            <p:cNvSpPr/>
            <p:nvPr/>
          </p:nvSpPr>
          <p:spPr bwMode="auto">
            <a:xfrm>
              <a:off x="8086150" y="1656617"/>
              <a:ext cx="108000" cy="108000"/>
            </a:xfrm>
            <a:prstGeom prst="rect">
              <a:avLst/>
            </a:prstGeom>
            <a:solidFill>
              <a:srgbClr val="D5D47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89" name="Rechteck 88"/>
            <p:cNvSpPr/>
            <p:nvPr/>
          </p:nvSpPr>
          <p:spPr bwMode="auto">
            <a:xfrm>
              <a:off x="8086150" y="1440581"/>
              <a:ext cx="108000" cy="108000"/>
            </a:xfrm>
            <a:prstGeom prst="rect">
              <a:avLst/>
            </a:prstGeom>
            <a:solidFill>
              <a:srgbClr val="E1E1D7"/>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90" name="Rechteck 89"/>
            <p:cNvSpPr/>
            <p:nvPr/>
          </p:nvSpPr>
          <p:spPr bwMode="auto">
            <a:xfrm>
              <a:off x="8283346" y="1656617"/>
              <a:ext cx="108000" cy="108000"/>
            </a:xfrm>
            <a:prstGeom prst="rect">
              <a:avLst/>
            </a:prstGeom>
            <a:solidFill>
              <a:srgbClr val="9B9B9B"/>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91" name="Rechteck 90"/>
            <p:cNvSpPr/>
            <p:nvPr/>
          </p:nvSpPr>
          <p:spPr bwMode="auto">
            <a:xfrm>
              <a:off x="8283346" y="1440581"/>
              <a:ext cx="108000" cy="108000"/>
            </a:xfrm>
            <a:prstGeom prst="rect">
              <a:avLst/>
            </a:prstGeom>
            <a:solidFill>
              <a:srgbClr val="F4953B"/>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92" name="Rechteck 91"/>
            <p:cNvSpPr/>
            <p:nvPr/>
          </p:nvSpPr>
          <p:spPr bwMode="auto">
            <a:xfrm>
              <a:off x="8677738" y="1440581"/>
              <a:ext cx="108000" cy="108000"/>
            </a:xfrm>
            <a:prstGeom prst="rect">
              <a:avLst/>
            </a:prstGeom>
            <a:solidFill>
              <a:srgbClr val="32A0A0"/>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93" name="Rechteck 92"/>
            <p:cNvSpPr/>
            <p:nvPr/>
          </p:nvSpPr>
          <p:spPr bwMode="auto">
            <a:xfrm>
              <a:off x="8480542" y="1656617"/>
              <a:ext cx="108000" cy="108000"/>
            </a:xfrm>
            <a:prstGeom prst="rect">
              <a:avLst/>
            </a:prstGeom>
            <a:solidFill>
              <a:srgbClr val="2387AA"/>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sp>
          <p:nvSpPr>
            <p:cNvPr id="94" name="Rechteck 93"/>
            <p:cNvSpPr/>
            <p:nvPr/>
          </p:nvSpPr>
          <p:spPr bwMode="auto">
            <a:xfrm>
              <a:off x="8480542" y="1440581"/>
              <a:ext cx="108000" cy="108000"/>
            </a:xfrm>
            <a:prstGeom prst="rect">
              <a:avLst/>
            </a:prstGeom>
            <a:solidFill>
              <a:srgbClr val="AF235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3C464B"/>
                  </a:solidFill>
                  <a:prstDash val="solid"/>
                  <a:round/>
                  <a:headEnd type="none" w="med" len="med"/>
                  <a:tailEnd type="none" w="med" len="med"/>
                </a14:hiddenLine>
              </a:ext>
            </a:extLst>
          </p:spPr>
          <p:txBody>
            <a:bodyPr rtlCol="0" anchor="ctr"/>
            <a:lstStyle/>
            <a:p>
              <a:pPr algn="ctr"/>
              <a:endParaRPr lang="en-US" sz="1199" b="1" dirty="0" err="1"/>
            </a:p>
          </p:txBody>
        </p:sp>
      </p:grpSp>
      <p:pic>
        <p:nvPicPr>
          <p:cNvPr id="95" name="Picture 8"/>
          <p:cNvPicPr>
            <a:picLocks noChangeAspect="1" noChangeArrowheads="1"/>
          </p:cNvPicPr>
          <p:nvPr/>
        </p:nvPicPr>
        <p:blipFill>
          <a:blip r:embed="rId21">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327286" y="4700884"/>
            <a:ext cx="637997" cy="4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general_factory.png"/>
          <p:cNvPicPr>
            <a:picLocks noChangeAspect="1"/>
          </p:cNvPicPr>
          <p:nvPr>
            <p:custDataLst>
              <p:tags r:id="rId5"/>
            </p:custDataLst>
          </p:nvPr>
        </p:nvPicPr>
        <p:blipFill>
          <a:blip r:embed="rId22" cstate="screen">
            <a:lum bright="70000" contrast="-70000"/>
            <a:extLst>
              <a:ext uri="{BEBA8EAE-BF5A-486C-A8C5-ECC9F3942E4B}">
                <a14:imgProps xmlns:a14="http://schemas.microsoft.com/office/drawing/2010/main">
                  <a14:imgLayer r:embed="rId23">
                    <a14:imgEffect>
                      <a14:colorTemperature colorTemp="4700"/>
                    </a14:imgEffect>
                  </a14:imgLayer>
                </a14:imgProps>
              </a:ext>
              <a:ext uri="{28A0092B-C50C-407E-A947-70E740481C1C}">
                <a14:useLocalDpi xmlns:a14="http://schemas.microsoft.com/office/drawing/2010/main"/>
              </a:ext>
            </a:extLst>
          </a:blip>
          <a:stretch>
            <a:fillRect/>
          </a:stretch>
        </p:blipFill>
        <p:spPr>
          <a:xfrm>
            <a:off x="8707044" y="2726198"/>
            <a:ext cx="3250528" cy="3454201"/>
          </a:xfrm>
          <a:prstGeom prst="rect">
            <a:avLst/>
          </a:prstGeom>
        </p:spPr>
      </p:pic>
      <p:pic>
        <p:nvPicPr>
          <p:cNvPr id="97" name="Picture 82" descr="Z:\Hanna_Hadjelaoui_Werkstudentin\empower\Industry Icons\Product_SIMATIC-S7-1500.png"/>
          <p:cNvPicPr>
            <a:picLocks noChangeAspect="1" noChangeArrowheads="1"/>
          </p:cNvPicPr>
          <p:nvPr>
            <p:custDataLst>
              <p:tags r:id="rId6"/>
            </p:custDataLst>
          </p:nvPr>
        </p:nvPicPr>
        <p:blipFill>
          <a:blip r:embed="rId24" cstate="screen">
            <a:extLst>
              <a:ext uri="{28A0092B-C50C-407E-A947-70E740481C1C}">
                <a14:useLocalDpi xmlns:a14="http://schemas.microsoft.com/office/drawing/2010/main"/>
              </a:ext>
            </a:extLst>
          </a:blip>
          <a:srcRect/>
          <a:stretch>
            <a:fillRect/>
          </a:stretch>
        </p:blipFill>
        <p:spPr bwMode="auto">
          <a:xfrm>
            <a:off x="10504240" y="5154837"/>
            <a:ext cx="359813" cy="359813"/>
          </a:xfrm>
          <a:prstGeom prst="rect">
            <a:avLst/>
          </a:prstGeom>
          <a:noFill/>
          <a:extLst>
            <a:ext uri="{909E8E84-426E-40DD-AFC4-6F175D3DCCD1}">
              <a14:hiddenFill xmlns:a14="http://schemas.microsoft.com/office/drawing/2010/main">
                <a:solidFill>
                  <a:srgbClr val="FFFFFF"/>
                </a:solidFill>
              </a14:hiddenFill>
            </a:ext>
          </a:extLst>
        </p:spPr>
      </p:pic>
      <p:pic>
        <p:nvPicPr>
          <p:cNvPr id="98" name="technology_robitic.png"/>
          <p:cNvPicPr>
            <a:picLocks noChangeAspect="1"/>
          </p:cNvPicPr>
          <p:nvPr>
            <p:custDataLst>
              <p:tags r:id="rId7"/>
            </p:custDataLst>
          </p:nvPr>
        </p:nvPicPr>
        <p:blipFill>
          <a:blip r:embed="rId25" cstate="screen">
            <a:extLst>
              <a:ext uri="{28A0092B-C50C-407E-A947-70E740481C1C}">
                <a14:useLocalDpi xmlns:a14="http://schemas.microsoft.com/office/drawing/2010/main"/>
              </a:ext>
            </a:extLst>
          </a:blip>
          <a:stretch>
            <a:fillRect/>
          </a:stretch>
        </p:blipFill>
        <p:spPr>
          <a:xfrm>
            <a:off x="10468259" y="5712639"/>
            <a:ext cx="431775" cy="431775"/>
          </a:xfrm>
          <a:prstGeom prst="rect">
            <a:avLst/>
          </a:prstGeom>
        </p:spPr>
      </p:pic>
      <p:pic>
        <p:nvPicPr>
          <p:cNvPr id="99" name="Grafik 98"/>
          <p:cNvPicPr>
            <a:picLocks noChangeAspect="1"/>
          </p:cNvPicPr>
          <p:nvPr>
            <p:custDataLst>
              <p:tags r:id="rId8"/>
            </p:custDataLst>
          </p:nvPr>
        </p:nvPicPr>
        <p:blipFill>
          <a:blip r:embed="rId2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10450268" y="4489092"/>
            <a:ext cx="467756" cy="467756"/>
          </a:xfrm>
          <a:prstGeom prst="rect">
            <a:avLst/>
          </a:prstGeom>
        </p:spPr>
      </p:pic>
      <p:pic>
        <p:nvPicPr>
          <p:cNvPr id="100" name="Picture 14" descr="D:\syncplicity\Z003k6cf\Documents\Scada Symbole\Grafiken\erfassung_prozessdaten.png"/>
          <p:cNvPicPr>
            <a:picLocks noChangeAspect="1" noChangeArrowheads="1"/>
          </p:cNvPicPr>
          <p:nvPr>
            <p:custDataLst>
              <p:tags r:id="rId9"/>
            </p:custDataLst>
          </p:nvPr>
        </p:nvPicPr>
        <p:blipFill rotWithShape="1">
          <a:blip r:embed="rId27"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bwMode="auto">
          <a:xfrm>
            <a:off x="7483546" y="4398961"/>
            <a:ext cx="2848761" cy="171797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10" descr="Z:\Hanna_Hadjelaoui_Werkstudentin\empower\Industry Icons\Technology_Database.png"/>
          <p:cNvPicPr>
            <a:picLocks noChangeAspect="1" noChangeArrowheads="1"/>
          </p:cNvPicPr>
          <p:nvPr>
            <p:custDataLst>
              <p:tags r:id="rId10"/>
            </p:custDataLst>
          </p:nvPr>
        </p:nvPicPr>
        <p:blipFill rotWithShape="1">
          <a:blip r:embed="rId28" cstate="screen">
            <a:duotone>
              <a:prstClr val="black"/>
              <a:schemeClr val="accent5">
                <a:tint val="45000"/>
                <a:satMod val="400000"/>
              </a:schemeClr>
            </a:duotone>
            <a:extLst>
              <a:ext uri="{28A0092B-C50C-407E-A947-70E740481C1C}">
                <a14:useLocalDpi xmlns:a14="http://schemas.microsoft.com/office/drawing/2010/main"/>
              </a:ext>
            </a:extLst>
          </a:blip>
          <a:srcRect t="-1"/>
          <a:stretch/>
        </p:blipFill>
        <p:spPr bwMode="auto">
          <a:xfrm>
            <a:off x="6934821" y="4566903"/>
            <a:ext cx="672602" cy="611681"/>
          </a:xfrm>
          <a:prstGeom prst="rect">
            <a:avLst/>
          </a:prstGeom>
          <a:noFill/>
          <a:extLst>
            <a:ext uri="{909E8E84-426E-40DD-AFC4-6F175D3DCCD1}">
              <a14:hiddenFill xmlns:a14="http://schemas.microsoft.com/office/drawing/2010/main">
                <a:solidFill>
                  <a:srgbClr val="FFFFFF"/>
                </a:solidFill>
              </a14:hiddenFill>
            </a:ext>
          </a:extLst>
        </p:spPr>
      </p:pic>
      <p:sp>
        <p:nvSpPr>
          <p:cNvPr id="102" name="Textfeld 101"/>
          <p:cNvSpPr txBox="1"/>
          <p:nvPr/>
        </p:nvSpPr>
        <p:spPr>
          <a:xfrm rot="5400000">
            <a:off x="8326651" y="4970248"/>
            <a:ext cx="2267070" cy="369140"/>
          </a:xfrm>
          <a:prstGeom prst="rect">
            <a:avLst/>
          </a:prstGeom>
          <a:solidFill>
            <a:srgbClr val="FFFFFF">
              <a:alpha val="80000"/>
            </a:srgbClr>
          </a:solidFill>
        </p:spPr>
        <p:txBody>
          <a:bodyPr wrap="square" lIns="0" tIns="0" rIns="0" bIns="0" rtlCol="0">
            <a:spAutoFit/>
          </a:bodyPr>
          <a:lstStyle/>
          <a:p>
            <a:pPr algn="ctr"/>
            <a:r>
              <a:rPr lang="en-US" sz="2399" b="1" dirty="0">
                <a:solidFill>
                  <a:srgbClr val="3C464B"/>
                </a:solidFill>
              </a:rPr>
              <a:t>MindConnect</a:t>
            </a:r>
          </a:p>
        </p:txBody>
      </p:sp>
      <p:sp>
        <p:nvSpPr>
          <p:cNvPr id="103" name="Rechteck 102"/>
          <p:cNvSpPr/>
          <p:nvPr/>
        </p:nvSpPr>
        <p:spPr>
          <a:xfrm rot="20357133">
            <a:off x="5136438" y="2830959"/>
            <a:ext cx="3380083" cy="3597187"/>
          </a:xfrm>
          <a:prstGeom prst="rect">
            <a:avLst/>
          </a:prstGeom>
          <a:noFill/>
        </p:spPr>
        <p:txBody>
          <a:bodyPr spcFirstLastPara="1" wrap="none" lIns="91392" tIns="45696" rIns="91392" bIns="45696" numCol="1">
            <a:prstTxWarp prst="textCircle">
              <a:avLst>
                <a:gd name="adj" fmla="val 16883215"/>
              </a:avLst>
            </a:prstTxWarp>
            <a:spAutoFit/>
          </a:bodyPr>
          <a:lstStyle/>
          <a:p>
            <a:pPr algn="ctr"/>
            <a:r>
              <a:rPr lang="en-US" sz="1999" b="1" dirty="0">
                <a:ln w="12700">
                  <a:noFill/>
                  <a:prstDash val="solid"/>
                </a:ln>
                <a:solidFill>
                  <a:srgbClr val="EB780A"/>
                </a:solidFill>
              </a:rPr>
              <a:t>MindAccess IoT Value Plan</a:t>
            </a:r>
          </a:p>
        </p:txBody>
      </p:sp>
      <p:sp>
        <p:nvSpPr>
          <p:cNvPr id="104" name="Rechteck 103"/>
          <p:cNvSpPr/>
          <p:nvPr/>
        </p:nvSpPr>
        <p:spPr>
          <a:xfrm rot="18068297">
            <a:off x="3818912" y="1303756"/>
            <a:ext cx="3083630" cy="3338590"/>
          </a:xfrm>
          <a:prstGeom prst="rect">
            <a:avLst/>
          </a:prstGeom>
          <a:noFill/>
        </p:spPr>
        <p:txBody>
          <a:bodyPr spcFirstLastPara="1" wrap="none" lIns="91392" tIns="45696" rIns="91392" bIns="45696" numCol="1">
            <a:prstTxWarp prst="textCircle">
              <a:avLst>
                <a:gd name="adj" fmla="val 16464939"/>
              </a:avLst>
            </a:prstTxWarp>
            <a:spAutoFit/>
          </a:bodyPr>
          <a:lstStyle/>
          <a:p>
            <a:pPr algn="ctr"/>
            <a:r>
              <a:rPr lang="en-US" sz="1999" b="1" dirty="0">
                <a:ln w="12700">
                  <a:noFill/>
                  <a:prstDash val="solid"/>
                </a:ln>
                <a:solidFill>
                  <a:srgbClr val="32A0A0"/>
                </a:solidFill>
              </a:rPr>
              <a:t>MindSphere Store</a:t>
            </a:r>
          </a:p>
        </p:txBody>
      </p:sp>
      <p:sp>
        <p:nvSpPr>
          <p:cNvPr id="105" name="Rechteck 104"/>
          <p:cNvSpPr/>
          <p:nvPr/>
        </p:nvSpPr>
        <p:spPr>
          <a:xfrm rot="11523989">
            <a:off x="827018" y="3549572"/>
            <a:ext cx="3278309" cy="3012068"/>
          </a:xfrm>
          <a:prstGeom prst="rect">
            <a:avLst/>
          </a:prstGeom>
          <a:noFill/>
        </p:spPr>
        <p:txBody>
          <a:bodyPr spcFirstLastPara="1" wrap="none" lIns="91392" tIns="45696" rIns="91392" bIns="45696" numCol="1">
            <a:prstTxWarp prst="textCircle">
              <a:avLst>
                <a:gd name="adj" fmla="val 17497893"/>
              </a:avLst>
            </a:prstTxWarp>
            <a:spAutoFit/>
          </a:bodyPr>
          <a:lstStyle/>
          <a:p>
            <a:pPr algn="ctr"/>
            <a:r>
              <a:rPr lang="en-US" sz="1999" b="1" dirty="0">
                <a:ln w="12700">
                  <a:noFill/>
                  <a:prstDash val="solid"/>
                </a:ln>
                <a:solidFill>
                  <a:srgbClr val="004669"/>
                </a:solidFill>
              </a:rPr>
              <a:t>MindAccess Developer</a:t>
            </a:r>
          </a:p>
        </p:txBody>
      </p:sp>
      <p:sp>
        <p:nvSpPr>
          <p:cNvPr id="106" name="Rechteck 105"/>
          <p:cNvSpPr/>
          <p:nvPr/>
        </p:nvSpPr>
        <p:spPr>
          <a:xfrm rot="14138906">
            <a:off x="1803549" y="2143095"/>
            <a:ext cx="3278310" cy="2891661"/>
          </a:xfrm>
          <a:prstGeom prst="rect">
            <a:avLst/>
          </a:prstGeom>
          <a:noFill/>
        </p:spPr>
        <p:txBody>
          <a:bodyPr spcFirstLastPara="1" wrap="none" lIns="91392" tIns="45696" rIns="91392" bIns="45696" numCol="1">
            <a:prstTxWarp prst="textCircle">
              <a:avLst>
                <a:gd name="adj" fmla="val 16171035"/>
              </a:avLst>
            </a:prstTxWarp>
            <a:spAutoFit/>
          </a:bodyPr>
          <a:lstStyle/>
          <a:p>
            <a:pPr algn="ctr"/>
            <a:r>
              <a:rPr lang="en-US" sz="1999" b="1" dirty="0">
                <a:ln w="12700">
                  <a:noFill/>
                  <a:prstDash val="solid"/>
                </a:ln>
                <a:solidFill>
                  <a:srgbClr val="AAB414"/>
                </a:solidFill>
              </a:rPr>
              <a:t>MindAccess Operator</a:t>
            </a:r>
            <a:endParaRPr lang="en-US" sz="1999" b="1"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15334923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5F7F5D8-FD49-4E60-AF63-B8F4AC616E67}"/>
              </a:ext>
            </a:extLst>
          </p:cNvPr>
          <p:cNvGrpSpPr/>
          <p:nvPr/>
        </p:nvGrpSpPr>
        <p:grpSpPr>
          <a:xfrm>
            <a:off x="8509590" y="1519743"/>
            <a:ext cx="3202501" cy="3184242"/>
            <a:chOff x="7355833" y="1844086"/>
            <a:chExt cx="3204169" cy="3185900"/>
          </a:xfrm>
        </p:grpSpPr>
        <p:sp>
          <p:nvSpPr>
            <p:cNvPr id="34" name="Rectangle 33">
              <a:extLst>
                <a:ext uri="{FF2B5EF4-FFF2-40B4-BE49-F238E27FC236}">
                  <a16:creationId xmlns:a16="http://schemas.microsoft.com/office/drawing/2014/main" id="{A688C4D1-472E-4850-A1B1-A017EE4AD521}"/>
                </a:ext>
              </a:extLst>
            </p:cNvPr>
            <p:cNvSpPr/>
            <p:nvPr/>
          </p:nvSpPr>
          <p:spPr>
            <a:xfrm>
              <a:off x="7355833" y="3061242"/>
              <a:ext cx="3204169" cy="1968744"/>
            </a:xfrm>
            <a:prstGeom prst="rect">
              <a:avLst/>
            </a:prstGeom>
          </p:spPr>
          <p:txBody>
            <a:bodyPr wrap="square" anchor="t">
              <a:spAutoFit/>
            </a:bodyPr>
            <a:lstStyle/>
            <a:p>
              <a:r>
                <a:rPr lang="en-US" sz="1599" b="1" dirty="0"/>
                <a:t>Developers</a:t>
              </a:r>
              <a:endParaRPr lang="en-US" sz="1399" b="1" dirty="0"/>
            </a:p>
            <a:p>
              <a:endParaRPr lang="en-US" sz="1399" dirty="0"/>
            </a:p>
            <a:p>
              <a:r>
                <a:rPr lang="en-US" sz="1399" b="1" dirty="0"/>
                <a:t>Develop applications </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Build applications</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Test applications</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Publish applications</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Developer cockpit</a:t>
              </a:r>
            </a:p>
            <a:p>
              <a:endParaRPr lang="en-US" sz="1199" dirty="0">
                <a:ea typeface="Amazon Ember" panose="020B0603020204020204" pitchFamily="34" charset="0"/>
                <a:cs typeface="Amazon Ember" panose="020B0603020204020204" pitchFamily="34" charset="0"/>
              </a:endParaRPr>
            </a:p>
          </p:txBody>
        </p:sp>
        <p:grpSp>
          <p:nvGrpSpPr>
            <p:cNvPr id="39" name="Group 16">
              <a:extLst>
                <a:ext uri="{FF2B5EF4-FFF2-40B4-BE49-F238E27FC236}">
                  <a16:creationId xmlns:a16="http://schemas.microsoft.com/office/drawing/2014/main" id="{11C0AB70-6090-47AE-AC8D-E475B7DA0311}"/>
                </a:ext>
              </a:extLst>
            </p:cNvPr>
            <p:cNvGrpSpPr>
              <a:grpSpLocks noChangeAspect="1"/>
            </p:cNvGrpSpPr>
            <p:nvPr/>
          </p:nvGrpSpPr>
          <p:grpSpPr bwMode="auto">
            <a:xfrm>
              <a:off x="7446761" y="1844086"/>
              <a:ext cx="1027817" cy="1025758"/>
              <a:chOff x="6671" y="2535"/>
              <a:chExt cx="499" cy="498"/>
            </a:xfrm>
          </p:grpSpPr>
          <p:sp>
            <p:nvSpPr>
              <p:cNvPr id="40" name="AutoShape 15">
                <a:extLst>
                  <a:ext uri="{FF2B5EF4-FFF2-40B4-BE49-F238E27FC236}">
                    <a16:creationId xmlns:a16="http://schemas.microsoft.com/office/drawing/2014/main" id="{4552C313-99EE-44D4-A110-0DE7639D6A76}"/>
                  </a:ext>
                </a:extLst>
              </p:cNvPr>
              <p:cNvSpPr>
                <a:spLocks noChangeAspect="1" noChangeArrowheads="1" noTextEdit="1"/>
              </p:cNvSpPr>
              <p:nvPr/>
            </p:nvSpPr>
            <p:spPr bwMode="auto">
              <a:xfrm>
                <a:off x="6671" y="2535"/>
                <a:ext cx="49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41" name="Rectangle 17">
                <a:extLst>
                  <a:ext uri="{FF2B5EF4-FFF2-40B4-BE49-F238E27FC236}">
                    <a16:creationId xmlns:a16="http://schemas.microsoft.com/office/drawing/2014/main" id="{FC9838B3-6A5A-4829-9E03-27E889A7EB45}"/>
                  </a:ext>
                </a:extLst>
              </p:cNvPr>
              <p:cNvSpPr>
                <a:spLocks noChangeArrowheads="1"/>
              </p:cNvSpPr>
              <p:nvPr/>
            </p:nvSpPr>
            <p:spPr bwMode="auto">
              <a:xfrm>
                <a:off x="6671" y="2535"/>
                <a:ext cx="499" cy="4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42" name="Rectangle 18">
                <a:extLst>
                  <a:ext uri="{FF2B5EF4-FFF2-40B4-BE49-F238E27FC236}">
                    <a16:creationId xmlns:a16="http://schemas.microsoft.com/office/drawing/2014/main" id="{55051462-8DFB-46CF-A164-EA63BB0E83D2}"/>
                  </a:ext>
                </a:extLst>
              </p:cNvPr>
              <p:cNvSpPr>
                <a:spLocks noChangeArrowheads="1"/>
              </p:cNvSpPr>
              <p:nvPr/>
            </p:nvSpPr>
            <p:spPr bwMode="auto">
              <a:xfrm>
                <a:off x="6671" y="2535"/>
                <a:ext cx="499" cy="498"/>
              </a:xfrm>
              <a:prstGeom prst="rect">
                <a:avLst/>
              </a:prstGeom>
              <a:solidFill>
                <a:srgbClr val="0F82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dirty="0"/>
              </a:p>
            </p:txBody>
          </p:sp>
          <p:sp>
            <p:nvSpPr>
              <p:cNvPr id="43" name="Freeform 19">
                <a:extLst>
                  <a:ext uri="{FF2B5EF4-FFF2-40B4-BE49-F238E27FC236}">
                    <a16:creationId xmlns:a16="http://schemas.microsoft.com/office/drawing/2014/main" id="{C23D5599-897B-4FF7-B90B-A2ADE20D926E}"/>
                  </a:ext>
                </a:extLst>
              </p:cNvPr>
              <p:cNvSpPr>
                <a:spLocks noEditPoints="1"/>
              </p:cNvSpPr>
              <p:nvPr/>
            </p:nvSpPr>
            <p:spPr bwMode="auto">
              <a:xfrm>
                <a:off x="6740" y="2665"/>
                <a:ext cx="361" cy="230"/>
              </a:xfrm>
              <a:custGeom>
                <a:avLst/>
                <a:gdLst>
                  <a:gd name="T0" fmla="*/ 789 w 3553"/>
                  <a:gd name="T1" fmla="*/ 1512 h 2268"/>
                  <a:gd name="T2" fmla="*/ 789 w 3553"/>
                  <a:gd name="T3" fmla="*/ 1134 h 2268"/>
                  <a:gd name="T4" fmla="*/ 3553 w 3553"/>
                  <a:gd name="T5" fmla="*/ 529 h 2268"/>
                  <a:gd name="T6" fmla="*/ 0 w 3553"/>
                  <a:gd name="T7" fmla="*/ 2268 h 2268"/>
                  <a:gd name="T8" fmla="*/ 3024 w 3553"/>
                  <a:gd name="T9" fmla="*/ 0 h 2268"/>
                  <a:gd name="T10" fmla="*/ 1201 w 3553"/>
                  <a:gd name="T11" fmla="*/ 1269 h 2268"/>
                  <a:gd name="T12" fmla="*/ 1305 w 3553"/>
                  <a:gd name="T13" fmla="*/ 1076 h 2268"/>
                  <a:gd name="T14" fmla="*/ 1091 w 3553"/>
                  <a:gd name="T15" fmla="*/ 1037 h 2268"/>
                  <a:gd name="T16" fmla="*/ 1061 w 3553"/>
                  <a:gd name="T17" fmla="*/ 820 h 2268"/>
                  <a:gd name="T18" fmla="*/ 865 w 3553"/>
                  <a:gd name="T19" fmla="*/ 914 h 2268"/>
                  <a:gd name="T20" fmla="*/ 714 w 3553"/>
                  <a:gd name="T21" fmla="*/ 756 h 2268"/>
                  <a:gd name="T22" fmla="*/ 610 w 3553"/>
                  <a:gd name="T23" fmla="*/ 948 h 2268"/>
                  <a:gd name="T24" fmla="*/ 395 w 3553"/>
                  <a:gd name="T25" fmla="*/ 909 h 2268"/>
                  <a:gd name="T26" fmla="*/ 424 w 3553"/>
                  <a:gd name="T27" fmla="*/ 1125 h 2268"/>
                  <a:gd name="T28" fmla="*/ 227 w 3553"/>
                  <a:gd name="T29" fmla="*/ 1220 h 2268"/>
                  <a:gd name="T30" fmla="*/ 374 w 3553"/>
                  <a:gd name="T31" fmla="*/ 1323 h 2268"/>
                  <a:gd name="T32" fmla="*/ 227 w 3553"/>
                  <a:gd name="T33" fmla="*/ 1426 h 2268"/>
                  <a:gd name="T34" fmla="*/ 424 w 3553"/>
                  <a:gd name="T35" fmla="*/ 1521 h 2268"/>
                  <a:gd name="T36" fmla="*/ 395 w 3553"/>
                  <a:gd name="T37" fmla="*/ 1737 h 2268"/>
                  <a:gd name="T38" fmla="*/ 610 w 3553"/>
                  <a:gd name="T39" fmla="*/ 1698 h 2268"/>
                  <a:gd name="T40" fmla="*/ 714 w 3553"/>
                  <a:gd name="T41" fmla="*/ 1890 h 2268"/>
                  <a:gd name="T42" fmla="*/ 865 w 3553"/>
                  <a:gd name="T43" fmla="*/ 1732 h 2268"/>
                  <a:gd name="T44" fmla="*/ 1061 w 3553"/>
                  <a:gd name="T45" fmla="*/ 1826 h 2268"/>
                  <a:gd name="T46" fmla="*/ 1091 w 3553"/>
                  <a:gd name="T47" fmla="*/ 1609 h 2268"/>
                  <a:gd name="T48" fmla="*/ 1305 w 3553"/>
                  <a:gd name="T49" fmla="*/ 1570 h 2268"/>
                  <a:gd name="T50" fmla="*/ 1201 w 3553"/>
                  <a:gd name="T51" fmla="*/ 1377 h 2268"/>
                  <a:gd name="T52" fmla="*/ 1201 w 3553"/>
                  <a:gd name="T53" fmla="*/ 1269 h 2268"/>
                  <a:gd name="T54" fmla="*/ 1776 w 3553"/>
                  <a:gd name="T55" fmla="*/ 1692 h 2268"/>
                  <a:gd name="T56" fmla="*/ 1776 w 3553"/>
                  <a:gd name="T57" fmla="*/ 1937 h 2268"/>
                  <a:gd name="T58" fmla="*/ 1899 w 3553"/>
                  <a:gd name="T59" fmla="*/ 1361 h 2268"/>
                  <a:gd name="T60" fmla="*/ 1654 w 3553"/>
                  <a:gd name="T61" fmla="*/ 1361 h 2268"/>
                  <a:gd name="T62" fmla="*/ 1899 w 3553"/>
                  <a:gd name="T63" fmla="*/ 1361 h 2268"/>
                  <a:gd name="T64" fmla="*/ 1776 w 3553"/>
                  <a:gd name="T65" fmla="*/ 784 h 2268"/>
                  <a:gd name="T66" fmla="*/ 1776 w 3553"/>
                  <a:gd name="T67" fmla="*/ 1030 h 2268"/>
                  <a:gd name="T68" fmla="*/ 1899 w 3553"/>
                  <a:gd name="T69" fmla="*/ 454 h 2268"/>
                  <a:gd name="T70" fmla="*/ 1654 w 3553"/>
                  <a:gd name="T71" fmla="*/ 454 h 2268"/>
                  <a:gd name="T72" fmla="*/ 1899 w 3553"/>
                  <a:gd name="T73" fmla="*/ 454 h 2268"/>
                  <a:gd name="T74" fmla="*/ 2041 w 3553"/>
                  <a:gd name="T75" fmla="*/ 1739 h 2268"/>
                  <a:gd name="T76" fmla="*/ 3099 w 3553"/>
                  <a:gd name="T77" fmla="*/ 1890 h 2268"/>
                  <a:gd name="T78" fmla="*/ 3099 w 3553"/>
                  <a:gd name="T79" fmla="*/ 1285 h 2268"/>
                  <a:gd name="T80" fmla="*/ 2041 w 3553"/>
                  <a:gd name="T81" fmla="*/ 1436 h 2268"/>
                  <a:gd name="T82" fmla="*/ 3099 w 3553"/>
                  <a:gd name="T83" fmla="*/ 1285 h 2268"/>
                  <a:gd name="T84" fmla="*/ 2041 w 3553"/>
                  <a:gd name="T85" fmla="*/ 832 h 2268"/>
                  <a:gd name="T86" fmla="*/ 3099 w 3553"/>
                  <a:gd name="T87" fmla="*/ 983 h 2268"/>
                  <a:gd name="T88" fmla="*/ 3099 w 3553"/>
                  <a:gd name="T89" fmla="*/ 378 h 2268"/>
                  <a:gd name="T90" fmla="*/ 2041 w 3553"/>
                  <a:gd name="T91" fmla="*/ 529 h 2268"/>
                  <a:gd name="T92" fmla="*/ 3099 w 3553"/>
                  <a:gd name="T93" fmla="*/ 378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53" h="2268">
                    <a:moveTo>
                      <a:pt x="978" y="1323"/>
                    </a:moveTo>
                    <a:cubicBezTo>
                      <a:pt x="978" y="1427"/>
                      <a:pt x="894" y="1512"/>
                      <a:pt x="789" y="1512"/>
                    </a:cubicBezTo>
                    <a:cubicBezTo>
                      <a:pt x="685" y="1512"/>
                      <a:pt x="600" y="1427"/>
                      <a:pt x="600" y="1323"/>
                    </a:cubicBezTo>
                    <a:cubicBezTo>
                      <a:pt x="600" y="1219"/>
                      <a:pt x="685" y="1134"/>
                      <a:pt x="789" y="1134"/>
                    </a:cubicBezTo>
                    <a:cubicBezTo>
                      <a:pt x="894" y="1134"/>
                      <a:pt x="978" y="1219"/>
                      <a:pt x="978" y="1323"/>
                    </a:cubicBezTo>
                    <a:close/>
                    <a:moveTo>
                      <a:pt x="3553" y="529"/>
                    </a:moveTo>
                    <a:cubicBezTo>
                      <a:pt x="3553" y="2268"/>
                      <a:pt x="3553" y="2268"/>
                      <a:pt x="3553" y="2268"/>
                    </a:cubicBezTo>
                    <a:cubicBezTo>
                      <a:pt x="0" y="2268"/>
                      <a:pt x="0" y="2268"/>
                      <a:pt x="0" y="2268"/>
                    </a:cubicBezTo>
                    <a:cubicBezTo>
                      <a:pt x="0" y="0"/>
                      <a:pt x="0" y="0"/>
                      <a:pt x="0" y="0"/>
                    </a:cubicBezTo>
                    <a:cubicBezTo>
                      <a:pt x="3024" y="0"/>
                      <a:pt x="3024" y="0"/>
                      <a:pt x="3024" y="0"/>
                    </a:cubicBezTo>
                    <a:lnTo>
                      <a:pt x="3553" y="529"/>
                    </a:lnTo>
                    <a:close/>
                    <a:moveTo>
                      <a:pt x="1201" y="1269"/>
                    </a:moveTo>
                    <a:cubicBezTo>
                      <a:pt x="1352" y="1220"/>
                      <a:pt x="1352" y="1220"/>
                      <a:pt x="1352" y="1220"/>
                    </a:cubicBezTo>
                    <a:cubicBezTo>
                      <a:pt x="1305" y="1076"/>
                      <a:pt x="1305" y="1076"/>
                      <a:pt x="1305" y="1076"/>
                    </a:cubicBezTo>
                    <a:cubicBezTo>
                      <a:pt x="1155" y="1125"/>
                      <a:pt x="1155" y="1125"/>
                      <a:pt x="1155" y="1125"/>
                    </a:cubicBezTo>
                    <a:cubicBezTo>
                      <a:pt x="1137" y="1093"/>
                      <a:pt x="1116" y="1063"/>
                      <a:pt x="1091" y="1037"/>
                    </a:cubicBezTo>
                    <a:cubicBezTo>
                      <a:pt x="1184" y="909"/>
                      <a:pt x="1184" y="909"/>
                      <a:pt x="1184" y="909"/>
                    </a:cubicBezTo>
                    <a:cubicBezTo>
                      <a:pt x="1061" y="820"/>
                      <a:pt x="1061" y="820"/>
                      <a:pt x="1061" y="820"/>
                    </a:cubicBezTo>
                    <a:cubicBezTo>
                      <a:pt x="969" y="948"/>
                      <a:pt x="969" y="948"/>
                      <a:pt x="969" y="948"/>
                    </a:cubicBezTo>
                    <a:cubicBezTo>
                      <a:pt x="936" y="932"/>
                      <a:pt x="901" y="921"/>
                      <a:pt x="865" y="914"/>
                    </a:cubicBezTo>
                    <a:cubicBezTo>
                      <a:pt x="865" y="756"/>
                      <a:pt x="865" y="756"/>
                      <a:pt x="865" y="756"/>
                    </a:cubicBezTo>
                    <a:cubicBezTo>
                      <a:pt x="714" y="756"/>
                      <a:pt x="714" y="756"/>
                      <a:pt x="714" y="756"/>
                    </a:cubicBezTo>
                    <a:cubicBezTo>
                      <a:pt x="714" y="914"/>
                      <a:pt x="714" y="914"/>
                      <a:pt x="714" y="914"/>
                    </a:cubicBezTo>
                    <a:cubicBezTo>
                      <a:pt x="677" y="921"/>
                      <a:pt x="643" y="932"/>
                      <a:pt x="610" y="948"/>
                    </a:cubicBezTo>
                    <a:cubicBezTo>
                      <a:pt x="517" y="820"/>
                      <a:pt x="517" y="820"/>
                      <a:pt x="517" y="820"/>
                    </a:cubicBezTo>
                    <a:cubicBezTo>
                      <a:pt x="395" y="909"/>
                      <a:pt x="395" y="909"/>
                      <a:pt x="395" y="909"/>
                    </a:cubicBezTo>
                    <a:cubicBezTo>
                      <a:pt x="488" y="1037"/>
                      <a:pt x="488" y="1037"/>
                      <a:pt x="488" y="1037"/>
                    </a:cubicBezTo>
                    <a:cubicBezTo>
                      <a:pt x="463" y="1063"/>
                      <a:pt x="441" y="1093"/>
                      <a:pt x="424" y="1125"/>
                    </a:cubicBezTo>
                    <a:cubicBezTo>
                      <a:pt x="274" y="1076"/>
                      <a:pt x="274" y="1076"/>
                      <a:pt x="274" y="1076"/>
                    </a:cubicBezTo>
                    <a:cubicBezTo>
                      <a:pt x="227" y="1220"/>
                      <a:pt x="227" y="1220"/>
                      <a:pt x="227" y="1220"/>
                    </a:cubicBezTo>
                    <a:cubicBezTo>
                      <a:pt x="377" y="1269"/>
                      <a:pt x="377" y="1269"/>
                      <a:pt x="377" y="1269"/>
                    </a:cubicBezTo>
                    <a:cubicBezTo>
                      <a:pt x="375" y="1286"/>
                      <a:pt x="374" y="1305"/>
                      <a:pt x="374" y="1323"/>
                    </a:cubicBezTo>
                    <a:cubicBezTo>
                      <a:pt x="374" y="1341"/>
                      <a:pt x="375" y="1360"/>
                      <a:pt x="377" y="1377"/>
                    </a:cubicBezTo>
                    <a:cubicBezTo>
                      <a:pt x="227" y="1426"/>
                      <a:pt x="227" y="1426"/>
                      <a:pt x="227" y="1426"/>
                    </a:cubicBezTo>
                    <a:cubicBezTo>
                      <a:pt x="274" y="1570"/>
                      <a:pt x="274" y="1570"/>
                      <a:pt x="274" y="1570"/>
                    </a:cubicBezTo>
                    <a:cubicBezTo>
                      <a:pt x="424" y="1521"/>
                      <a:pt x="424" y="1521"/>
                      <a:pt x="424" y="1521"/>
                    </a:cubicBezTo>
                    <a:cubicBezTo>
                      <a:pt x="441" y="1553"/>
                      <a:pt x="463" y="1583"/>
                      <a:pt x="488" y="1609"/>
                    </a:cubicBezTo>
                    <a:cubicBezTo>
                      <a:pt x="395" y="1737"/>
                      <a:pt x="395" y="1737"/>
                      <a:pt x="395" y="1737"/>
                    </a:cubicBezTo>
                    <a:cubicBezTo>
                      <a:pt x="517" y="1826"/>
                      <a:pt x="517" y="1826"/>
                      <a:pt x="517" y="1826"/>
                    </a:cubicBezTo>
                    <a:cubicBezTo>
                      <a:pt x="610" y="1698"/>
                      <a:pt x="610" y="1698"/>
                      <a:pt x="610" y="1698"/>
                    </a:cubicBezTo>
                    <a:cubicBezTo>
                      <a:pt x="643" y="1714"/>
                      <a:pt x="677" y="1725"/>
                      <a:pt x="714" y="1732"/>
                    </a:cubicBezTo>
                    <a:cubicBezTo>
                      <a:pt x="714" y="1890"/>
                      <a:pt x="714" y="1890"/>
                      <a:pt x="714" y="1890"/>
                    </a:cubicBezTo>
                    <a:cubicBezTo>
                      <a:pt x="865" y="1890"/>
                      <a:pt x="865" y="1890"/>
                      <a:pt x="865" y="1890"/>
                    </a:cubicBezTo>
                    <a:cubicBezTo>
                      <a:pt x="865" y="1732"/>
                      <a:pt x="865" y="1732"/>
                      <a:pt x="865" y="1732"/>
                    </a:cubicBezTo>
                    <a:cubicBezTo>
                      <a:pt x="901" y="1725"/>
                      <a:pt x="936" y="1714"/>
                      <a:pt x="969" y="1698"/>
                    </a:cubicBezTo>
                    <a:cubicBezTo>
                      <a:pt x="1061" y="1826"/>
                      <a:pt x="1061" y="1826"/>
                      <a:pt x="1061" y="1826"/>
                    </a:cubicBezTo>
                    <a:cubicBezTo>
                      <a:pt x="1184" y="1737"/>
                      <a:pt x="1184" y="1737"/>
                      <a:pt x="1184" y="1737"/>
                    </a:cubicBezTo>
                    <a:cubicBezTo>
                      <a:pt x="1091" y="1609"/>
                      <a:pt x="1091" y="1609"/>
                      <a:pt x="1091" y="1609"/>
                    </a:cubicBezTo>
                    <a:cubicBezTo>
                      <a:pt x="1116" y="1583"/>
                      <a:pt x="1137" y="1553"/>
                      <a:pt x="1155" y="1521"/>
                    </a:cubicBezTo>
                    <a:cubicBezTo>
                      <a:pt x="1305" y="1570"/>
                      <a:pt x="1305" y="1570"/>
                      <a:pt x="1305" y="1570"/>
                    </a:cubicBezTo>
                    <a:cubicBezTo>
                      <a:pt x="1352" y="1426"/>
                      <a:pt x="1352" y="1426"/>
                      <a:pt x="1352" y="1426"/>
                    </a:cubicBezTo>
                    <a:cubicBezTo>
                      <a:pt x="1201" y="1377"/>
                      <a:pt x="1201" y="1377"/>
                      <a:pt x="1201" y="1377"/>
                    </a:cubicBezTo>
                    <a:cubicBezTo>
                      <a:pt x="1204" y="1360"/>
                      <a:pt x="1205" y="1341"/>
                      <a:pt x="1205" y="1323"/>
                    </a:cubicBezTo>
                    <a:cubicBezTo>
                      <a:pt x="1205" y="1305"/>
                      <a:pt x="1204" y="1286"/>
                      <a:pt x="1201" y="1269"/>
                    </a:cubicBezTo>
                    <a:close/>
                    <a:moveTo>
                      <a:pt x="1899" y="1814"/>
                    </a:moveTo>
                    <a:cubicBezTo>
                      <a:pt x="1899" y="1747"/>
                      <a:pt x="1844" y="1692"/>
                      <a:pt x="1776" y="1692"/>
                    </a:cubicBezTo>
                    <a:cubicBezTo>
                      <a:pt x="1709" y="1692"/>
                      <a:pt x="1654" y="1747"/>
                      <a:pt x="1654" y="1814"/>
                    </a:cubicBezTo>
                    <a:cubicBezTo>
                      <a:pt x="1654" y="1882"/>
                      <a:pt x="1709" y="1937"/>
                      <a:pt x="1776" y="1937"/>
                    </a:cubicBezTo>
                    <a:cubicBezTo>
                      <a:pt x="1844" y="1937"/>
                      <a:pt x="1899" y="1882"/>
                      <a:pt x="1899" y="1814"/>
                    </a:cubicBezTo>
                    <a:close/>
                    <a:moveTo>
                      <a:pt x="1899" y="1361"/>
                    </a:moveTo>
                    <a:cubicBezTo>
                      <a:pt x="1899" y="1293"/>
                      <a:pt x="1844" y="1238"/>
                      <a:pt x="1776" y="1238"/>
                    </a:cubicBezTo>
                    <a:cubicBezTo>
                      <a:pt x="1709" y="1238"/>
                      <a:pt x="1654" y="1293"/>
                      <a:pt x="1654" y="1361"/>
                    </a:cubicBezTo>
                    <a:cubicBezTo>
                      <a:pt x="1654" y="1429"/>
                      <a:pt x="1709" y="1484"/>
                      <a:pt x="1776" y="1484"/>
                    </a:cubicBezTo>
                    <a:cubicBezTo>
                      <a:pt x="1844" y="1484"/>
                      <a:pt x="1899" y="1429"/>
                      <a:pt x="1899" y="1361"/>
                    </a:cubicBezTo>
                    <a:close/>
                    <a:moveTo>
                      <a:pt x="1899" y="907"/>
                    </a:moveTo>
                    <a:cubicBezTo>
                      <a:pt x="1899" y="839"/>
                      <a:pt x="1844" y="784"/>
                      <a:pt x="1776" y="784"/>
                    </a:cubicBezTo>
                    <a:cubicBezTo>
                      <a:pt x="1709" y="784"/>
                      <a:pt x="1654" y="839"/>
                      <a:pt x="1654" y="907"/>
                    </a:cubicBezTo>
                    <a:cubicBezTo>
                      <a:pt x="1654" y="975"/>
                      <a:pt x="1709" y="1030"/>
                      <a:pt x="1776" y="1030"/>
                    </a:cubicBezTo>
                    <a:cubicBezTo>
                      <a:pt x="1844" y="1030"/>
                      <a:pt x="1899" y="975"/>
                      <a:pt x="1899" y="907"/>
                    </a:cubicBezTo>
                    <a:close/>
                    <a:moveTo>
                      <a:pt x="1899" y="454"/>
                    </a:moveTo>
                    <a:cubicBezTo>
                      <a:pt x="1899" y="386"/>
                      <a:pt x="1844" y="331"/>
                      <a:pt x="1776" y="331"/>
                    </a:cubicBezTo>
                    <a:cubicBezTo>
                      <a:pt x="1709" y="331"/>
                      <a:pt x="1654" y="386"/>
                      <a:pt x="1654" y="454"/>
                    </a:cubicBezTo>
                    <a:cubicBezTo>
                      <a:pt x="1654" y="522"/>
                      <a:pt x="1709" y="577"/>
                      <a:pt x="1776" y="577"/>
                    </a:cubicBezTo>
                    <a:cubicBezTo>
                      <a:pt x="1844" y="577"/>
                      <a:pt x="1899" y="522"/>
                      <a:pt x="1899" y="454"/>
                    </a:cubicBezTo>
                    <a:close/>
                    <a:moveTo>
                      <a:pt x="3099" y="1739"/>
                    </a:moveTo>
                    <a:cubicBezTo>
                      <a:pt x="2041" y="1739"/>
                      <a:pt x="2041" y="1739"/>
                      <a:pt x="2041" y="1739"/>
                    </a:cubicBezTo>
                    <a:cubicBezTo>
                      <a:pt x="2041" y="1890"/>
                      <a:pt x="2041" y="1890"/>
                      <a:pt x="2041" y="1890"/>
                    </a:cubicBezTo>
                    <a:cubicBezTo>
                      <a:pt x="3099" y="1890"/>
                      <a:pt x="3099" y="1890"/>
                      <a:pt x="3099" y="1890"/>
                    </a:cubicBezTo>
                    <a:lnTo>
                      <a:pt x="3099" y="1739"/>
                    </a:lnTo>
                    <a:close/>
                    <a:moveTo>
                      <a:pt x="3099" y="1285"/>
                    </a:moveTo>
                    <a:cubicBezTo>
                      <a:pt x="2041" y="1285"/>
                      <a:pt x="2041" y="1285"/>
                      <a:pt x="2041" y="1285"/>
                    </a:cubicBezTo>
                    <a:cubicBezTo>
                      <a:pt x="2041" y="1436"/>
                      <a:pt x="2041" y="1436"/>
                      <a:pt x="2041" y="1436"/>
                    </a:cubicBezTo>
                    <a:cubicBezTo>
                      <a:pt x="3099" y="1436"/>
                      <a:pt x="3099" y="1436"/>
                      <a:pt x="3099" y="1436"/>
                    </a:cubicBezTo>
                    <a:lnTo>
                      <a:pt x="3099" y="1285"/>
                    </a:lnTo>
                    <a:close/>
                    <a:moveTo>
                      <a:pt x="3099" y="832"/>
                    </a:moveTo>
                    <a:cubicBezTo>
                      <a:pt x="2041" y="832"/>
                      <a:pt x="2041" y="832"/>
                      <a:pt x="2041" y="832"/>
                    </a:cubicBezTo>
                    <a:cubicBezTo>
                      <a:pt x="2041" y="983"/>
                      <a:pt x="2041" y="983"/>
                      <a:pt x="2041" y="983"/>
                    </a:cubicBezTo>
                    <a:cubicBezTo>
                      <a:pt x="3099" y="983"/>
                      <a:pt x="3099" y="983"/>
                      <a:pt x="3099" y="983"/>
                    </a:cubicBezTo>
                    <a:lnTo>
                      <a:pt x="3099" y="832"/>
                    </a:lnTo>
                    <a:close/>
                    <a:moveTo>
                      <a:pt x="3099" y="378"/>
                    </a:moveTo>
                    <a:cubicBezTo>
                      <a:pt x="2041" y="378"/>
                      <a:pt x="2041" y="378"/>
                      <a:pt x="2041" y="378"/>
                    </a:cubicBezTo>
                    <a:cubicBezTo>
                      <a:pt x="2041" y="529"/>
                      <a:pt x="2041" y="529"/>
                      <a:pt x="2041" y="529"/>
                    </a:cubicBezTo>
                    <a:cubicBezTo>
                      <a:pt x="3099" y="529"/>
                      <a:pt x="3099" y="529"/>
                      <a:pt x="3099" y="529"/>
                    </a:cubicBezTo>
                    <a:lnTo>
                      <a:pt x="3099"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grpSp>
      </p:grpSp>
      <p:sp>
        <p:nvSpPr>
          <p:cNvPr id="2" name="Titel 1"/>
          <p:cNvSpPr>
            <a:spLocks noGrp="1"/>
          </p:cNvSpPr>
          <p:nvPr>
            <p:ph type="title"/>
          </p:nvPr>
        </p:nvSpPr>
        <p:spPr>
          <a:xfrm>
            <a:off x="0" y="1784"/>
            <a:ext cx="12192000" cy="1439250"/>
          </a:xfrm>
        </p:spPr>
        <p:txBody>
          <a:bodyPr/>
          <a:lstStyle/>
          <a:p>
            <a:r>
              <a:rPr lang="en-US" dirty="0"/>
              <a:t>Add value and bridge the gap between multiple roles</a:t>
            </a:r>
          </a:p>
        </p:txBody>
      </p:sp>
      <p:grpSp>
        <p:nvGrpSpPr>
          <p:cNvPr id="5" name="Group 4">
            <a:extLst>
              <a:ext uri="{FF2B5EF4-FFF2-40B4-BE49-F238E27FC236}">
                <a16:creationId xmlns:a16="http://schemas.microsoft.com/office/drawing/2014/main" id="{F440CECF-58A3-4A44-925F-3A76CEF698FA}"/>
              </a:ext>
            </a:extLst>
          </p:cNvPr>
          <p:cNvGrpSpPr/>
          <p:nvPr/>
        </p:nvGrpSpPr>
        <p:grpSpPr>
          <a:xfrm>
            <a:off x="4494750" y="1519744"/>
            <a:ext cx="3328590" cy="2759616"/>
            <a:chOff x="3954001" y="1844086"/>
            <a:chExt cx="3330324" cy="2761053"/>
          </a:xfrm>
        </p:grpSpPr>
        <p:sp>
          <p:nvSpPr>
            <p:cNvPr id="35" name="Rectangle 34">
              <a:extLst>
                <a:ext uri="{FF2B5EF4-FFF2-40B4-BE49-F238E27FC236}">
                  <a16:creationId xmlns:a16="http://schemas.microsoft.com/office/drawing/2014/main" id="{4A93E9FB-8998-45F2-A0F6-CCFDE9C157BF}"/>
                </a:ext>
              </a:extLst>
            </p:cNvPr>
            <p:cNvSpPr/>
            <p:nvPr/>
          </p:nvSpPr>
          <p:spPr>
            <a:xfrm>
              <a:off x="3954001" y="3074720"/>
              <a:ext cx="3330324" cy="1530419"/>
            </a:xfrm>
            <a:prstGeom prst="rect">
              <a:avLst/>
            </a:prstGeom>
          </p:spPr>
          <p:txBody>
            <a:bodyPr wrap="square" anchor="t">
              <a:spAutoFit/>
            </a:bodyPr>
            <a:lstStyle/>
            <a:p>
              <a:r>
                <a:rPr lang="en-US" sz="1599" b="1" dirty="0"/>
                <a:t>Operators</a:t>
              </a:r>
              <a:endParaRPr lang="en-US" sz="1399" b="1" dirty="0"/>
            </a:p>
            <a:p>
              <a:endParaRPr lang="en-US" sz="1399" b="1" dirty="0"/>
            </a:p>
            <a:p>
              <a:r>
                <a:rPr lang="en-US" sz="1399" b="1" dirty="0"/>
                <a:t>Operate applications via SaaS </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Manage and offer application</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Manage &amp; Monitor Users and Usage</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Operator cockpit</a:t>
              </a:r>
              <a:endParaRPr lang="en-US" sz="1399" dirty="0"/>
            </a:p>
          </p:txBody>
        </p:sp>
        <p:grpSp>
          <p:nvGrpSpPr>
            <p:cNvPr id="44" name="Group 87">
              <a:extLst>
                <a:ext uri="{FF2B5EF4-FFF2-40B4-BE49-F238E27FC236}">
                  <a16:creationId xmlns:a16="http://schemas.microsoft.com/office/drawing/2014/main" id="{85A92E22-291A-48D2-B939-CAD8EF808DF2}"/>
                </a:ext>
              </a:extLst>
            </p:cNvPr>
            <p:cNvGrpSpPr>
              <a:grpSpLocks noChangeAspect="1"/>
            </p:cNvGrpSpPr>
            <p:nvPr/>
          </p:nvGrpSpPr>
          <p:grpSpPr bwMode="auto">
            <a:xfrm>
              <a:off x="4093321" y="1844086"/>
              <a:ext cx="1027820" cy="1025760"/>
              <a:chOff x="2502" y="3188"/>
              <a:chExt cx="499" cy="498"/>
            </a:xfrm>
          </p:grpSpPr>
          <p:sp>
            <p:nvSpPr>
              <p:cNvPr id="45" name="AutoShape 86">
                <a:extLst>
                  <a:ext uri="{FF2B5EF4-FFF2-40B4-BE49-F238E27FC236}">
                    <a16:creationId xmlns:a16="http://schemas.microsoft.com/office/drawing/2014/main" id="{E4CB648A-1EAB-41F7-A64F-9925405A36C1}"/>
                  </a:ext>
                </a:extLst>
              </p:cNvPr>
              <p:cNvSpPr>
                <a:spLocks noChangeAspect="1" noChangeArrowheads="1" noTextEdit="1"/>
              </p:cNvSpPr>
              <p:nvPr/>
            </p:nvSpPr>
            <p:spPr bwMode="auto">
              <a:xfrm>
                <a:off x="2502" y="3188"/>
                <a:ext cx="49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46" name="Rectangle 88">
                <a:extLst>
                  <a:ext uri="{FF2B5EF4-FFF2-40B4-BE49-F238E27FC236}">
                    <a16:creationId xmlns:a16="http://schemas.microsoft.com/office/drawing/2014/main" id="{025CCC14-D2D5-4C9C-8486-0C5C075C7694}"/>
                  </a:ext>
                </a:extLst>
              </p:cNvPr>
              <p:cNvSpPr>
                <a:spLocks noChangeArrowheads="1"/>
              </p:cNvSpPr>
              <p:nvPr/>
            </p:nvSpPr>
            <p:spPr bwMode="auto">
              <a:xfrm>
                <a:off x="2502" y="3188"/>
                <a:ext cx="499" cy="498"/>
              </a:xfrm>
              <a:prstGeom prst="rect">
                <a:avLst/>
              </a:prstGeom>
              <a:solidFill>
                <a:srgbClr val="0F82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dirty="0"/>
              </a:p>
            </p:txBody>
          </p:sp>
          <p:sp>
            <p:nvSpPr>
              <p:cNvPr id="47" name="Freeform 89">
                <a:extLst>
                  <a:ext uri="{FF2B5EF4-FFF2-40B4-BE49-F238E27FC236}">
                    <a16:creationId xmlns:a16="http://schemas.microsoft.com/office/drawing/2014/main" id="{037D8F34-5477-4607-91F5-83C03C521CA1}"/>
                  </a:ext>
                </a:extLst>
              </p:cNvPr>
              <p:cNvSpPr>
                <a:spLocks noEditPoints="1"/>
              </p:cNvSpPr>
              <p:nvPr/>
            </p:nvSpPr>
            <p:spPr bwMode="auto">
              <a:xfrm>
                <a:off x="2656" y="3303"/>
                <a:ext cx="192" cy="260"/>
              </a:xfrm>
              <a:custGeom>
                <a:avLst/>
                <a:gdLst>
                  <a:gd name="T0" fmla="*/ 138 w 192"/>
                  <a:gd name="T1" fmla="*/ 23 h 260"/>
                  <a:gd name="T2" fmla="*/ 54 w 192"/>
                  <a:gd name="T3" fmla="*/ 23 h 260"/>
                  <a:gd name="T4" fmla="*/ 54 w 192"/>
                  <a:gd name="T5" fmla="*/ 0 h 260"/>
                  <a:gd name="T6" fmla="*/ 138 w 192"/>
                  <a:gd name="T7" fmla="*/ 0 h 260"/>
                  <a:gd name="T8" fmla="*/ 138 w 192"/>
                  <a:gd name="T9" fmla="*/ 23 h 260"/>
                  <a:gd name="T10" fmla="*/ 192 w 192"/>
                  <a:gd name="T11" fmla="*/ 0 h 260"/>
                  <a:gd name="T12" fmla="*/ 192 w 192"/>
                  <a:gd name="T13" fmla="*/ 260 h 260"/>
                  <a:gd name="T14" fmla="*/ 0 w 192"/>
                  <a:gd name="T15" fmla="*/ 260 h 260"/>
                  <a:gd name="T16" fmla="*/ 0 w 192"/>
                  <a:gd name="T17" fmla="*/ 0 h 260"/>
                  <a:gd name="T18" fmla="*/ 38 w 192"/>
                  <a:gd name="T19" fmla="*/ 0 h 260"/>
                  <a:gd name="T20" fmla="*/ 38 w 192"/>
                  <a:gd name="T21" fmla="*/ 38 h 260"/>
                  <a:gd name="T22" fmla="*/ 153 w 192"/>
                  <a:gd name="T23" fmla="*/ 38 h 260"/>
                  <a:gd name="T24" fmla="*/ 153 w 192"/>
                  <a:gd name="T25" fmla="*/ 38 h 260"/>
                  <a:gd name="T26" fmla="*/ 153 w 192"/>
                  <a:gd name="T27" fmla="*/ 0 h 260"/>
                  <a:gd name="T28" fmla="*/ 192 w 192"/>
                  <a:gd name="T29" fmla="*/ 0 h 260"/>
                  <a:gd name="T30" fmla="*/ 61 w 192"/>
                  <a:gd name="T31" fmla="*/ 184 h 260"/>
                  <a:gd name="T32" fmla="*/ 30 w 192"/>
                  <a:gd name="T33" fmla="*/ 184 h 260"/>
                  <a:gd name="T34" fmla="*/ 30 w 192"/>
                  <a:gd name="T35" fmla="*/ 214 h 260"/>
                  <a:gd name="T36" fmla="*/ 61 w 192"/>
                  <a:gd name="T37" fmla="*/ 214 h 260"/>
                  <a:gd name="T38" fmla="*/ 61 w 192"/>
                  <a:gd name="T39" fmla="*/ 184 h 260"/>
                  <a:gd name="T40" fmla="*/ 61 w 192"/>
                  <a:gd name="T41" fmla="*/ 100 h 260"/>
                  <a:gd name="T42" fmla="*/ 30 w 192"/>
                  <a:gd name="T43" fmla="*/ 100 h 260"/>
                  <a:gd name="T44" fmla="*/ 30 w 192"/>
                  <a:gd name="T45" fmla="*/ 130 h 260"/>
                  <a:gd name="T46" fmla="*/ 61 w 192"/>
                  <a:gd name="T47" fmla="*/ 130 h 260"/>
                  <a:gd name="T48" fmla="*/ 61 w 192"/>
                  <a:gd name="T49" fmla="*/ 100 h 260"/>
                  <a:gd name="T50" fmla="*/ 169 w 192"/>
                  <a:gd name="T51" fmla="*/ 172 h 260"/>
                  <a:gd name="T52" fmla="*/ 160 w 192"/>
                  <a:gd name="T53" fmla="*/ 164 h 260"/>
                  <a:gd name="T54" fmla="*/ 113 w 192"/>
                  <a:gd name="T55" fmla="*/ 204 h 260"/>
                  <a:gd name="T56" fmla="*/ 95 w 192"/>
                  <a:gd name="T57" fmla="*/ 188 h 260"/>
                  <a:gd name="T58" fmla="*/ 86 w 192"/>
                  <a:gd name="T59" fmla="*/ 197 h 260"/>
                  <a:gd name="T60" fmla="*/ 115 w 192"/>
                  <a:gd name="T61" fmla="*/ 226 h 260"/>
                  <a:gd name="T62" fmla="*/ 169 w 192"/>
                  <a:gd name="T63" fmla="*/ 172 h 260"/>
                  <a:gd name="T64" fmla="*/ 169 w 192"/>
                  <a:gd name="T65" fmla="*/ 88 h 260"/>
                  <a:gd name="T66" fmla="*/ 160 w 192"/>
                  <a:gd name="T67" fmla="*/ 79 h 260"/>
                  <a:gd name="T68" fmla="*/ 113 w 192"/>
                  <a:gd name="T69" fmla="*/ 120 h 260"/>
                  <a:gd name="T70" fmla="*/ 95 w 192"/>
                  <a:gd name="T71" fmla="*/ 104 h 260"/>
                  <a:gd name="T72" fmla="*/ 86 w 192"/>
                  <a:gd name="T73" fmla="*/ 113 h 260"/>
                  <a:gd name="T74" fmla="*/ 115 w 192"/>
                  <a:gd name="T75" fmla="*/ 142 h 260"/>
                  <a:gd name="T76" fmla="*/ 169 w 192"/>
                  <a:gd name="T77" fmla="*/ 8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260">
                    <a:moveTo>
                      <a:pt x="138" y="23"/>
                    </a:moveTo>
                    <a:lnTo>
                      <a:pt x="54" y="23"/>
                    </a:lnTo>
                    <a:lnTo>
                      <a:pt x="54" y="0"/>
                    </a:lnTo>
                    <a:lnTo>
                      <a:pt x="138" y="0"/>
                    </a:lnTo>
                    <a:lnTo>
                      <a:pt x="138" y="23"/>
                    </a:lnTo>
                    <a:close/>
                    <a:moveTo>
                      <a:pt x="192" y="0"/>
                    </a:moveTo>
                    <a:lnTo>
                      <a:pt x="192" y="260"/>
                    </a:lnTo>
                    <a:lnTo>
                      <a:pt x="0" y="260"/>
                    </a:lnTo>
                    <a:lnTo>
                      <a:pt x="0" y="0"/>
                    </a:lnTo>
                    <a:lnTo>
                      <a:pt x="38" y="0"/>
                    </a:lnTo>
                    <a:lnTo>
                      <a:pt x="38" y="38"/>
                    </a:lnTo>
                    <a:lnTo>
                      <a:pt x="153" y="38"/>
                    </a:lnTo>
                    <a:lnTo>
                      <a:pt x="153" y="38"/>
                    </a:lnTo>
                    <a:lnTo>
                      <a:pt x="153" y="0"/>
                    </a:lnTo>
                    <a:lnTo>
                      <a:pt x="192" y="0"/>
                    </a:lnTo>
                    <a:close/>
                    <a:moveTo>
                      <a:pt x="61" y="184"/>
                    </a:moveTo>
                    <a:lnTo>
                      <a:pt x="30" y="184"/>
                    </a:lnTo>
                    <a:lnTo>
                      <a:pt x="30" y="214"/>
                    </a:lnTo>
                    <a:lnTo>
                      <a:pt x="61" y="214"/>
                    </a:lnTo>
                    <a:lnTo>
                      <a:pt x="61" y="184"/>
                    </a:lnTo>
                    <a:close/>
                    <a:moveTo>
                      <a:pt x="61" y="100"/>
                    </a:moveTo>
                    <a:lnTo>
                      <a:pt x="30" y="100"/>
                    </a:lnTo>
                    <a:lnTo>
                      <a:pt x="30" y="130"/>
                    </a:lnTo>
                    <a:lnTo>
                      <a:pt x="61" y="130"/>
                    </a:lnTo>
                    <a:lnTo>
                      <a:pt x="61" y="100"/>
                    </a:lnTo>
                    <a:close/>
                    <a:moveTo>
                      <a:pt x="169" y="172"/>
                    </a:moveTo>
                    <a:lnTo>
                      <a:pt x="160" y="164"/>
                    </a:lnTo>
                    <a:lnTo>
                      <a:pt x="113" y="204"/>
                    </a:lnTo>
                    <a:lnTo>
                      <a:pt x="95" y="188"/>
                    </a:lnTo>
                    <a:lnTo>
                      <a:pt x="86" y="197"/>
                    </a:lnTo>
                    <a:lnTo>
                      <a:pt x="115" y="226"/>
                    </a:lnTo>
                    <a:lnTo>
                      <a:pt x="169" y="172"/>
                    </a:lnTo>
                    <a:close/>
                    <a:moveTo>
                      <a:pt x="169" y="88"/>
                    </a:moveTo>
                    <a:lnTo>
                      <a:pt x="160" y="79"/>
                    </a:lnTo>
                    <a:lnTo>
                      <a:pt x="113" y="120"/>
                    </a:lnTo>
                    <a:lnTo>
                      <a:pt x="95" y="104"/>
                    </a:lnTo>
                    <a:lnTo>
                      <a:pt x="86" y="113"/>
                    </a:lnTo>
                    <a:lnTo>
                      <a:pt x="115" y="142"/>
                    </a:lnTo>
                    <a:lnTo>
                      <a:pt x="169"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grpSp>
      </p:grpSp>
      <p:grpSp>
        <p:nvGrpSpPr>
          <p:cNvPr id="6" name="Group 5">
            <a:extLst>
              <a:ext uri="{FF2B5EF4-FFF2-40B4-BE49-F238E27FC236}">
                <a16:creationId xmlns:a16="http://schemas.microsoft.com/office/drawing/2014/main" id="{B6A9299B-3492-4418-8667-6F5D714E3926}"/>
              </a:ext>
            </a:extLst>
          </p:cNvPr>
          <p:cNvGrpSpPr/>
          <p:nvPr/>
        </p:nvGrpSpPr>
        <p:grpSpPr>
          <a:xfrm>
            <a:off x="626089" y="1519744"/>
            <a:ext cx="3198734" cy="2759616"/>
            <a:chOff x="698425" y="1844086"/>
            <a:chExt cx="3200400" cy="2761053"/>
          </a:xfrm>
        </p:grpSpPr>
        <p:sp>
          <p:nvSpPr>
            <p:cNvPr id="36" name="Rectangle 35">
              <a:extLst>
                <a:ext uri="{FF2B5EF4-FFF2-40B4-BE49-F238E27FC236}">
                  <a16:creationId xmlns:a16="http://schemas.microsoft.com/office/drawing/2014/main" id="{A92CFF31-7BCF-42F3-922A-A4625D9F38FE}"/>
                </a:ext>
              </a:extLst>
            </p:cNvPr>
            <p:cNvSpPr/>
            <p:nvPr/>
          </p:nvSpPr>
          <p:spPr>
            <a:xfrm>
              <a:off x="698425" y="3074720"/>
              <a:ext cx="3200400" cy="1530419"/>
            </a:xfrm>
            <a:prstGeom prst="rect">
              <a:avLst/>
            </a:prstGeom>
          </p:spPr>
          <p:txBody>
            <a:bodyPr wrap="square" anchor="t">
              <a:spAutoFit/>
            </a:bodyPr>
            <a:lstStyle/>
            <a:p>
              <a:pPr>
                <a:spcBef>
                  <a:spcPts val="600"/>
                </a:spcBef>
              </a:pPr>
              <a:r>
                <a:rPr lang="en-US" sz="1599" b="1" dirty="0"/>
                <a:t>Users</a:t>
              </a:r>
            </a:p>
            <a:p>
              <a:endParaRPr lang="en-US" sz="1399" dirty="0"/>
            </a:p>
            <a:p>
              <a:r>
                <a:rPr lang="en-US" sz="1399" b="1" dirty="0"/>
                <a:t>Use applications </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Ability to access device data</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Visualize trends</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Launchpad</a:t>
              </a:r>
            </a:p>
          </p:txBody>
        </p:sp>
        <p:grpSp>
          <p:nvGrpSpPr>
            <p:cNvPr id="48" name="Group 89">
              <a:extLst>
                <a:ext uri="{FF2B5EF4-FFF2-40B4-BE49-F238E27FC236}">
                  <a16:creationId xmlns:a16="http://schemas.microsoft.com/office/drawing/2014/main" id="{C6B657A4-1067-4812-B141-7855E3B9D8DB}"/>
                </a:ext>
              </a:extLst>
            </p:cNvPr>
            <p:cNvGrpSpPr>
              <a:grpSpLocks noChangeAspect="1"/>
            </p:cNvGrpSpPr>
            <p:nvPr/>
          </p:nvGrpSpPr>
          <p:grpSpPr bwMode="auto">
            <a:xfrm>
              <a:off x="698425" y="1844086"/>
              <a:ext cx="1027674" cy="1025614"/>
              <a:chOff x="2502" y="1231"/>
              <a:chExt cx="499" cy="498"/>
            </a:xfrm>
          </p:grpSpPr>
          <p:sp>
            <p:nvSpPr>
              <p:cNvPr id="49" name="AutoShape 88">
                <a:extLst>
                  <a:ext uri="{FF2B5EF4-FFF2-40B4-BE49-F238E27FC236}">
                    <a16:creationId xmlns:a16="http://schemas.microsoft.com/office/drawing/2014/main" id="{AF8D5954-ACE5-46EC-8C4E-B8156999C259}"/>
                  </a:ext>
                </a:extLst>
              </p:cNvPr>
              <p:cNvSpPr>
                <a:spLocks noChangeAspect="1" noChangeArrowheads="1" noTextEdit="1"/>
              </p:cNvSpPr>
              <p:nvPr/>
            </p:nvSpPr>
            <p:spPr bwMode="auto">
              <a:xfrm>
                <a:off x="2502" y="1231"/>
                <a:ext cx="49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sp>
            <p:nvSpPr>
              <p:cNvPr id="50" name="Rectangle 90">
                <a:extLst>
                  <a:ext uri="{FF2B5EF4-FFF2-40B4-BE49-F238E27FC236}">
                    <a16:creationId xmlns:a16="http://schemas.microsoft.com/office/drawing/2014/main" id="{30FE1BE1-C21F-4169-9198-FCE192C40083}"/>
                  </a:ext>
                </a:extLst>
              </p:cNvPr>
              <p:cNvSpPr>
                <a:spLocks noChangeArrowheads="1"/>
              </p:cNvSpPr>
              <p:nvPr/>
            </p:nvSpPr>
            <p:spPr bwMode="auto">
              <a:xfrm>
                <a:off x="2502" y="1231"/>
                <a:ext cx="499" cy="498"/>
              </a:xfrm>
              <a:prstGeom prst="rect">
                <a:avLst/>
              </a:prstGeom>
              <a:solidFill>
                <a:srgbClr val="0F82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GB" sz="1799" dirty="0"/>
              </a:p>
            </p:txBody>
          </p:sp>
          <p:sp>
            <p:nvSpPr>
              <p:cNvPr id="51" name="Freeform 91">
                <a:extLst>
                  <a:ext uri="{FF2B5EF4-FFF2-40B4-BE49-F238E27FC236}">
                    <a16:creationId xmlns:a16="http://schemas.microsoft.com/office/drawing/2014/main" id="{CAD70045-C62E-453F-B72C-297DEC320CBF}"/>
                  </a:ext>
                </a:extLst>
              </p:cNvPr>
              <p:cNvSpPr>
                <a:spLocks noEditPoints="1"/>
              </p:cNvSpPr>
              <p:nvPr/>
            </p:nvSpPr>
            <p:spPr bwMode="auto">
              <a:xfrm>
                <a:off x="2652" y="1338"/>
                <a:ext cx="199" cy="261"/>
              </a:xfrm>
              <a:custGeom>
                <a:avLst/>
                <a:gdLst>
                  <a:gd name="T0" fmla="*/ 520 w 1966"/>
                  <a:gd name="T1" fmla="*/ 529 h 2570"/>
                  <a:gd name="T2" fmla="*/ 983 w 1966"/>
                  <a:gd name="T3" fmla="*/ 0 h 2570"/>
                  <a:gd name="T4" fmla="*/ 1446 w 1966"/>
                  <a:gd name="T5" fmla="*/ 529 h 2570"/>
                  <a:gd name="T6" fmla="*/ 983 w 1966"/>
                  <a:gd name="T7" fmla="*/ 1058 h 2570"/>
                  <a:gd name="T8" fmla="*/ 520 w 1966"/>
                  <a:gd name="T9" fmla="*/ 529 h 2570"/>
                  <a:gd name="T10" fmla="*/ 1966 w 1966"/>
                  <a:gd name="T11" fmla="*/ 1684 h 2570"/>
                  <a:gd name="T12" fmla="*/ 1965 w 1966"/>
                  <a:gd name="T13" fmla="*/ 1683 h 2570"/>
                  <a:gd name="T14" fmla="*/ 1649 w 1966"/>
                  <a:gd name="T15" fmla="*/ 1302 h 2570"/>
                  <a:gd name="T16" fmla="*/ 1649 w 1966"/>
                  <a:gd name="T17" fmla="*/ 1301 h 2570"/>
                  <a:gd name="T18" fmla="*/ 1311 w 1966"/>
                  <a:gd name="T19" fmla="*/ 1278 h 2570"/>
                  <a:gd name="T20" fmla="*/ 1311 w 1966"/>
                  <a:gd name="T21" fmla="*/ 1278 h 2570"/>
                  <a:gd name="T22" fmla="*/ 1311 w 1966"/>
                  <a:gd name="T23" fmla="*/ 1278 h 2570"/>
                  <a:gd name="T24" fmla="*/ 983 w 1966"/>
                  <a:gd name="T25" fmla="*/ 1605 h 2570"/>
                  <a:gd name="T26" fmla="*/ 983 w 1966"/>
                  <a:gd name="T27" fmla="*/ 1605 h 2570"/>
                  <a:gd name="T28" fmla="*/ 656 w 1966"/>
                  <a:gd name="T29" fmla="*/ 1278 h 2570"/>
                  <a:gd name="T30" fmla="*/ 655 w 1966"/>
                  <a:gd name="T31" fmla="*/ 1278 h 2570"/>
                  <a:gd name="T32" fmla="*/ 655 w 1966"/>
                  <a:gd name="T33" fmla="*/ 1278 h 2570"/>
                  <a:gd name="T34" fmla="*/ 318 w 1966"/>
                  <a:gd name="T35" fmla="*/ 1301 h 2570"/>
                  <a:gd name="T36" fmla="*/ 317 w 1966"/>
                  <a:gd name="T37" fmla="*/ 1302 h 2570"/>
                  <a:gd name="T38" fmla="*/ 1 w 1966"/>
                  <a:gd name="T39" fmla="*/ 1683 h 2570"/>
                  <a:gd name="T40" fmla="*/ 0 w 1966"/>
                  <a:gd name="T41" fmla="*/ 1684 h 2570"/>
                  <a:gd name="T42" fmla="*/ 0 w 1966"/>
                  <a:gd name="T43" fmla="*/ 2570 h 2570"/>
                  <a:gd name="T44" fmla="*/ 1966 w 1966"/>
                  <a:gd name="T45" fmla="*/ 2570 h 2570"/>
                  <a:gd name="T46" fmla="*/ 1966 w 1966"/>
                  <a:gd name="T47" fmla="*/ 1684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6" h="2570">
                    <a:moveTo>
                      <a:pt x="520" y="529"/>
                    </a:moveTo>
                    <a:cubicBezTo>
                      <a:pt x="520" y="212"/>
                      <a:pt x="708" y="0"/>
                      <a:pt x="983" y="0"/>
                    </a:cubicBezTo>
                    <a:cubicBezTo>
                      <a:pt x="1259" y="0"/>
                      <a:pt x="1446" y="212"/>
                      <a:pt x="1446" y="529"/>
                    </a:cubicBezTo>
                    <a:cubicBezTo>
                      <a:pt x="1446" y="846"/>
                      <a:pt x="1259" y="1058"/>
                      <a:pt x="983" y="1058"/>
                    </a:cubicBezTo>
                    <a:cubicBezTo>
                      <a:pt x="708" y="1058"/>
                      <a:pt x="520" y="846"/>
                      <a:pt x="520" y="529"/>
                    </a:cubicBezTo>
                    <a:close/>
                    <a:moveTo>
                      <a:pt x="1966" y="1684"/>
                    </a:moveTo>
                    <a:cubicBezTo>
                      <a:pt x="1966" y="1684"/>
                      <a:pt x="1965" y="1683"/>
                      <a:pt x="1965" y="1683"/>
                    </a:cubicBezTo>
                    <a:cubicBezTo>
                      <a:pt x="1961" y="1464"/>
                      <a:pt x="1836" y="1315"/>
                      <a:pt x="1649" y="1302"/>
                    </a:cubicBezTo>
                    <a:cubicBezTo>
                      <a:pt x="1649" y="1301"/>
                      <a:pt x="1649" y="1301"/>
                      <a:pt x="1649" y="1301"/>
                    </a:cubicBezTo>
                    <a:cubicBezTo>
                      <a:pt x="1311" y="1278"/>
                      <a:pt x="1311" y="1278"/>
                      <a:pt x="1311" y="1278"/>
                    </a:cubicBezTo>
                    <a:cubicBezTo>
                      <a:pt x="1311" y="1278"/>
                      <a:pt x="1311" y="1278"/>
                      <a:pt x="1311" y="1278"/>
                    </a:cubicBezTo>
                    <a:cubicBezTo>
                      <a:pt x="1311" y="1278"/>
                      <a:pt x="1311" y="1278"/>
                      <a:pt x="1311" y="1278"/>
                    </a:cubicBezTo>
                    <a:cubicBezTo>
                      <a:pt x="983" y="1605"/>
                      <a:pt x="983" y="1605"/>
                      <a:pt x="983" y="1605"/>
                    </a:cubicBezTo>
                    <a:cubicBezTo>
                      <a:pt x="983" y="1605"/>
                      <a:pt x="983" y="1605"/>
                      <a:pt x="983" y="1605"/>
                    </a:cubicBezTo>
                    <a:cubicBezTo>
                      <a:pt x="656" y="1278"/>
                      <a:pt x="656" y="1278"/>
                      <a:pt x="656" y="1278"/>
                    </a:cubicBezTo>
                    <a:cubicBezTo>
                      <a:pt x="655" y="1278"/>
                      <a:pt x="655" y="1278"/>
                      <a:pt x="655" y="1278"/>
                    </a:cubicBezTo>
                    <a:cubicBezTo>
                      <a:pt x="655" y="1278"/>
                      <a:pt x="655" y="1278"/>
                      <a:pt x="655" y="1278"/>
                    </a:cubicBezTo>
                    <a:cubicBezTo>
                      <a:pt x="318" y="1301"/>
                      <a:pt x="318" y="1301"/>
                      <a:pt x="318" y="1301"/>
                    </a:cubicBezTo>
                    <a:cubicBezTo>
                      <a:pt x="317" y="1302"/>
                      <a:pt x="317" y="1302"/>
                      <a:pt x="317" y="1302"/>
                    </a:cubicBezTo>
                    <a:cubicBezTo>
                      <a:pt x="131" y="1315"/>
                      <a:pt x="5" y="1464"/>
                      <a:pt x="1" y="1683"/>
                    </a:cubicBezTo>
                    <a:cubicBezTo>
                      <a:pt x="1" y="1683"/>
                      <a:pt x="0" y="1684"/>
                      <a:pt x="0" y="1684"/>
                    </a:cubicBezTo>
                    <a:cubicBezTo>
                      <a:pt x="0" y="1760"/>
                      <a:pt x="0" y="2182"/>
                      <a:pt x="0" y="2570"/>
                    </a:cubicBezTo>
                    <a:cubicBezTo>
                      <a:pt x="1966" y="2570"/>
                      <a:pt x="1966" y="2570"/>
                      <a:pt x="1966" y="2570"/>
                    </a:cubicBezTo>
                    <a:cubicBezTo>
                      <a:pt x="1966" y="2182"/>
                      <a:pt x="1966" y="1760"/>
                      <a:pt x="1966" y="16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GB" sz="1799"/>
              </a:p>
            </p:txBody>
          </p:sp>
        </p:grpSp>
      </p:grpSp>
      <p:cxnSp>
        <p:nvCxnSpPr>
          <p:cNvPr id="8" name="Straight Arrow Connector 7">
            <a:extLst>
              <a:ext uri="{FF2B5EF4-FFF2-40B4-BE49-F238E27FC236}">
                <a16:creationId xmlns:a16="http://schemas.microsoft.com/office/drawing/2014/main" id="{C3B946A4-B96C-458D-ABB0-B00A4AE128D3}"/>
              </a:ext>
            </a:extLst>
          </p:cNvPr>
          <p:cNvCxnSpPr/>
          <p:nvPr/>
        </p:nvCxnSpPr>
        <p:spPr bwMode="auto">
          <a:xfrm>
            <a:off x="1921594" y="1952272"/>
            <a:ext cx="2375093" cy="0"/>
          </a:xfrm>
          <a:prstGeom prst="straightConnector1">
            <a:avLst/>
          </a:prstGeom>
          <a:solidFill>
            <a:schemeClr val="tx2"/>
          </a:solidFill>
          <a:ln w="57150" cap="flat" cmpd="sng" algn="ctr">
            <a:solidFill>
              <a:schemeClr val="bg1">
                <a:lumMod val="75000"/>
              </a:schemeClr>
            </a:solidFill>
            <a:prstDash val="solid"/>
            <a:round/>
            <a:headEnd type="triangle"/>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D3DFD0DC-7371-4B38-B055-0B736222C33B}"/>
              </a:ext>
            </a:extLst>
          </p:cNvPr>
          <p:cNvCxnSpPr/>
          <p:nvPr/>
        </p:nvCxnSpPr>
        <p:spPr bwMode="auto">
          <a:xfrm>
            <a:off x="5952055" y="1952272"/>
            <a:ext cx="2375093" cy="0"/>
          </a:xfrm>
          <a:prstGeom prst="straightConnector1">
            <a:avLst/>
          </a:prstGeom>
          <a:solidFill>
            <a:schemeClr val="tx2"/>
          </a:solidFill>
          <a:ln w="57150" cap="flat" cmpd="sng" algn="ctr">
            <a:solidFill>
              <a:schemeClr val="bg1">
                <a:lumMod val="75000"/>
              </a:schemeClr>
            </a:solidFill>
            <a:prstDash val="solid"/>
            <a:round/>
            <a:headEnd type="triangle"/>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6" name="cdtText Box 4 Id114692">
            <a:extLst>
              <a:ext uri="{FF2B5EF4-FFF2-40B4-BE49-F238E27FC236}">
                <a16:creationId xmlns:a16="http://schemas.microsoft.com/office/drawing/2014/main" id="{CE88830C-BD76-440E-B02E-E352E710C103}"/>
              </a:ext>
            </a:extLst>
          </p:cNvPr>
          <p:cNvSpPr txBox="1">
            <a:spLocks noChangeArrowheads="1"/>
          </p:cNvSpPr>
          <p:nvPr/>
        </p:nvSpPr>
        <p:spPr bwMode="auto">
          <a:xfrm>
            <a:off x="606459" y="5536606"/>
            <a:ext cx="6764477" cy="718078"/>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p:spPr>
        <p:txBody>
          <a:bodyPr wrap="square" lIns="107944" tIns="53972" rIns="107944" bIns="53972" numCol="1" spcCol="72000" rtlCol="0" anchor="ctr">
            <a:noAutofit/>
          </a:bodyPr>
          <a:lstStyle>
            <a:defPPr>
              <a:defRPr lang="de-DE"/>
            </a:defPPr>
            <a:lvl1pPr>
              <a:lnSpc>
                <a:spcPct val="110000"/>
              </a:lnSpc>
              <a:spcBef>
                <a:spcPts val="0"/>
              </a:spcBef>
              <a:defRPr b="1">
                <a:solidFill>
                  <a:schemeClr val="tx1"/>
                </a:solidFill>
              </a:defRPr>
            </a:lvl1pPr>
          </a:lstStyle>
          <a:p>
            <a:r>
              <a:rPr lang="en-US" sz="1799" dirty="0" err="1">
                <a:solidFill>
                  <a:schemeClr val="bg1"/>
                </a:solidFill>
              </a:rPr>
              <a:t>MindSphere</a:t>
            </a:r>
            <a:r>
              <a:rPr lang="en-US" sz="1799" dirty="0">
                <a:solidFill>
                  <a:schemeClr val="bg1"/>
                </a:solidFill>
              </a:rPr>
              <a:t> provides a single source of truth for all roles enabling operational alignment and collaboration</a:t>
            </a:r>
          </a:p>
        </p:txBody>
      </p:sp>
    </p:spTree>
    <p:extLst>
      <p:ext uri="{BB962C8B-B14F-4D97-AF65-F5344CB8AC3E}">
        <p14:creationId xmlns:p14="http://schemas.microsoft.com/office/powerpoint/2010/main" val="199888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 name="Objekt 70" hidden="1"/>
          <p:cNvGraphicFramePr>
            <a:graphicFrameLocks noChangeAspect="1"/>
          </p:cNvGraphicFramePr>
          <p:nvPr>
            <p:custDataLst>
              <p:tags r:id="rId2"/>
            </p:custDataLst>
          </p:nvPr>
        </p:nvGraphicFramePr>
        <p:xfrm>
          <a:off x="1587" y="3373"/>
          <a:ext cx="1586" cy="1586"/>
        </p:xfrm>
        <a:graphic>
          <a:graphicData uri="http://schemas.openxmlformats.org/presentationml/2006/ole">
            <mc:AlternateContent xmlns:mc="http://schemas.openxmlformats.org/markup-compatibility/2006">
              <mc:Choice xmlns:v="urn:schemas-microsoft-com:vml" Requires="v">
                <p:oleObj spid="_x0000_s6183" name="think-cell Folie" r:id="rId5" imgW="270" imgH="270" progId="TCLayout.ActiveDocument.1">
                  <p:embed/>
                </p:oleObj>
              </mc:Choice>
              <mc:Fallback>
                <p:oleObj name="think-cell Folie" r:id="rId5" imgW="270" imgH="270" progId="TCLayout.ActiveDocument.1">
                  <p:embed/>
                  <p:pic>
                    <p:nvPicPr>
                      <p:cNvPr id="71" name="Objekt 7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en-US" dirty="0">
                <a:solidFill>
                  <a:srgbClr val="00646E"/>
                </a:solidFill>
              </a:rPr>
              <a:t>MindSphere</a:t>
            </a:r>
            <a:br>
              <a:rPr lang="en-US" dirty="0">
                <a:solidFill>
                  <a:srgbClr val="00646E"/>
                </a:solidFill>
              </a:rPr>
            </a:br>
            <a:r>
              <a:rPr lang="en-US" dirty="0">
                <a:solidFill>
                  <a:srgbClr val="00646E"/>
                </a:solidFill>
              </a:rPr>
              <a:t>Offering Structure</a:t>
            </a:r>
            <a:endParaRPr lang="de-DE" dirty="0">
              <a:solidFill>
                <a:srgbClr val="00646E"/>
              </a:solidFill>
            </a:endParaRPr>
          </a:p>
        </p:txBody>
      </p:sp>
      <p:sp>
        <p:nvSpPr>
          <p:cNvPr id="10" name="Rechteck 9"/>
          <p:cNvSpPr/>
          <p:nvPr/>
        </p:nvSpPr>
        <p:spPr bwMode="auto">
          <a:xfrm>
            <a:off x="508137" y="1788856"/>
            <a:ext cx="3454201" cy="4303053"/>
          </a:xfrm>
          <a:prstGeom prst="rect">
            <a:avLst/>
          </a:prstGeom>
          <a:solidFill>
            <a:srgbClr val="F4953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107944" rIns="107944" bIns="53972" numCol="1" spcCol="72000" rtlCol="0" anchor="t">
            <a:noAutofit/>
          </a:bodyPr>
          <a:lstStyle/>
          <a:p>
            <a:pPr algn="ctr" fontAlgn="base">
              <a:lnSpc>
                <a:spcPct val="120000"/>
              </a:lnSpc>
              <a:spcBef>
                <a:spcPct val="0"/>
              </a:spcBef>
              <a:spcAft>
                <a:spcPts val="2399"/>
              </a:spcAft>
            </a:pPr>
            <a:r>
              <a:rPr lang="en-US" sz="1799" b="1" dirty="0">
                <a:solidFill>
                  <a:schemeClr val="lt1"/>
                </a:solidFill>
                <a:latin typeface="Arial"/>
                <a:ea typeface="Arial Unicode MS" panose="020B0604020202020204" pitchFamily="34" charset="-128"/>
                <a:cs typeface="Arial Unicode MS" panose="020B0604020202020204" pitchFamily="34" charset="-128"/>
              </a:rPr>
              <a:t>MindAccess IoT Value Plan</a:t>
            </a:r>
          </a:p>
          <a:p>
            <a:pPr algn="ctr" fontAlgn="base">
              <a:lnSpc>
                <a:spcPct val="120000"/>
              </a:lnSpc>
              <a:spcBef>
                <a:spcPct val="0"/>
              </a:spcBef>
              <a:spcAft>
                <a:spcPts val="2399"/>
              </a:spcAft>
            </a:pPr>
            <a:r>
              <a:rPr lang="en-US" sz="1399" b="1" dirty="0">
                <a:solidFill>
                  <a:schemeClr val="lt1"/>
                </a:solidFill>
                <a:latin typeface="Arial"/>
                <a:ea typeface="Arial Unicode MS" panose="020B0604020202020204" pitchFamily="34" charset="-128"/>
                <a:cs typeface="Arial Unicode MS" panose="020B0604020202020204" pitchFamily="34" charset="-128"/>
              </a:rPr>
              <a:t>Use MindSphere applications based on ingested data – without development know-how </a:t>
            </a:r>
          </a:p>
        </p:txBody>
      </p:sp>
      <p:sp>
        <p:nvSpPr>
          <p:cNvPr id="66" name="Rechteck 65"/>
          <p:cNvSpPr/>
          <p:nvPr/>
        </p:nvSpPr>
        <p:spPr bwMode="auto">
          <a:xfrm>
            <a:off x="4134708" y="1788856"/>
            <a:ext cx="7592046" cy="4303053"/>
          </a:xfrm>
          <a:prstGeom prst="rect">
            <a:avLst/>
          </a:prstGeom>
          <a:solidFill>
            <a:srgbClr val="00646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107944" rIns="107944" bIns="53972" numCol="1" spcCol="72000" rtlCol="0" anchor="t">
            <a:noAutofit/>
          </a:bodyPr>
          <a:lstStyle/>
          <a:p>
            <a:pPr algn="ctr" fontAlgn="base">
              <a:lnSpc>
                <a:spcPct val="120000"/>
              </a:lnSpc>
              <a:spcBef>
                <a:spcPct val="0"/>
              </a:spcBef>
              <a:spcAft>
                <a:spcPts val="2399"/>
              </a:spcAft>
            </a:pPr>
            <a:r>
              <a:rPr lang="en-US" sz="1799" b="1" dirty="0">
                <a:solidFill>
                  <a:schemeClr val="lt1"/>
                </a:solidFill>
                <a:latin typeface="Arial"/>
                <a:ea typeface="Arial Unicode MS" panose="020B0604020202020204" pitchFamily="34" charset="-128"/>
                <a:cs typeface="Arial Unicode MS" panose="020B0604020202020204" pitchFamily="34" charset="-128"/>
              </a:rPr>
              <a:t>MindAccess DevOps Plan</a:t>
            </a:r>
          </a:p>
        </p:txBody>
      </p:sp>
      <p:sp>
        <p:nvSpPr>
          <p:cNvPr id="67" name="Rechteck 66"/>
          <p:cNvSpPr/>
          <p:nvPr/>
        </p:nvSpPr>
        <p:spPr bwMode="auto">
          <a:xfrm>
            <a:off x="4381154" y="2426403"/>
            <a:ext cx="3454201" cy="3521565"/>
          </a:xfrm>
          <a:prstGeom prst="rect">
            <a:avLst/>
          </a:prstGeom>
          <a:solidFill>
            <a:srgbClr val="2387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107944" rIns="107944" bIns="53972" numCol="1" spcCol="72000" rtlCol="0" anchor="t">
            <a:noAutofit/>
          </a:bodyPr>
          <a:lstStyle/>
          <a:p>
            <a:pPr algn="ctr">
              <a:lnSpc>
                <a:spcPct val="120000"/>
              </a:lnSpc>
              <a:spcBef>
                <a:spcPct val="0"/>
              </a:spcBef>
              <a:spcAft>
                <a:spcPts val="2399"/>
              </a:spcAft>
            </a:pPr>
            <a:r>
              <a:rPr lang="en-US" sz="1799" b="1" dirty="0">
                <a:solidFill>
                  <a:schemeClr val="lt1"/>
                </a:solidFill>
                <a:latin typeface="Arial"/>
                <a:ea typeface="Arial Unicode MS" panose="020B0604020202020204" pitchFamily="34" charset="-128"/>
                <a:cs typeface="Arial Unicode MS" panose="020B0604020202020204" pitchFamily="34" charset="-128"/>
              </a:rPr>
              <a:t>MindAccess Developer Plan</a:t>
            </a:r>
          </a:p>
          <a:p>
            <a:pPr algn="ctr">
              <a:lnSpc>
                <a:spcPct val="120000"/>
              </a:lnSpc>
              <a:spcBef>
                <a:spcPct val="0"/>
              </a:spcBef>
              <a:spcAft>
                <a:spcPts val="2399"/>
              </a:spcAft>
            </a:pPr>
            <a:r>
              <a:rPr lang="en-US" sz="1599" b="1" dirty="0">
                <a:solidFill>
                  <a:schemeClr val="lt1"/>
                </a:solidFill>
                <a:latin typeface="Arial"/>
                <a:ea typeface="Arial Unicode MS" panose="020B0604020202020204" pitchFamily="34" charset="-128"/>
                <a:cs typeface="Arial Unicode MS" panose="020B0604020202020204" pitchFamily="34" charset="-128"/>
              </a:rPr>
              <a:t>Develop applications on a test system</a:t>
            </a:r>
          </a:p>
        </p:txBody>
      </p:sp>
      <p:sp>
        <p:nvSpPr>
          <p:cNvPr id="72" name="Rechteck 71"/>
          <p:cNvSpPr/>
          <p:nvPr/>
        </p:nvSpPr>
        <p:spPr bwMode="auto">
          <a:xfrm>
            <a:off x="8026108" y="2426403"/>
            <a:ext cx="3454201" cy="3521564"/>
          </a:xfrm>
          <a:prstGeom prst="rect">
            <a:avLst/>
          </a:prstGeom>
          <a:solidFill>
            <a:srgbClr val="D5D4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107944" rIns="107944" bIns="53972" numCol="1" spcCol="72000" rtlCol="0" anchor="t">
            <a:noAutofit/>
          </a:bodyPr>
          <a:lstStyle/>
          <a:p>
            <a:pPr algn="ctr">
              <a:lnSpc>
                <a:spcPct val="120000"/>
              </a:lnSpc>
              <a:spcBef>
                <a:spcPct val="0"/>
              </a:spcBef>
              <a:spcAft>
                <a:spcPts val="2399"/>
              </a:spcAft>
            </a:pPr>
            <a:r>
              <a:rPr lang="en-US" sz="1799" b="1" dirty="0">
                <a:solidFill>
                  <a:schemeClr val="lt1"/>
                </a:solidFill>
                <a:latin typeface="Arial"/>
                <a:ea typeface="Arial Unicode MS" panose="020B0604020202020204" pitchFamily="34" charset="-128"/>
                <a:cs typeface="Arial Unicode MS" panose="020B0604020202020204" pitchFamily="34" charset="-128"/>
              </a:rPr>
              <a:t>MindAccess Operator Plan</a:t>
            </a:r>
          </a:p>
          <a:p>
            <a:pPr algn="ctr">
              <a:lnSpc>
                <a:spcPct val="120000"/>
              </a:lnSpc>
              <a:spcBef>
                <a:spcPct val="0"/>
              </a:spcBef>
              <a:spcAft>
                <a:spcPts val="2399"/>
              </a:spcAft>
            </a:pPr>
            <a:r>
              <a:rPr lang="en-US" sz="1599" b="1" dirty="0">
                <a:solidFill>
                  <a:schemeClr val="lt1"/>
                </a:solidFill>
                <a:latin typeface="Arial"/>
                <a:ea typeface="Arial Unicode MS" panose="020B0604020202020204" pitchFamily="34" charset="-128"/>
                <a:cs typeface="Arial Unicode MS" panose="020B0604020202020204" pitchFamily="34" charset="-128"/>
              </a:rPr>
              <a:t>Operate applications on a productive system and offer them via MindSphere Store</a:t>
            </a:r>
          </a:p>
        </p:txBody>
      </p:sp>
      <p:sp>
        <p:nvSpPr>
          <p:cNvPr id="11" name="Rechteck 10"/>
          <p:cNvSpPr/>
          <p:nvPr/>
        </p:nvSpPr>
        <p:spPr bwMode="auto">
          <a:xfrm>
            <a:off x="266388" y="1644931"/>
            <a:ext cx="11684214" cy="4590919"/>
          </a:xfrm>
          <a:prstGeom prst="rect">
            <a:avLst/>
          </a:prstGeom>
          <a:noFill/>
          <a:ln w="9525" cap="flat" cmpd="sng" algn="ctr">
            <a:solidFill>
              <a:srgbClr val="00646E"/>
            </a:solidFill>
            <a:prstDash val="solid"/>
            <a:miter lim="800000"/>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rtl="0" eaLnBrk="1" fontAlgn="base" hangingPunct="1">
              <a:lnSpc>
                <a:spcPct val="110000"/>
              </a:lnSpc>
              <a:spcBef>
                <a:spcPct val="0"/>
              </a:spcBef>
              <a:spcAft>
                <a:spcPct val="0"/>
              </a:spcAft>
              <a:buFont typeface="Wingdings" charset="0"/>
              <a:buNone/>
            </a:pPr>
            <a:endParaRPr lang="en-US" sz="1799" dirty="0">
              <a:solidFill>
                <a:srgbClr val="000000"/>
              </a:solidFill>
              <a:latin typeface="Arial"/>
              <a:ea typeface="Arial Unicode MS" panose="020B0604020202020204" pitchFamily="34" charset="-128"/>
              <a:cs typeface="Arial Unicode MS" panose="020B0604020202020204" pitchFamily="34" charset="-128"/>
            </a:endParaRPr>
          </a:p>
        </p:txBody>
      </p:sp>
      <p:sp>
        <p:nvSpPr>
          <p:cNvPr id="5" name="Textfeld 4"/>
          <p:cNvSpPr txBox="1"/>
          <p:nvPr/>
        </p:nvSpPr>
        <p:spPr>
          <a:xfrm>
            <a:off x="266388" y="1269884"/>
            <a:ext cx="8492521" cy="374711"/>
          </a:xfrm>
          <a:prstGeom prst="rect">
            <a:avLst/>
          </a:prstGeom>
          <a:noFill/>
        </p:spPr>
        <p:txBody>
          <a:bodyPr vert="horz" wrap="square" lIns="0" tIns="0" rIns="0" bIns="35981" rtlCol="0">
            <a:spAutoFit/>
          </a:bodyPr>
          <a:lstStyle/>
          <a:p>
            <a:pPr>
              <a:lnSpc>
                <a:spcPct val="110000"/>
              </a:lnSpc>
            </a:pPr>
            <a:r>
              <a:rPr lang="en-US" sz="1999" b="1" dirty="0">
                <a:solidFill>
                  <a:srgbClr val="00646E"/>
                </a:solidFill>
                <a:latin typeface="Arial"/>
                <a:ea typeface="Arial Unicode MS" panose="020B0604020202020204" pitchFamily="34" charset="-128"/>
                <a:cs typeface="Arial Unicode MS" panose="020B0604020202020204" pitchFamily="34" charset="-128"/>
              </a:rPr>
              <a:t>Customers need to order at least one of the base plans…</a:t>
            </a:r>
          </a:p>
        </p:txBody>
      </p:sp>
      <p:sp>
        <p:nvSpPr>
          <p:cNvPr id="27" name="Textfeld 26"/>
          <p:cNvSpPr txBox="1"/>
          <p:nvPr/>
        </p:nvSpPr>
        <p:spPr>
          <a:xfrm>
            <a:off x="688044" y="4151100"/>
            <a:ext cx="3094388" cy="1763082"/>
          </a:xfrm>
          <a:prstGeom prst="rect">
            <a:avLst/>
          </a:prstGeom>
          <a:solidFill>
            <a:schemeClr val="lt1"/>
          </a:solidFill>
        </p:spPr>
        <p:txBody>
          <a:bodyPr wrap="square" lIns="71963" tIns="71963" rIns="71963" bIns="71963" rtlCol="0" anchor="t" anchorCtr="0">
            <a:noAutofit/>
          </a:bodyPr>
          <a:lstStyle/>
          <a:p>
            <a:pPr marL="180885" indent="-180885">
              <a:spcBef>
                <a:spcPts val="200"/>
              </a:spcBef>
              <a:buClr>
                <a:srgbClr val="EB780A"/>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Data ingest &amp; storage </a:t>
            </a:r>
          </a:p>
          <a:p>
            <a:pPr marL="180885" indent="-180885">
              <a:spcBef>
                <a:spcPts val="200"/>
              </a:spcBef>
              <a:buClr>
                <a:srgbClr val="EB780A"/>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Productive tenant</a:t>
            </a:r>
          </a:p>
          <a:p>
            <a:pPr marL="180885" indent="-180885">
              <a:spcBef>
                <a:spcPts val="200"/>
              </a:spcBef>
              <a:buClr>
                <a:srgbClr val="EB780A"/>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Asset management</a:t>
            </a:r>
          </a:p>
          <a:p>
            <a:pPr marL="180885" indent="-180885">
              <a:spcBef>
                <a:spcPts val="200"/>
              </a:spcBef>
              <a:buClr>
                <a:srgbClr val="EB780A"/>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User management </a:t>
            </a:r>
          </a:p>
          <a:p>
            <a:pPr marL="180885" indent="-180885">
              <a:spcBef>
                <a:spcPts val="200"/>
              </a:spcBef>
              <a:buClr>
                <a:srgbClr val="EB780A"/>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Fleet Manager</a:t>
            </a:r>
          </a:p>
          <a:p>
            <a:pPr marL="180885" indent="-180885">
              <a:spcBef>
                <a:spcPts val="200"/>
              </a:spcBef>
              <a:buClr>
                <a:srgbClr val="EB780A"/>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MindConnect IoT Extension</a:t>
            </a:r>
          </a:p>
          <a:p>
            <a:pPr marL="180885" indent="-180885">
              <a:spcBef>
                <a:spcPts val="200"/>
              </a:spcBef>
              <a:buClr>
                <a:srgbClr val="EB780A"/>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Access to MindSphere Store</a:t>
            </a:r>
          </a:p>
        </p:txBody>
      </p:sp>
      <p:sp>
        <p:nvSpPr>
          <p:cNvPr id="28" name="Textfeld 27"/>
          <p:cNvSpPr txBox="1"/>
          <p:nvPr/>
        </p:nvSpPr>
        <p:spPr>
          <a:xfrm>
            <a:off x="4561061" y="4151100"/>
            <a:ext cx="3094388" cy="1763082"/>
          </a:xfrm>
          <a:prstGeom prst="rect">
            <a:avLst/>
          </a:prstGeom>
          <a:solidFill>
            <a:schemeClr val="lt1"/>
          </a:solidFill>
        </p:spPr>
        <p:txBody>
          <a:bodyPr wrap="square" lIns="71963" tIns="71963" rIns="71963" bIns="71963" rtlCol="0" anchor="t" anchorCtr="0">
            <a:noAutofit/>
          </a:bodyPr>
          <a:lstStyle/>
          <a:p>
            <a:pPr marL="180885" indent="-180885">
              <a:spcBef>
                <a:spcPts val="300"/>
              </a:spcBef>
              <a:buClr>
                <a:srgbClr val="005F87"/>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Cloud Foundry developer space</a:t>
            </a:r>
          </a:p>
          <a:p>
            <a:pPr marL="180885" indent="-180885">
              <a:spcBef>
                <a:spcPts val="300"/>
              </a:spcBef>
              <a:buClr>
                <a:srgbClr val="005F87"/>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Developer test tenant</a:t>
            </a:r>
          </a:p>
          <a:p>
            <a:pPr marL="180885" indent="-180885">
              <a:spcBef>
                <a:spcPts val="300"/>
              </a:spcBef>
              <a:buClr>
                <a:srgbClr val="005F87"/>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Basic APIs including analytics</a:t>
            </a:r>
          </a:p>
          <a:p>
            <a:pPr marL="180885" indent="-180885">
              <a:spcBef>
                <a:spcPts val="300"/>
              </a:spcBef>
              <a:buClr>
                <a:srgbClr val="005F87"/>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Test asset and user management</a:t>
            </a:r>
          </a:p>
          <a:p>
            <a:pPr marL="180885" indent="-180885">
              <a:spcBef>
                <a:spcPts val="300"/>
              </a:spcBef>
              <a:buClr>
                <a:srgbClr val="005F87"/>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Developer data storage</a:t>
            </a:r>
          </a:p>
          <a:p>
            <a:pPr marL="180885" indent="-180885">
              <a:spcBef>
                <a:spcPts val="300"/>
              </a:spcBef>
              <a:buClr>
                <a:srgbClr val="005F87"/>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Developer cockpit</a:t>
            </a:r>
          </a:p>
        </p:txBody>
      </p:sp>
      <p:sp>
        <p:nvSpPr>
          <p:cNvPr id="29" name="Textfeld 28"/>
          <p:cNvSpPr txBox="1"/>
          <p:nvPr/>
        </p:nvSpPr>
        <p:spPr>
          <a:xfrm>
            <a:off x="8206014" y="4151100"/>
            <a:ext cx="3094388" cy="1763082"/>
          </a:xfrm>
          <a:prstGeom prst="rect">
            <a:avLst/>
          </a:prstGeom>
          <a:solidFill>
            <a:schemeClr val="lt1"/>
          </a:solidFill>
        </p:spPr>
        <p:txBody>
          <a:bodyPr wrap="square" lIns="71963" tIns="71963" rIns="71963" bIns="71963" rtlCol="0" anchor="t" anchorCtr="0">
            <a:noAutofit/>
          </a:bodyPr>
          <a:lstStyle/>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Cloud Foundry productive space</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Basic APIs including analytics</a:t>
            </a:r>
          </a:p>
          <a:p>
            <a:pPr marL="180885" indent="-180885">
              <a:spcBef>
                <a:spcPts val="300"/>
              </a:spcBef>
              <a:buClr>
                <a:schemeClr val="accent6">
                  <a:lumMod val="60000"/>
                  <a:lumOff val="40000"/>
                </a:schemeClr>
              </a:buClr>
              <a:buFont typeface="Arial" panose="020B0604020202020204" pitchFamily="34" charset="0"/>
              <a:buChar char="•"/>
            </a:pPr>
            <a:r>
              <a:rPr lang="en-US" sz="1399" dirty="0">
                <a:ea typeface="Arial Unicode MS" panose="020B0604020202020204" pitchFamily="34" charset="-128"/>
                <a:cs typeface="Arial Unicode MS" panose="020B0604020202020204" pitchFamily="34" charset="-128"/>
              </a:rPr>
              <a:t>Operator cockpit / access to MindSphere Store</a:t>
            </a:r>
          </a:p>
        </p:txBody>
      </p:sp>
    </p:spTree>
    <p:extLst>
      <p:ext uri="{BB962C8B-B14F-4D97-AF65-F5344CB8AC3E}">
        <p14:creationId xmlns:p14="http://schemas.microsoft.com/office/powerpoint/2010/main" val="292227499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kern="1200" dirty="0">
                <a:solidFill>
                  <a:srgbClr val="00646E"/>
                </a:solidFill>
              </a:rPr>
              <a:t>MindAccess IoT Value Plan</a:t>
            </a:r>
            <a:br>
              <a:rPr lang="en-US" kern="1200" dirty="0">
                <a:solidFill>
                  <a:srgbClr val="00646E"/>
                </a:solidFill>
              </a:rPr>
            </a:br>
            <a:r>
              <a:rPr lang="en-US" sz="2000" dirty="0">
                <a:solidFill>
                  <a:srgbClr val="4BB9B9"/>
                </a:solidFill>
              </a:rPr>
              <a:t>Resources Overview</a:t>
            </a:r>
          </a:p>
        </p:txBody>
      </p:sp>
      <p:graphicFrame>
        <p:nvGraphicFramePr>
          <p:cNvPr id="3" name="Tabelle 2"/>
          <p:cNvGraphicFramePr>
            <a:graphicFrameLocks noGrp="1"/>
          </p:cNvGraphicFramePr>
          <p:nvPr>
            <p:extLst>
              <p:ext uri="{D42A27DB-BD31-4B8C-83A1-F6EECF244321}">
                <p14:modId xmlns:p14="http://schemas.microsoft.com/office/powerpoint/2010/main" val="40528272"/>
              </p:ext>
            </p:extLst>
          </p:nvPr>
        </p:nvGraphicFramePr>
        <p:xfrm>
          <a:off x="639430" y="1439999"/>
          <a:ext cx="11092435" cy="4073175"/>
        </p:xfrm>
        <a:graphic>
          <a:graphicData uri="http://schemas.openxmlformats.org/drawingml/2006/table">
            <a:tbl>
              <a:tblPr>
                <a:tableStyleId>{BC89EF96-8CEA-46FF-86C4-4CE0E7609802}</a:tableStyleId>
              </a:tblPr>
              <a:tblGrid>
                <a:gridCol w="3159520">
                  <a:extLst>
                    <a:ext uri="{9D8B030D-6E8A-4147-A177-3AD203B41FA5}">
                      <a16:colId xmlns:a16="http://schemas.microsoft.com/office/drawing/2014/main" val="20000"/>
                    </a:ext>
                  </a:extLst>
                </a:gridCol>
                <a:gridCol w="2644305">
                  <a:extLst>
                    <a:ext uri="{9D8B030D-6E8A-4147-A177-3AD203B41FA5}">
                      <a16:colId xmlns:a16="http://schemas.microsoft.com/office/drawing/2014/main" val="20001"/>
                    </a:ext>
                  </a:extLst>
                </a:gridCol>
                <a:gridCol w="2644305">
                  <a:extLst>
                    <a:ext uri="{9D8B030D-6E8A-4147-A177-3AD203B41FA5}">
                      <a16:colId xmlns:a16="http://schemas.microsoft.com/office/drawing/2014/main" val="20002"/>
                    </a:ext>
                  </a:extLst>
                </a:gridCol>
                <a:gridCol w="2644305">
                  <a:extLst>
                    <a:ext uri="{9D8B030D-6E8A-4147-A177-3AD203B41FA5}">
                      <a16:colId xmlns:a16="http://schemas.microsoft.com/office/drawing/2014/main" val="20003"/>
                    </a:ext>
                  </a:extLst>
                </a:gridCol>
              </a:tblGrid>
              <a:tr h="23292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a:solidFill>
                            <a:srgbClr val="0F8287"/>
                          </a:solidFill>
                          <a:effectLst/>
                        </a:rPr>
                        <a:t>IoT Value Plan</a:t>
                      </a:r>
                      <a:endParaRPr lang="en-US" sz="1200" b="1" i="0" u="none" strike="noStrike" dirty="0">
                        <a:solidFill>
                          <a:srgbClr val="0F8287"/>
                        </a:solidFill>
                        <a:effectLst/>
                        <a:latin typeface="Arial"/>
                      </a:endParaRPr>
                    </a:p>
                  </a:txBody>
                  <a:tcPr marL="35981" marR="35981" marT="17991" marB="17991"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rgbClr val="0F8287"/>
                          </a:solidFill>
                          <a:effectLst/>
                        </a:rPr>
                        <a:t>S</a:t>
                      </a:r>
                      <a:br>
                        <a:rPr lang="en-US" sz="1200" b="1" u="none" strike="noStrike" dirty="0">
                          <a:solidFill>
                            <a:srgbClr val="0F8287"/>
                          </a:solidFill>
                          <a:effectLst/>
                        </a:rPr>
                      </a:br>
                      <a:r>
                        <a:rPr lang="en-US" sz="1000" b="0" u="none" strike="noStrike" kern="1200" dirty="0">
                          <a:solidFill>
                            <a:srgbClr val="0F8287"/>
                          </a:solidFill>
                          <a:effectLst/>
                          <a:latin typeface="+mn-lt"/>
                          <a:ea typeface="+mn-ea"/>
                          <a:cs typeface="+mn-cs"/>
                        </a:rPr>
                        <a:t>small c</a:t>
                      </a:r>
                      <a:r>
                        <a:rPr lang="en-US" sz="1000" b="0" u="none" strike="noStrike" dirty="0">
                          <a:solidFill>
                            <a:srgbClr val="0F8287"/>
                          </a:solidFill>
                          <a:effectLst/>
                        </a:rPr>
                        <a:t>ustomers/ OEMs</a:t>
                      </a:r>
                    </a:p>
                  </a:txBody>
                  <a:tcPr marL="35981" marR="35981" marT="17991" marB="17991"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tc>
                  <a:txBody>
                    <a:bodyPr/>
                    <a:lstStyle/>
                    <a:p>
                      <a:pPr algn="ctr" fontAlgn="ctr"/>
                      <a:r>
                        <a:rPr lang="en-US" sz="1200" b="1" u="none" strike="noStrike" dirty="0">
                          <a:solidFill>
                            <a:srgbClr val="0F8287"/>
                          </a:solidFill>
                          <a:effectLst/>
                        </a:rPr>
                        <a:t>M</a:t>
                      </a:r>
                    </a:p>
                    <a:p>
                      <a:pPr algn="ctr" fontAlgn="ctr"/>
                      <a:r>
                        <a:rPr lang="en-US" sz="1000" b="0" i="0" u="none" strike="noStrike" dirty="0">
                          <a:solidFill>
                            <a:srgbClr val="0F8287"/>
                          </a:solidFill>
                          <a:effectLst/>
                          <a:latin typeface="+mn-lt"/>
                        </a:rPr>
                        <a:t>worldwide installed base</a:t>
                      </a:r>
                    </a:p>
                  </a:txBody>
                  <a:tcPr marL="35981" marR="35981" marT="17991" marB="17991"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tc>
                  <a:txBody>
                    <a:bodyPr/>
                    <a:lstStyle/>
                    <a:p>
                      <a:pPr algn="ctr" fontAlgn="ctr"/>
                      <a:r>
                        <a:rPr lang="en-US" sz="1200" b="1" u="none" strike="noStrike" dirty="0">
                          <a:solidFill>
                            <a:srgbClr val="0F8287"/>
                          </a:solidFill>
                          <a:effectLst/>
                        </a:rPr>
                        <a:t>L</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F8287"/>
                          </a:solidFill>
                          <a:effectLst/>
                          <a:uLnTx/>
                          <a:uFillTx/>
                          <a:latin typeface="+mn-lt"/>
                          <a:ea typeface="+mn-ea"/>
                          <a:cs typeface="+mn-cs"/>
                        </a:rPr>
                        <a:t>big international plants</a:t>
                      </a:r>
                    </a:p>
                  </a:txBody>
                  <a:tcPr marL="35981" marR="35981" marT="17991" marB="17991"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extLst>
                  <a:ext uri="{0D108BD9-81ED-4DB2-BD59-A6C34878D82A}">
                    <a16:rowId xmlns:a16="http://schemas.microsoft.com/office/drawing/2014/main" val="10000"/>
                  </a:ext>
                </a:extLst>
              </a:tr>
              <a:tr h="311407">
                <a:tc>
                  <a:txBody>
                    <a:bodyPr/>
                    <a:lstStyle/>
                    <a:p>
                      <a: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b="1" dirty="0">
                          <a:solidFill>
                            <a:srgbClr val="010101"/>
                          </a:solidFill>
                          <a:latin typeface="+mj-lt"/>
                          <a:ea typeface="Arial Unicode MS" panose="020B0604020202020204" pitchFamily="34" charset="-128"/>
                          <a:cs typeface="Arial Unicode MS" panose="020B0604020202020204" pitchFamily="34" charset="-128"/>
                        </a:rPr>
                        <a:t>No. of users / Subtenants</a:t>
                      </a:r>
                      <a:r>
                        <a:rPr lang="en-US" sz="1000" b="1" baseline="30000" dirty="0">
                          <a:solidFill>
                            <a:srgbClr val="010101"/>
                          </a:solidFill>
                          <a:latin typeface="+mj-lt"/>
                          <a:ea typeface="Arial Unicode MS" panose="020B0604020202020204" pitchFamily="34" charset="-128"/>
                          <a:cs typeface="Arial Unicode MS" panose="020B0604020202020204" pitchFamily="34" charset="-128"/>
                        </a:rPr>
                        <a:t>4)</a:t>
                      </a:r>
                    </a:p>
                  </a:txBody>
                  <a:tcPr marL="35981" marR="35981" marT="17991" marB="17991" anchor="ctr" horzOverflow="overflow">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kumimoji="0" lang="en-US" sz="1000" b="0" u="none" strike="noStrike" kern="1200" cap="none" normalizeH="0" baseline="0" noProof="0" dirty="0">
                          <a:ln>
                            <a:noFill/>
                          </a:ln>
                          <a:solidFill>
                            <a:srgbClr val="010101"/>
                          </a:solidFill>
                          <a:effectLst/>
                          <a:latin typeface="+mj-lt"/>
                          <a:ea typeface="+mn-ea"/>
                          <a:cs typeface="Arial" panose="020B0604020202020204" pitchFamily="34" charset="0"/>
                          <a:sym typeface="Wingdings 2" charset="2"/>
                        </a:rPr>
                        <a:t>50 / 10 </a:t>
                      </a:r>
                    </a:p>
                  </a:txBody>
                  <a:tcPr marL="35981" marR="35981" marT="17991" marB="17991" anchor="ctr" horzOverflow="overflow">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kumimoji="0" lang="en-US" sz="1000" b="0" u="none" strike="noStrike" kern="1200" cap="none" normalizeH="0" baseline="0" noProof="0" dirty="0">
                          <a:ln>
                            <a:noFill/>
                          </a:ln>
                          <a:solidFill>
                            <a:srgbClr val="010101"/>
                          </a:solidFill>
                          <a:effectLst/>
                          <a:latin typeface="+mj-lt"/>
                          <a:ea typeface="+mn-ea"/>
                          <a:cs typeface="Arial" panose="020B0604020202020204" pitchFamily="34" charset="0"/>
                          <a:sym typeface="Wingdings 2" charset="2"/>
                        </a:rPr>
                        <a:t>150 / 40</a:t>
                      </a:r>
                    </a:p>
                  </a:txBody>
                  <a:tcPr marL="35981" marR="35981" marT="17991" marB="17991" anchor="ctr" horzOverflow="overflow">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kumimoji="0" lang="en-US" sz="1000" b="0" u="none" strike="noStrike" kern="1200" cap="none" normalizeH="0" baseline="0" noProof="0" dirty="0">
                          <a:ln>
                            <a:noFill/>
                          </a:ln>
                          <a:solidFill>
                            <a:srgbClr val="010101"/>
                          </a:solidFill>
                          <a:effectLst/>
                          <a:latin typeface="+mj-lt"/>
                          <a:ea typeface="+mn-ea"/>
                          <a:cs typeface="Arial" panose="020B0604020202020204" pitchFamily="34" charset="0"/>
                          <a:sym typeface="Wingdings 2" charset="2"/>
                        </a:rPr>
                        <a:t>500 / 80</a:t>
                      </a:r>
                    </a:p>
                  </a:txBody>
                  <a:tcPr marL="35981" marR="35981" marT="17991" marB="17991" anchor="ctr" horzOverflow="overflow">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2"/>
                  </a:ext>
                </a:extLst>
              </a:tr>
              <a:tr h="311407">
                <a:tc>
                  <a:txBody>
                    <a:bodyPr/>
                    <a:lstStyle/>
                    <a:p>
                      <a:pPr marL="3175" marR="0" lvl="0" indent="0" algn="l"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lang="en-US" sz="1000" b="1" dirty="0">
                          <a:solidFill>
                            <a:schemeClr val="tx1"/>
                          </a:solidFill>
                          <a:latin typeface="+mj-lt"/>
                          <a:ea typeface="Arial Unicode MS" panose="020B0604020202020204" pitchFamily="34" charset="-128"/>
                          <a:cs typeface="Arial Unicode MS" panose="020B0604020202020204" pitchFamily="34" charset="-128"/>
                        </a:rPr>
                        <a:t>Agents onboarded</a:t>
                      </a:r>
                      <a:endParaRPr lang="en-US" sz="1000" b="0" dirty="0">
                        <a:solidFill>
                          <a:schemeClr val="tx1"/>
                        </a:solidFill>
                        <a:latin typeface="+mj-lt"/>
                        <a:ea typeface="Arial Unicode MS" panose="020B0604020202020204" pitchFamily="34" charset="-128"/>
                        <a:cs typeface="Arial Unicode MS" panose="020B0604020202020204" pitchFamily="34" charset="-128"/>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ctr">
                        <a:lnSpc>
                          <a:spcPct val="110000"/>
                        </a:lnSpc>
                        <a:spcBef>
                          <a:spcPts val="0"/>
                        </a:spcBef>
                        <a:buFontTx/>
                        <a:buNone/>
                      </a:pPr>
                      <a:r>
                        <a:rPr lang="en-US" sz="1000" b="0" dirty="0">
                          <a:solidFill>
                            <a:schemeClr val="tx1"/>
                          </a:solidFill>
                          <a:latin typeface="+mj-lt"/>
                        </a:rPr>
                        <a:t>10</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288925" marR="0" lvl="0" indent="-285750" algn="ctr" defTabSz="649288" rtl="0" eaLnBrk="0" fontAlgn="base" latinLnBrk="0" hangingPunct="0">
                        <a:lnSpc>
                          <a:spcPct val="100000"/>
                        </a:lnSpc>
                        <a:spcBef>
                          <a:spcPct val="0"/>
                        </a:spcBef>
                        <a:spcAft>
                          <a:spcPts val="0"/>
                        </a:spcAft>
                        <a:buClrTx/>
                        <a:buSzPct val="90000"/>
                        <a:buFontTx/>
                        <a:buNone/>
                        <a:tabLst/>
                      </a:pPr>
                      <a:r>
                        <a:rPr kumimoji="0" lang="en-US" sz="1000" b="0" u="none" strike="noStrike" kern="1200" cap="none" normalizeH="0" baseline="0" noProof="0" dirty="0">
                          <a:ln>
                            <a:noFill/>
                          </a:ln>
                          <a:solidFill>
                            <a:schemeClr val="tx1"/>
                          </a:solidFill>
                          <a:effectLst/>
                          <a:latin typeface="+mj-lt"/>
                          <a:sym typeface="Arial Narrow" charset="0"/>
                        </a:rPr>
                        <a:t>25</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8925" marR="0" lvl="0" indent="-285750" algn="ctr" defTabSz="649288" rtl="0" eaLnBrk="0" fontAlgn="base" latinLnBrk="0" hangingPunct="0">
                        <a:lnSpc>
                          <a:spcPct val="100000"/>
                        </a:lnSpc>
                        <a:spcBef>
                          <a:spcPct val="0"/>
                        </a:spcBef>
                        <a:spcAft>
                          <a:spcPts val="0"/>
                        </a:spcAft>
                        <a:buClrTx/>
                        <a:buSzPct val="90000"/>
                        <a:buFontTx/>
                        <a:buNone/>
                        <a:tabLst/>
                      </a:pPr>
                      <a:r>
                        <a:rPr kumimoji="0" lang="en-US" sz="1000" b="0" u="none" strike="noStrike" kern="1200" cap="none" normalizeH="0" baseline="0" noProof="0" dirty="0">
                          <a:ln>
                            <a:noFill/>
                          </a:ln>
                          <a:solidFill>
                            <a:schemeClr val="tx1"/>
                          </a:solidFill>
                          <a:effectLst/>
                          <a:latin typeface="+mj-lt"/>
                          <a:ea typeface="+mn-ea"/>
                          <a:cs typeface="Arial" panose="020B0604020202020204" pitchFamily="34" charset="0"/>
                          <a:sym typeface="Arial Narrow" charset="0"/>
                        </a:rPr>
                        <a:t>100</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3"/>
                  </a:ext>
                </a:extLst>
              </a:tr>
              <a:tr h="311407">
                <a:tc>
                  <a:txBody>
                    <a:bodyPr/>
                    <a:lstStyle/>
                    <a:p>
                      <a:pPr marL="3175" marR="0" lvl="0" indent="0" algn="l"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lang="en-US" sz="1000" b="1" dirty="0">
                          <a:solidFill>
                            <a:schemeClr val="tx1"/>
                          </a:solidFill>
                          <a:latin typeface="+mj-lt"/>
                        </a:rPr>
                        <a:t>Assets included </a:t>
                      </a:r>
                      <a:r>
                        <a:rPr lang="en-US" sz="1000" b="0" kern="1200" dirty="0">
                          <a:solidFill>
                            <a:schemeClr val="tx1"/>
                          </a:solidFill>
                          <a:latin typeface="+mj-lt"/>
                          <a:ea typeface="Arial Unicode MS" panose="020B0604020202020204" pitchFamily="34" charset="-128"/>
                          <a:cs typeface="Arial Unicode MS" panose="020B0604020202020204" pitchFamily="34" charset="-128"/>
                        </a:rPr>
                        <a:t>(types/ instances)</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kumimoji="0" lang="en-US" sz="1000" b="0" u="none" strike="noStrike" kern="1200" cap="none" normalizeH="0" baseline="0" noProof="0" dirty="0">
                          <a:ln>
                            <a:noFill/>
                          </a:ln>
                          <a:solidFill>
                            <a:schemeClr val="tx1"/>
                          </a:solidFill>
                          <a:effectLst/>
                          <a:latin typeface="+mj-lt"/>
                          <a:ea typeface="+mn-ea"/>
                          <a:cs typeface="Arial" panose="020B0604020202020204" pitchFamily="34" charset="0"/>
                          <a:sym typeface="Wingdings 2" charset="2"/>
                        </a:rPr>
                        <a:t>5 / 50</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kumimoji="0" lang="en-US" sz="1000" b="0" u="none" strike="noStrike" kern="1200" cap="none" normalizeH="0" baseline="0" noProof="0" dirty="0">
                          <a:ln>
                            <a:noFill/>
                          </a:ln>
                          <a:solidFill>
                            <a:schemeClr val="tx1"/>
                          </a:solidFill>
                          <a:effectLst/>
                          <a:latin typeface="+mj-lt"/>
                          <a:ea typeface="+mn-ea"/>
                          <a:cs typeface="Arial" panose="020B0604020202020204" pitchFamily="34" charset="0"/>
                          <a:sym typeface="Wingdings 2" charset="2"/>
                        </a:rPr>
                        <a:t>10 / 250</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kumimoji="0" lang="en-US" sz="1000" b="0" u="none" strike="noStrike" kern="1200" cap="none" normalizeH="0" baseline="0" noProof="0" dirty="0">
                          <a:ln>
                            <a:noFill/>
                          </a:ln>
                          <a:solidFill>
                            <a:schemeClr val="tx1"/>
                          </a:solidFill>
                          <a:effectLst/>
                          <a:latin typeface="+mj-lt"/>
                          <a:ea typeface="+mn-ea"/>
                          <a:cs typeface="Arial" panose="020B0604020202020204" pitchFamily="34" charset="0"/>
                          <a:sym typeface="Wingdings 2" charset="2"/>
                        </a:rPr>
                        <a:t>50 / 1,000</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4"/>
                  </a:ext>
                </a:extLst>
              </a:tr>
              <a:tr h="311407">
                <a:tc>
                  <a:txBody>
                    <a:bodyPr/>
                    <a:lstStyle/>
                    <a:p>
                      <a:pPr marL="3175" marR="0" lvl="0" indent="0" algn="l"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lang="en-US" sz="1000" b="1" dirty="0">
                          <a:solidFill>
                            <a:srgbClr val="010101"/>
                          </a:solidFill>
                          <a:latin typeface="+mj-lt"/>
                        </a:rPr>
                        <a:t>Data ingest rate</a:t>
                      </a:r>
                      <a:r>
                        <a:rPr lang="en-US" sz="1000" b="1" baseline="30000" dirty="0">
                          <a:solidFill>
                            <a:srgbClr val="010101"/>
                          </a:solidFill>
                          <a:latin typeface="+mj-lt"/>
                        </a:rPr>
                        <a:t>3)</a:t>
                      </a:r>
                      <a:r>
                        <a:rPr lang="en-US" sz="1000" b="1" dirty="0">
                          <a:solidFill>
                            <a:srgbClr val="010101"/>
                          </a:solidFill>
                          <a:latin typeface="+mj-lt"/>
                        </a:rPr>
                        <a:t> </a:t>
                      </a:r>
                      <a:r>
                        <a:rPr lang="en-US" sz="1000" b="0" dirty="0">
                          <a:solidFill>
                            <a:srgbClr val="010101"/>
                          </a:solidFill>
                          <a:latin typeface="+mj-lt"/>
                        </a:rPr>
                        <a:t>(time series)</a:t>
                      </a:r>
                      <a:endParaRPr lang="en-US" sz="1000" b="0" dirty="0">
                        <a:solidFill>
                          <a:srgbClr val="010101"/>
                        </a:solidFill>
                        <a:latin typeface="+mj-lt"/>
                        <a:ea typeface="Arial Unicode MS" panose="020B0604020202020204" pitchFamily="34" charset="-128"/>
                        <a:cs typeface="Arial Unicode MS" panose="020B0604020202020204" pitchFamily="34" charset="-128"/>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ctr">
                        <a:lnSpc>
                          <a:spcPct val="110000"/>
                        </a:lnSpc>
                        <a:spcBef>
                          <a:spcPts val="0"/>
                        </a:spcBef>
                        <a:buFontTx/>
                        <a:buNone/>
                      </a:pPr>
                      <a:r>
                        <a:rPr lang="en-US" sz="1000" b="0" dirty="0">
                          <a:solidFill>
                            <a:srgbClr val="010101"/>
                          </a:solidFill>
                          <a:latin typeface="+mj-lt"/>
                        </a:rPr>
                        <a:t>2 KB/s</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288925" marR="0" lvl="0" indent="-285750" algn="ctr" defTabSz="649288" rtl="0" eaLnBrk="0" fontAlgn="base" latinLnBrk="0" hangingPunct="0">
                        <a:lnSpc>
                          <a:spcPct val="100000"/>
                        </a:lnSpc>
                        <a:spcBef>
                          <a:spcPct val="0"/>
                        </a:spcBef>
                        <a:spcAft>
                          <a:spcPts val="0"/>
                        </a:spcAft>
                        <a:buClrTx/>
                        <a:buSzPct val="90000"/>
                        <a:buFontTx/>
                        <a:buNone/>
                        <a:tabLst/>
                      </a:pPr>
                      <a:r>
                        <a:rPr kumimoji="0" lang="en-US" sz="1000" b="0" u="none" strike="noStrike" kern="1200" cap="none" normalizeH="0" baseline="0" noProof="0" dirty="0">
                          <a:ln>
                            <a:noFill/>
                          </a:ln>
                          <a:solidFill>
                            <a:schemeClr val="tx1"/>
                          </a:solidFill>
                          <a:effectLst/>
                          <a:latin typeface="+mj-lt"/>
                          <a:sym typeface="Arial Narrow" charset="0"/>
                        </a:rPr>
                        <a:t>10 KB/s</a:t>
                      </a:r>
                      <a:endParaRPr kumimoji="0" lang="en-US" sz="1000" b="0" u="none" strike="noStrike" kern="1200" cap="none" normalizeH="0" baseline="30000" noProof="0" dirty="0">
                        <a:ln>
                          <a:noFill/>
                        </a:ln>
                        <a:solidFill>
                          <a:schemeClr val="tx1"/>
                        </a:solidFill>
                        <a:effectLst/>
                        <a:latin typeface="+mj-lt"/>
                        <a:sym typeface="Arial Narrow" charset="0"/>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8925" marR="0" lvl="0" indent="-285750" algn="ctr" defTabSz="649288" rtl="0" eaLnBrk="0" fontAlgn="base" latinLnBrk="0" hangingPunct="0">
                        <a:lnSpc>
                          <a:spcPct val="100000"/>
                        </a:lnSpc>
                        <a:spcBef>
                          <a:spcPct val="0"/>
                        </a:spcBef>
                        <a:spcAft>
                          <a:spcPts val="0"/>
                        </a:spcAft>
                        <a:buClrTx/>
                        <a:buSzPct val="90000"/>
                        <a:buFontTx/>
                        <a:buNone/>
                        <a:tabLst/>
                      </a:pPr>
                      <a:r>
                        <a:rPr kumimoji="0" lang="en-US" sz="1000" b="0" u="none" strike="noStrike" kern="1200" cap="none" normalizeH="0" baseline="0" noProof="0" dirty="0">
                          <a:ln>
                            <a:noFill/>
                          </a:ln>
                          <a:solidFill>
                            <a:srgbClr val="010101"/>
                          </a:solidFill>
                          <a:effectLst/>
                          <a:latin typeface="+mj-lt"/>
                          <a:ea typeface="+mn-ea"/>
                          <a:cs typeface="Arial" panose="020B0604020202020204" pitchFamily="34" charset="0"/>
                          <a:sym typeface="Arial Narrow" charset="0"/>
                        </a:rPr>
                        <a:t>100 KB/s</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5"/>
                  </a:ext>
                </a:extLst>
              </a:tr>
              <a:tr h="31140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chemeClr val="tx1"/>
                          </a:solidFill>
                          <a:effectLst/>
                          <a:latin typeface="+mj-lt"/>
                          <a:ea typeface="+mn-ea"/>
                          <a:cs typeface="Arial" panose="020B0604020202020204" pitchFamily="34" charset="0"/>
                        </a:rPr>
                        <a:t>Data storage time series </a:t>
                      </a:r>
                      <a:r>
                        <a:rPr lang="en-US" sz="1000" b="0" u="none" strike="noStrike" kern="1200" dirty="0">
                          <a:solidFill>
                            <a:schemeClr val="tx1"/>
                          </a:solidFill>
                          <a:effectLst/>
                          <a:latin typeface="+mj-lt"/>
                          <a:ea typeface="+mn-ea"/>
                          <a:cs typeface="Arial" panose="020B0604020202020204" pitchFamily="34" charset="0"/>
                        </a:rPr>
                        <a:t>(cold storage)</a:t>
                      </a: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ctr">
                        <a:lnSpc>
                          <a:spcPct val="110000"/>
                        </a:lnSpc>
                        <a:spcBef>
                          <a:spcPts val="0"/>
                        </a:spcBef>
                        <a:buFontTx/>
                        <a:buNone/>
                      </a:pPr>
                      <a:r>
                        <a:rPr lang="en-US" sz="1000" b="0" dirty="0">
                          <a:solidFill>
                            <a:srgbClr val="010101"/>
                          </a:solidFill>
                          <a:latin typeface="+mj-lt"/>
                        </a:rPr>
                        <a:t>60 GB</a:t>
                      </a:r>
                      <a:endParaRPr lang="en-US" sz="1000" b="0" dirty="0">
                        <a:solidFill>
                          <a:srgbClr val="010101"/>
                        </a:solidFill>
                        <a:latin typeface="+mj-lt"/>
                        <a:ea typeface="Arial Unicode MS" panose="020B0604020202020204" pitchFamily="34" charset="-128"/>
                        <a:cs typeface="Arial Unicode MS" panose="020B0604020202020204" pitchFamily="34" charset="-128"/>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288925" marR="0" lvl="0" indent="-285750" algn="ctr" defTabSz="649288" rtl="0" eaLnBrk="0" fontAlgn="base" latinLnBrk="0" hangingPunct="0">
                        <a:lnSpc>
                          <a:spcPct val="100000"/>
                        </a:lnSpc>
                        <a:spcBef>
                          <a:spcPct val="0"/>
                        </a:spcBef>
                        <a:spcAft>
                          <a:spcPts val="0"/>
                        </a:spcAft>
                        <a:buClrTx/>
                        <a:buSzPct val="90000"/>
                        <a:buFontTx/>
                        <a:buNone/>
                        <a:tabLst/>
                      </a:pPr>
                      <a:r>
                        <a:rPr kumimoji="0" lang="en-US" sz="1000" b="0" u="none" strike="noStrike" kern="1200" cap="none" normalizeH="0" baseline="0" noProof="0" dirty="0">
                          <a:ln>
                            <a:noFill/>
                          </a:ln>
                          <a:solidFill>
                            <a:schemeClr val="tx1"/>
                          </a:solidFill>
                          <a:effectLst/>
                          <a:latin typeface="+mj-lt"/>
                          <a:sym typeface="Arial Narrow" charset="0"/>
                        </a:rPr>
                        <a:t>300 GB </a:t>
                      </a: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8925" marR="0" lvl="0" indent="-285750" algn="ctr" defTabSz="649288" rtl="0" eaLnBrk="0" fontAlgn="base" latinLnBrk="0" hangingPunct="0">
                        <a:lnSpc>
                          <a:spcPct val="100000"/>
                        </a:lnSpc>
                        <a:spcBef>
                          <a:spcPct val="0"/>
                        </a:spcBef>
                        <a:spcAft>
                          <a:spcPts val="0"/>
                        </a:spcAft>
                        <a:buClrTx/>
                        <a:buSzPct val="90000"/>
                        <a:buFontTx/>
                        <a:buNone/>
                        <a:tabLst/>
                      </a:pPr>
                      <a:r>
                        <a:rPr kumimoji="0" lang="en-US" sz="1000" b="0" u="none" strike="noStrike" kern="1200" cap="none" normalizeH="0" baseline="0" noProof="0" dirty="0">
                          <a:ln>
                            <a:noFill/>
                          </a:ln>
                          <a:solidFill>
                            <a:srgbClr val="010101"/>
                          </a:solidFill>
                          <a:effectLst/>
                          <a:latin typeface="+mj-lt"/>
                          <a:ea typeface="+mn-ea"/>
                          <a:cs typeface="Arial" panose="020B0604020202020204" pitchFamily="34" charset="0"/>
                          <a:sym typeface="Arial Narrow" charset="0"/>
                        </a:rPr>
                        <a:t>3 TB</a:t>
                      </a: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6"/>
                  </a:ext>
                </a:extLst>
              </a:tr>
              <a:tr h="31140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dirty="0">
                          <a:solidFill>
                            <a:srgbClr val="010101"/>
                          </a:solidFill>
                          <a:latin typeface="+mj-lt"/>
                          <a:ea typeface="Arial Unicode MS" panose="020B0604020202020204" pitchFamily="34" charset="-128"/>
                          <a:cs typeface="Arial Unicode MS" panose="020B0604020202020204" pitchFamily="34" charset="-128"/>
                        </a:rPr>
                        <a:t>Data ingest via IoT extensions</a:t>
                      </a:r>
                      <a:r>
                        <a:rPr lang="en-US" sz="1000" b="1" kern="1200" baseline="30000" dirty="0">
                          <a:solidFill>
                            <a:srgbClr val="010101"/>
                          </a:solidFill>
                          <a:latin typeface="+mn-lt"/>
                          <a:ea typeface="Arial Unicode MS" panose="020B0604020202020204" pitchFamily="34" charset="-128"/>
                          <a:cs typeface="Arial Unicode MS" panose="020B0604020202020204" pitchFamily="34" charset="-128"/>
                        </a:rPr>
                        <a:t>2)</a:t>
                      </a:r>
                      <a:r>
                        <a:rPr lang="en-US" sz="1000" b="0" dirty="0">
                          <a:solidFill>
                            <a:srgbClr val="010101"/>
                          </a:solidFill>
                          <a:latin typeface="+mj-lt"/>
                          <a:ea typeface="Arial Unicode MS" panose="020B0604020202020204" pitchFamily="34" charset="-128"/>
                          <a:cs typeface="Arial Unicode MS" panose="020B0604020202020204" pitchFamily="34" charset="-128"/>
                        </a:rPr>
                        <a:t>, monthly</a:t>
                      </a:r>
                      <a:endParaRPr lang="en-US" sz="1000" b="1" baseline="30000" dirty="0">
                        <a:solidFill>
                          <a:srgbClr val="010101"/>
                        </a:solidFill>
                        <a:latin typeface="+mj-lt"/>
                        <a:ea typeface="Arial Unicode MS" panose="020B0604020202020204" pitchFamily="34" charset="-128"/>
                        <a:cs typeface="Arial Unicode MS" panose="020B0604020202020204" pitchFamily="34" charset="-128"/>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kern="1200" dirty="0">
                          <a:solidFill>
                            <a:srgbClr val="010101"/>
                          </a:solidFill>
                          <a:latin typeface="+mn-lt"/>
                          <a:ea typeface="Arial Unicode MS" panose="020B0604020202020204" pitchFamily="34" charset="-128"/>
                          <a:cs typeface="Arial Unicode MS" panose="020B0604020202020204" pitchFamily="34" charset="-128"/>
                        </a:rPr>
                        <a:t>5 GB </a:t>
                      </a:r>
                      <a:endParaRPr lang="en-US" sz="1000" dirty="0">
                        <a:latin typeface="+mj-lt"/>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kern="1200" dirty="0">
                          <a:solidFill>
                            <a:srgbClr val="010101"/>
                          </a:solidFill>
                          <a:latin typeface="+mn-lt"/>
                          <a:ea typeface="Arial Unicode MS" panose="020B0604020202020204" pitchFamily="34" charset="-128"/>
                          <a:cs typeface="Arial Unicode MS" panose="020B0604020202020204" pitchFamily="34" charset="-128"/>
                        </a:rPr>
                        <a:t>5 GB </a:t>
                      </a:r>
                      <a:endParaRPr lang="en-US" sz="1000" kern="1200" dirty="0">
                        <a:solidFill>
                          <a:schemeClr val="tx1"/>
                        </a:solidFill>
                        <a:latin typeface="+mn-lt"/>
                        <a:ea typeface="+mn-ea"/>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kern="1200" dirty="0">
                          <a:solidFill>
                            <a:srgbClr val="010101"/>
                          </a:solidFill>
                          <a:latin typeface="+mn-lt"/>
                          <a:ea typeface="Arial Unicode MS" panose="020B0604020202020204" pitchFamily="34" charset="-128"/>
                          <a:cs typeface="Arial Unicode MS" panose="020B0604020202020204" pitchFamily="34" charset="-128"/>
                        </a:rPr>
                        <a:t>5 GB </a:t>
                      </a:r>
                      <a:endParaRPr lang="en-US" sz="1000" kern="1200" dirty="0">
                        <a:solidFill>
                          <a:schemeClr val="tx1"/>
                        </a:solidFill>
                        <a:latin typeface="+mn-lt"/>
                        <a:ea typeface="+mn-ea"/>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7"/>
                  </a:ext>
                </a:extLst>
              </a:tr>
              <a:tr h="311407">
                <a:tc>
                  <a:txBody>
                    <a:bodyPr/>
                    <a:lstStyle/>
                    <a:p>
                      <a:pPr marL="3175" marR="0" lvl="0" indent="0" algn="l"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lang="en-US" sz="1000" b="1" dirty="0">
                          <a:solidFill>
                            <a:srgbClr val="010101"/>
                          </a:solidFill>
                          <a:latin typeface="+mj-lt"/>
                        </a:rPr>
                        <a:t>File storage</a:t>
                      </a:r>
                      <a:endParaRPr lang="en-US" sz="1000" b="1" dirty="0">
                        <a:solidFill>
                          <a:srgbClr val="010101"/>
                        </a:solidFill>
                        <a:latin typeface="+mj-lt"/>
                        <a:ea typeface="Arial Unicode MS" panose="020B0604020202020204" pitchFamily="34" charset="-128"/>
                        <a:cs typeface="Arial Unicode MS" panose="020B0604020202020204" pitchFamily="34" charset="-128"/>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lang="en-US" sz="1000" dirty="0">
                          <a:solidFill>
                            <a:srgbClr val="010101"/>
                          </a:solidFill>
                          <a:latin typeface="+mj-lt"/>
                        </a:rPr>
                        <a:t>50 GB</a:t>
                      </a:r>
                      <a:endParaRPr lang="en-US" sz="1000" dirty="0">
                        <a:solidFill>
                          <a:srgbClr val="010101"/>
                        </a:solidFill>
                        <a:latin typeface="+mj-lt"/>
                        <a:ea typeface="Arial Unicode MS" panose="020B0604020202020204" pitchFamily="34" charset="-128"/>
                        <a:cs typeface="Arial Unicode MS" panose="020B0604020202020204" pitchFamily="34" charset="-128"/>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pPr>
                      <a:r>
                        <a:rPr kumimoji="0" lang="en-US" sz="1000" u="none" strike="noStrike" kern="1200" cap="none" normalizeH="0" baseline="0" noProof="0" dirty="0">
                          <a:ln>
                            <a:noFill/>
                          </a:ln>
                          <a:solidFill>
                            <a:srgbClr val="010101"/>
                          </a:solidFill>
                          <a:effectLst/>
                          <a:latin typeface="+mj-lt"/>
                          <a:sym typeface="Arial Narrow" charset="0"/>
                        </a:rPr>
                        <a:t>100 GB</a:t>
                      </a:r>
                      <a:endParaRPr kumimoji="0" lang="en-US" sz="1000" u="none" strike="noStrike" kern="1200" cap="none" normalizeH="0" baseline="0" noProof="0" dirty="0">
                        <a:ln>
                          <a:noFill/>
                        </a:ln>
                        <a:solidFill>
                          <a:srgbClr val="010101"/>
                        </a:solidFill>
                        <a:effectLst/>
                        <a:latin typeface="+mj-lt"/>
                        <a:ea typeface="+mn-ea"/>
                        <a:cs typeface="Arial" panose="020B0604020202020204" pitchFamily="34" charset="0"/>
                        <a:sym typeface="Arial Narrow" charset="0"/>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pPr>
                      <a:r>
                        <a:rPr kumimoji="0" lang="en-US" sz="1000" u="none" strike="noStrike" kern="1200" cap="none" normalizeH="0" baseline="0" noProof="0" dirty="0">
                          <a:ln>
                            <a:noFill/>
                          </a:ln>
                          <a:solidFill>
                            <a:srgbClr val="010101"/>
                          </a:solidFill>
                          <a:effectLst/>
                          <a:latin typeface="+mj-lt"/>
                          <a:sym typeface="Arial Narrow" charset="0"/>
                        </a:rPr>
                        <a:t>500 GB</a:t>
                      </a:r>
                      <a:endParaRPr kumimoji="0" lang="en-US" sz="1000" u="none" strike="noStrike" kern="1200" cap="none" normalizeH="0" baseline="0" noProof="0" dirty="0">
                        <a:ln>
                          <a:noFill/>
                        </a:ln>
                        <a:solidFill>
                          <a:srgbClr val="010101"/>
                        </a:solidFill>
                        <a:effectLst/>
                        <a:latin typeface="+mj-lt"/>
                        <a:ea typeface="+mn-ea"/>
                        <a:cs typeface="Arial" panose="020B0604020202020204" pitchFamily="34" charset="0"/>
                        <a:sym typeface="Arial Narrow" charset="0"/>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8"/>
                  </a:ext>
                </a:extLst>
              </a:tr>
              <a:tr h="31140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dirty="0">
                          <a:solidFill>
                            <a:srgbClr val="010101"/>
                          </a:solidFill>
                          <a:latin typeface="+mj-lt"/>
                        </a:rPr>
                        <a:t>User Management</a:t>
                      </a:r>
                      <a:endParaRPr lang="en-US" sz="1000" b="1" dirty="0">
                        <a:solidFill>
                          <a:srgbClr val="010101"/>
                        </a:solidFill>
                        <a:latin typeface="+mj-lt"/>
                        <a:ea typeface="Arial Unicode MS" panose="020B0604020202020204" pitchFamily="34" charset="-128"/>
                        <a:cs typeface="Arial Unicode MS" panose="020B0604020202020204" pitchFamily="34" charset="-128"/>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mj-lt"/>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mj-lt"/>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mj-lt"/>
                        <a:ea typeface="+mn-ea"/>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9"/>
                  </a:ext>
                </a:extLst>
              </a:tr>
              <a:tr h="31140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chemeClr val="tx1"/>
                          </a:solidFill>
                          <a:effectLst/>
                          <a:latin typeface="+mj-lt"/>
                          <a:ea typeface="+mn-ea"/>
                          <a:cs typeface="Arial" panose="020B0604020202020204" pitchFamily="34" charset="0"/>
                        </a:rPr>
                        <a:t>Asset Management</a:t>
                      </a: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mj-lt"/>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a:endParaRPr lang="en-US" sz="1000" dirty="0">
                        <a:latin typeface="+mj-lt"/>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mj-lt"/>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0"/>
                  </a:ext>
                </a:extLst>
              </a:tr>
              <a:tr h="299750">
                <a:tc>
                  <a:txBody>
                    <a:bodyPr/>
                    <a:lstStyle/>
                    <a:p>
                      <a:pPr marL="0" indent="0">
                        <a:lnSpc>
                          <a:spcPct val="110000"/>
                        </a:lnSpc>
                        <a:spcBef>
                          <a:spcPts val="0"/>
                        </a:spcBef>
                        <a:buFont typeface="Arial" panose="020B0604020202020204" pitchFamily="34" charset="0"/>
                        <a:buNone/>
                      </a:pPr>
                      <a:r>
                        <a:rPr lang="en-US" sz="1000" b="1" dirty="0">
                          <a:solidFill>
                            <a:srgbClr val="010101"/>
                          </a:solidFill>
                          <a:latin typeface="+mj-lt"/>
                        </a:rPr>
                        <a:t>Productive Tenant</a:t>
                      </a:r>
                      <a:endParaRPr lang="en-US" sz="1000" b="1" dirty="0">
                        <a:solidFill>
                          <a:srgbClr val="010101"/>
                        </a:solidFill>
                        <a:latin typeface="+mj-lt"/>
                        <a:ea typeface="Arial Unicode MS" panose="020B0604020202020204" pitchFamily="34" charset="-128"/>
                        <a:cs typeface="Arial Unicode MS" panose="020B0604020202020204" pitchFamily="34" charset="-128"/>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kern="1200" dirty="0">
                        <a:solidFill>
                          <a:schemeClr val="tx1"/>
                        </a:solidFill>
                        <a:latin typeface="+mj-lt"/>
                        <a:ea typeface="+mn-ea"/>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b" latinLnBrk="0" hangingPunct="1"/>
                      <a:endParaRPr lang="en-US" sz="1000" kern="1200" dirty="0">
                        <a:solidFill>
                          <a:schemeClr val="tx1"/>
                        </a:solidFill>
                        <a:latin typeface="+mj-lt"/>
                        <a:ea typeface="+mn-ea"/>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kern="1200" dirty="0">
                        <a:solidFill>
                          <a:schemeClr val="tx1"/>
                        </a:solidFill>
                        <a:latin typeface="+mj-lt"/>
                        <a:ea typeface="+mn-ea"/>
                        <a:cs typeface="Arial" panose="020B0604020202020204" pitchFamily="34" charset="0"/>
                      </a:endParaRPr>
                    </a:p>
                  </a:txBody>
                  <a:tcPr marL="35981" marR="35981" marT="17991" marB="1799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1"/>
                  </a:ext>
                </a:extLst>
              </a:tr>
              <a:tr h="299750">
                <a:tc>
                  <a:txBody>
                    <a:bodyPr/>
                    <a:lstStyle/>
                    <a:p>
                      <a:pPr marL="3175" marR="0" lvl="0" indent="0" algn="l"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lang="en-US" sz="1000" b="1" dirty="0">
                          <a:solidFill>
                            <a:srgbClr val="010101"/>
                          </a:solidFill>
                          <a:latin typeface="+mj-lt"/>
                        </a:rPr>
                        <a:t>Access to MindSphere Store</a:t>
                      </a:r>
                      <a:endParaRPr lang="en-US" sz="1000" b="1" dirty="0">
                        <a:solidFill>
                          <a:srgbClr val="010101"/>
                        </a:solidFill>
                        <a:latin typeface="+mj-lt"/>
                        <a:ea typeface="Arial Unicode MS" panose="020B0604020202020204" pitchFamily="34" charset="-128"/>
                        <a:cs typeface="Arial Unicode MS" panose="020B0604020202020204" pitchFamily="34" charset="-128"/>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endParaRPr kumimoji="0" lang="en-US" sz="1000" u="none" strike="noStrike" kern="1200" cap="none" normalizeH="0" baseline="0" noProof="0" dirty="0">
                        <a:ln>
                          <a:noFill/>
                        </a:ln>
                        <a:solidFill>
                          <a:srgbClr val="010101"/>
                        </a:solidFill>
                        <a:effectLst/>
                        <a:latin typeface="+mj-lt"/>
                        <a:ea typeface="+mn-ea"/>
                        <a:cs typeface="Arial" panose="020B0604020202020204" pitchFamily="34" charset="0"/>
                        <a:sym typeface="Wingdings 2" charset="2"/>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endParaRPr kumimoji="0" lang="en-US" sz="1000" u="none" strike="noStrike" kern="1200" cap="none" normalizeH="0" baseline="0" noProof="0" dirty="0">
                        <a:ln>
                          <a:noFill/>
                        </a:ln>
                        <a:solidFill>
                          <a:srgbClr val="010101"/>
                        </a:solidFill>
                        <a:effectLst/>
                        <a:latin typeface="+mj-lt"/>
                        <a:ea typeface="+mn-ea"/>
                        <a:cs typeface="Arial" panose="020B0604020202020204" pitchFamily="34" charset="0"/>
                        <a:sym typeface="Wingdings 2" charset="2"/>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endParaRPr kumimoji="0" lang="en-US" sz="1000" u="none" strike="noStrike" kern="1200" cap="none" normalizeH="0" baseline="0" noProof="0" dirty="0">
                        <a:ln>
                          <a:noFill/>
                        </a:ln>
                        <a:solidFill>
                          <a:srgbClr val="010101"/>
                        </a:solidFill>
                        <a:effectLst/>
                        <a:latin typeface="+mj-lt"/>
                        <a:ea typeface="+mn-ea"/>
                        <a:cs typeface="Arial" panose="020B0604020202020204" pitchFamily="34" charset="0"/>
                        <a:sym typeface="Wingdings 2" charset="2"/>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2"/>
                  </a:ext>
                </a:extLst>
              </a:tr>
              <a:tr h="299750">
                <a:tc>
                  <a:txBody>
                    <a:bodyPr/>
                    <a:lstStyle/>
                    <a:p>
                      <a:pPr marL="3175" marR="0" lvl="0" indent="0" algn="l" defTabSz="649288" rtl="0" eaLnBrk="0" fontAlgn="base" latinLnBrk="0" hangingPunct="0">
                        <a:lnSpc>
                          <a:spcPct val="100000"/>
                        </a:lnSpc>
                        <a:spcBef>
                          <a:spcPct val="0"/>
                        </a:spcBef>
                        <a:spcAft>
                          <a:spcPts val="0"/>
                        </a:spcAft>
                        <a:buClr>
                          <a:srgbClr val="FF0000"/>
                        </a:buClr>
                        <a:buSzPct val="90000"/>
                        <a:buFont typeface="Wingdings" charset="2"/>
                        <a:buNone/>
                        <a:tabLst/>
                        <a:defRPr/>
                      </a:pPr>
                      <a:r>
                        <a:rPr lang="en-US" sz="1000" b="1" dirty="0">
                          <a:solidFill>
                            <a:srgbClr val="010101"/>
                          </a:solidFill>
                          <a:latin typeface="+mj-lt"/>
                          <a:ea typeface="Arial Unicode MS" panose="020B0604020202020204" pitchFamily="34" charset="-128"/>
                          <a:cs typeface="Arial Unicode MS" panose="020B0604020202020204" pitchFamily="34" charset="-128"/>
                        </a:rPr>
                        <a:t>Fleet</a:t>
                      </a:r>
                      <a:r>
                        <a:rPr lang="en-US" sz="1000" b="1" baseline="0" dirty="0">
                          <a:solidFill>
                            <a:srgbClr val="010101"/>
                          </a:solidFill>
                          <a:latin typeface="+mj-lt"/>
                          <a:ea typeface="Arial Unicode MS" panose="020B0604020202020204" pitchFamily="34" charset="-128"/>
                          <a:cs typeface="Arial Unicode MS" panose="020B0604020202020204" pitchFamily="34" charset="-128"/>
                        </a:rPr>
                        <a:t> Manager Basic incl. rules and events</a:t>
                      </a:r>
                      <a:r>
                        <a:rPr lang="en-US" sz="1000" b="1" baseline="30000" dirty="0">
                          <a:solidFill>
                            <a:srgbClr val="010101"/>
                          </a:solidFill>
                          <a:latin typeface="+mj-lt"/>
                          <a:ea typeface="Arial Unicode MS" panose="020B0604020202020204" pitchFamily="34" charset="-128"/>
                          <a:cs typeface="Arial Unicode MS" panose="020B0604020202020204" pitchFamily="34" charset="-128"/>
                        </a:rPr>
                        <a:t>1)</a:t>
                      </a: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defRPr/>
                      </a:pPr>
                      <a:endParaRPr lang="en-US" sz="1000" dirty="0">
                        <a:solidFill>
                          <a:srgbClr val="010101"/>
                        </a:solidFill>
                        <a:latin typeface="+mj-lt"/>
                        <a:ea typeface="Arial Unicode MS" panose="020B0604020202020204" pitchFamily="34" charset="-128"/>
                        <a:cs typeface="Arial Unicode MS" panose="020B0604020202020204" pitchFamily="34" charset="-128"/>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pPr>
                      <a:endParaRPr kumimoji="0" lang="en-US" sz="1000" u="none" strike="noStrike" kern="1200" cap="none" normalizeH="0" baseline="0" noProof="0" dirty="0">
                        <a:ln>
                          <a:noFill/>
                        </a:ln>
                        <a:solidFill>
                          <a:srgbClr val="010101"/>
                        </a:solidFill>
                        <a:effectLst/>
                        <a:latin typeface="+mj-lt"/>
                        <a:ea typeface="+mn-ea"/>
                        <a:cs typeface="Arial" panose="020B0604020202020204" pitchFamily="34" charset="0"/>
                        <a:sym typeface="Arial Narrow" charset="0"/>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175" marR="0" lvl="0" indent="0" algn="ctr" defTabSz="649288" rtl="0" eaLnBrk="0" fontAlgn="base" latinLnBrk="0" hangingPunct="0">
                        <a:lnSpc>
                          <a:spcPct val="100000"/>
                        </a:lnSpc>
                        <a:spcBef>
                          <a:spcPct val="0"/>
                        </a:spcBef>
                        <a:spcAft>
                          <a:spcPts val="0"/>
                        </a:spcAft>
                        <a:buClr>
                          <a:srgbClr val="FF0000"/>
                        </a:buClr>
                        <a:buSzPct val="90000"/>
                        <a:buFont typeface="Wingdings" charset="2"/>
                        <a:buNone/>
                        <a:tabLst/>
                      </a:pPr>
                      <a:endParaRPr kumimoji="0" lang="en-US" sz="1000" u="none" strike="noStrike" kern="1200" cap="none" normalizeH="0" baseline="0" noProof="0" dirty="0">
                        <a:ln>
                          <a:noFill/>
                        </a:ln>
                        <a:solidFill>
                          <a:srgbClr val="010101"/>
                        </a:solidFill>
                        <a:effectLst/>
                        <a:latin typeface="+mj-lt"/>
                        <a:ea typeface="+mn-ea"/>
                        <a:cs typeface="Arial" panose="020B0604020202020204" pitchFamily="34" charset="0"/>
                        <a:sym typeface="Arial Narrow" charset="0"/>
                      </a:endParaRPr>
                    </a:p>
                  </a:txBody>
                  <a:tcPr marL="35981" marR="35981" marT="17991" marB="17991" anchor="ctr" horzOverflow="overflow">
                    <a:lnL w="12700" cmpd="sng">
                      <a:noFill/>
                    </a:lnL>
                    <a:lnR w="12700" cmpd="sng">
                      <a:noFill/>
                    </a:lnR>
                    <a:lnT w="9525" cap="flat" cmpd="sng" algn="ctr">
                      <a:solidFill>
                        <a:schemeClr val="accent1"/>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3"/>
                  </a:ext>
                </a:extLst>
              </a:tr>
            </a:tbl>
          </a:graphicData>
        </a:graphic>
      </p:graphicFrame>
      <p:sp>
        <p:nvSpPr>
          <p:cNvPr id="19" name="BainBulletsConfiguration" hidden="1"/>
          <p:cNvSpPr txBox="1"/>
          <p:nvPr/>
        </p:nvSpPr>
        <p:spPr bwMode="gray">
          <a:xfrm>
            <a:off x="12694" y="14479"/>
            <a:ext cx="65" cy="15381"/>
          </a:xfrm>
          <a:prstGeom prst="rect">
            <a:avLst/>
          </a:prstGeom>
          <a:noFill/>
        </p:spPr>
        <p:txBody>
          <a:bodyPr vert="horz" wrap="none" lIns="0" tIns="0" rIns="0" bIns="0" rtlCol="0">
            <a:spAutoFit/>
          </a:bodyPr>
          <a:lstStyle/>
          <a:p>
            <a:endParaRPr lang="en-US" sz="100" dirty="0">
              <a:solidFill>
                <a:srgbClr val="FFFFFF"/>
              </a:solidFill>
            </a:endParaRPr>
          </a:p>
        </p:txBody>
      </p:sp>
      <p:sp>
        <p:nvSpPr>
          <p:cNvPr id="31" name="Textfeld 30"/>
          <p:cNvSpPr txBox="1"/>
          <p:nvPr/>
        </p:nvSpPr>
        <p:spPr>
          <a:xfrm>
            <a:off x="3043540" y="1950053"/>
            <a:ext cx="2155480" cy="77598"/>
          </a:xfrm>
          <a:prstGeom prst="rect">
            <a:avLst/>
          </a:prstGeom>
          <a:noFill/>
        </p:spPr>
        <p:txBody>
          <a:bodyPr wrap="square" lIns="0" tIns="0" rIns="0" bIns="0" rtlCol="0">
            <a:noAutofit/>
          </a:bodyPr>
          <a:lstStyle/>
          <a:p>
            <a:pPr>
              <a:lnSpc>
                <a:spcPct val="110000"/>
              </a:lnSpc>
            </a:pPr>
            <a:endParaRPr lang="en-US" sz="800" dirty="0">
              <a:ea typeface="Arial Unicode MS" panose="020B0604020202020204" pitchFamily="34" charset="-128"/>
              <a:cs typeface="Arial Unicode MS" panose="020B0604020202020204" pitchFamily="34" charset="-128"/>
            </a:endParaRPr>
          </a:p>
        </p:txBody>
      </p:sp>
      <p:sp>
        <p:nvSpPr>
          <p:cNvPr id="39" name="Freeform 5"/>
          <p:cNvSpPr>
            <a:spLocks noChangeAspect="1"/>
          </p:cNvSpPr>
          <p:nvPr/>
        </p:nvSpPr>
        <p:spPr bwMode="gray">
          <a:xfrm>
            <a:off x="10331756" y="422067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0" name="Freeform 5"/>
          <p:cNvSpPr>
            <a:spLocks noChangeAspect="1"/>
          </p:cNvSpPr>
          <p:nvPr/>
        </p:nvSpPr>
        <p:spPr bwMode="gray">
          <a:xfrm>
            <a:off x="7690089" y="422067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1" name="Freeform 5"/>
          <p:cNvSpPr>
            <a:spLocks noChangeAspect="1"/>
          </p:cNvSpPr>
          <p:nvPr/>
        </p:nvSpPr>
        <p:spPr bwMode="gray">
          <a:xfrm>
            <a:off x="5043518" y="422067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2" name="Freeform 5"/>
          <p:cNvSpPr>
            <a:spLocks noChangeAspect="1"/>
          </p:cNvSpPr>
          <p:nvPr/>
        </p:nvSpPr>
        <p:spPr bwMode="gray">
          <a:xfrm>
            <a:off x="10331756" y="4524898"/>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3" name="Freeform 5"/>
          <p:cNvSpPr>
            <a:spLocks noChangeAspect="1"/>
          </p:cNvSpPr>
          <p:nvPr/>
        </p:nvSpPr>
        <p:spPr bwMode="gray">
          <a:xfrm>
            <a:off x="7690089" y="4524898"/>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4" name="Freeform 5"/>
          <p:cNvSpPr>
            <a:spLocks noChangeAspect="1"/>
          </p:cNvSpPr>
          <p:nvPr/>
        </p:nvSpPr>
        <p:spPr bwMode="gray">
          <a:xfrm>
            <a:off x="5043518" y="4524898"/>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5" name="Freeform 5"/>
          <p:cNvSpPr>
            <a:spLocks noChangeAspect="1"/>
          </p:cNvSpPr>
          <p:nvPr/>
        </p:nvSpPr>
        <p:spPr bwMode="gray">
          <a:xfrm>
            <a:off x="10331756" y="482911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6" name="Freeform 5"/>
          <p:cNvSpPr>
            <a:spLocks noChangeAspect="1"/>
          </p:cNvSpPr>
          <p:nvPr/>
        </p:nvSpPr>
        <p:spPr bwMode="gray">
          <a:xfrm>
            <a:off x="7690089" y="482911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7" name="Freeform 5"/>
          <p:cNvSpPr>
            <a:spLocks noChangeAspect="1"/>
          </p:cNvSpPr>
          <p:nvPr/>
        </p:nvSpPr>
        <p:spPr bwMode="gray">
          <a:xfrm>
            <a:off x="5043518" y="482911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8" name="Freeform 5"/>
          <p:cNvSpPr>
            <a:spLocks noChangeAspect="1"/>
          </p:cNvSpPr>
          <p:nvPr/>
        </p:nvSpPr>
        <p:spPr bwMode="gray">
          <a:xfrm>
            <a:off x="10331756" y="5133341"/>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9" name="Freeform 5"/>
          <p:cNvSpPr>
            <a:spLocks noChangeAspect="1"/>
          </p:cNvSpPr>
          <p:nvPr/>
        </p:nvSpPr>
        <p:spPr bwMode="gray">
          <a:xfrm>
            <a:off x="7690089" y="5133341"/>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50" name="Freeform 5"/>
          <p:cNvSpPr>
            <a:spLocks noChangeAspect="1"/>
          </p:cNvSpPr>
          <p:nvPr/>
        </p:nvSpPr>
        <p:spPr bwMode="gray">
          <a:xfrm>
            <a:off x="5043518" y="5133341"/>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2" name="Textfeld 21"/>
          <p:cNvSpPr txBox="1"/>
          <p:nvPr/>
        </p:nvSpPr>
        <p:spPr>
          <a:xfrm>
            <a:off x="639431" y="5959217"/>
            <a:ext cx="11094022" cy="406054"/>
          </a:xfrm>
          <a:prstGeom prst="rect">
            <a:avLst/>
          </a:prstGeom>
          <a:noFill/>
        </p:spPr>
        <p:txBody>
          <a:bodyPr wrap="square" lIns="0" tIns="0" rIns="0" bIns="0" rtlCol="0" anchor="ctr" anchorCtr="0">
            <a:spAutoFit/>
          </a:bodyPr>
          <a:lstStyle/>
          <a:p>
            <a:pPr>
              <a:lnSpc>
                <a:spcPct val="110000"/>
              </a:lnSpc>
            </a:pPr>
            <a:r>
              <a:rPr lang="en-US" sz="800" dirty="0">
                <a:ea typeface="Arial Unicode MS" panose="020B0604020202020204" pitchFamily="34" charset="-128"/>
                <a:cs typeface="Arial Unicode MS" panose="020B0604020202020204" pitchFamily="34" charset="-128"/>
              </a:rPr>
              <a:t>1) Limited use of rules &amp; events. one active concurrent rule included in all plan sizes; upgrade available  2) Part of overall data ingest  </a:t>
            </a:r>
            <a:br>
              <a:rPr lang="en-US" sz="800" dirty="0">
                <a:ea typeface="Arial Unicode MS" panose="020B0604020202020204" pitchFamily="34" charset="-128"/>
                <a:cs typeface="Arial Unicode MS" panose="020B0604020202020204" pitchFamily="34" charset="-128"/>
              </a:rPr>
            </a:br>
            <a:r>
              <a:rPr lang="en-US" sz="800" dirty="0">
                <a:ea typeface="Arial Unicode MS" panose="020B0604020202020204" pitchFamily="34" charset="-128"/>
                <a:cs typeface="Arial Unicode MS" panose="020B0604020202020204" pitchFamily="34" charset="-128"/>
              </a:rPr>
              <a:t>3) Based on no. of assets, no. of variables per asset, size per variable, read cycle interval and sending frequency; exemplary use case for M size: 200 assets with 10 variables each sending frequency 10s, 20 assets with 100 variables each sending frequency 10s, etc. (assumptions: </a:t>
            </a:r>
            <a:r>
              <a:rPr lang="en-US" sz="800" dirty="0">
                <a:solidFill>
                  <a:srgbClr val="000000"/>
                </a:solidFill>
              </a:rPr>
              <a:t>50 Bytes per variable including overhead – float from MindConnect Nano/ IoT2040 or S7-FB, read cycle equals sending frequency) 4) Release upcoming for MindSphere on Azure</a:t>
            </a:r>
            <a:endParaRPr lang="en-US" sz="1199" dirty="0">
              <a:ea typeface="Arial Unicode MS" panose="020B0604020202020204" pitchFamily="34" charset="-128"/>
              <a:cs typeface="Arial Unicode MS" panose="020B0604020202020204" pitchFamily="34" charset="-128"/>
            </a:endParaRPr>
          </a:p>
        </p:txBody>
      </p:sp>
      <p:sp>
        <p:nvSpPr>
          <p:cNvPr id="24" name="Freeform 5"/>
          <p:cNvSpPr>
            <a:spLocks noChangeAspect="1"/>
          </p:cNvSpPr>
          <p:nvPr/>
        </p:nvSpPr>
        <p:spPr bwMode="gray">
          <a:xfrm>
            <a:off x="10331756" y="5437560"/>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5" name="Freeform 5"/>
          <p:cNvSpPr>
            <a:spLocks noChangeAspect="1"/>
          </p:cNvSpPr>
          <p:nvPr/>
        </p:nvSpPr>
        <p:spPr bwMode="gray">
          <a:xfrm>
            <a:off x="7690089" y="5437560"/>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7" name="Freeform 5"/>
          <p:cNvSpPr>
            <a:spLocks noChangeAspect="1"/>
          </p:cNvSpPr>
          <p:nvPr/>
        </p:nvSpPr>
        <p:spPr bwMode="gray">
          <a:xfrm>
            <a:off x="5043518" y="5437560"/>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Tree>
    <p:extLst>
      <p:ext uri="{BB962C8B-B14F-4D97-AF65-F5344CB8AC3E}">
        <p14:creationId xmlns:p14="http://schemas.microsoft.com/office/powerpoint/2010/main" val="398519459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427D59-ECF5-414C-B254-BDD4A4012079}"/>
              </a:ext>
            </a:extLst>
          </p:cNvPr>
          <p:cNvSpPr>
            <a:spLocks noGrp="1"/>
          </p:cNvSpPr>
          <p:nvPr>
            <p:ph type="title"/>
          </p:nvPr>
        </p:nvSpPr>
        <p:spPr/>
        <p:txBody>
          <a:bodyPr/>
          <a:lstStyle/>
          <a:p>
            <a:r>
              <a:rPr lang="de-DE"/>
              <a:t>Day 1</a:t>
            </a:r>
            <a:endParaRPr lang="de-DE" dirty="0"/>
          </a:p>
        </p:txBody>
      </p:sp>
      <p:graphicFrame>
        <p:nvGraphicFramePr>
          <p:cNvPr id="9" name="Content Placeholder 8">
            <a:extLst>
              <a:ext uri="{FF2B5EF4-FFF2-40B4-BE49-F238E27FC236}">
                <a16:creationId xmlns:a16="http://schemas.microsoft.com/office/drawing/2014/main" id="{3AF49C17-12D1-4B54-A540-B959F75B5750}"/>
              </a:ext>
            </a:extLst>
          </p:cNvPr>
          <p:cNvGraphicFramePr>
            <a:graphicFrameLocks noGrp="1"/>
          </p:cNvGraphicFramePr>
          <p:nvPr>
            <p:ph idx="1"/>
            <p:extLst>
              <p:ext uri="{D42A27DB-BD31-4B8C-83A1-F6EECF244321}">
                <p14:modId xmlns:p14="http://schemas.microsoft.com/office/powerpoint/2010/main" val="46388059"/>
              </p:ext>
            </p:extLst>
          </p:nvPr>
        </p:nvGraphicFramePr>
        <p:xfrm>
          <a:off x="627063" y="1439863"/>
          <a:ext cx="8204200" cy="4751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6314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e 2"/>
          <p:cNvGraphicFramePr>
            <a:graphicFrameLocks noGrp="1"/>
          </p:cNvGraphicFramePr>
          <p:nvPr>
            <p:extLst/>
          </p:nvPr>
        </p:nvGraphicFramePr>
        <p:xfrm>
          <a:off x="618804" y="1532435"/>
          <a:ext cx="11092435" cy="4190960"/>
        </p:xfrm>
        <a:graphic>
          <a:graphicData uri="http://schemas.openxmlformats.org/drawingml/2006/table">
            <a:tbl>
              <a:tblPr>
                <a:tableStyleId>{BC89EF96-8CEA-46FF-86C4-4CE0E7609802}</a:tableStyleId>
              </a:tblPr>
              <a:tblGrid>
                <a:gridCol w="3159520">
                  <a:extLst>
                    <a:ext uri="{9D8B030D-6E8A-4147-A177-3AD203B41FA5}">
                      <a16:colId xmlns:a16="http://schemas.microsoft.com/office/drawing/2014/main" val="20000"/>
                    </a:ext>
                  </a:extLst>
                </a:gridCol>
                <a:gridCol w="2644305">
                  <a:extLst>
                    <a:ext uri="{9D8B030D-6E8A-4147-A177-3AD203B41FA5}">
                      <a16:colId xmlns:a16="http://schemas.microsoft.com/office/drawing/2014/main" val="20001"/>
                    </a:ext>
                  </a:extLst>
                </a:gridCol>
                <a:gridCol w="2644305">
                  <a:extLst>
                    <a:ext uri="{9D8B030D-6E8A-4147-A177-3AD203B41FA5}">
                      <a16:colId xmlns:a16="http://schemas.microsoft.com/office/drawing/2014/main" val="20002"/>
                    </a:ext>
                  </a:extLst>
                </a:gridCol>
                <a:gridCol w="2644305">
                  <a:extLst>
                    <a:ext uri="{9D8B030D-6E8A-4147-A177-3AD203B41FA5}">
                      <a16:colId xmlns:a16="http://schemas.microsoft.com/office/drawing/2014/main" val="20003"/>
                    </a:ext>
                  </a:extLst>
                </a:gridCol>
              </a:tblGrid>
              <a:tr h="261935">
                <a:tc>
                  <a:txBody>
                    <a:bodyPr/>
                    <a:lstStyle/>
                    <a:p>
                      <a:pPr algn="l" fontAlgn="b"/>
                      <a:r>
                        <a:rPr lang="en-US" sz="1200" b="1" u="none" strike="noStrike" dirty="0">
                          <a:solidFill>
                            <a:srgbClr val="0F8287"/>
                          </a:solidFill>
                          <a:effectLst/>
                        </a:rPr>
                        <a:t>Developer Plan (Cloud Foundry)</a:t>
                      </a:r>
                      <a:endParaRPr lang="en-US" sz="1200" b="1" i="0" u="none" strike="noStrike" dirty="0">
                        <a:solidFill>
                          <a:srgbClr val="0F8287"/>
                        </a:solidFill>
                        <a:effectLst/>
                        <a:latin typeface="Arial"/>
                      </a:endParaRPr>
                    </a:p>
                  </a:txBody>
                  <a:tcPr marL="35981" marR="35981" marT="0" marB="0"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tc>
                  <a:txBody>
                    <a:bodyPr/>
                    <a:lstStyle/>
                    <a:p>
                      <a:pPr algn="ctr" fontAlgn="ctr"/>
                      <a:r>
                        <a:rPr lang="en-US" sz="1200" b="1" u="none" strike="noStrike" dirty="0">
                          <a:solidFill>
                            <a:srgbClr val="0F8287"/>
                          </a:solidFill>
                          <a:effectLst/>
                        </a:rPr>
                        <a:t>S</a:t>
                      </a:r>
                      <a:endParaRPr lang="en-US" sz="1200" b="1" i="0" u="none" strike="noStrike" dirty="0">
                        <a:solidFill>
                          <a:srgbClr val="0F8287"/>
                        </a:solidFill>
                        <a:effectLst/>
                        <a:latin typeface="Arial"/>
                      </a:endParaRPr>
                    </a:p>
                  </a:txBody>
                  <a:tcPr marL="35981" marR="35981" marT="0" marB="0"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tc>
                  <a:txBody>
                    <a:bodyPr/>
                    <a:lstStyle/>
                    <a:p>
                      <a:pPr algn="ctr" fontAlgn="ctr"/>
                      <a:r>
                        <a:rPr lang="en-US" sz="1200" b="1" u="none" strike="noStrike" dirty="0">
                          <a:solidFill>
                            <a:srgbClr val="0F8287"/>
                          </a:solidFill>
                          <a:effectLst/>
                        </a:rPr>
                        <a:t>M</a:t>
                      </a:r>
                      <a:endParaRPr lang="en-US" sz="1200" b="1" i="0" u="none" strike="noStrike" dirty="0">
                        <a:solidFill>
                          <a:srgbClr val="0F8287"/>
                        </a:solidFill>
                        <a:effectLst/>
                        <a:latin typeface="Arial"/>
                      </a:endParaRPr>
                    </a:p>
                  </a:txBody>
                  <a:tcPr marL="35981" marR="35981" marT="0" marB="0"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tc>
                  <a:txBody>
                    <a:bodyPr/>
                    <a:lstStyle/>
                    <a:p>
                      <a:pPr algn="ctr" fontAlgn="ctr"/>
                      <a:r>
                        <a:rPr lang="en-US" sz="1200" b="1" u="none" strike="noStrike" dirty="0">
                          <a:solidFill>
                            <a:srgbClr val="0F8287"/>
                          </a:solidFill>
                          <a:effectLst/>
                        </a:rPr>
                        <a:t>L</a:t>
                      </a:r>
                      <a:endParaRPr lang="en-US" sz="1200" b="1" i="0" u="none" strike="noStrike" dirty="0">
                        <a:solidFill>
                          <a:srgbClr val="0F8287"/>
                        </a:solidFill>
                        <a:effectLst/>
                        <a:latin typeface="Arial"/>
                      </a:endParaRPr>
                    </a:p>
                  </a:txBody>
                  <a:tcPr marL="35981" marR="35981" marT="0" marB="0"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extLst>
                  <a:ext uri="{0D108BD9-81ED-4DB2-BD59-A6C34878D82A}">
                    <a16:rowId xmlns:a16="http://schemas.microsoft.com/office/drawing/2014/main" val="10000"/>
                  </a:ext>
                </a:extLst>
              </a:tr>
              <a:tr h="26193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1" u="none" strike="noStrike" kern="1200" dirty="0">
                          <a:solidFill>
                            <a:schemeClr val="tx1"/>
                          </a:solidFill>
                          <a:effectLst/>
                          <a:latin typeface="+mn-lt"/>
                          <a:ea typeface="+mn-ea"/>
                          <a:cs typeface="Arial" panose="020B0604020202020204" pitchFamily="34" charset="0"/>
                        </a:rPr>
                        <a:t>Test &amp; development resources (RAM)</a:t>
                      </a:r>
                      <a:endParaRPr lang="en-US" sz="1000" b="1" i="0" u="none" strike="noStrike" dirty="0">
                        <a:solidFill>
                          <a:srgbClr val="000000"/>
                        </a:solidFill>
                        <a:effectLst/>
                        <a:latin typeface="+mn-lt"/>
                        <a:cs typeface="Arial" panose="020B0604020202020204" pitchFamily="34" charset="0"/>
                      </a:endParaRPr>
                    </a:p>
                  </a:txBody>
                  <a:tcPr marL="35981" marR="35981" marT="35981" marB="35981" anchor="ctr">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b="1" kern="1200" dirty="0">
                          <a:solidFill>
                            <a:schemeClr val="tx1"/>
                          </a:solidFill>
                          <a:latin typeface="+mn-lt"/>
                          <a:ea typeface="+mn-ea"/>
                          <a:cs typeface="Arial" panose="020B0604020202020204" pitchFamily="34" charset="0"/>
                        </a:rPr>
                        <a:t>2 GB</a:t>
                      </a:r>
                    </a:p>
                  </a:txBody>
                  <a:tcPr marL="35981" marR="35981" marT="9520" marB="0" anchor="ctr">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b" latinLnBrk="0" hangingPunct="1"/>
                      <a:r>
                        <a:rPr lang="en-US" sz="1000" b="1" kern="1200" dirty="0">
                          <a:solidFill>
                            <a:schemeClr val="tx1"/>
                          </a:solidFill>
                          <a:latin typeface="+mn-lt"/>
                          <a:ea typeface="+mn-ea"/>
                          <a:cs typeface="Arial" panose="020B0604020202020204" pitchFamily="34" charset="0"/>
                        </a:rPr>
                        <a:t>10 GB</a:t>
                      </a:r>
                    </a:p>
                  </a:txBody>
                  <a:tcPr marL="35981" marR="35981" marT="9520" marB="0" anchor="ctr">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b="1" kern="1200" dirty="0">
                          <a:solidFill>
                            <a:schemeClr val="tx1"/>
                          </a:solidFill>
                          <a:latin typeface="+mn-lt"/>
                          <a:ea typeface="+mn-ea"/>
                          <a:cs typeface="Arial" panose="020B0604020202020204" pitchFamily="34" charset="0"/>
                        </a:rPr>
                        <a:t>20 GB</a:t>
                      </a:r>
                    </a:p>
                  </a:txBody>
                  <a:tcPr marL="35981" marR="35981" marT="9520" marB="0" anchor="ctr">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2"/>
                  </a:ext>
                </a:extLst>
              </a:tr>
              <a:tr h="26193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Cloud Foundry development </a:t>
                      </a:r>
                      <a:r>
                        <a:rPr lang="en-US" sz="1000" b="0" u="none" strike="noStrike" kern="1200" baseline="0" dirty="0">
                          <a:solidFill>
                            <a:schemeClr val="tx1"/>
                          </a:solidFill>
                          <a:effectLst/>
                          <a:latin typeface="+mn-lt"/>
                          <a:ea typeface="+mn-ea"/>
                          <a:cs typeface="Arial" panose="020B0604020202020204" pitchFamily="34" charset="0"/>
                        </a:rPr>
                        <a:t>space</a:t>
                      </a:r>
                      <a:endParaRPr lang="en-US" sz="1000" b="0" u="none" strike="noStrike" kern="12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Arial" panose="020B0604020202020204" pitchFamily="34" charset="0"/>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3"/>
                  </a:ext>
                </a:extLst>
              </a:tr>
              <a:tr h="26193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Highly available</a:t>
                      </a:r>
                      <a:r>
                        <a:rPr lang="en-US" sz="1000" b="0" u="none" strike="noStrike" kern="1200" baseline="0" dirty="0">
                          <a:solidFill>
                            <a:schemeClr val="tx1"/>
                          </a:solidFill>
                          <a:effectLst/>
                          <a:latin typeface="+mn-lt"/>
                          <a:ea typeface="+mn-ea"/>
                          <a:cs typeface="Arial" panose="020B0604020202020204" pitchFamily="34" charset="0"/>
                        </a:rPr>
                        <a:t> </a:t>
                      </a:r>
                      <a:r>
                        <a:rPr lang="en-US" sz="1000" b="0" u="none" strike="noStrike" kern="1200" dirty="0">
                          <a:solidFill>
                            <a:schemeClr val="tx1"/>
                          </a:solidFill>
                          <a:effectLst/>
                          <a:latin typeface="+mn-lt"/>
                          <a:ea typeface="+mn-ea"/>
                          <a:cs typeface="Arial" panose="020B0604020202020204" pitchFamily="34" charset="0"/>
                        </a:rPr>
                        <a:t>system (several</a:t>
                      </a:r>
                      <a:r>
                        <a:rPr lang="en-US" sz="1000" b="0" u="none" strike="noStrike" kern="1200" baseline="0" dirty="0">
                          <a:solidFill>
                            <a:schemeClr val="tx1"/>
                          </a:solidFill>
                          <a:effectLst/>
                          <a:latin typeface="+mn-lt"/>
                          <a:ea typeface="+mn-ea"/>
                          <a:cs typeface="Arial" panose="020B0604020202020204" pitchFamily="34" charset="0"/>
                        </a:rPr>
                        <a:t> availability zones</a:t>
                      </a:r>
                      <a:r>
                        <a:rPr lang="en-US" sz="1000" b="0" u="none" strike="noStrike" kern="1200" dirty="0">
                          <a:solidFill>
                            <a:schemeClr val="tx1"/>
                          </a:solidFill>
                          <a:effectLst/>
                          <a:latin typeface="+mn-lt"/>
                          <a:ea typeface="+mn-ea"/>
                          <a:cs typeface="Arial" panose="020B0604020202020204" pitchFamily="34" charset="0"/>
                        </a:rPr>
                        <a:t>)</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Arial" panose="020B0604020202020204" pitchFamily="34" charset="0"/>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4"/>
                  </a:ext>
                </a:extLst>
              </a:tr>
              <a:tr h="26193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Development</a:t>
                      </a:r>
                      <a:r>
                        <a:rPr lang="en-US" sz="1000" b="0" u="none" strike="noStrike" kern="1200" baseline="0" dirty="0">
                          <a:solidFill>
                            <a:schemeClr val="tx1"/>
                          </a:solidFill>
                          <a:effectLst/>
                          <a:latin typeface="+mn-lt"/>
                          <a:ea typeface="+mn-ea"/>
                          <a:cs typeface="Arial" panose="020B0604020202020204" pitchFamily="34" charset="0"/>
                        </a:rPr>
                        <a:t> </a:t>
                      </a:r>
                      <a:r>
                        <a:rPr lang="en-US" sz="1000" b="0" u="none" strike="noStrike" kern="1200" dirty="0">
                          <a:solidFill>
                            <a:schemeClr val="tx1"/>
                          </a:solidFill>
                          <a:effectLst/>
                          <a:latin typeface="+mn-lt"/>
                          <a:ea typeface="+mn-ea"/>
                          <a:cs typeface="Arial" panose="020B0604020202020204" pitchFamily="34" charset="0"/>
                        </a:rPr>
                        <a:t>tenant</a:t>
                      </a:r>
                      <a:endParaRPr lang="en-US" sz="800" b="0" u="none" strike="noStrike" kern="12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Arial" panose="020B0604020202020204" pitchFamily="34" charset="0"/>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5"/>
                  </a:ext>
                </a:extLst>
              </a:tr>
              <a:tr h="261935">
                <a:tc>
                  <a:txBody>
                    <a:bodyPr/>
                    <a:lstStyle/>
                    <a:p>
                      <a:pPr marL="0" algn="l" defTabSz="914400" rtl="0" eaLnBrk="1" fontAlgn="b" latinLnBrk="0" hangingPunct="1"/>
                      <a:r>
                        <a:rPr lang="en-US" sz="1000" b="0" u="none" strike="noStrike" kern="1200" dirty="0">
                          <a:solidFill>
                            <a:schemeClr val="tx1"/>
                          </a:solidFill>
                          <a:effectLst/>
                          <a:latin typeface="+mn-lt"/>
                          <a:ea typeface="+mn-ea"/>
                          <a:cs typeface="Arial" panose="020B0604020202020204" pitchFamily="34" charset="0"/>
                        </a:rPr>
                        <a:t>Developer cockpit </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Arial" panose="020B0604020202020204" pitchFamily="34" charset="0"/>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6"/>
                  </a:ext>
                </a:extLst>
              </a:tr>
              <a:tr h="26193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Fleet Manager Basic incl. rules and events</a:t>
                      </a:r>
                      <a:r>
                        <a:rPr lang="en-US" sz="1000" b="0" u="none" strike="noStrike" kern="1200" baseline="30000" dirty="0">
                          <a:solidFill>
                            <a:schemeClr val="tx1"/>
                          </a:solidFill>
                          <a:effectLst/>
                          <a:latin typeface="+mn-lt"/>
                          <a:ea typeface="+mn-ea"/>
                          <a:cs typeface="Arial" panose="020B0604020202020204" pitchFamily="34" charset="0"/>
                        </a:rPr>
                        <a:t>3)</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Arial" panose="020B0604020202020204" pitchFamily="34" charset="0"/>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7"/>
                  </a:ext>
                </a:extLst>
              </a:tr>
              <a:tr h="26193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MindSphere APIs</a:t>
                      </a:r>
                      <a:r>
                        <a:rPr lang="en-US" sz="1000" b="0" u="none" strike="noStrike" kern="1200" baseline="30000" dirty="0">
                          <a:solidFill>
                            <a:schemeClr val="tx1"/>
                          </a:solidFill>
                          <a:effectLst/>
                          <a:latin typeface="+mn-lt"/>
                          <a:ea typeface="+mn-ea"/>
                          <a:cs typeface="Arial" panose="020B0604020202020204" pitchFamily="34" charset="0"/>
                        </a:rPr>
                        <a:t>1)</a:t>
                      </a:r>
                      <a:endParaRPr lang="en-US" sz="1000" b="0" i="0" u="none" strike="noStrike" baseline="30000" dirty="0">
                        <a:solidFill>
                          <a:srgbClr val="000000"/>
                        </a:solidFill>
                        <a:effectLst/>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Arial" panose="020B0604020202020204" pitchFamily="34" charset="0"/>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8"/>
                  </a:ext>
                </a:extLst>
              </a:tr>
              <a:tr h="26193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Unlimited no. of routes</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1000" b="0" kern="1200" dirty="0">
                        <a:solidFill>
                          <a:schemeClr val="tx1"/>
                        </a:solidFill>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b" latinLnBrk="0" hangingPunct="1"/>
                      <a:endParaRPr lang="en-US" sz="1000" b="0" kern="1200" dirty="0">
                        <a:solidFill>
                          <a:schemeClr val="tx1"/>
                        </a:solidFill>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kern="1200" dirty="0">
                        <a:solidFill>
                          <a:schemeClr val="tx1"/>
                        </a:solidFill>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1"/>
                  </a:ext>
                </a:extLst>
              </a:tr>
              <a:tr h="26193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cs typeface="Arial" panose="020B0604020202020204" pitchFamily="34" charset="0"/>
                        </a:rPr>
                        <a:t>Included backing service</a:t>
                      </a:r>
                      <a:r>
                        <a:rPr lang="en-US" sz="1000" b="0" i="0" u="none" strike="noStrike" baseline="0" dirty="0">
                          <a:solidFill>
                            <a:srgbClr val="000000"/>
                          </a:solidFill>
                          <a:effectLst/>
                          <a:latin typeface="+mn-lt"/>
                          <a:cs typeface="Arial" panose="020B0604020202020204" pitchFamily="34" charset="0"/>
                        </a:rPr>
                        <a:t> instances (plan XS)</a:t>
                      </a:r>
                      <a:endParaRPr lang="en-US" sz="1000" b="0" u="none" strike="noStrike" kern="1200" baseline="300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000" b="0" kern="1200" dirty="0">
                          <a:solidFill>
                            <a:schemeClr val="tx1"/>
                          </a:solidFill>
                          <a:latin typeface="+mn-lt"/>
                          <a:ea typeface="+mn-ea"/>
                          <a:cs typeface="Arial" panose="020B0604020202020204" pitchFamily="34" charset="0"/>
                        </a:rPr>
                        <a:t>2</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b" latinLnBrk="0" hangingPunct="1"/>
                      <a:r>
                        <a:rPr lang="en-US" sz="1000" b="0" kern="1200" dirty="0">
                          <a:solidFill>
                            <a:schemeClr val="tx1"/>
                          </a:solidFill>
                          <a:latin typeface="+mn-lt"/>
                          <a:ea typeface="+mn-ea"/>
                          <a:cs typeface="Arial" panose="020B0604020202020204" pitchFamily="34" charset="0"/>
                        </a:rPr>
                        <a:t>4</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b="0" kern="1200" dirty="0">
                          <a:solidFill>
                            <a:schemeClr val="tx1"/>
                          </a:solidFill>
                          <a:latin typeface="+mn-lt"/>
                          <a:ea typeface="+mn-ea"/>
                          <a:cs typeface="Arial" panose="020B0604020202020204" pitchFamily="34" charset="0"/>
                        </a:rPr>
                        <a:t>6</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9"/>
                  </a:ext>
                </a:extLst>
              </a:tr>
              <a:tr h="261935">
                <a:tc>
                  <a:txBody>
                    <a:bodyPr/>
                    <a:lstStyle/>
                    <a:p>
                      <a:pPr algn="l" fontAlgn="ctr"/>
                      <a:r>
                        <a:rPr lang="en-US" sz="1000" b="0" i="0" u="none" strike="noStrike" dirty="0">
                          <a:solidFill>
                            <a:srgbClr val="000000"/>
                          </a:solidFill>
                          <a:effectLst/>
                          <a:latin typeface="+mn-lt"/>
                          <a:cs typeface="Arial" panose="020B0604020202020204" pitchFamily="34" charset="0"/>
                        </a:rPr>
                        <a:t>Number of developers/ test users</a:t>
                      </a:r>
                      <a:endParaRPr lang="en-US" sz="800" b="0" i="0" u="none" strike="noStrike" dirty="0">
                        <a:solidFill>
                          <a:srgbClr val="000000"/>
                        </a:solidFill>
                        <a:effectLst/>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b="0" kern="1200" dirty="0">
                          <a:solidFill>
                            <a:schemeClr val="tx1"/>
                          </a:solidFill>
                          <a:latin typeface="+mn-lt"/>
                          <a:ea typeface="+mn-ea"/>
                          <a:cs typeface="Arial" panose="020B0604020202020204" pitchFamily="34" charset="0"/>
                        </a:rPr>
                        <a:t>10</a:t>
                      </a:r>
                    </a:p>
                  </a:txBody>
                  <a:tcPr marL="35981" marR="35981" marT="9520"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50</a:t>
                      </a:r>
                    </a:p>
                  </a:txBody>
                  <a:tcPr marL="35981" marR="35981" marT="9520"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100</a:t>
                      </a:r>
                    </a:p>
                  </a:txBody>
                  <a:tcPr marL="35981" marR="35981" marT="9520"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0"/>
                  </a:ext>
                </a:extLst>
              </a:tr>
              <a:tr h="261935">
                <a:tc>
                  <a:txBody>
                    <a:bodyPr/>
                    <a:lstStyle/>
                    <a:p>
                      <a:pPr algn="l" fontAlgn="ctr"/>
                      <a:r>
                        <a:rPr lang="en-US" sz="1000" b="0" i="0" u="none" strike="noStrike" dirty="0">
                          <a:solidFill>
                            <a:srgbClr val="000000"/>
                          </a:solidFill>
                          <a:effectLst/>
                          <a:latin typeface="+mn-lt"/>
                          <a:cs typeface="Arial" panose="020B0604020202020204" pitchFamily="34" charset="0"/>
                        </a:rPr>
                        <a:t>Connected assets types/ instances/ agents</a:t>
                      </a:r>
                      <a:r>
                        <a:rPr lang="en-US" sz="1000" b="0" i="0" u="none" strike="noStrike" baseline="30000" dirty="0">
                          <a:solidFill>
                            <a:srgbClr val="000000"/>
                          </a:solidFill>
                          <a:effectLst/>
                          <a:latin typeface="+mn-lt"/>
                          <a:cs typeface="Arial" panose="020B0604020202020204" pitchFamily="34" charset="0"/>
                        </a:rPr>
                        <a:t>2)</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000" kern="1200" dirty="0">
                          <a:solidFill>
                            <a:schemeClr val="tx1"/>
                          </a:solidFill>
                          <a:latin typeface="+mn-lt"/>
                          <a:ea typeface="+mn-ea"/>
                          <a:cs typeface="Arial" panose="020B0604020202020204" pitchFamily="34" charset="0"/>
                        </a:rPr>
                        <a:t>5 / 20 / 1</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b" latinLnBrk="0" hangingPunct="1"/>
                      <a:r>
                        <a:rPr lang="en-US" sz="1000" kern="1200" dirty="0">
                          <a:solidFill>
                            <a:schemeClr val="tx1"/>
                          </a:solidFill>
                          <a:latin typeface="+mn-lt"/>
                          <a:ea typeface="+mn-ea"/>
                          <a:cs typeface="Arial" panose="020B0604020202020204" pitchFamily="34" charset="0"/>
                        </a:rPr>
                        <a:t>25 / 100 / 5</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kern="1200" dirty="0">
                          <a:solidFill>
                            <a:schemeClr val="tx1"/>
                          </a:solidFill>
                          <a:latin typeface="+mn-lt"/>
                          <a:ea typeface="+mn-ea"/>
                          <a:cs typeface="Arial" panose="020B0604020202020204" pitchFamily="34" charset="0"/>
                        </a:rPr>
                        <a:t>50 / 200 / 10</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4"/>
                  </a:ext>
                </a:extLst>
              </a:tr>
              <a:tr h="261935">
                <a:tc>
                  <a:txBody>
                    <a:bodyPr/>
                    <a:lstStyle/>
                    <a:p>
                      <a:pPr marL="0" algn="l" defTabSz="914400" rtl="0" eaLnBrk="1" fontAlgn="b" latinLnBrk="0" hangingPunct="1"/>
                      <a:r>
                        <a:rPr lang="en-US" sz="1000" b="0" u="none" strike="noStrike" kern="1200" dirty="0">
                          <a:solidFill>
                            <a:schemeClr val="tx1"/>
                          </a:solidFill>
                          <a:effectLst/>
                          <a:latin typeface="+mn-lt"/>
                          <a:ea typeface="+mn-ea"/>
                          <a:cs typeface="Arial" panose="020B0604020202020204" pitchFamily="34" charset="0"/>
                        </a:rPr>
                        <a:t>Outbound traffic, monthly</a:t>
                      </a:r>
                      <a:r>
                        <a:rPr lang="en-US" sz="1000" b="0" u="none" strike="noStrike" kern="1200" baseline="30000" dirty="0">
                          <a:solidFill>
                            <a:schemeClr val="tx1"/>
                          </a:solidFill>
                          <a:effectLst/>
                          <a:latin typeface="+mn-lt"/>
                          <a:ea typeface="+mn-ea"/>
                          <a:cs typeface="Arial" panose="020B0604020202020204" pitchFamily="34" charset="0"/>
                        </a:rPr>
                        <a:t>4</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00" b="0" kern="1200" dirty="0">
                          <a:solidFill>
                            <a:schemeClr val="tx1"/>
                          </a:solidFill>
                          <a:latin typeface="+mn-lt"/>
                          <a:ea typeface="+mn-ea"/>
                          <a:cs typeface="Arial" panose="020B0604020202020204" pitchFamily="34" charset="0"/>
                        </a:rPr>
                        <a:t>60 GB </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ctr" latinLnBrk="0" hangingPunct="1"/>
                      <a:r>
                        <a:rPr lang="en-US" sz="1000" b="0" kern="1200" dirty="0">
                          <a:solidFill>
                            <a:schemeClr val="tx1"/>
                          </a:solidFill>
                          <a:latin typeface="+mn-lt"/>
                          <a:ea typeface="+mn-ea"/>
                          <a:cs typeface="Arial" panose="020B0604020202020204" pitchFamily="34" charset="0"/>
                        </a:rPr>
                        <a:t>300 GB</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00" b="0" kern="1200" dirty="0">
                          <a:solidFill>
                            <a:schemeClr val="tx1"/>
                          </a:solidFill>
                          <a:latin typeface="+mn-lt"/>
                          <a:ea typeface="+mn-ea"/>
                          <a:cs typeface="Arial" panose="020B0604020202020204" pitchFamily="34" charset="0"/>
                        </a:rPr>
                        <a:t>600 GB</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2"/>
                  </a:ext>
                </a:extLst>
              </a:tr>
              <a:tr h="261935">
                <a:tc>
                  <a:txBody>
                    <a:bodyPr/>
                    <a:lstStyle/>
                    <a:p>
                      <a:pPr marL="0" algn="l" defTabSz="914400" rtl="0" eaLnBrk="1" fontAlgn="b" latinLnBrk="0" hangingPunct="1"/>
                      <a:r>
                        <a:rPr lang="en-US" sz="1000" b="0" u="none" strike="noStrike" kern="1200" dirty="0">
                          <a:solidFill>
                            <a:schemeClr val="tx1"/>
                          </a:solidFill>
                          <a:effectLst/>
                          <a:latin typeface="+mn-lt"/>
                          <a:ea typeface="+mn-ea"/>
                          <a:cs typeface="Arial" panose="020B0604020202020204" pitchFamily="34" charset="0"/>
                        </a:rPr>
                        <a:t>New</a:t>
                      </a:r>
                      <a:r>
                        <a:rPr lang="en-US" sz="1000" b="0" u="none" strike="noStrike" kern="1200" baseline="0" dirty="0">
                          <a:solidFill>
                            <a:schemeClr val="tx1"/>
                          </a:solidFill>
                          <a:effectLst/>
                          <a:latin typeface="+mn-lt"/>
                          <a:ea typeface="+mn-ea"/>
                          <a:cs typeface="Arial" panose="020B0604020202020204" pitchFamily="34" charset="0"/>
                        </a:rPr>
                        <a:t> </a:t>
                      </a:r>
                      <a:r>
                        <a:rPr lang="en-US" sz="1000" b="0" u="none" strike="noStrike" kern="1200" dirty="0">
                          <a:solidFill>
                            <a:schemeClr val="tx1"/>
                          </a:solidFill>
                          <a:effectLst/>
                          <a:latin typeface="+mn-lt"/>
                          <a:ea typeface="+mn-ea"/>
                          <a:cs typeface="Arial" panose="020B0604020202020204" pitchFamily="34" charset="0"/>
                        </a:rPr>
                        <a:t>app transfers</a:t>
                      </a:r>
                      <a:r>
                        <a:rPr lang="en-US" sz="1000" b="0" u="none" strike="noStrike" kern="1200" baseline="0" dirty="0">
                          <a:solidFill>
                            <a:schemeClr val="tx1"/>
                          </a:solidFill>
                          <a:effectLst/>
                          <a:latin typeface="+mn-lt"/>
                          <a:ea typeface="+mn-ea"/>
                          <a:cs typeface="Arial" panose="020B0604020202020204" pitchFamily="34" charset="0"/>
                        </a:rPr>
                        <a:t> to operations system, monthly</a:t>
                      </a:r>
                      <a:endParaRPr lang="en-US" sz="800" b="0" u="none" strike="noStrike" kern="12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000" b="0" kern="1200" dirty="0">
                          <a:solidFill>
                            <a:schemeClr val="tx1"/>
                          </a:solidFill>
                          <a:latin typeface="+mn-lt"/>
                          <a:ea typeface="+mn-ea"/>
                          <a:cs typeface="Arial" panose="020B0604020202020204" pitchFamily="34" charset="0"/>
                        </a:rPr>
                        <a:t>1</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5</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mn-ea"/>
                          <a:cs typeface="Arial" panose="020B0604020202020204" pitchFamily="34" charset="0"/>
                        </a:rPr>
                        <a:t>10 </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3"/>
                  </a:ext>
                </a:extLst>
              </a:tr>
              <a:tr h="261935">
                <a:tc>
                  <a:txBody>
                    <a:bodyPr/>
                    <a:lstStyle/>
                    <a:p>
                      <a:pPr algn="l" fontAlgn="ctr"/>
                      <a:r>
                        <a:rPr lang="en-US" sz="1000" b="0" i="0" u="none" strike="noStrike" dirty="0">
                          <a:solidFill>
                            <a:srgbClr val="000000"/>
                          </a:solidFill>
                          <a:effectLst/>
                          <a:latin typeface="+mn-lt"/>
                          <a:cs typeface="Arial" panose="020B0604020202020204" pitchFamily="34" charset="0"/>
                        </a:rPr>
                        <a:t>Developer resources</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algn="ctr" defTabSz="914400" rtl="0" eaLnBrk="1" latinLnBrk="0" hangingPunct="1"/>
                      <a:r>
                        <a:rPr lang="en-US" sz="1000" b="0" kern="1200" dirty="0">
                          <a:solidFill>
                            <a:schemeClr val="tx1"/>
                          </a:solidFill>
                          <a:latin typeface="+mn-lt"/>
                          <a:ea typeface="+mn-ea"/>
                          <a:cs typeface="Arial" panose="020B0604020202020204" pitchFamily="34" charset="0"/>
                        </a:rPr>
                        <a:t>Documentation, Getting Started, Community</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mn-lt"/>
                        <a:ea typeface="+mn-ea"/>
                        <a:cs typeface="Arial" panose="020B0604020202020204" pitchFamily="34" charset="0"/>
                      </a:endParaRPr>
                    </a:p>
                  </a:txBody>
                  <a:tcPr marL="36000" marR="36000" marT="36000" marB="3600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mn-lt"/>
                        <a:ea typeface="+mn-ea"/>
                        <a:cs typeface="Arial" panose="020B0604020202020204" pitchFamily="34" charset="0"/>
                      </a:endParaRPr>
                    </a:p>
                  </a:txBody>
                  <a:tcPr marL="36000" marR="36000" marT="36000" marB="3600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6"/>
                  </a:ext>
                </a:extLst>
              </a:tr>
              <a:tr h="261935">
                <a:tc>
                  <a:txBody>
                    <a:bodyPr/>
                    <a:lstStyle/>
                    <a:p>
                      <a:pPr algn="l" fontAlgn="ctr"/>
                      <a:r>
                        <a:rPr lang="en-US" sz="1000" b="0" i="0" u="none" strike="noStrike" dirty="0">
                          <a:solidFill>
                            <a:srgbClr val="000000"/>
                          </a:solidFill>
                          <a:effectLst/>
                          <a:latin typeface="+mn-lt"/>
                          <a:cs typeface="Arial" panose="020B0604020202020204" pitchFamily="34" charset="0"/>
                        </a:rPr>
                        <a:t>Supported Build Packs</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19050" cap="flat" cmpd="sng" algn="ctr">
                      <a:solidFill>
                        <a:srgbClr val="005F8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Go, Java, Node.js, </a:t>
                      </a:r>
                      <a:r>
                        <a:rPr lang="en-US" sz="1000" dirty="0" err="1"/>
                        <a:t>.Net</a:t>
                      </a:r>
                      <a:r>
                        <a:rPr lang="en-US" sz="1000" dirty="0"/>
                        <a:t> core, PHP, Python, Ruby, Static File (s. </a:t>
                      </a:r>
                      <a:r>
                        <a:rPr lang="en-US" sz="1000" dirty="0">
                          <a:hlinkClick r:id="rId3"/>
                        </a:rPr>
                        <a:t>Product</a:t>
                      </a:r>
                      <a:r>
                        <a:rPr lang="en-US" sz="1000" baseline="0" dirty="0">
                          <a:hlinkClick r:id="rId3"/>
                        </a:rPr>
                        <a:t> Sheet</a:t>
                      </a:r>
                      <a:r>
                        <a:rPr lang="en-US" sz="1000" baseline="0" dirty="0"/>
                        <a:t> for always up-to-date information)</a:t>
                      </a:r>
                      <a:endParaRPr lang="en-US" sz="1000" kern="1200" dirty="0">
                        <a:solidFill>
                          <a:srgbClr val="000000"/>
                        </a:solidFill>
                        <a:latin typeface="+mn-lt"/>
                        <a:ea typeface="+mn-ea"/>
                        <a:cs typeface="Arial" panose="020B0604020202020204" pitchFamily="34" charset="0"/>
                      </a:endParaRPr>
                    </a:p>
                  </a:txBody>
                  <a:tcPr marL="114240" marR="114240" marT="0" marB="0" anchor="ctr">
                    <a:lnL w="12700" cmpd="sng">
                      <a:noFill/>
                    </a:lnL>
                    <a:lnR w="12700" cmpd="sng">
                      <a:noFill/>
                    </a:lnR>
                    <a:lnT w="9525" cap="flat" cmpd="sng" algn="ctr">
                      <a:solidFill>
                        <a:schemeClr val="accent1"/>
                      </a:solidFill>
                      <a:prstDash val="solid"/>
                      <a:round/>
                      <a:headEnd type="none" w="med" len="med"/>
                      <a:tailEnd type="none" w="med" len="med"/>
                    </a:lnT>
                    <a:lnB w="19050" cap="flat" cmpd="sng" algn="ctr">
                      <a:solidFill>
                        <a:srgbClr val="005F8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914400" rtl="0" eaLnBrk="1" latinLnBrk="0" hangingPunct="1"/>
                      <a:endParaRPr lang="en-US" sz="1000" kern="1200" dirty="0">
                        <a:solidFill>
                          <a:srgbClr val="000000"/>
                        </a:solidFill>
                        <a:latin typeface="+mn-lt"/>
                        <a:ea typeface="+mn-ea"/>
                        <a:cs typeface="Arial" panose="020B0604020202020204" pitchFamily="34" charset="0"/>
                      </a:endParaRPr>
                    </a:p>
                  </a:txBody>
                  <a:tcPr marL="36000" marR="36000" marT="36000" marB="36000" anchor="ctr">
                    <a:lnL w="12700" cmpd="sng">
                      <a:noFill/>
                    </a:lnL>
                    <a:lnR w="12700" cmpd="sng">
                      <a:noFill/>
                    </a:lnR>
                    <a:lnT w="9525" cap="flat" cmpd="sng" algn="ctr">
                      <a:solidFill>
                        <a:schemeClr val="accent1"/>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914400" rtl="0" eaLnBrk="1" latinLnBrk="0" hangingPunct="1"/>
                      <a:endParaRPr lang="en-US" sz="1000" kern="1200" dirty="0">
                        <a:solidFill>
                          <a:srgbClr val="000000"/>
                        </a:solidFill>
                        <a:latin typeface="+mn-lt"/>
                        <a:ea typeface="+mn-ea"/>
                        <a:cs typeface="Arial" panose="020B0604020202020204" pitchFamily="34" charset="0"/>
                      </a:endParaRPr>
                    </a:p>
                  </a:txBody>
                  <a:tcPr marL="36000" marR="36000" marT="36000" marB="36000" anchor="ctr">
                    <a:lnL w="12700" cmpd="sng">
                      <a:noFill/>
                    </a:lnL>
                    <a:lnR w="12700" cmpd="sng">
                      <a:noFill/>
                    </a:lnR>
                    <a:lnT w="9525" cap="flat" cmpd="sng" algn="ctr">
                      <a:solidFill>
                        <a:schemeClr val="accent1"/>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7"/>
                  </a:ext>
                </a:extLst>
              </a:tr>
            </a:tbl>
          </a:graphicData>
        </a:graphic>
      </p:graphicFrame>
      <p:sp>
        <p:nvSpPr>
          <p:cNvPr id="7" name="Freeform 5"/>
          <p:cNvSpPr>
            <a:spLocks noChangeAspect="1"/>
          </p:cNvSpPr>
          <p:nvPr/>
        </p:nvSpPr>
        <p:spPr bwMode="gray">
          <a:xfrm>
            <a:off x="10303195" y="209718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19" name="BainBulletsConfiguration" hidden="1"/>
          <p:cNvSpPr txBox="1"/>
          <p:nvPr/>
        </p:nvSpPr>
        <p:spPr bwMode="gray">
          <a:xfrm>
            <a:off x="12694" y="14479"/>
            <a:ext cx="65" cy="15381"/>
          </a:xfrm>
          <a:prstGeom prst="rect">
            <a:avLst/>
          </a:prstGeom>
          <a:noFill/>
        </p:spPr>
        <p:txBody>
          <a:bodyPr vert="horz" wrap="none" lIns="0" tIns="0" rIns="0" bIns="0" rtlCol="0">
            <a:spAutoFit/>
          </a:bodyPr>
          <a:lstStyle/>
          <a:p>
            <a:endParaRPr lang="en-US" sz="100" dirty="0">
              <a:solidFill>
                <a:srgbClr val="FFFFFF"/>
              </a:solidFill>
            </a:endParaRPr>
          </a:p>
        </p:txBody>
      </p:sp>
      <p:sp>
        <p:nvSpPr>
          <p:cNvPr id="8" name="Freeform 5"/>
          <p:cNvSpPr>
            <a:spLocks noChangeAspect="1"/>
          </p:cNvSpPr>
          <p:nvPr/>
        </p:nvSpPr>
        <p:spPr bwMode="gray">
          <a:xfrm>
            <a:off x="10303194" y="2359661"/>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11" name="Freeform 5"/>
          <p:cNvSpPr>
            <a:spLocks noChangeAspect="1"/>
          </p:cNvSpPr>
          <p:nvPr/>
        </p:nvSpPr>
        <p:spPr bwMode="gray">
          <a:xfrm>
            <a:off x="10303194" y="2622134"/>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14" name="Freeform 5"/>
          <p:cNvSpPr>
            <a:spLocks noChangeAspect="1"/>
          </p:cNvSpPr>
          <p:nvPr/>
        </p:nvSpPr>
        <p:spPr bwMode="gray">
          <a:xfrm>
            <a:off x="10303193" y="288460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18" name="Freeform 5"/>
          <p:cNvSpPr>
            <a:spLocks noChangeAspect="1"/>
          </p:cNvSpPr>
          <p:nvPr/>
        </p:nvSpPr>
        <p:spPr bwMode="gray">
          <a:xfrm>
            <a:off x="7666629" y="3409553"/>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0" name="Freeform 5"/>
          <p:cNvSpPr>
            <a:spLocks noChangeAspect="1"/>
          </p:cNvSpPr>
          <p:nvPr/>
        </p:nvSpPr>
        <p:spPr bwMode="gray">
          <a:xfrm>
            <a:off x="5014955" y="3409553"/>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1" name="Freeform 5"/>
          <p:cNvSpPr>
            <a:spLocks noChangeAspect="1"/>
          </p:cNvSpPr>
          <p:nvPr/>
        </p:nvSpPr>
        <p:spPr bwMode="gray">
          <a:xfrm>
            <a:off x="10308300" y="3147078"/>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7" name="Textfeld 26"/>
          <p:cNvSpPr txBox="1"/>
          <p:nvPr/>
        </p:nvSpPr>
        <p:spPr>
          <a:xfrm>
            <a:off x="639431" y="5808322"/>
            <a:ext cx="8432213" cy="541405"/>
          </a:xfrm>
          <a:prstGeom prst="rect">
            <a:avLst/>
          </a:prstGeom>
          <a:noFill/>
        </p:spPr>
        <p:txBody>
          <a:bodyPr wrap="none" lIns="0" tIns="0" rIns="0" bIns="0" rtlCol="0" anchor="ctr" anchorCtr="0">
            <a:spAutoFit/>
          </a:bodyPr>
          <a:lstStyle/>
          <a:p>
            <a:pPr marL="228486" indent="-228486" defTabSz="180885">
              <a:lnSpc>
                <a:spcPct val="110000"/>
              </a:lnSpc>
              <a:buAutoNum type="arabicPlain"/>
            </a:pPr>
            <a:r>
              <a:rPr lang="en-US" sz="800" dirty="0">
                <a:ea typeface="Arial Unicode MS" panose="020B0604020202020204" pitchFamily="34" charset="-128"/>
                <a:cs typeface="Arial Unicode MS" panose="020B0604020202020204" pitchFamily="34" charset="-128"/>
              </a:rPr>
              <a:t>Comprehensive set of MindSphere APIs e.g. analytics, notification service, context delivery service; number of calls limited, higher packages include more calls; upgrades available </a:t>
            </a:r>
          </a:p>
          <a:p>
            <a:pPr marL="228486" indent="-228486" defTabSz="180885">
              <a:lnSpc>
                <a:spcPct val="110000"/>
              </a:lnSpc>
              <a:buAutoNum type="arabicPlain"/>
            </a:pPr>
            <a:r>
              <a:rPr lang="en-US" sz="800" dirty="0">
                <a:ea typeface="Arial Unicode MS" panose="020B0604020202020204" pitchFamily="34" charset="-128"/>
                <a:cs typeface="Arial Unicode MS" panose="020B0604020202020204" pitchFamily="34" charset="-128"/>
              </a:rPr>
              <a:t>Inbound traffic and respective storage for testing included (according to data sheet) </a:t>
            </a:r>
          </a:p>
          <a:p>
            <a:pPr marL="228486" indent="-228486" defTabSz="180885">
              <a:lnSpc>
                <a:spcPct val="110000"/>
              </a:lnSpc>
              <a:buAutoNum type="arabicPlain"/>
            </a:pPr>
            <a:r>
              <a:rPr lang="en-US" sz="800" dirty="0">
                <a:ea typeface="Arial Unicode MS" panose="020B0604020202020204" pitchFamily="34" charset="-128"/>
                <a:cs typeface="Arial Unicode MS" panose="020B0604020202020204" pitchFamily="34" charset="-128"/>
              </a:rPr>
              <a:t>Limited use of rules &amp; events; one active concurrent rule included in all plan sizes; upgrade available</a:t>
            </a:r>
          </a:p>
          <a:p>
            <a:pPr marL="228486" indent="-228486" defTabSz="180885">
              <a:lnSpc>
                <a:spcPct val="110000"/>
              </a:lnSpc>
              <a:buAutoNum type="arabicPlain"/>
            </a:pPr>
            <a:r>
              <a:rPr lang="en-US" sz="800" dirty="0">
                <a:ea typeface="Arial Unicode MS" panose="020B0604020202020204" pitchFamily="34" charset="-128"/>
                <a:cs typeface="Arial Unicode MS" panose="020B0604020202020204" pitchFamily="34" charset="-128"/>
              </a:rPr>
              <a:t>Release upcoming for MindSphere on Azure</a:t>
            </a:r>
          </a:p>
        </p:txBody>
      </p:sp>
      <p:sp>
        <p:nvSpPr>
          <p:cNvPr id="29" name="Freeform 5"/>
          <p:cNvSpPr>
            <a:spLocks noChangeAspect="1"/>
          </p:cNvSpPr>
          <p:nvPr/>
        </p:nvSpPr>
        <p:spPr bwMode="gray">
          <a:xfrm>
            <a:off x="7661525" y="209718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1" name="Freeform 5"/>
          <p:cNvSpPr>
            <a:spLocks noChangeAspect="1"/>
          </p:cNvSpPr>
          <p:nvPr/>
        </p:nvSpPr>
        <p:spPr bwMode="gray">
          <a:xfrm>
            <a:off x="7661524" y="2359661"/>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2" name="Freeform 5"/>
          <p:cNvSpPr>
            <a:spLocks noChangeAspect="1"/>
          </p:cNvSpPr>
          <p:nvPr/>
        </p:nvSpPr>
        <p:spPr bwMode="gray">
          <a:xfrm>
            <a:off x="7661524" y="2622134"/>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3" name="Freeform 5"/>
          <p:cNvSpPr>
            <a:spLocks noChangeAspect="1"/>
          </p:cNvSpPr>
          <p:nvPr/>
        </p:nvSpPr>
        <p:spPr bwMode="gray">
          <a:xfrm>
            <a:off x="7661523" y="288460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4" name="Freeform 5"/>
          <p:cNvSpPr>
            <a:spLocks noChangeAspect="1"/>
          </p:cNvSpPr>
          <p:nvPr/>
        </p:nvSpPr>
        <p:spPr bwMode="gray">
          <a:xfrm>
            <a:off x="7666630" y="3147078"/>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5" name="Freeform 5"/>
          <p:cNvSpPr>
            <a:spLocks noChangeAspect="1"/>
          </p:cNvSpPr>
          <p:nvPr/>
        </p:nvSpPr>
        <p:spPr bwMode="gray">
          <a:xfrm>
            <a:off x="5014954" y="210743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6" name="Freeform 5"/>
          <p:cNvSpPr>
            <a:spLocks noChangeAspect="1"/>
          </p:cNvSpPr>
          <p:nvPr/>
        </p:nvSpPr>
        <p:spPr bwMode="gray">
          <a:xfrm>
            <a:off x="5014953" y="2369911"/>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7" name="Freeform 5"/>
          <p:cNvSpPr>
            <a:spLocks noChangeAspect="1"/>
          </p:cNvSpPr>
          <p:nvPr/>
        </p:nvSpPr>
        <p:spPr bwMode="gray">
          <a:xfrm>
            <a:off x="5014953" y="2632383"/>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8" name="Freeform 5"/>
          <p:cNvSpPr>
            <a:spLocks noChangeAspect="1"/>
          </p:cNvSpPr>
          <p:nvPr/>
        </p:nvSpPr>
        <p:spPr bwMode="gray">
          <a:xfrm>
            <a:off x="5014952" y="289485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9" name="Freeform 5"/>
          <p:cNvSpPr>
            <a:spLocks noChangeAspect="1"/>
          </p:cNvSpPr>
          <p:nvPr/>
        </p:nvSpPr>
        <p:spPr bwMode="gray">
          <a:xfrm>
            <a:off x="5020058" y="3157328"/>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0" name="Freeform 5"/>
          <p:cNvSpPr>
            <a:spLocks noChangeAspect="1"/>
          </p:cNvSpPr>
          <p:nvPr/>
        </p:nvSpPr>
        <p:spPr bwMode="gray">
          <a:xfrm>
            <a:off x="10308300" y="3409553"/>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6" name="Freeform 5"/>
          <p:cNvSpPr>
            <a:spLocks noChangeAspect="1"/>
          </p:cNvSpPr>
          <p:nvPr/>
        </p:nvSpPr>
        <p:spPr bwMode="gray">
          <a:xfrm>
            <a:off x="7666629" y="368236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8" name="Freeform 5"/>
          <p:cNvSpPr>
            <a:spLocks noChangeAspect="1"/>
          </p:cNvSpPr>
          <p:nvPr/>
        </p:nvSpPr>
        <p:spPr bwMode="gray">
          <a:xfrm>
            <a:off x="5014955" y="368236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0" name="Freeform 5"/>
          <p:cNvSpPr>
            <a:spLocks noChangeAspect="1"/>
          </p:cNvSpPr>
          <p:nvPr/>
        </p:nvSpPr>
        <p:spPr bwMode="gray">
          <a:xfrm>
            <a:off x="10308300" y="368236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1" name="Titel 1">
            <a:extLst>
              <a:ext uri="{FF2B5EF4-FFF2-40B4-BE49-F238E27FC236}">
                <a16:creationId xmlns:a16="http://schemas.microsoft.com/office/drawing/2014/main" id="{35572028-786F-4384-88ED-395CFEDFE14A}"/>
              </a:ext>
            </a:extLst>
          </p:cNvPr>
          <p:cNvSpPr>
            <a:spLocks noGrp="1"/>
          </p:cNvSpPr>
          <p:nvPr>
            <p:ph type="title"/>
          </p:nvPr>
        </p:nvSpPr>
        <p:spPr bwMode="gray">
          <a:xfrm>
            <a:off x="0" y="0"/>
            <a:ext cx="12192000" cy="1440000"/>
          </a:xfrm>
        </p:spPr>
        <p:txBody>
          <a:bodyPr/>
          <a:lstStyle/>
          <a:p>
            <a:r>
              <a:rPr lang="en-US" kern="1200" dirty="0" err="1">
                <a:solidFill>
                  <a:srgbClr val="00646E"/>
                </a:solidFill>
              </a:rPr>
              <a:t>MindAccess</a:t>
            </a:r>
            <a:r>
              <a:rPr lang="en-US" kern="1200" dirty="0">
                <a:solidFill>
                  <a:srgbClr val="00646E"/>
                </a:solidFill>
              </a:rPr>
              <a:t> </a:t>
            </a:r>
            <a:r>
              <a:rPr lang="en-US" kern="1200" dirty="0"/>
              <a:t>Developer</a:t>
            </a:r>
            <a:r>
              <a:rPr lang="en-US" kern="1200" dirty="0">
                <a:solidFill>
                  <a:srgbClr val="00646E"/>
                </a:solidFill>
              </a:rPr>
              <a:t> Plan</a:t>
            </a:r>
            <a:br>
              <a:rPr lang="en-US" kern="1200" dirty="0">
                <a:solidFill>
                  <a:srgbClr val="00646E"/>
                </a:solidFill>
              </a:rPr>
            </a:br>
            <a:r>
              <a:rPr lang="en-US" sz="2000" dirty="0">
                <a:solidFill>
                  <a:srgbClr val="4BB9B9"/>
                </a:solidFill>
              </a:rPr>
              <a:t>Resources Overview</a:t>
            </a:r>
          </a:p>
        </p:txBody>
      </p:sp>
    </p:spTree>
    <p:extLst>
      <p:ext uri="{BB962C8B-B14F-4D97-AF65-F5344CB8AC3E}">
        <p14:creationId xmlns:p14="http://schemas.microsoft.com/office/powerpoint/2010/main" val="331744790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kern="1200" dirty="0">
                <a:solidFill>
                  <a:srgbClr val="00646E"/>
                </a:solidFill>
              </a:rPr>
              <a:t>MindAccess Operator Plan</a:t>
            </a:r>
            <a:br>
              <a:rPr lang="en-US" kern="1200" dirty="0">
                <a:solidFill>
                  <a:srgbClr val="00646E"/>
                </a:solidFill>
              </a:rPr>
            </a:br>
            <a:r>
              <a:rPr lang="en-US" sz="2000" dirty="0">
                <a:solidFill>
                  <a:srgbClr val="4BB9B9"/>
                </a:solidFill>
              </a:rPr>
              <a:t>Resources Overview</a:t>
            </a:r>
          </a:p>
        </p:txBody>
      </p:sp>
      <p:graphicFrame>
        <p:nvGraphicFramePr>
          <p:cNvPr id="3" name="Tabelle 2"/>
          <p:cNvGraphicFramePr>
            <a:graphicFrameLocks noGrp="1"/>
          </p:cNvGraphicFramePr>
          <p:nvPr>
            <p:extLst/>
          </p:nvPr>
        </p:nvGraphicFramePr>
        <p:xfrm>
          <a:off x="618804" y="1538007"/>
          <a:ext cx="11092435" cy="4047885"/>
        </p:xfrm>
        <a:graphic>
          <a:graphicData uri="http://schemas.openxmlformats.org/drawingml/2006/table">
            <a:tbl>
              <a:tblPr>
                <a:tableStyleId>{BC89EF96-8CEA-46FF-86C4-4CE0E7609802}</a:tableStyleId>
              </a:tblPr>
              <a:tblGrid>
                <a:gridCol w="3159520">
                  <a:extLst>
                    <a:ext uri="{9D8B030D-6E8A-4147-A177-3AD203B41FA5}">
                      <a16:colId xmlns:a16="http://schemas.microsoft.com/office/drawing/2014/main" val="20000"/>
                    </a:ext>
                  </a:extLst>
                </a:gridCol>
                <a:gridCol w="2644305">
                  <a:extLst>
                    <a:ext uri="{9D8B030D-6E8A-4147-A177-3AD203B41FA5}">
                      <a16:colId xmlns:a16="http://schemas.microsoft.com/office/drawing/2014/main" val="20001"/>
                    </a:ext>
                  </a:extLst>
                </a:gridCol>
                <a:gridCol w="2644305">
                  <a:extLst>
                    <a:ext uri="{9D8B030D-6E8A-4147-A177-3AD203B41FA5}">
                      <a16:colId xmlns:a16="http://schemas.microsoft.com/office/drawing/2014/main" val="20002"/>
                    </a:ext>
                  </a:extLst>
                </a:gridCol>
                <a:gridCol w="2644305">
                  <a:extLst>
                    <a:ext uri="{9D8B030D-6E8A-4147-A177-3AD203B41FA5}">
                      <a16:colId xmlns:a16="http://schemas.microsoft.com/office/drawing/2014/main" val="20003"/>
                    </a:ext>
                  </a:extLst>
                </a:gridCol>
              </a:tblGrid>
              <a:tr h="269859">
                <a:tc>
                  <a:txBody>
                    <a:bodyPr/>
                    <a:lstStyle/>
                    <a:p>
                      <a:pPr algn="l" fontAlgn="b"/>
                      <a:r>
                        <a:rPr lang="en-US" sz="1200" b="1" u="none" strike="noStrike" dirty="0">
                          <a:solidFill>
                            <a:srgbClr val="0F8287"/>
                          </a:solidFill>
                          <a:effectLst/>
                        </a:rPr>
                        <a:t>Operator Plan (Cloud Foundry)</a:t>
                      </a:r>
                      <a:endParaRPr lang="en-US" sz="1200" b="1" i="0" u="none" strike="noStrike" dirty="0">
                        <a:solidFill>
                          <a:srgbClr val="0F8287"/>
                        </a:solidFill>
                        <a:effectLst/>
                        <a:latin typeface="Arial"/>
                      </a:endParaRPr>
                    </a:p>
                  </a:txBody>
                  <a:tcPr marL="35981" marR="35981" marT="0" marB="0"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tc>
                  <a:txBody>
                    <a:bodyPr/>
                    <a:lstStyle/>
                    <a:p>
                      <a:pPr algn="ctr" fontAlgn="ctr"/>
                      <a:r>
                        <a:rPr lang="en-US" sz="1200" b="1" u="none" strike="noStrike" dirty="0">
                          <a:solidFill>
                            <a:srgbClr val="0F8287"/>
                          </a:solidFill>
                          <a:effectLst/>
                        </a:rPr>
                        <a:t>S</a:t>
                      </a:r>
                      <a:endParaRPr lang="en-US" sz="1200" b="1" i="0" u="none" strike="noStrike" dirty="0">
                        <a:solidFill>
                          <a:srgbClr val="0F8287"/>
                        </a:solidFill>
                        <a:effectLst/>
                        <a:latin typeface="Arial"/>
                      </a:endParaRPr>
                    </a:p>
                  </a:txBody>
                  <a:tcPr marL="35981" marR="35981" marT="0" marB="0"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tc>
                  <a:txBody>
                    <a:bodyPr/>
                    <a:lstStyle/>
                    <a:p>
                      <a:pPr algn="ctr" fontAlgn="ctr"/>
                      <a:r>
                        <a:rPr lang="en-US" sz="1200" b="1" u="none" strike="noStrike" dirty="0">
                          <a:solidFill>
                            <a:srgbClr val="0F8287"/>
                          </a:solidFill>
                          <a:effectLst/>
                        </a:rPr>
                        <a:t>M</a:t>
                      </a:r>
                      <a:endParaRPr lang="en-US" sz="1200" b="1" i="0" u="none" strike="noStrike" dirty="0">
                        <a:solidFill>
                          <a:srgbClr val="0F8287"/>
                        </a:solidFill>
                        <a:effectLst/>
                        <a:latin typeface="Arial"/>
                      </a:endParaRPr>
                    </a:p>
                  </a:txBody>
                  <a:tcPr marL="35981" marR="35981" marT="0" marB="0"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tc>
                  <a:txBody>
                    <a:bodyPr/>
                    <a:lstStyle/>
                    <a:p>
                      <a:pPr algn="ctr" fontAlgn="ctr"/>
                      <a:r>
                        <a:rPr lang="en-US" sz="1200" b="1" u="none" strike="noStrike" dirty="0">
                          <a:solidFill>
                            <a:srgbClr val="0F8287"/>
                          </a:solidFill>
                          <a:effectLst/>
                        </a:rPr>
                        <a:t>L</a:t>
                      </a:r>
                      <a:endParaRPr lang="en-US" sz="1200" b="1" i="0" u="none" strike="noStrike" dirty="0">
                        <a:solidFill>
                          <a:srgbClr val="0F8287"/>
                        </a:solidFill>
                        <a:effectLst/>
                        <a:latin typeface="Arial"/>
                      </a:endParaRPr>
                    </a:p>
                  </a:txBody>
                  <a:tcPr marL="35981" marR="35981" marT="0" marB="0" anchor="ctr">
                    <a:lnL w="12700" cmpd="sng">
                      <a:noFill/>
                    </a:lnL>
                    <a:lnR w="12700" cmpd="sng">
                      <a:noFill/>
                    </a:lnR>
                    <a:lnT w="19050" cap="flat" cmpd="sng" algn="ctr">
                      <a:solidFill>
                        <a:srgbClr val="0F8287"/>
                      </a:solidFill>
                      <a:prstDash val="solid"/>
                      <a:round/>
                      <a:headEnd type="none" w="med" len="med"/>
                      <a:tailEnd type="none" w="med" len="med"/>
                    </a:lnT>
                    <a:lnB w="19050" cap="flat" cmpd="sng" algn="ctr">
                      <a:solidFill>
                        <a:srgbClr val="0F8287"/>
                      </a:solidFill>
                      <a:prstDash val="solid"/>
                      <a:round/>
                      <a:headEnd type="none" w="med" len="med"/>
                      <a:tailEnd type="none" w="med" len="med"/>
                    </a:lnB>
                    <a:lnTlToBr w="12700" cmpd="sng">
                      <a:noFill/>
                      <a:prstDash val="solid"/>
                    </a:lnTlToBr>
                    <a:lnBlToTr w="12700" cmpd="sng">
                      <a:noFill/>
                      <a:prstDash val="solid"/>
                    </a:lnBlToTr>
                    <a:solidFill>
                      <a:srgbClr val="DFE6ED"/>
                    </a:solidFill>
                  </a:tcPr>
                </a:tc>
                <a:extLst>
                  <a:ext uri="{0D108BD9-81ED-4DB2-BD59-A6C34878D82A}">
                    <a16:rowId xmlns:a16="http://schemas.microsoft.com/office/drawing/2014/main" val="10000"/>
                  </a:ext>
                </a:extLst>
              </a:tr>
              <a:tr h="26985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1" u="none" strike="noStrike" kern="1200" dirty="0">
                          <a:solidFill>
                            <a:schemeClr val="tx1"/>
                          </a:solidFill>
                          <a:effectLst/>
                          <a:latin typeface="+mn-lt"/>
                          <a:ea typeface="+mn-ea"/>
                          <a:cs typeface="Arial" panose="020B0604020202020204" pitchFamily="34" charset="0"/>
                        </a:rPr>
                        <a:t>Productive system</a:t>
                      </a:r>
                      <a:r>
                        <a:rPr lang="en-US" sz="1000" b="1" u="none" strike="noStrike" kern="1200" baseline="0" dirty="0">
                          <a:solidFill>
                            <a:schemeClr val="tx1"/>
                          </a:solidFill>
                          <a:effectLst/>
                          <a:latin typeface="+mn-lt"/>
                          <a:ea typeface="+mn-ea"/>
                          <a:cs typeface="Arial" panose="020B0604020202020204" pitchFamily="34" charset="0"/>
                        </a:rPr>
                        <a:t> </a:t>
                      </a:r>
                      <a:r>
                        <a:rPr lang="en-US" sz="1000" b="1" u="none" strike="noStrike" kern="1200" dirty="0">
                          <a:solidFill>
                            <a:schemeClr val="tx1"/>
                          </a:solidFill>
                          <a:effectLst/>
                          <a:latin typeface="+mn-lt"/>
                          <a:ea typeface="+mn-ea"/>
                          <a:cs typeface="Arial" panose="020B0604020202020204" pitchFamily="34" charset="0"/>
                        </a:rPr>
                        <a:t>resources (RAM)</a:t>
                      </a:r>
                      <a:endParaRPr lang="en-US" sz="1000" b="1" i="0" u="none" strike="noStrike" dirty="0">
                        <a:solidFill>
                          <a:srgbClr val="000000"/>
                        </a:solidFill>
                        <a:effectLst/>
                        <a:latin typeface="+mn-lt"/>
                        <a:cs typeface="Arial" panose="020B0604020202020204" pitchFamily="34" charset="0"/>
                      </a:endParaRPr>
                    </a:p>
                  </a:txBody>
                  <a:tcPr marL="35981" marR="35981" marT="35981" marB="35981" anchor="ctr">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b="1" kern="1200" dirty="0">
                          <a:solidFill>
                            <a:schemeClr val="tx1"/>
                          </a:solidFill>
                          <a:latin typeface="+mn-lt"/>
                          <a:ea typeface="+mn-ea"/>
                          <a:cs typeface="Arial" panose="020B0604020202020204" pitchFamily="34" charset="0"/>
                        </a:rPr>
                        <a:t>2 GB</a:t>
                      </a:r>
                    </a:p>
                  </a:txBody>
                  <a:tcPr marL="35981" marR="35981" marT="9520" marB="0" anchor="ctr">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b" latinLnBrk="0" hangingPunct="1"/>
                      <a:r>
                        <a:rPr lang="en-US" sz="1000" b="1" kern="1200" dirty="0">
                          <a:solidFill>
                            <a:schemeClr val="tx1"/>
                          </a:solidFill>
                          <a:latin typeface="+mn-lt"/>
                          <a:ea typeface="+mn-ea"/>
                          <a:cs typeface="Arial" panose="020B0604020202020204" pitchFamily="34" charset="0"/>
                        </a:rPr>
                        <a:t>10 GB</a:t>
                      </a:r>
                    </a:p>
                  </a:txBody>
                  <a:tcPr marL="35981" marR="35981" marT="9520" marB="0" anchor="ctr">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b="1" kern="1200" dirty="0">
                          <a:solidFill>
                            <a:schemeClr val="tx1"/>
                          </a:solidFill>
                          <a:latin typeface="+mn-lt"/>
                          <a:ea typeface="+mn-ea"/>
                          <a:cs typeface="Arial" panose="020B0604020202020204" pitchFamily="34" charset="0"/>
                        </a:rPr>
                        <a:t>20 GB</a:t>
                      </a:r>
                    </a:p>
                  </a:txBody>
                  <a:tcPr marL="35981" marR="35981" marT="9520" marB="0" anchor="ctr">
                    <a:lnL w="12700" cmpd="sng">
                      <a:noFill/>
                    </a:lnL>
                    <a:lnR w="12700" cmpd="sng">
                      <a:noFill/>
                    </a:lnR>
                    <a:lnT w="19050" cap="flat" cmpd="sng" algn="ctr">
                      <a:solidFill>
                        <a:srgbClr val="0F8287"/>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2"/>
                  </a:ext>
                </a:extLst>
              </a:tr>
              <a:tr h="269859">
                <a:tc>
                  <a:txBody>
                    <a:bodyPr/>
                    <a:lstStyle/>
                    <a:p>
                      <a:pPr algn="l" fontAlgn="b"/>
                      <a:r>
                        <a:rPr lang="en-US" sz="1000" b="0" u="none" strike="noStrike" kern="1200" dirty="0">
                          <a:solidFill>
                            <a:schemeClr val="tx1"/>
                          </a:solidFill>
                          <a:effectLst/>
                          <a:latin typeface="+mn-lt"/>
                          <a:ea typeface="+mn-ea"/>
                          <a:cs typeface="Arial" panose="020B0604020202020204" pitchFamily="34" charset="0"/>
                        </a:rPr>
                        <a:t>Cloud Foundry productive</a:t>
                      </a:r>
                      <a:r>
                        <a:rPr lang="en-US" sz="1000" b="0" u="none" strike="noStrike" kern="1200" baseline="0" dirty="0">
                          <a:solidFill>
                            <a:schemeClr val="tx1"/>
                          </a:solidFill>
                          <a:effectLst/>
                          <a:latin typeface="+mn-lt"/>
                          <a:ea typeface="+mn-ea"/>
                          <a:cs typeface="Arial" panose="020B0604020202020204" pitchFamily="34" charset="0"/>
                        </a:rPr>
                        <a:t> space</a:t>
                      </a:r>
                      <a:endParaRPr lang="en-US" sz="1000" b="0" u="none" strike="noStrike" kern="12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3"/>
                  </a:ext>
                </a:extLst>
              </a:tr>
              <a:tr h="269859">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Highly available</a:t>
                      </a:r>
                      <a:r>
                        <a:rPr lang="en-US" sz="1000" b="0" u="none" strike="noStrike" kern="1200" baseline="0" dirty="0">
                          <a:solidFill>
                            <a:schemeClr val="tx1"/>
                          </a:solidFill>
                          <a:effectLst/>
                          <a:latin typeface="+mn-lt"/>
                          <a:ea typeface="+mn-ea"/>
                          <a:cs typeface="Arial" panose="020B0604020202020204" pitchFamily="34" charset="0"/>
                        </a:rPr>
                        <a:t> </a:t>
                      </a:r>
                      <a:r>
                        <a:rPr lang="en-US" sz="1000" b="0" u="none" strike="noStrike" kern="1200" dirty="0">
                          <a:solidFill>
                            <a:schemeClr val="tx1"/>
                          </a:solidFill>
                          <a:effectLst/>
                          <a:latin typeface="+mn-lt"/>
                          <a:ea typeface="+mn-ea"/>
                          <a:cs typeface="Arial" panose="020B0604020202020204" pitchFamily="34" charset="0"/>
                        </a:rPr>
                        <a:t>system (several</a:t>
                      </a:r>
                      <a:r>
                        <a:rPr lang="en-US" sz="1000" b="0" u="none" strike="noStrike" kern="1200" baseline="0" dirty="0">
                          <a:solidFill>
                            <a:schemeClr val="tx1"/>
                          </a:solidFill>
                          <a:effectLst/>
                          <a:latin typeface="+mn-lt"/>
                          <a:ea typeface="+mn-ea"/>
                          <a:cs typeface="Arial" panose="020B0604020202020204" pitchFamily="34" charset="0"/>
                        </a:rPr>
                        <a:t> availability zones</a:t>
                      </a:r>
                      <a:r>
                        <a:rPr lang="en-US" sz="1000" b="0" u="none" strike="noStrike" kern="1200" dirty="0">
                          <a:solidFill>
                            <a:schemeClr val="tx1"/>
                          </a:solidFill>
                          <a:effectLst/>
                          <a:latin typeface="+mn-lt"/>
                          <a:ea typeface="+mn-ea"/>
                          <a:cs typeface="Arial" panose="020B0604020202020204" pitchFamily="34" charset="0"/>
                        </a:rPr>
                        <a:t>)</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4"/>
                  </a:ext>
                </a:extLst>
              </a:tr>
              <a:tr h="269859">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Productive tenant for monitoring &amp; support</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5"/>
                  </a:ext>
                </a:extLst>
              </a:tr>
              <a:tr h="269859">
                <a:tc>
                  <a:txBody>
                    <a:bodyPr/>
                    <a:lstStyle/>
                    <a:p>
                      <a:pPr marL="0" algn="l" defTabSz="914400" rtl="0" eaLnBrk="1" fontAlgn="b" latinLnBrk="0" hangingPunct="1"/>
                      <a:r>
                        <a:rPr lang="en-US" sz="1000" b="0" u="none" strike="noStrike" kern="1200" dirty="0">
                          <a:solidFill>
                            <a:schemeClr val="tx1"/>
                          </a:solidFill>
                          <a:effectLst/>
                          <a:latin typeface="+mn-lt"/>
                          <a:ea typeface="+mn-ea"/>
                          <a:cs typeface="Arial" panose="020B0604020202020204" pitchFamily="34" charset="0"/>
                        </a:rPr>
                        <a:t>Operator cockpit w/ access to MindSphere Store </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6"/>
                  </a:ext>
                </a:extLst>
              </a:tr>
              <a:tr h="269859">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Fleet Manager Basic incl. rules and events</a:t>
                      </a:r>
                      <a:r>
                        <a:rPr lang="en-US" sz="1000" b="0" u="none" strike="noStrike" kern="1200" baseline="30000" dirty="0">
                          <a:solidFill>
                            <a:schemeClr val="tx1"/>
                          </a:solidFill>
                          <a:effectLst/>
                          <a:latin typeface="+mn-lt"/>
                          <a:ea typeface="+mn-ea"/>
                          <a:cs typeface="Arial" panose="020B0604020202020204" pitchFamily="34" charset="0"/>
                        </a:rPr>
                        <a:t>3)</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fontAlgn="b"/>
                      <a:endParaRPr lang="en-US" sz="1000" b="0" i="0" u="none" strike="noStrike" dirty="0">
                        <a:solidFill>
                          <a:schemeClr val="tx1"/>
                        </a:solidFill>
                        <a:effectLst/>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b="0" u="none" strike="noStrike" kern="12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7"/>
                  </a:ext>
                </a:extLst>
              </a:tr>
              <a:tr h="26985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MindSphere APIs</a:t>
                      </a:r>
                      <a:r>
                        <a:rPr lang="en-US" sz="1000" b="0" u="none" strike="noStrike" kern="1200" baseline="30000" dirty="0">
                          <a:solidFill>
                            <a:schemeClr val="tx1"/>
                          </a:solidFill>
                          <a:effectLst/>
                          <a:latin typeface="+mn-lt"/>
                          <a:ea typeface="+mn-ea"/>
                          <a:cs typeface="Arial" panose="020B0604020202020204" pitchFamily="34" charset="0"/>
                        </a:rPr>
                        <a:t>1)</a:t>
                      </a:r>
                      <a:endParaRPr lang="en-US" sz="1000" b="0" i="0" u="none" strike="noStrike" baseline="30000" dirty="0">
                        <a:solidFill>
                          <a:schemeClr val="tx1"/>
                        </a:solidFill>
                        <a:effectLst/>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ctr"/>
                      <a:endParaRPr lang="en-US" sz="1000" dirty="0">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8"/>
                  </a:ext>
                </a:extLst>
              </a:tr>
              <a:tr h="26985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0" u="none" strike="noStrike" kern="1200" dirty="0">
                          <a:solidFill>
                            <a:schemeClr val="tx1"/>
                          </a:solidFill>
                          <a:effectLst/>
                          <a:latin typeface="+mn-lt"/>
                          <a:ea typeface="+mn-ea"/>
                          <a:cs typeface="Arial" panose="020B0604020202020204" pitchFamily="34" charset="0"/>
                        </a:rPr>
                        <a:t>Unlimited no. of routes</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kern="1200" dirty="0">
                        <a:solidFill>
                          <a:schemeClr val="tx1"/>
                        </a:solidFill>
                        <a:latin typeface="+mn-lt"/>
                        <a:ea typeface="+mn-ea"/>
                        <a:cs typeface="Arial" panose="020B0604020202020204" pitchFamily="34" charset="0"/>
                      </a:endParaRPr>
                    </a:p>
                  </a:txBody>
                  <a:tcPr marL="35981" marR="35981" marT="9520"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b" latinLnBrk="0" hangingPunct="1"/>
                      <a:endParaRPr lang="en-US" sz="1000" kern="1200" dirty="0">
                        <a:solidFill>
                          <a:schemeClr val="tx1"/>
                        </a:solidFill>
                        <a:latin typeface="+mn-lt"/>
                        <a:ea typeface="+mn-ea"/>
                        <a:cs typeface="Arial" panose="020B0604020202020204" pitchFamily="34" charset="0"/>
                      </a:endParaRPr>
                    </a:p>
                  </a:txBody>
                  <a:tcPr marL="35981" marR="35981" marT="9520"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endParaRPr lang="en-US" sz="1000" kern="1200" dirty="0">
                        <a:solidFill>
                          <a:schemeClr val="tx1"/>
                        </a:solidFill>
                        <a:latin typeface="+mn-lt"/>
                        <a:ea typeface="+mn-ea"/>
                        <a:cs typeface="Arial" panose="020B0604020202020204" pitchFamily="34" charset="0"/>
                      </a:endParaRPr>
                    </a:p>
                  </a:txBody>
                  <a:tcPr marL="35981" marR="35981" marT="9520"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09"/>
                  </a:ext>
                </a:extLst>
              </a:tr>
              <a:tr h="269859">
                <a:tc>
                  <a:txBody>
                    <a:bodyPr/>
                    <a:lstStyle/>
                    <a:p>
                      <a:pPr algn="l" fontAlgn="ctr"/>
                      <a:r>
                        <a:rPr lang="en-US" sz="1000" b="0" i="0" u="none" strike="noStrike" dirty="0">
                          <a:solidFill>
                            <a:srgbClr val="000000"/>
                          </a:solidFill>
                          <a:effectLst/>
                          <a:latin typeface="+mn-lt"/>
                          <a:cs typeface="Arial" panose="020B0604020202020204" pitchFamily="34" charset="0"/>
                        </a:rPr>
                        <a:t>Number of operator users</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kern="1200" dirty="0">
                          <a:solidFill>
                            <a:schemeClr val="tx1"/>
                          </a:solidFill>
                          <a:latin typeface="+mn-lt"/>
                          <a:ea typeface="+mn-ea"/>
                          <a:cs typeface="Arial" panose="020B0604020202020204" pitchFamily="34" charset="0"/>
                        </a:rPr>
                        <a:t>5</a:t>
                      </a:r>
                    </a:p>
                  </a:txBody>
                  <a:tcPr marL="35981" marR="35981" marT="9520"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b" latinLnBrk="0" hangingPunct="1"/>
                      <a:r>
                        <a:rPr lang="en-US" sz="1000" kern="1200" dirty="0">
                          <a:solidFill>
                            <a:schemeClr val="tx1"/>
                          </a:solidFill>
                          <a:latin typeface="+mn-lt"/>
                          <a:ea typeface="+mn-ea"/>
                          <a:cs typeface="Arial" panose="020B0604020202020204" pitchFamily="34" charset="0"/>
                        </a:rPr>
                        <a:t>10</a:t>
                      </a:r>
                    </a:p>
                  </a:txBody>
                  <a:tcPr marL="35981" marR="35981" marT="9520"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kern="1200" dirty="0">
                          <a:solidFill>
                            <a:schemeClr val="tx1"/>
                          </a:solidFill>
                          <a:latin typeface="+mn-lt"/>
                          <a:ea typeface="+mn-ea"/>
                          <a:cs typeface="Arial" panose="020B0604020202020204" pitchFamily="34" charset="0"/>
                        </a:rPr>
                        <a:t>25</a:t>
                      </a:r>
                    </a:p>
                  </a:txBody>
                  <a:tcPr marL="35981" marR="35981" marT="9520"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3"/>
                  </a:ext>
                </a:extLst>
              </a:tr>
              <a:tr h="269859">
                <a:tc>
                  <a:txBody>
                    <a:bodyPr/>
                    <a:lstStyle/>
                    <a:p>
                      <a:pPr algn="l" fontAlgn="ctr"/>
                      <a:r>
                        <a:rPr lang="en-US" sz="1000" b="0" i="0" u="none" strike="noStrike" dirty="0">
                          <a:solidFill>
                            <a:srgbClr val="000000"/>
                          </a:solidFill>
                          <a:effectLst/>
                          <a:latin typeface="+mn-lt"/>
                          <a:cs typeface="Arial" panose="020B0604020202020204" pitchFamily="34" charset="0"/>
                        </a:rPr>
                        <a:t>Connected assets types/ instances/ agents</a:t>
                      </a:r>
                      <a:r>
                        <a:rPr lang="en-US" sz="1000" b="0" i="0" u="none" strike="noStrike" baseline="30000" dirty="0">
                          <a:solidFill>
                            <a:srgbClr val="000000"/>
                          </a:solidFill>
                          <a:effectLst/>
                          <a:latin typeface="+mn-lt"/>
                          <a:cs typeface="Arial" panose="020B0604020202020204" pitchFamily="34" charset="0"/>
                        </a:rPr>
                        <a:t>2)</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en-US" sz="1000" kern="1200" dirty="0">
                          <a:solidFill>
                            <a:schemeClr val="tx1"/>
                          </a:solidFill>
                          <a:latin typeface="+mn-lt"/>
                          <a:ea typeface="+mn-ea"/>
                          <a:cs typeface="Arial" panose="020B0604020202020204" pitchFamily="34" charset="0"/>
                        </a:rPr>
                        <a:t>5 / 20 / 1</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b" latinLnBrk="0" hangingPunct="1"/>
                      <a:r>
                        <a:rPr lang="en-US" sz="1000" kern="1200" dirty="0">
                          <a:solidFill>
                            <a:schemeClr val="tx1"/>
                          </a:solidFill>
                          <a:latin typeface="+mn-lt"/>
                          <a:ea typeface="+mn-ea"/>
                          <a:cs typeface="Arial" panose="020B0604020202020204" pitchFamily="34" charset="0"/>
                        </a:rPr>
                        <a:t>25 / 100 / 5</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000" kern="1200" dirty="0">
                          <a:solidFill>
                            <a:schemeClr val="tx1"/>
                          </a:solidFill>
                          <a:latin typeface="+mn-lt"/>
                          <a:ea typeface="+mn-ea"/>
                          <a:cs typeface="Arial" panose="020B0604020202020204" pitchFamily="34" charset="0"/>
                        </a:rPr>
                        <a:t>50 / 200 / 10</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4"/>
                  </a:ext>
                </a:extLst>
              </a:tr>
              <a:tr h="269859">
                <a:tc>
                  <a:txBody>
                    <a:bodyPr/>
                    <a:lstStyle/>
                    <a:p>
                      <a:pPr marL="0" algn="l" defTabSz="914400" rtl="0" eaLnBrk="1" fontAlgn="b" latinLnBrk="0" hangingPunct="1"/>
                      <a:r>
                        <a:rPr lang="en-US" sz="1000" b="0" u="none" strike="noStrike" kern="1200" dirty="0">
                          <a:solidFill>
                            <a:schemeClr val="tx1"/>
                          </a:solidFill>
                          <a:effectLst/>
                          <a:latin typeface="+mn-lt"/>
                          <a:ea typeface="+mn-ea"/>
                          <a:cs typeface="Arial" panose="020B0604020202020204" pitchFamily="34" charset="0"/>
                        </a:rPr>
                        <a:t>Outbound traffic</a:t>
                      </a:r>
                      <a:r>
                        <a:rPr lang="en-US" sz="1000" kern="1200" dirty="0">
                          <a:solidFill>
                            <a:schemeClr val="tx1"/>
                          </a:solidFill>
                          <a:latin typeface="+mn-lt"/>
                          <a:ea typeface="+mn-ea"/>
                          <a:cs typeface="Arial" panose="020B0604020202020204" pitchFamily="34" charset="0"/>
                        </a:rPr>
                        <a:t>,</a:t>
                      </a:r>
                      <a:r>
                        <a:rPr lang="en-US" sz="1000" kern="1200" baseline="0" dirty="0">
                          <a:solidFill>
                            <a:schemeClr val="tx1"/>
                          </a:solidFill>
                          <a:latin typeface="+mn-lt"/>
                          <a:ea typeface="+mn-ea"/>
                          <a:cs typeface="Arial" panose="020B0604020202020204" pitchFamily="34" charset="0"/>
                        </a:rPr>
                        <a:t> monthly</a:t>
                      </a:r>
                      <a:r>
                        <a:rPr lang="en-US" sz="1000" kern="1200" baseline="30000" dirty="0">
                          <a:solidFill>
                            <a:schemeClr val="tx1"/>
                          </a:solidFill>
                          <a:latin typeface="+mn-lt"/>
                          <a:ea typeface="+mn-ea"/>
                          <a:cs typeface="Arial" panose="020B0604020202020204" pitchFamily="34" charset="0"/>
                        </a:rPr>
                        <a:t>4)</a:t>
                      </a:r>
                      <a:endParaRPr lang="en-US" sz="1000" b="0" u="none" strike="noStrike" kern="1200" baseline="30000" dirty="0">
                        <a:solidFill>
                          <a:schemeClr val="tx1"/>
                        </a:solidFill>
                        <a:effectLst/>
                        <a:latin typeface="+mn-lt"/>
                        <a:ea typeface="+mn-ea"/>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00" kern="1200" dirty="0">
                          <a:solidFill>
                            <a:schemeClr val="tx1"/>
                          </a:solidFill>
                          <a:latin typeface="+mn-lt"/>
                          <a:ea typeface="+mn-ea"/>
                          <a:cs typeface="Arial" panose="020B0604020202020204" pitchFamily="34" charset="0"/>
                        </a:rPr>
                        <a:t>60 GB</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ctr" defTabSz="914400" rtl="0" eaLnBrk="1" fontAlgn="ctr" latinLnBrk="0" hangingPunct="1"/>
                      <a:r>
                        <a:rPr lang="en-US" sz="1000" kern="1200" dirty="0">
                          <a:solidFill>
                            <a:schemeClr val="tx1"/>
                          </a:solidFill>
                          <a:latin typeface="+mn-lt"/>
                          <a:ea typeface="+mn-ea"/>
                          <a:cs typeface="Arial" panose="020B0604020202020204" pitchFamily="34" charset="0"/>
                        </a:rPr>
                        <a:t>300 GB</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00" kern="1200" dirty="0">
                          <a:solidFill>
                            <a:schemeClr val="tx1"/>
                          </a:solidFill>
                          <a:latin typeface="+mn-lt"/>
                          <a:ea typeface="+mn-ea"/>
                          <a:cs typeface="Arial" panose="020B0604020202020204" pitchFamily="34" charset="0"/>
                        </a:rPr>
                        <a:t>600 GB</a:t>
                      </a:r>
                    </a:p>
                  </a:txBody>
                  <a:tcPr marL="35981" marR="35981" marT="35981" marB="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0"/>
                  </a:ext>
                </a:extLst>
              </a:tr>
              <a:tr h="269859">
                <a:tc>
                  <a:txBody>
                    <a:bodyPr/>
                    <a:lstStyle/>
                    <a:p>
                      <a:pPr algn="l" fontAlgn="ctr"/>
                      <a:r>
                        <a:rPr lang="en-US" sz="1000" b="0" i="0" u="none" strike="noStrike" dirty="0">
                          <a:solidFill>
                            <a:srgbClr val="000000"/>
                          </a:solidFill>
                          <a:effectLst/>
                          <a:latin typeface="+mn-lt"/>
                          <a:cs typeface="Arial" panose="020B0604020202020204" pitchFamily="34" charset="0"/>
                        </a:rPr>
                        <a:t>New uploads to MindSphere Store</a:t>
                      </a:r>
                      <a:r>
                        <a:rPr lang="en-US" sz="1000" kern="1200" dirty="0">
                          <a:solidFill>
                            <a:schemeClr val="tx1"/>
                          </a:solidFill>
                          <a:latin typeface="+mn-lt"/>
                          <a:ea typeface="+mn-ea"/>
                          <a:cs typeface="Arial" panose="020B0604020202020204" pitchFamily="34" charset="0"/>
                        </a:rPr>
                        <a:t>, monthly</a:t>
                      </a:r>
                      <a:endParaRPr lang="en-US" sz="1000" b="0" i="0" u="none" strike="noStrike" dirty="0">
                        <a:solidFill>
                          <a:srgbClr val="000000"/>
                        </a:solidFill>
                        <a:effectLst/>
                        <a:latin typeface="+mn-lt"/>
                        <a:cs typeface="Arial" panose="020B0604020202020204" pitchFamily="34" charset="0"/>
                      </a:endParaRP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Arial" panose="020B0604020202020204" pitchFamily="34" charset="0"/>
                        </a:rPr>
                        <a:t>1</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Arial" panose="020B0604020202020204" pitchFamily="34" charset="0"/>
                        </a:rPr>
                        <a:t>5</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Arial" panose="020B0604020202020204" pitchFamily="34" charset="0"/>
                        </a:rPr>
                        <a:t>10</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5"/>
                  </a:ext>
                </a:extLst>
              </a:tr>
              <a:tr h="269859">
                <a:tc>
                  <a:txBody>
                    <a:bodyPr/>
                    <a:lstStyle/>
                    <a:p>
                      <a:pPr algn="l" fontAlgn="ctr"/>
                      <a:r>
                        <a:rPr lang="en-US" sz="1000" b="0" i="0" u="none" strike="noStrike" dirty="0">
                          <a:solidFill>
                            <a:srgbClr val="000000"/>
                          </a:solidFill>
                          <a:effectLst/>
                          <a:latin typeface="+mn-lt"/>
                          <a:cs typeface="Arial" panose="020B0604020202020204" pitchFamily="34" charset="0"/>
                        </a:rPr>
                        <a:t>Operator Resources</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algn="ctr" defTabSz="914400" rtl="0" eaLnBrk="1" latinLnBrk="0" hangingPunct="1"/>
                      <a:r>
                        <a:rPr lang="en-US" sz="1000" kern="1200" dirty="0">
                          <a:solidFill>
                            <a:schemeClr val="tx1"/>
                          </a:solidFill>
                          <a:latin typeface="+mn-lt"/>
                          <a:ea typeface="+mn-ea"/>
                          <a:cs typeface="Arial" panose="020B0604020202020204" pitchFamily="34" charset="0"/>
                        </a:rPr>
                        <a:t>Documentation, Getting Started, Seller Guide</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914400" rtl="0" eaLnBrk="1" latinLnBrk="0" hangingPunct="1"/>
                      <a:endParaRPr lang="en-US" sz="1000" kern="1200" dirty="0">
                        <a:solidFill>
                          <a:schemeClr val="tx1"/>
                        </a:solidFill>
                        <a:latin typeface="+mn-lt"/>
                        <a:ea typeface="+mn-ea"/>
                        <a:cs typeface="Arial" panose="020B0604020202020204" pitchFamily="34" charset="0"/>
                      </a:endParaRPr>
                    </a:p>
                  </a:txBody>
                  <a:tcPr marL="36000" marR="36000" marT="36000" marB="3600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914400" rtl="0" eaLnBrk="1" latinLnBrk="0" hangingPunct="1"/>
                      <a:endParaRPr lang="en-US" sz="1000" kern="1200" dirty="0">
                        <a:solidFill>
                          <a:schemeClr val="tx1"/>
                        </a:solidFill>
                        <a:latin typeface="+mn-lt"/>
                        <a:ea typeface="+mn-ea"/>
                        <a:cs typeface="Arial" panose="020B0604020202020204" pitchFamily="34" charset="0"/>
                      </a:endParaRPr>
                    </a:p>
                  </a:txBody>
                  <a:tcPr marL="36000" marR="36000" marT="36000" marB="36000"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1"/>
                  </a:ext>
                </a:extLst>
              </a:tr>
              <a:tr h="269859">
                <a:tc>
                  <a:txBody>
                    <a:bodyPr/>
                    <a:lstStyle/>
                    <a:p>
                      <a:pPr algn="l" fontAlgn="ctr"/>
                      <a:r>
                        <a:rPr lang="en-US" sz="1000" b="0" i="0" u="none" strike="noStrike" dirty="0">
                          <a:solidFill>
                            <a:srgbClr val="000000"/>
                          </a:solidFill>
                          <a:effectLst/>
                          <a:latin typeface="+mn-lt"/>
                          <a:cs typeface="Arial" panose="020B0604020202020204" pitchFamily="34" charset="0"/>
                        </a:rPr>
                        <a:t>Supported Build Packs</a:t>
                      </a:r>
                    </a:p>
                  </a:txBody>
                  <a:tcPr marL="35981" marR="35981" marT="35981" marB="35981" anchor="ctr">
                    <a:lnL w="12700" cmpd="sng">
                      <a:noFill/>
                    </a:lnL>
                    <a:lnR w="12700" cmpd="sng">
                      <a:noFill/>
                    </a:lnR>
                    <a:lnT w="9525" cap="flat" cmpd="sng" algn="ctr">
                      <a:solidFill>
                        <a:schemeClr val="accent1"/>
                      </a:solidFill>
                      <a:prstDash val="solid"/>
                      <a:round/>
                      <a:headEnd type="none" w="med" len="med"/>
                      <a:tailEnd type="none" w="med" len="med"/>
                    </a:lnT>
                    <a:lnB w="12700" cap="flat" cmpd="sng" algn="ctr">
                      <a:solidFill>
                        <a:srgbClr val="005F8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Go, Java, Node.js, </a:t>
                      </a:r>
                      <a:r>
                        <a:rPr lang="en-US" sz="1000" dirty="0" err="1"/>
                        <a:t>.Net</a:t>
                      </a:r>
                      <a:r>
                        <a:rPr lang="en-US" sz="1000" dirty="0"/>
                        <a:t> core, PHP, Python, Ruby, Static File  (s. </a:t>
                      </a:r>
                      <a:r>
                        <a:rPr lang="en-US" sz="1000" dirty="0">
                          <a:hlinkClick r:id="rId3"/>
                        </a:rPr>
                        <a:t>Product</a:t>
                      </a:r>
                      <a:r>
                        <a:rPr lang="en-US" sz="1000" baseline="0" dirty="0">
                          <a:hlinkClick r:id="rId3"/>
                        </a:rPr>
                        <a:t> Sheet</a:t>
                      </a:r>
                      <a:r>
                        <a:rPr lang="en-US" sz="1000" baseline="0" dirty="0"/>
                        <a:t> for always up-to-date information)</a:t>
                      </a:r>
                      <a:endParaRPr lang="en-US" sz="1000" kern="1200" dirty="0">
                        <a:solidFill>
                          <a:srgbClr val="000000"/>
                        </a:solidFill>
                        <a:latin typeface="+mn-lt"/>
                        <a:ea typeface="+mn-ea"/>
                        <a:cs typeface="Arial" panose="020B0604020202020204" pitchFamily="34" charset="0"/>
                      </a:endParaRPr>
                    </a:p>
                  </a:txBody>
                  <a:tcPr marL="114240" marR="114240" marT="0" marB="0" anchor="ctr">
                    <a:lnL w="12700" cmpd="sng">
                      <a:noFill/>
                    </a:lnL>
                    <a:lnR w="12700" cmpd="sng">
                      <a:noFill/>
                    </a:lnR>
                    <a:lnT w="9525" cap="flat" cmpd="sng" algn="ctr">
                      <a:solidFill>
                        <a:schemeClr val="accent1"/>
                      </a:solidFill>
                      <a:prstDash val="solid"/>
                      <a:round/>
                      <a:headEnd type="none" w="med" len="med"/>
                      <a:tailEnd type="none" w="med" len="med"/>
                    </a:lnT>
                    <a:lnB w="12700" cap="flat" cmpd="sng" algn="ctr">
                      <a:solidFill>
                        <a:srgbClr val="005F8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914400" rtl="0" eaLnBrk="1" latinLnBrk="0" hangingPunct="1"/>
                      <a:endParaRPr lang="en-US" sz="1000" kern="1200" dirty="0">
                        <a:solidFill>
                          <a:srgbClr val="000000"/>
                        </a:solidFill>
                        <a:latin typeface="+mn-lt"/>
                        <a:ea typeface="+mn-ea"/>
                        <a:cs typeface="Arial" panose="020B0604020202020204" pitchFamily="34" charset="0"/>
                      </a:endParaRPr>
                    </a:p>
                  </a:txBody>
                  <a:tcPr marL="36000" marR="36000" marT="36000" marB="36000" anchor="ctr">
                    <a:lnL w="12700" cmpd="sng">
                      <a:noFill/>
                    </a:lnL>
                    <a:lnR w="12700" cmpd="sng">
                      <a:noFill/>
                    </a:lnR>
                    <a:lnT w="9525" cap="flat" cmpd="sng" algn="ctr">
                      <a:solidFill>
                        <a:schemeClr val="accent1"/>
                      </a:solidFill>
                      <a:prstDash val="solid"/>
                      <a:round/>
                      <a:headEnd type="none" w="med" len="med"/>
                      <a:tailEnd type="none" w="med" len="med"/>
                    </a:lnT>
                    <a:lnB w="12700" cap="flat" cmpd="sng" algn="ctr">
                      <a:solidFill>
                        <a:srgbClr val="005F8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ctr" defTabSz="914400" rtl="0" eaLnBrk="1" latinLnBrk="0" hangingPunct="1"/>
                      <a:endParaRPr lang="en-US" sz="1000" kern="1200" dirty="0">
                        <a:solidFill>
                          <a:srgbClr val="000000"/>
                        </a:solidFill>
                        <a:latin typeface="+mn-lt"/>
                        <a:ea typeface="+mn-ea"/>
                        <a:cs typeface="Arial" panose="020B0604020202020204" pitchFamily="34" charset="0"/>
                      </a:endParaRPr>
                    </a:p>
                  </a:txBody>
                  <a:tcPr marL="36000" marR="36000" marT="36000" marB="36000" anchor="ctr">
                    <a:lnL w="12700" cmpd="sng">
                      <a:noFill/>
                    </a:lnL>
                    <a:lnR w="12700" cmpd="sng">
                      <a:noFill/>
                    </a:lnR>
                    <a:lnT w="9525" cap="flat" cmpd="sng" algn="ctr">
                      <a:solidFill>
                        <a:schemeClr val="accent1"/>
                      </a:solidFill>
                      <a:prstDash val="solid"/>
                      <a:round/>
                      <a:headEnd type="none" w="med" len="med"/>
                      <a:tailEnd type="none" w="med" len="med"/>
                    </a:lnT>
                    <a:lnB w="12700" cap="flat" cmpd="sng" algn="ctr">
                      <a:solidFill>
                        <a:srgbClr val="005F87"/>
                      </a:solidFill>
                      <a:prstDash val="solid"/>
                      <a:round/>
                      <a:headEnd type="none" w="med" len="med"/>
                      <a:tailEnd type="none" w="med" len="med"/>
                    </a:lnB>
                    <a:lnTlToBr w="12700" cmpd="sng">
                      <a:noFill/>
                      <a:prstDash val="solid"/>
                    </a:lnTlToBr>
                    <a:lnBlToTr w="12700" cmpd="sng">
                      <a:noFill/>
                      <a:prstDash val="solid"/>
                    </a:lnBlToTr>
                    <a:solidFill>
                      <a:srgbClr val="F5F5F0"/>
                    </a:solidFill>
                  </a:tcPr>
                </a:tc>
                <a:extLst>
                  <a:ext uri="{0D108BD9-81ED-4DB2-BD59-A6C34878D82A}">
                    <a16:rowId xmlns:a16="http://schemas.microsoft.com/office/drawing/2014/main" val="10012"/>
                  </a:ext>
                </a:extLst>
              </a:tr>
            </a:tbl>
          </a:graphicData>
        </a:graphic>
      </p:graphicFrame>
      <p:sp>
        <p:nvSpPr>
          <p:cNvPr id="7" name="Freeform 5"/>
          <p:cNvSpPr>
            <a:spLocks noChangeAspect="1"/>
          </p:cNvSpPr>
          <p:nvPr/>
        </p:nvSpPr>
        <p:spPr bwMode="gray">
          <a:xfrm>
            <a:off x="10331756" y="2139075"/>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19" name="BainBulletsConfiguration" hidden="1"/>
          <p:cNvSpPr txBox="1"/>
          <p:nvPr/>
        </p:nvSpPr>
        <p:spPr bwMode="gray">
          <a:xfrm>
            <a:off x="12694" y="14479"/>
            <a:ext cx="65" cy="15381"/>
          </a:xfrm>
          <a:prstGeom prst="rect">
            <a:avLst/>
          </a:prstGeom>
          <a:noFill/>
        </p:spPr>
        <p:txBody>
          <a:bodyPr vert="horz" wrap="none" lIns="0" tIns="0" rIns="0" bIns="0" rtlCol="0">
            <a:spAutoFit/>
          </a:bodyPr>
          <a:lstStyle/>
          <a:p>
            <a:endParaRPr lang="en-US" sz="100" dirty="0">
              <a:solidFill>
                <a:srgbClr val="FFFFFF"/>
              </a:solidFill>
            </a:endParaRPr>
          </a:p>
        </p:txBody>
      </p:sp>
      <p:sp>
        <p:nvSpPr>
          <p:cNvPr id="8" name="Freeform 5"/>
          <p:cNvSpPr>
            <a:spLocks noChangeAspect="1"/>
          </p:cNvSpPr>
          <p:nvPr/>
        </p:nvSpPr>
        <p:spPr bwMode="gray">
          <a:xfrm>
            <a:off x="10331755" y="2404160"/>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11" name="Freeform 5"/>
          <p:cNvSpPr>
            <a:spLocks noChangeAspect="1"/>
          </p:cNvSpPr>
          <p:nvPr/>
        </p:nvSpPr>
        <p:spPr bwMode="gray">
          <a:xfrm>
            <a:off x="10331755" y="2669245"/>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14" name="Freeform 5"/>
          <p:cNvSpPr>
            <a:spLocks noChangeAspect="1"/>
          </p:cNvSpPr>
          <p:nvPr/>
        </p:nvSpPr>
        <p:spPr bwMode="gray">
          <a:xfrm>
            <a:off x="10331754" y="2934330"/>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1" name="Freeform 5"/>
          <p:cNvSpPr>
            <a:spLocks noChangeAspect="1"/>
          </p:cNvSpPr>
          <p:nvPr/>
        </p:nvSpPr>
        <p:spPr bwMode="gray">
          <a:xfrm>
            <a:off x="10336860" y="3199415"/>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1" name="Textfeld 30"/>
          <p:cNvSpPr txBox="1"/>
          <p:nvPr/>
        </p:nvSpPr>
        <p:spPr>
          <a:xfrm>
            <a:off x="3043540" y="1313509"/>
            <a:ext cx="2155480" cy="77598"/>
          </a:xfrm>
          <a:prstGeom prst="rect">
            <a:avLst/>
          </a:prstGeom>
          <a:noFill/>
        </p:spPr>
        <p:txBody>
          <a:bodyPr wrap="square" lIns="0" tIns="0" rIns="0" bIns="0" rtlCol="0">
            <a:noAutofit/>
          </a:bodyPr>
          <a:lstStyle/>
          <a:p>
            <a:pPr>
              <a:lnSpc>
                <a:spcPct val="110000"/>
              </a:lnSpc>
            </a:pPr>
            <a:endParaRPr lang="en-US" sz="800" dirty="0">
              <a:ea typeface="Arial Unicode MS" panose="020B0604020202020204" pitchFamily="34" charset="-128"/>
              <a:cs typeface="Arial Unicode MS" panose="020B0604020202020204" pitchFamily="34" charset="-128"/>
            </a:endParaRPr>
          </a:p>
        </p:txBody>
      </p:sp>
      <p:sp>
        <p:nvSpPr>
          <p:cNvPr id="36" name="Freeform 5"/>
          <p:cNvSpPr>
            <a:spLocks noChangeAspect="1"/>
          </p:cNvSpPr>
          <p:nvPr/>
        </p:nvSpPr>
        <p:spPr bwMode="gray">
          <a:xfrm>
            <a:off x="7690086" y="2133532"/>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7" name="Freeform 5"/>
          <p:cNvSpPr>
            <a:spLocks noChangeAspect="1"/>
          </p:cNvSpPr>
          <p:nvPr/>
        </p:nvSpPr>
        <p:spPr bwMode="gray">
          <a:xfrm>
            <a:off x="7690085" y="239972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8" name="Freeform 5"/>
          <p:cNvSpPr>
            <a:spLocks noChangeAspect="1"/>
          </p:cNvSpPr>
          <p:nvPr/>
        </p:nvSpPr>
        <p:spPr bwMode="gray">
          <a:xfrm>
            <a:off x="7690085" y="266591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1" name="Freeform 5"/>
          <p:cNvSpPr>
            <a:spLocks noChangeAspect="1"/>
          </p:cNvSpPr>
          <p:nvPr/>
        </p:nvSpPr>
        <p:spPr bwMode="gray">
          <a:xfrm>
            <a:off x="7690084" y="2932112"/>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2" name="Freeform 5"/>
          <p:cNvSpPr>
            <a:spLocks noChangeAspect="1"/>
          </p:cNvSpPr>
          <p:nvPr/>
        </p:nvSpPr>
        <p:spPr bwMode="gray">
          <a:xfrm>
            <a:off x="7695191" y="3198306"/>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3" name="Freeform 5"/>
          <p:cNvSpPr>
            <a:spLocks noChangeAspect="1"/>
          </p:cNvSpPr>
          <p:nvPr/>
        </p:nvSpPr>
        <p:spPr bwMode="gray">
          <a:xfrm>
            <a:off x="5043515" y="2133531"/>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4" name="Freeform 5"/>
          <p:cNvSpPr>
            <a:spLocks noChangeAspect="1"/>
          </p:cNvSpPr>
          <p:nvPr/>
        </p:nvSpPr>
        <p:spPr bwMode="gray">
          <a:xfrm>
            <a:off x="5043514" y="2399725"/>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5" name="Freeform 5"/>
          <p:cNvSpPr>
            <a:spLocks noChangeAspect="1"/>
          </p:cNvSpPr>
          <p:nvPr/>
        </p:nvSpPr>
        <p:spPr bwMode="gray">
          <a:xfrm>
            <a:off x="5043514" y="2665918"/>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6" name="Freeform 5"/>
          <p:cNvSpPr>
            <a:spLocks noChangeAspect="1"/>
          </p:cNvSpPr>
          <p:nvPr/>
        </p:nvSpPr>
        <p:spPr bwMode="gray">
          <a:xfrm>
            <a:off x="5043513" y="2932111"/>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7" name="Freeform 5"/>
          <p:cNvSpPr>
            <a:spLocks noChangeAspect="1"/>
          </p:cNvSpPr>
          <p:nvPr/>
        </p:nvSpPr>
        <p:spPr bwMode="gray">
          <a:xfrm>
            <a:off x="5048619" y="3198305"/>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3" name="Freeform 5"/>
          <p:cNvSpPr>
            <a:spLocks noChangeAspect="1"/>
          </p:cNvSpPr>
          <p:nvPr/>
        </p:nvSpPr>
        <p:spPr bwMode="gray">
          <a:xfrm>
            <a:off x="10336860" y="346449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4" name="Freeform 5"/>
          <p:cNvSpPr>
            <a:spLocks noChangeAspect="1"/>
          </p:cNvSpPr>
          <p:nvPr/>
        </p:nvSpPr>
        <p:spPr bwMode="gray">
          <a:xfrm>
            <a:off x="7695191" y="346449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5" name="Freeform 5"/>
          <p:cNvSpPr>
            <a:spLocks noChangeAspect="1"/>
          </p:cNvSpPr>
          <p:nvPr/>
        </p:nvSpPr>
        <p:spPr bwMode="gray">
          <a:xfrm>
            <a:off x="5014955" y="3464499"/>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7" name="Freeform 5"/>
          <p:cNvSpPr>
            <a:spLocks noChangeAspect="1"/>
          </p:cNvSpPr>
          <p:nvPr/>
        </p:nvSpPr>
        <p:spPr bwMode="gray">
          <a:xfrm>
            <a:off x="10336860" y="3750953"/>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29" name="Freeform 5"/>
          <p:cNvSpPr>
            <a:spLocks noChangeAspect="1"/>
          </p:cNvSpPr>
          <p:nvPr/>
        </p:nvSpPr>
        <p:spPr bwMode="gray">
          <a:xfrm>
            <a:off x="7695191" y="3750953"/>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30" name="Freeform 5"/>
          <p:cNvSpPr>
            <a:spLocks noChangeAspect="1"/>
          </p:cNvSpPr>
          <p:nvPr/>
        </p:nvSpPr>
        <p:spPr bwMode="gray">
          <a:xfrm>
            <a:off x="5014955" y="3750953"/>
            <a:ext cx="204826" cy="159418"/>
          </a:xfrm>
          <a:custGeom>
            <a:avLst/>
            <a:gdLst>
              <a:gd name="T0" fmla="*/ 418 w 1254"/>
              <a:gd name="T1" fmla="*/ 697 h 976"/>
              <a:gd name="T2" fmla="*/ 1114 w 1254"/>
              <a:gd name="T3" fmla="*/ 0 h 976"/>
              <a:gd name="T4" fmla="*/ 1254 w 1254"/>
              <a:gd name="T5" fmla="*/ 138 h 976"/>
              <a:gd name="T6" fmla="*/ 418 w 1254"/>
              <a:gd name="T7" fmla="*/ 976 h 976"/>
              <a:gd name="T8" fmla="*/ 0 w 1254"/>
              <a:gd name="T9" fmla="*/ 557 h 976"/>
              <a:gd name="T10" fmla="*/ 138 w 1254"/>
              <a:gd name="T11" fmla="*/ 419 h 976"/>
              <a:gd name="T12" fmla="*/ 418 w 1254"/>
              <a:gd name="T13" fmla="*/ 697 h 976"/>
              <a:gd name="T14" fmla="*/ 418 w 1254"/>
              <a:gd name="T15" fmla="*/ 697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76">
                <a:moveTo>
                  <a:pt x="418" y="697"/>
                </a:moveTo>
                <a:lnTo>
                  <a:pt x="1114" y="0"/>
                </a:lnTo>
                <a:lnTo>
                  <a:pt x="1254" y="138"/>
                </a:lnTo>
                <a:lnTo>
                  <a:pt x="418" y="976"/>
                </a:lnTo>
                <a:lnTo>
                  <a:pt x="0" y="557"/>
                </a:lnTo>
                <a:lnTo>
                  <a:pt x="138" y="419"/>
                </a:lnTo>
                <a:lnTo>
                  <a:pt x="418" y="697"/>
                </a:lnTo>
                <a:lnTo>
                  <a:pt x="418" y="697"/>
                </a:lnTo>
                <a:close/>
              </a:path>
            </a:pathLst>
          </a:custGeom>
          <a:solidFill>
            <a:srgbClr val="AAB414"/>
          </a:solidFill>
          <a:ln>
            <a:noFill/>
          </a:ln>
          <a:extLst/>
        </p:spPr>
        <p:txBody>
          <a:bodyPr vert="horz" wrap="square" lIns="91392" tIns="45696" rIns="91392" bIns="45696" numCol="1" anchor="t" anchorCtr="0" compatLnSpc="1">
            <a:prstTxWarp prst="textNoShape">
              <a:avLst/>
            </a:prstTxWarp>
          </a:bodyPr>
          <a:lstStyle/>
          <a:p>
            <a:pPr>
              <a:lnSpc>
                <a:spcPct val="110000"/>
              </a:lnSpc>
              <a:spcBef>
                <a:spcPct val="0"/>
              </a:spcBef>
            </a:pPr>
            <a:endParaRPr lang="en-US" sz="1399" kern="1400" dirty="0">
              <a:solidFill>
                <a:srgbClr val="000000"/>
              </a:solidFill>
              <a:latin typeface="Arial" charset="0"/>
              <a:ea typeface="Arial Unicode MS"/>
            </a:endParaRPr>
          </a:p>
        </p:txBody>
      </p:sp>
      <p:sp>
        <p:nvSpPr>
          <p:cNvPr id="48" name="Textfeld 47"/>
          <p:cNvSpPr txBox="1"/>
          <p:nvPr/>
        </p:nvSpPr>
        <p:spPr>
          <a:xfrm>
            <a:off x="639431" y="5808323"/>
            <a:ext cx="8432213" cy="541405"/>
          </a:xfrm>
          <a:prstGeom prst="rect">
            <a:avLst/>
          </a:prstGeom>
          <a:noFill/>
        </p:spPr>
        <p:txBody>
          <a:bodyPr wrap="none" lIns="0" tIns="0" rIns="0" bIns="0" rtlCol="0" anchor="ctr" anchorCtr="0">
            <a:spAutoFit/>
          </a:bodyPr>
          <a:lstStyle/>
          <a:p>
            <a:pPr marL="228486" indent="-228486" defTabSz="180885">
              <a:lnSpc>
                <a:spcPct val="110000"/>
              </a:lnSpc>
              <a:buAutoNum type="arabicPlain"/>
            </a:pPr>
            <a:r>
              <a:rPr lang="en-US" sz="800" dirty="0">
                <a:ea typeface="Arial Unicode MS" panose="020B0604020202020204" pitchFamily="34" charset="-128"/>
                <a:cs typeface="Arial Unicode MS" panose="020B0604020202020204" pitchFamily="34" charset="-128"/>
              </a:rPr>
              <a:t>Comprehensive set of MindSphere APIs e.g. analytics, notification service, context delivery service; number of calls limited, higher packages include more calls; upgrades available </a:t>
            </a:r>
          </a:p>
          <a:p>
            <a:pPr marL="228486" indent="-228486" defTabSz="180885">
              <a:lnSpc>
                <a:spcPct val="110000"/>
              </a:lnSpc>
              <a:buAutoNum type="arabicPlain"/>
            </a:pPr>
            <a:r>
              <a:rPr lang="en-US" sz="800" dirty="0">
                <a:ea typeface="Arial Unicode MS" panose="020B0604020202020204" pitchFamily="34" charset="-128"/>
                <a:cs typeface="Arial Unicode MS" panose="020B0604020202020204" pitchFamily="34" charset="-128"/>
              </a:rPr>
              <a:t>Inbound traffic and respective storage for testing included (according to data sheet) </a:t>
            </a:r>
          </a:p>
          <a:p>
            <a:pPr marL="228486" indent="-228486" defTabSz="180885">
              <a:lnSpc>
                <a:spcPct val="110000"/>
              </a:lnSpc>
              <a:buAutoNum type="arabicPlain"/>
            </a:pPr>
            <a:r>
              <a:rPr lang="en-US" sz="800" dirty="0">
                <a:ea typeface="Arial Unicode MS" panose="020B0604020202020204" pitchFamily="34" charset="-128"/>
                <a:cs typeface="Arial Unicode MS" panose="020B0604020202020204" pitchFamily="34" charset="-128"/>
              </a:rPr>
              <a:t>Limited use of rules &amp; events. one active concurrent rule included in all plan sizes, upgrade available </a:t>
            </a:r>
          </a:p>
          <a:p>
            <a:pPr marL="228486" indent="-228486" defTabSz="180885">
              <a:lnSpc>
                <a:spcPct val="110000"/>
              </a:lnSpc>
              <a:buFontTx/>
              <a:buAutoNum type="arabicPlain"/>
            </a:pPr>
            <a:r>
              <a:rPr lang="en-US" sz="800" dirty="0">
                <a:ea typeface="Arial Unicode MS" panose="020B0604020202020204" pitchFamily="34" charset="-128"/>
                <a:cs typeface="Arial Unicode MS" panose="020B0604020202020204" pitchFamily="34" charset="-128"/>
              </a:rPr>
              <a:t>Release upcoming for MindSphere on Azure</a:t>
            </a:r>
            <a:endParaRPr lang="en-US" sz="1199"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6086148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6723667" y="2324589"/>
            <a:ext cx="3610847" cy="1512168"/>
          </a:xfrm>
          <a:prstGeom prst="roundRect">
            <a:avLst/>
          </a:prstGeom>
          <a:solidFill>
            <a:srgbClr val="E1E1D7"/>
          </a:solidFill>
          <a:ln>
            <a:noFill/>
          </a:ln>
          <a:effectLst/>
          <a:extLst/>
        </p:spPr>
        <p:txBody>
          <a:bodyPr wrap="square" lIns="108000" tIns="54000" rIns="108000" bIns="54000" numCol="1" spcCol="72000" rtlCol="0" anchor="b" anchorCtr="0">
            <a:noAutofit/>
          </a:bodyPr>
          <a:lstStyle/>
          <a:p>
            <a:pPr algn="ctr">
              <a:lnSpc>
                <a:spcPct val="110000"/>
              </a:lnSpc>
              <a:spcBef>
                <a:spcPct val="0"/>
              </a:spcBef>
              <a:buFont typeface="Wingdings" charset="0"/>
              <a:buNone/>
            </a:pPr>
            <a:r>
              <a:rPr lang="de-DE" sz="1800" dirty="0">
                <a:solidFill>
                  <a:schemeClr val="tx1"/>
                </a:solidFill>
                <a:latin typeface="+mn-lt"/>
                <a:ea typeface="Arial Unicode MS" panose="020B0604020202020204" pitchFamily="34" charset="-128"/>
                <a:cs typeface="Arial Unicode MS" panose="020B0604020202020204" pitchFamily="34" charset="-128"/>
              </a:rPr>
              <a:t>MindSphere</a:t>
            </a:r>
          </a:p>
        </p:txBody>
      </p:sp>
      <p:sp>
        <p:nvSpPr>
          <p:cNvPr id="2" name="Title 1"/>
          <p:cNvSpPr>
            <a:spLocks noGrp="1"/>
          </p:cNvSpPr>
          <p:nvPr>
            <p:ph type="title"/>
          </p:nvPr>
        </p:nvSpPr>
        <p:spPr/>
        <p:txBody>
          <a:bodyPr/>
          <a:lstStyle/>
          <a:p>
            <a:r>
              <a:rPr lang="de-DE" dirty="0"/>
              <a:t>MindSphere </a:t>
            </a:r>
            <a:br>
              <a:rPr lang="de-DE" dirty="0"/>
            </a:br>
            <a:r>
              <a:rPr lang="de-DE" sz="2000" dirty="0">
                <a:solidFill>
                  <a:srgbClr val="4BB9B9"/>
                </a:solidFill>
              </a:rPr>
              <a:t>General Details </a:t>
            </a:r>
          </a:p>
        </p:txBody>
      </p:sp>
      <p:sp>
        <p:nvSpPr>
          <p:cNvPr id="3" name="Content Placeholder 2"/>
          <p:cNvSpPr>
            <a:spLocks noGrp="1"/>
          </p:cNvSpPr>
          <p:nvPr>
            <p:ph sz="half" idx="1"/>
          </p:nvPr>
        </p:nvSpPr>
        <p:spPr>
          <a:xfrm>
            <a:off x="554271" y="1211003"/>
            <a:ext cx="5469263" cy="4752000"/>
          </a:xfrm>
        </p:spPr>
        <p:txBody>
          <a:bodyPr/>
          <a:lstStyle/>
          <a:p>
            <a:r>
              <a:rPr lang="de-DE" sz="2000" b="1" dirty="0" err="1">
                <a:solidFill>
                  <a:srgbClr val="00646E"/>
                </a:solidFill>
              </a:rPr>
              <a:t>Multitenant</a:t>
            </a:r>
            <a:r>
              <a:rPr lang="de-DE" sz="2000" b="1" dirty="0">
                <a:solidFill>
                  <a:srgbClr val="00646E"/>
                </a:solidFill>
              </a:rPr>
              <a:t> System</a:t>
            </a:r>
          </a:p>
          <a:p>
            <a:endParaRPr lang="de-DE" sz="1400" b="1" dirty="0">
              <a:solidFill>
                <a:srgbClr val="00646E"/>
              </a:solidFill>
            </a:endParaRPr>
          </a:p>
          <a:p>
            <a:pPr marL="285750" indent="-285750">
              <a:buFont typeface="Arial" panose="020B0604020202020204" pitchFamily="34" charset="0"/>
              <a:buChar char="•"/>
            </a:pPr>
            <a:r>
              <a:rPr lang="de-DE" sz="1600" dirty="0" err="1"/>
              <a:t>Strict</a:t>
            </a:r>
            <a:r>
              <a:rPr lang="de-DE" sz="1600" dirty="0"/>
              <a:t> </a:t>
            </a:r>
            <a:r>
              <a:rPr lang="de-DE" sz="1600" dirty="0" err="1"/>
              <a:t>data</a:t>
            </a:r>
            <a:r>
              <a:rPr lang="de-DE" sz="1600" dirty="0"/>
              <a:t> </a:t>
            </a:r>
            <a:r>
              <a:rPr lang="de-DE" sz="1600" dirty="0" err="1"/>
              <a:t>separation</a:t>
            </a:r>
            <a:r>
              <a:rPr lang="de-DE" sz="1600" dirty="0"/>
              <a:t> </a:t>
            </a:r>
            <a:r>
              <a:rPr lang="de-DE" sz="1600" dirty="0" err="1"/>
              <a:t>between</a:t>
            </a:r>
            <a:r>
              <a:rPr lang="de-DE" sz="1600" dirty="0"/>
              <a:t> </a:t>
            </a:r>
            <a:r>
              <a:rPr lang="de-DE" sz="1600" dirty="0" err="1"/>
              <a:t>tenants</a:t>
            </a:r>
            <a:br>
              <a:rPr lang="de-DE" sz="1600" dirty="0"/>
            </a:br>
            <a:endParaRPr lang="de-DE" sz="1600" dirty="0"/>
          </a:p>
          <a:p>
            <a:pPr marL="285750" indent="-285750">
              <a:buFont typeface="Arial" panose="020B0604020202020204" pitchFamily="34" charset="0"/>
              <a:buChar char="•"/>
            </a:pPr>
            <a:r>
              <a:rPr lang="en-US" sz="1600" dirty="0"/>
              <a:t>Data access only for the assigned owner of the tenant (=data owner)</a:t>
            </a:r>
          </a:p>
          <a:p>
            <a:endParaRPr lang="en-US" dirty="0"/>
          </a:p>
          <a:p>
            <a:endParaRPr lang="en-US" dirty="0"/>
          </a:p>
          <a:p>
            <a:endParaRPr lang="en-US" dirty="0"/>
          </a:p>
          <a:p>
            <a:r>
              <a:rPr lang="en-US" sz="2000" b="1" dirty="0">
                <a:solidFill>
                  <a:srgbClr val="00646E"/>
                </a:solidFill>
              </a:rPr>
              <a:t>Hierarchical tenant system ("OEM </a:t>
            </a:r>
            <a:r>
              <a:rPr lang="en-US" sz="2000" b="1" dirty="0" err="1">
                <a:solidFill>
                  <a:srgbClr val="00646E"/>
                </a:solidFill>
              </a:rPr>
              <a:t>Usecase</a:t>
            </a:r>
            <a:r>
              <a:rPr lang="en-US" sz="2000" b="1" dirty="0">
                <a:solidFill>
                  <a:srgbClr val="00646E"/>
                </a:solidFill>
              </a:rPr>
              <a:t>")</a:t>
            </a:r>
          </a:p>
          <a:p>
            <a:endParaRPr lang="en-US" sz="1400" b="1" dirty="0">
              <a:solidFill>
                <a:srgbClr val="00646E"/>
              </a:solidFill>
            </a:endParaRPr>
          </a:p>
          <a:p>
            <a:pPr marL="285750" indent="-285750">
              <a:buFont typeface="Arial" panose="020B0604020202020204" pitchFamily="34" charset="0"/>
              <a:buChar char="•"/>
            </a:pPr>
            <a:r>
              <a:rPr lang="en-US" sz="1600" dirty="0"/>
              <a:t>Tenant</a:t>
            </a:r>
          </a:p>
          <a:p>
            <a:pPr marL="285750" indent="-285750">
              <a:buFont typeface="Arial" panose="020B0604020202020204" pitchFamily="34" charset="0"/>
              <a:buChar char="•"/>
            </a:pPr>
            <a:r>
              <a:rPr lang="en-US" sz="1600" dirty="0"/>
              <a:t>Subtenant</a:t>
            </a:r>
          </a:p>
          <a:p>
            <a:endParaRPr lang="en-US" dirty="0"/>
          </a:p>
          <a:p>
            <a:endParaRPr lang="en-US" dirty="0"/>
          </a:p>
          <a:p>
            <a:endParaRPr lang="de-DE" dirty="0"/>
          </a:p>
        </p:txBody>
      </p:sp>
      <p:sp>
        <p:nvSpPr>
          <p:cNvPr id="6" name="Flowchart: Magnetic Disk 5"/>
          <p:cNvSpPr/>
          <p:nvPr/>
        </p:nvSpPr>
        <p:spPr bwMode="auto">
          <a:xfrm>
            <a:off x="6965366" y="2504609"/>
            <a:ext cx="1187514" cy="864096"/>
          </a:xfrm>
          <a:prstGeom prst="flowChartMagneticDisk">
            <a:avLst/>
          </a:prstGeom>
          <a:solidFill>
            <a:srgbClr val="32A0A0"/>
          </a:solidFill>
          <a:ln>
            <a:solidFill>
              <a:schemeClr val="tx1"/>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a:solidFill>
                  <a:schemeClr val="bg1"/>
                </a:solidFill>
                <a:latin typeface="+mn-lt"/>
                <a:ea typeface="Arial Unicode MS" panose="020B0604020202020204" pitchFamily="34" charset="-128"/>
                <a:cs typeface="Arial Unicode MS" panose="020B0604020202020204" pitchFamily="34" charset="-128"/>
              </a:rPr>
              <a:t>Data A</a:t>
            </a:r>
          </a:p>
        </p:txBody>
      </p:sp>
      <p:sp>
        <p:nvSpPr>
          <p:cNvPr id="7" name="Flowchart: Magnetic Disk 6"/>
          <p:cNvSpPr/>
          <p:nvPr/>
        </p:nvSpPr>
        <p:spPr bwMode="auto">
          <a:xfrm>
            <a:off x="8812005" y="2504609"/>
            <a:ext cx="1187514" cy="864096"/>
          </a:xfrm>
          <a:prstGeom prst="flowChartMagneticDisk">
            <a:avLst/>
          </a:prstGeom>
          <a:solidFill>
            <a:srgbClr val="41AAC8"/>
          </a:solidFill>
          <a:ln>
            <a:solidFill>
              <a:schemeClr val="tx1"/>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a:solidFill>
                  <a:schemeClr val="bg1"/>
                </a:solidFill>
                <a:latin typeface="+mn-lt"/>
                <a:ea typeface="Arial Unicode MS" panose="020B0604020202020204" pitchFamily="34" charset="-128"/>
                <a:cs typeface="Arial Unicode MS" panose="020B0604020202020204" pitchFamily="34" charset="-128"/>
              </a:rPr>
              <a:t>Data B</a:t>
            </a:r>
          </a:p>
        </p:txBody>
      </p:sp>
      <p:sp>
        <p:nvSpPr>
          <p:cNvPr id="10" name="Rectangle 9"/>
          <p:cNvSpPr/>
          <p:nvPr/>
        </p:nvSpPr>
        <p:spPr bwMode="auto">
          <a:xfrm>
            <a:off x="6965366" y="1385662"/>
            <a:ext cx="1187515" cy="720080"/>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err="1">
                <a:solidFill>
                  <a:schemeClr val="bg1"/>
                </a:solidFill>
                <a:latin typeface="+mn-lt"/>
                <a:ea typeface="Arial Unicode MS" panose="020B0604020202020204" pitchFamily="34" charset="-128"/>
                <a:cs typeface="Arial Unicode MS" panose="020B0604020202020204" pitchFamily="34" charset="-128"/>
              </a:rPr>
              <a:t>Tenant</a:t>
            </a:r>
            <a:r>
              <a:rPr lang="de-DE" sz="1800" dirty="0">
                <a:solidFill>
                  <a:schemeClr val="bg1"/>
                </a:solidFill>
                <a:latin typeface="+mn-lt"/>
                <a:ea typeface="Arial Unicode MS" panose="020B0604020202020204" pitchFamily="34" charset="-128"/>
                <a:cs typeface="Arial Unicode MS" panose="020B0604020202020204" pitchFamily="34" charset="-128"/>
              </a:rPr>
              <a:t> A App</a:t>
            </a:r>
          </a:p>
        </p:txBody>
      </p:sp>
      <p:sp>
        <p:nvSpPr>
          <p:cNvPr id="11" name="Rectangle 10"/>
          <p:cNvSpPr/>
          <p:nvPr/>
        </p:nvSpPr>
        <p:spPr bwMode="auto">
          <a:xfrm>
            <a:off x="8812006" y="1385662"/>
            <a:ext cx="1190433" cy="725726"/>
          </a:xfrm>
          <a:prstGeom prst="rect">
            <a:avLst/>
          </a:prstGeom>
          <a:solidFill>
            <a:srgbClr val="41AAC8"/>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err="1">
                <a:solidFill>
                  <a:schemeClr val="bg1"/>
                </a:solidFill>
                <a:latin typeface="+mn-lt"/>
                <a:ea typeface="Arial Unicode MS" panose="020B0604020202020204" pitchFamily="34" charset="-128"/>
                <a:cs typeface="Arial Unicode MS" panose="020B0604020202020204" pitchFamily="34" charset="-128"/>
              </a:rPr>
              <a:t>Tenant</a:t>
            </a:r>
            <a:r>
              <a:rPr lang="de-DE" sz="1800" dirty="0">
                <a:solidFill>
                  <a:schemeClr val="bg1"/>
                </a:solidFill>
                <a:latin typeface="+mn-lt"/>
                <a:ea typeface="Arial Unicode MS" panose="020B0604020202020204" pitchFamily="34" charset="-128"/>
                <a:cs typeface="Arial Unicode MS" panose="020B0604020202020204" pitchFamily="34" charset="-128"/>
              </a:rPr>
              <a:t> B App</a:t>
            </a:r>
          </a:p>
        </p:txBody>
      </p:sp>
      <p:cxnSp>
        <p:nvCxnSpPr>
          <p:cNvPr id="13" name="Straight Arrow Connector 12"/>
          <p:cNvCxnSpPr>
            <a:stCxn id="10" idx="2"/>
            <a:endCxn id="6" idx="1"/>
          </p:cNvCxnSpPr>
          <p:nvPr/>
        </p:nvCxnSpPr>
        <p:spPr bwMode="auto">
          <a:xfrm flipH="1">
            <a:off x="7559123" y="2105743"/>
            <a:ext cx="1" cy="398867"/>
          </a:xfrm>
          <a:prstGeom prst="straightConnector1">
            <a:avLst/>
          </a:prstGeom>
          <a:ln>
            <a:solidFill>
              <a:srgbClr val="73645A"/>
            </a:solidFill>
            <a:headEnd type="triangle"/>
            <a:tailEnd type="triangle"/>
          </a:ln>
          <a:extLst/>
        </p:spPr>
        <p:style>
          <a:lnRef idx="3">
            <a:schemeClr val="accent4"/>
          </a:lnRef>
          <a:fillRef idx="0">
            <a:schemeClr val="accent4"/>
          </a:fillRef>
          <a:effectRef idx="2">
            <a:schemeClr val="accent4"/>
          </a:effectRef>
          <a:fontRef idx="minor">
            <a:schemeClr val="tx1"/>
          </a:fontRef>
        </p:style>
      </p:cxnSp>
      <p:cxnSp>
        <p:nvCxnSpPr>
          <p:cNvPr id="15" name="Straight Arrow Connector 14"/>
          <p:cNvCxnSpPr>
            <a:stCxn id="11" idx="2"/>
            <a:endCxn id="7" idx="1"/>
          </p:cNvCxnSpPr>
          <p:nvPr/>
        </p:nvCxnSpPr>
        <p:spPr bwMode="auto">
          <a:xfrm flipH="1">
            <a:off x="9405763" y="2111389"/>
            <a:ext cx="1460" cy="393221"/>
          </a:xfrm>
          <a:prstGeom prst="straightConnector1">
            <a:avLst/>
          </a:prstGeom>
          <a:ln>
            <a:solidFill>
              <a:srgbClr val="73645A"/>
            </a:solidFill>
            <a:headEnd type="triangle"/>
            <a:tailEnd type="triangle"/>
          </a:ln>
          <a:extLst/>
        </p:spPr>
        <p:style>
          <a:lnRef idx="3">
            <a:schemeClr val="accent4"/>
          </a:lnRef>
          <a:fillRef idx="0">
            <a:schemeClr val="accent4"/>
          </a:fillRef>
          <a:effectRef idx="2">
            <a:schemeClr val="accent4"/>
          </a:effectRef>
          <a:fontRef idx="minor">
            <a:schemeClr val="tx1"/>
          </a:fontRef>
        </p:style>
      </p:cxnSp>
      <p:sp>
        <p:nvSpPr>
          <p:cNvPr id="21" name="Rectangle 20"/>
          <p:cNvSpPr/>
          <p:nvPr/>
        </p:nvSpPr>
        <p:spPr bwMode="auto">
          <a:xfrm>
            <a:off x="4599427" y="4370910"/>
            <a:ext cx="1842170" cy="68407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err="1">
                <a:solidFill>
                  <a:schemeClr val="bg1"/>
                </a:solidFill>
                <a:latin typeface="+mn-lt"/>
                <a:ea typeface="Arial Unicode MS" panose="020B0604020202020204" pitchFamily="34" charset="-128"/>
                <a:cs typeface="Arial Unicode MS" panose="020B0604020202020204" pitchFamily="34" charset="-128"/>
              </a:rPr>
              <a:t>Tenant</a:t>
            </a:r>
            <a:r>
              <a:rPr lang="de-DE" sz="1800" dirty="0">
                <a:solidFill>
                  <a:schemeClr val="bg1"/>
                </a:solidFill>
                <a:latin typeface="+mn-lt"/>
                <a:ea typeface="Arial Unicode MS" panose="020B0604020202020204" pitchFamily="34" charset="-128"/>
                <a:cs typeface="Arial Unicode MS" panose="020B0604020202020204" pitchFamily="34" charset="-128"/>
              </a:rPr>
              <a:t> A</a:t>
            </a:r>
          </a:p>
        </p:txBody>
      </p:sp>
      <p:sp>
        <p:nvSpPr>
          <p:cNvPr id="22" name="Rectangle 21"/>
          <p:cNvSpPr/>
          <p:nvPr/>
        </p:nvSpPr>
        <p:spPr bwMode="auto">
          <a:xfrm>
            <a:off x="3383038" y="5553236"/>
            <a:ext cx="1839430" cy="684076"/>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err="1">
                <a:solidFill>
                  <a:schemeClr val="bg1"/>
                </a:solidFill>
                <a:latin typeface="+mn-lt"/>
                <a:ea typeface="Arial Unicode MS" panose="020B0604020202020204" pitchFamily="34" charset="-128"/>
                <a:cs typeface="Arial Unicode MS" panose="020B0604020202020204" pitchFamily="34" charset="-128"/>
              </a:rPr>
              <a:t>Subtenant</a:t>
            </a:r>
            <a:r>
              <a:rPr lang="de-DE" sz="1800" dirty="0">
                <a:solidFill>
                  <a:schemeClr val="bg1"/>
                </a:solidFill>
                <a:latin typeface="+mn-lt"/>
                <a:ea typeface="Arial Unicode MS" panose="020B0604020202020204" pitchFamily="34" charset="-128"/>
                <a:cs typeface="Arial Unicode MS" panose="020B0604020202020204" pitchFamily="34" charset="-128"/>
              </a:rPr>
              <a:t> A1</a:t>
            </a:r>
          </a:p>
        </p:txBody>
      </p:sp>
      <p:sp>
        <p:nvSpPr>
          <p:cNvPr id="23" name="Rectangle 22"/>
          <p:cNvSpPr/>
          <p:nvPr/>
        </p:nvSpPr>
        <p:spPr bwMode="auto">
          <a:xfrm>
            <a:off x="5731966" y="5523038"/>
            <a:ext cx="1839430" cy="684076"/>
          </a:xfrm>
          <a:prstGeom prst="rect">
            <a:avLst/>
          </a:prstGeom>
          <a:solidFill>
            <a:srgbClr val="4BB9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err="1">
                <a:solidFill>
                  <a:schemeClr val="bg1"/>
                </a:solidFill>
                <a:ea typeface="Arial Unicode MS" panose="020B0604020202020204" pitchFamily="34" charset="-128"/>
                <a:cs typeface="Arial Unicode MS" panose="020B0604020202020204" pitchFamily="34" charset="-128"/>
              </a:rPr>
              <a:t>Subtenant</a:t>
            </a:r>
            <a:r>
              <a:rPr lang="de-DE" dirty="0">
                <a:solidFill>
                  <a:schemeClr val="bg1"/>
                </a:solidFill>
                <a:ea typeface="Arial Unicode MS" panose="020B0604020202020204" pitchFamily="34" charset="-128"/>
                <a:cs typeface="Arial Unicode MS" panose="020B0604020202020204" pitchFamily="34" charset="-128"/>
              </a:rPr>
              <a:t> A2</a:t>
            </a:r>
            <a:endParaRPr lang="de-DE" sz="1800" dirty="0">
              <a:solidFill>
                <a:schemeClr val="bg1"/>
              </a:solidFill>
              <a:latin typeface="+mn-lt"/>
              <a:ea typeface="Arial Unicode MS" panose="020B0604020202020204" pitchFamily="34" charset="-128"/>
              <a:cs typeface="Arial Unicode MS" panose="020B0604020202020204" pitchFamily="34" charset="-128"/>
            </a:endParaRPr>
          </a:p>
        </p:txBody>
      </p:sp>
      <p:cxnSp>
        <p:nvCxnSpPr>
          <p:cNvPr id="30" name="Straight Arrow Connector 29"/>
          <p:cNvCxnSpPr>
            <a:stCxn id="21" idx="2"/>
            <a:endCxn id="22" idx="0"/>
          </p:cNvCxnSpPr>
          <p:nvPr/>
        </p:nvCxnSpPr>
        <p:spPr bwMode="auto">
          <a:xfrm flipH="1">
            <a:off x="4302753" y="5054986"/>
            <a:ext cx="1217759" cy="498250"/>
          </a:xfrm>
          <a:prstGeom prst="straightConnector1">
            <a:avLst/>
          </a:prstGeom>
          <a:ln w="28575">
            <a:solidFill>
              <a:srgbClr val="73645A"/>
            </a:solidFill>
            <a:headEnd type="none"/>
            <a:tailEnd type="triangle"/>
          </a:ln>
          <a:extLst/>
        </p:spPr>
        <p:style>
          <a:lnRef idx="3">
            <a:schemeClr val="accent4"/>
          </a:lnRef>
          <a:fillRef idx="0">
            <a:schemeClr val="accent4"/>
          </a:fillRef>
          <a:effectRef idx="2">
            <a:schemeClr val="accent4"/>
          </a:effectRef>
          <a:fontRef idx="minor">
            <a:schemeClr val="tx1"/>
          </a:fontRef>
        </p:style>
      </p:cxnSp>
      <p:cxnSp>
        <p:nvCxnSpPr>
          <p:cNvPr id="34" name="Straight Arrow Connector 33"/>
          <p:cNvCxnSpPr>
            <a:stCxn id="21" idx="2"/>
            <a:endCxn id="23" idx="0"/>
          </p:cNvCxnSpPr>
          <p:nvPr/>
        </p:nvCxnSpPr>
        <p:spPr bwMode="auto">
          <a:xfrm>
            <a:off x="5520512" y="5054986"/>
            <a:ext cx="1131169" cy="468052"/>
          </a:xfrm>
          <a:prstGeom prst="straightConnector1">
            <a:avLst/>
          </a:prstGeom>
          <a:ln w="28575">
            <a:solidFill>
              <a:srgbClr val="73645A"/>
            </a:solidFill>
            <a:headEnd type="none"/>
            <a:tailEnd type="triangle"/>
          </a:ln>
          <a:ex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30042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26074" y="1450339"/>
            <a:ext cx="4349735" cy="4749526"/>
          </a:xfrm>
        </p:spPr>
        <p:txBody>
          <a:bodyPr/>
          <a:lstStyle/>
          <a:p>
            <a:pPr lvl="1"/>
            <a:r>
              <a:rPr lang="en-US" sz="1600" dirty="0"/>
              <a:t>Subtenants cannot see/access other subtenants, nor are they allowed to see data of the tenant; they cannot create new assets or asset types</a:t>
            </a:r>
          </a:p>
          <a:p>
            <a:pPr lvl="1"/>
            <a:r>
              <a:rPr lang="en-US" sz="1600" dirty="0"/>
              <a:t>Subtenants may only change the IP address of a device to accommodate the new location of the device</a:t>
            </a:r>
          </a:p>
          <a:p>
            <a:pPr lvl="1"/>
            <a:r>
              <a:rPr lang="en-US" sz="1600" dirty="0"/>
              <a:t>A tenant can delete his subtenants</a:t>
            </a:r>
          </a:p>
          <a:p>
            <a:pPr lvl="1"/>
            <a:r>
              <a:rPr lang="en-US" sz="1600" dirty="0"/>
              <a:t>Dedicated endpoint for subtenant management as part of the existing user and group management service </a:t>
            </a:r>
          </a:p>
          <a:p>
            <a:pPr lvl="2"/>
            <a:endParaRPr lang="en-US" dirty="0"/>
          </a:p>
          <a:p>
            <a:endParaRPr lang="en-US" dirty="0"/>
          </a:p>
        </p:txBody>
      </p:sp>
      <p:pic>
        <p:nvPicPr>
          <p:cNvPr id="8" name="Content Placeholder 7"/>
          <p:cNvPicPr>
            <a:picLocks noGrp="1" noChangeAspect="1"/>
          </p:cNvPicPr>
          <p:nvPr>
            <p:ph sz="half" idx="2"/>
          </p:nvPr>
        </p:nvPicPr>
        <p:blipFill rotWithShape="1">
          <a:blip r:embed="rId3"/>
          <a:srcRect l="1588" r="17965"/>
          <a:stretch/>
        </p:blipFill>
        <p:spPr>
          <a:xfrm>
            <a:off x="5315460" y="1418686"/>
            <a:ext cx="6600562" cy="4774300"/>
          </a:xfrm>
          <a:prstGeom prst="rect">
            <a:avLst/>
          </a:prstGeom>
        </p:spPr>
      </p:pic>
      <p:sp>
        <p:nvSpPr>
          <p:cNvPr id="7" name="Title 6"/>
          <p:cNvSpPr>
            <a:spLocks noGrp="1"/>
          </p:cNvSpPr>
          <p:nvPr>
            <p:ph type="title"/>
          </p:nvPr>
        </p:nvSpPr>
        <p:spPr/>
        <p:txBody>
          <a:bodyPr/>
          <a:lstStyle/>
          <a:p>
            <a:r>
              <a:rPr lang="en-US" dirty="0"/>
              <a:t>Application and tenant management</a:t>
            </a:r>
            <a:br>
              <a:rPr lang="en-US" dirty="0"/>
            </a:br>
            <a:r>
              <a:rPr lang="en-US" sz="2000" dirty="0">
                <a:solidFill>
                  <a:srgbClr val="4BB9B9"/>
                </a:solidFill>
              </a:rPr>
              <a:t>Subtenant access</a:t>
            </a:r>
          </a:p>
        </p:txBody>
      </p:sp>
      <p:pic>
        <p:nvPicPr>
          <p:cNvPr id="9" name="Content Placeholder 7"/>
          <p:cNvPicPr>
            <a:picLocks noChangeAspect="1"/>
          </p:cNvPicPr>
          <p:nvPr/>
        </p:nvPicPr>
        <p:blipFill rotWithShape="1">
          <a:blip r:embed="rId3"/>
          <a:srcRect l="84061" t="90163" r="1" b="-39"/>
          <a:stretch/>
        </p:blipFill>
        <p:spPr bwMode="gray">
          <a:xfrm>
            <a:off x="3785228" y="5730878"/>
            <a:ext cx="1307753" cy="468987"/>
          </a:xfrm>
          <a:prstGeom prst="rect">
            <a:avLst/>
          </a:prstGeom>
          <a:noFill/>
          <a:ln w="9525">
            <a:noFill/>
            <a:miter lim="800000"/>
            <a:headEnd/>
            <a:tailEnd/>
          </a:ln>
        </p:spPr>
      </p:pic>
    </p:spTree>
    <p:extLst>
      <p:ext uri="{BB962C8B-B14F-4D97-AF65-F5344CB8AC3E}">
        <p14:creationId xmlns:p14="http://schemas.microsoft.com/office/powerpoint/2010/main" val="1505456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Ellipse 119"/>
          <p:cNvSpPr/>
          <p:nvPr/>
        </p:nvSpPr>
        <p:spPr bwMode="auto">
          <a:xfrm>
            <a:off x="1748404" y="1907620"/>
            <a:ext cx="2005105" cy="1229191"/>
          </a:xfrm>
          <a:prstGeom prst="ellipse">
            <a:avLst/>
          </a:prstGeom>
          <a:noFill/>
          <a:ln w="22225">
            <a:solidFill>
              <a:schemeClr val="accent5"/>
            </a:solidFill>
            <a:miter lim="800000"/>
          </a:ln>
          <a:effectLst/>
          <a:extLst/>
        </p:spPr>
        <p:txBody>
          <a:bodyPr wrap="square" lIns="107957" tIns="53978" rIns="107957" bIns="53978" numCol="1" spcCol="72000" rtlCol="0" anchor="t" anchorCtr="0">
            <a:noAutofit/>
          </a:bodyPr>
          <a:lstStyle/>
          <a:p>
            <a:pPr algn="ctr" defTabSz="913943">
              <a:spcBef>
                <a:spcPct val="0"/>
              </a:spcBef>
              <a:buClr>
                <a:srgbClr val="879BAA"/>
              </a:buClr>
            </a:pPr>
            <a:endParaRPr lang="en-US" sz="1199" kern="0" dirty="0">
              <a:solidFill>
                <a:srgbClr val="000000"/>
              </a:solidFill>
            </a:endParaRPr>
          </a:p>
        </p:txBody>
      </p:sp>
      <p:sp>
        <p:nvSpPr>
          <p:cNvPr id="2" name="Titel 1"/>
          <p:cNvSpPr>
            <a:spLocks noGrp="1"/>
          </p:cNvSpPr>
          <p:nvPr>
            <p:ph type="title"/>
          </p:nvPr>
        </p:nvSpPr>
        <p:spPr/>
        <p:txBody>
          <a:bodyPr/>
          <a:lstStyle/>
          <a:p>
            <a:r>
              <a:rPr lang="en-US" kern="1200" dirty="0">
                <a:solidFill>
                  <a:srgbClr val="00646E"/>
                </a:solidFill>
              </a:rPr>
              <a:t>Application Lifecycle</a:t>
            </a:r>
            <a:br>
              <a:rPr lang="en-US" kern="1200" dirty="0">
                <a:solidFill>
                  <a:srgbClr val="00646E"/>
                </a:solidFill>
              </a:rPr>
            </a:br>
            <a:r>
              <a:rPr lang="en-US" sz="2000" dirty="0">
                <a:solidFill>
                  <a:srgbClr val="4BB9B9"/>
                </a:solidFill>
              </a:rPr>
              <a:t>How to get an App from the Developer to the User?</a:t>
            </a:r>
          </a:p>
        </p:txBody>
      </p:sp>
      <p:sp>
        <p:nvSpPr>
          <p:cNvPr id="4" name="Rechteck 3"/>
          <p:cNvSpPr/>
          <p:nvPr/>
        </p:nvSpPr>
        <p:spPr bwMode="auto">
          <a:xfrm>
            <a:off x="1297716" y="1810485"/>
            <a:ext cx="1103782" cy="665393"/>
          </a:xfrm>
          <a:prstGeom prst="rect">
            <a:avLst/>
          </a:prstGeom>
          <a:solidFill>
            <a:schemeClr val="bg2">
              <a:lumMod val="20000"/>
              <a:lumOff val="80000"/>
            </a:schemeClr>
          </a:solidFill>
          <a:ln w="19050">
            <a:solidFill>
              <a:schemeClr val="accent1">
                <a:lumMod val="60000"/>
                <a:lumOff val="40000"/>
              </a:schemeClr>
            </a:solid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a:solidFill>
                  <a:schemeClr val="accent5"/>
                </a:solidFill>
                <a:latin typeface="+mj-lt"/>
                <a:ea typeface="Arial Unicode MS" panose="020B0604020202020204" pitchFamily="34" charset="-128"/>
                <a:cs typeface="Arial Unicode MS" panose="020B0604020202020204" pitchFamily="34" charset="-128"/>
              </a:rPr>
              <a:t>Local Environ-ment</a:t>
            </a:r>
          </a:p>
        </p:txBody>
      </p:sp>
      <p:sp>
        <p:nvSpPr>
          <p:cNvPr id="5" name="Rechteck 4"/>
          <p:cNvSpPr/>
          <p:nvPr/>
        </p:nvSpPr>
        <p:spPr bwMode="auto">
          <a:xfrm>
            <a:off x="3073297" y="1810485"/>
            <a:ext cx="1103782" cy="665393"/>
          </a:xfrm>
          <a:prstGeom prst="rect">
            <a:avLst/>
          </a:prstGeom>
          <a:solidFill>
            <a:schemeClr val="bg2">
              <a:lumMod val="20000"/>
              <a:lumOff val="80000"/>
            </a:schemeClr>
          </a:solidFill>
          <a:ln w="19050">
            <a:solidFill>
              <a:schemeClr val="accent1">
                <a:lumMod val="60000"/>
                <a:lumOff val="40000"/>
              </a:schemeClr>
            </a:solid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a:solidFill>
                  <a:schemeClr val="accent5"/>
                </a:solidFill>
                <a:latin typeface="+mj-lt"/>
                <a:ea typeface="Arial Unicode MS" panose="020B0604020202020204" pitchFamily="34" charset="-128"/>
                <a:cs typeface="Arial Unicode MS" panose="020B0604020202020204" pitchFamily="34" charset="-128"/>
              </a:rPr>
              <a:t>Dev. Test System</a:t>
            </a:r>
          </a:p>
        </p:txBody>
      </p:sp>
      <p:sp>
        <p:nvSpPr>
          <p:cNvPr id="6" name="Rechteck 5"/>
          <p:cNvSpPr/>
          <p:nvPr/>
        </p:nvSpPr>
        <p:spPr bwMode="auto">
          <a:xfrm rot="16200000">
            <a:off x="192513" y="4000362"/>
            <a:ext cx="1388104" cy="503738"/>
          </a:xfrm>
          <a:prstGeom prst="rect">
            <a:avLst/>
          </a:prstGeom>
          <a:solidFill>
            <a:srgbClr val="00B053"/>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r>
              <a:rPr lang="en-US" sz="1599" b="1" dirty="0">
                <a:solidFill>
                  <a:schemeClr val="bg1"/>
                </a:solidFill>
                <a:latin typeface="+mj-lt"/>
                <a:ea typeface="Arial Unicode MS" panose="020B0604020202020204" pitchFamily="34" charset="-128"/>
                <a:cs typeface="Arial Unicode MS" panose="020B0604020202020204" pitchFamily="34" charset="-128"/>
              </a:rPr>
              <a:t>Operator</a:t>
            </a:r>
          </a:p>
        </p:txBody>
      </p:sp>
      <p:sp>
        <p:nvSpPr>
          <p:cNvPr id="7" name="Rechteck 6"/>
          <p:cNvSpPr/>
          <p:nvPr/>
        </p:nvSpPr>
        <p:spPr bwMode="auto">
          <a:xfrm rot="16200000">
            <a:off x="14687" y="2405695"/>
            <a:ext cx="1743702" cy="503738"/>
          </a:xfrm>
          <a:prstGeom prst="rect">
            <a:avLst/>
          </a:prstGeom>
          <a:solidFill>
            <a:schemeClr val="accent5"/>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r>
              <a:rPr lang="en-US" sz="1599" b="1" dirty="0">
                <a:solidFill>
                  <a:schemeClr val="bg1"/>
                </a:solidFill>
                <a:latin typeface="+mj-lt"/>
                <a:ea typeface="Arial Unicode MS" panose="020B0604020202020204" pitchFamily="34" charset="-128"/>
                <a:cs typeface="Arial Unicode MS" panose="020B0604020202020204" pitchFamily="34" charset="-128"/>
              </a:rPr>
              <a:t>Developer</a:t>
            </a:r>
          </a:p>
        </p:txBody>
      </p:sp>
      <p:sp>
        <p:nvSpPr>
          <p:cNvPr id="8" name="Rechteck 7"/>
          <p:cNvSpPr/>
          <p:nvPr/>
        </p:nvSpPr>
        <p:spPr bwMode="auto">
          <a:xfrm rot="16200000">
            <a:off x="456389" y="5145394"/>
            <a:ext cx="844432" cy="503738"/>
          </a:xfrm>
          <a:prstGeom prst="rect">
            <a:avLst/>
          </a:prstGeom>
          <a:solidFill>
            <a:schemeClr val="accent3"/>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r>
              <a:rPr lang="en-US" sz="1599" b="1" dirty="0">
                <a:solidFill>
                  <a:schemeClr val="bg1"/>
                </a:solidFill>
                <a:latin typeface="+mj-lt"/>
                <a:ea typeface="Arial Unicode MS" panose="020B0604020202020204" pitchFamily="34" charset="-128"/>
                <a:cs typeface="Arial Unicode MS" panose="020B0604020202020204" pitchFamily="34" charset="-128"/>
              </a:rPr>
              <a:t>User</a:t>
            </a:r>
          </a:p>
        </p:txBody>
      </p:sp>
      <p:sp>
        <p:nvSpPr>
          <p:cNvPr id="34" name="Rechteck 33"/>
          <p:cNvSpPr/>
          <p:nvPr/>
        </p:nvSpPr>
        <p:spPr bwMode="auto">
          <a:xfrm>
            <a:off x="2185479" y="2793639"/>
            <a:ext cx="1103782" cy="665393"/>
          </a:xfrm>
          <a:prstGeom prst="rect">
            <a:avLst/>
          </a:prstGeom>
          <a:solidFill>
            <a:schemeClr val="bg2">
              <a:lumMod val="20000"/>
              <a:lumOff val="80000"/>
            </a:schemeClr>
          </a:solidFill>
          <a:ln w="19050">
            <a:solidFill>
              <a:schemeClr val="accent1">
                <a:lumMod val="60000"/>
                <a:lumOff val="40000"/>
              </a:schemeClr>
            </a:solid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a:solidFill>
                  <a:schemeClr val="accent5"/>
                </a:solidFill>
                <a:latin typeface="+mj-lt"/>
                <a:ea typeface="Arial Unicode MS" panose="020B0604020202020204" pitchFamily="34" charset="-128"/>
                <a:cs typeface="Arial Unicode MS" panose="020B0604020202020204" pitchFamily="34" charset="-128"/>
              </a:rPr>
              <a:t>Developer Cockpit</a:t>
            </a:r>
          </a:p>
        </p:txBody>
      </p:sp>
      <p:sp>
        <p:nvSpPr>
          <p:cNvPr id="121" name="Gleichschenkliges Dreieck 120"/>
          <p:cNvSpPr/>
          <p:nvPr/>
        </p:nvSpPr>
        <p:spPr bwMode="auto">
          <a:xfrm>
            <a:off x="3679737" y="2450249"/>
            <a:ext cx="125934" cy="143925"/>
          </a:xfrm>
          <a:prstGeom prst="triangle">
            <a:avLst/>
          </a:prstGeom>
          <a:solidFill>
            <a:schemeClr val="accent5"/>
          </a:solidFill>
          <a:ln>
            <a:solidFill>
              <a:schemeClr val="accent5"/>
            </a:solidFill>
            <a:miter lim="800000"/>
          </a:ln>
          <a:effectLst/>
          <a:extLst/>
        </p:spPr>
        <p:txBody>
          <a:bodyPr wrap="square" lIns="107957" tIns="53978" rIns="107957" bIns="53978" numCol="1" spcCol="72000" rtlCol="0" anchor="t" anchorCtr="0">
            <a:noAutofit/>
          </a:bodyPr>
          <a:lstStyle/>
          <a:p>
            <a:pPr algn="ctr" defTabSz="913943">
              <a:spcBef>
                <a:spcPct val="0"/>
              </a:spcBef>
              <a:buClr>
                <a:srgbClr val="879BAA"/>
              </a:buClr>
            </a:pPr>
            <a:endParaRPr lang="en-US" sz="1199" kern="0" dirty="0">
              <a:solidFill>
                <a:srgbClr val="000000"/>
              </a:solidFill>
            </a:endParaRPr>
          </a:p>
        </p:txBody>
      </p:sp>
      <p:sp>
        <p:nvSpPr>
          <p:cNvPr id="41" name="Rechteck 40"/>
          <p:cNvSpPr/>
          <p:nvPr/>
        </p:nvSpPr>
        <p:spPr bwMode="auto">
          <a:xfrm>
            <a:off x="8890249" y="5066403"/>
            <a:ext cx="1272085" cy="665653"/>
          </a:xfrm>
          <a:prstGeom prst="rect">
            <a:avLst/>
          </a:prstGeom>
          <a:solidFill>
            <a:srgbClr val="2387AA"/>
          </a:solidFill>
          <a:ln>
            <a:no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err="1">
                <a:solidFill>
                  <a:schemeClr val="bg1"/>
                </a:solidFill>
                <a:latin typeface="+mj-lt"/>
                <a:ea typeface="Arial Unicode MS" panose="020B0604020202020204" pitchFamily="34" charset="-128"/>
                <a:cs typeface="Arial Unicode MS" panose="020B0604020202020204" pitchFamily="34" charset="-128"/>
              </a:rPr>
              <a:t>LaunchPad</a:t>
            </a:r>
            <a:endParaRPr lang="en-US" sz="1199" b="1" dirty="0">
              <a:solidFill>
                <a:schemeClr val="bg1"/>
              </a:solidFill>
              <a:latin typeface="+mj-lt"/>
              <a:ea typeface="Arial Unicode MS" panose="020B0604020202020204" pitchFamily="34" charset="-128"/>
              <a:cs typeface="Arial Unicode MS" panose="020B0604020202020204" pitchFamily="34" charset="-128"/>
            </a:endParaRPr>
          </a:p>
        </p:txBody>
      </p:sp>
      <p:sp>
        <p:nvSpPr>
          <p:cNvPr id="42" name="Rechteck 41"/>
          <p:cNvSpPr/>
          <p:nvPr/>
        </p:nvSpPr>
        <p:spPr bwMode="auto">
          <a:xfrm>
            <a:off x="8890249" y="3916930"/>
            <a:ext cx="1272085" cy="665653"/>
          </a:xfrm>
          <a:prstGeom prst="rect">
            <a:avLst/>
          </a:prstGeom>
          <a:solidFill>
            <a:srgbClr val="4BB9B9"/>
          </a:solidFill>
          <a:ln>
            <a:solidFill>
              <a:schemeClr val="bg1"/>
            </a:solid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a:solidFill>
                  <a:schemeClr val="bg1"/>
                </a:solidFill>
                <a:latin typeface="+mj-lt"/>
                <a:ea typeface="Arial Unicode MS" panose="020B0604020202020204" pitchFamily="34" charset="-128"/>
                <a:cs typeface="Arial Unicode MS" panose="020B0604020202020204" pitchFamily="34" charset="-128"/>
              </a:rPr>
              <a:t>Storefront &amp; Backend</a:t>
            </a:r>
          </a:p>
          <a:p>
            <a:pPr algn="ctr">
              <a:lnSpc>
                <a:spcPct val="110000"/>
              </a:lnSpc>
              <a:spcBef>
                <a:spcPct val="0"/>
              </a:spcBef>
              <a:buFont typeface="Wingdings" charset="0"/>
              <a:buNone/>
            </a:pPr>
            <a:r>
              <a:rPr lang="en-US" sz="800" dirty="0">
                <a:solidFill>
                  <a:schemeClr val="bg1"/>
                </a:solidFill>
                <a:latin typeface="+mj-lt"/>
                <a:ea typeface="Arial Unicode MS" panose="020B0604020202020204" pitchFamily="34" charset="-128"/>
                <a:cs typeface="Arial Unicode MS" panose="020B0604020202020204" pitchFamily="34" charset="-128"/>
              </a:rPr>
              <a:t>(MindSphere Store)</a:t>
            </a:r>
          </a:p>
        </p:txBody>
      </p:sp>
      <p:cxnSp>
        <p:nvCxnSpPr>
          <p:cNvPr id="43" name="Gerade Verbindung mit Pfeil 42"/>
          <p:cNvCxnSpPr>
            <a:stCxn id="45" idx="3"/>
            <a:endCxn id="42" idx="1"/>
          </p:cNvCxnSpPr>
          <p:nvPr/>
        </p:nvCxnSpPr>
        <p:spPr bwMode="auto">
          <a:xfrm>
            <a:off x="7815126" y="4249757"/>
            <a:ext cx="1075123" cy="0"/>
          </a:xfrm>
          <a:prstGeom prst="straightConnector1">
            <a:avLst/>
          </a:prstGeom>
          <a:solidFill>
            <a:schemeClr val="tx2"/>
          </a:solidFill>
          <a:ln w="9525" cap="flat" cmpd="sng" algn="ctr">
            <a:solidFill>
              <a:schemeClr val="dk1"/>
            </a:solidFill>
            <a:prstDash val="solid"/>
            <a:round/>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5" name="Rechteck 44"/>
          <p:cNvSpPr/>
          <p:nvPr/>
        </p:nvSpPr>
        <p:spPr bwMode="auto">
          <a:xfrm>
            <a:off x="6710501" y="3916930"/>
            <a:ext cx="1104625" cy="665653"/>
          </a:xfrm>
          <a:prstGeom prst="rect">
            <a:avLst/>
          </a:prstGeom>
          <a:solidFill>
            <a:schemeClr val="bg2">
              <a:lumMod val="20000"/>
              <a:lumOff val="80000"/>
            </a:schemeClr>
          </a:solidFill>
          <a:ln w="12700">
            <a:solidFill>
              <a:schemeClr val="accent1"/>
            </a:solid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a:solidFill>
                  <a:srgbClr val="00B050"/>
                </a:solidFill>
                <a:latin typeface="+mj-lt"/>
                <a:ea typeface="Arial Unicode MS" panose="020B0604020202020204" pitchFamily="34" charset="-128"/>
                <a:cs typeface="Arial Unicode MS" panose="020B0604020202020204" pitchFamily="34" charset="-128"/>
              </a:rPr>
              <a:t>Operator Cockpit</a:t>
            </a:r>
          </a:p>
        </p:txBody>
      </p:sp>
      <p:sp>
        <p:nvSpPr>
          <p:cNvPr id="49" name="Ellipse 48"/>
          <p:cNvSpPr/>
          <p:nvPr/>
        </p:nvSpPr>
        <p:spPr bwMode="auto">
          <a:xfrm>
            <a:off x="8208749" y="4105832"/>
            <a:ext cx="287850" cy="287850"/>
          </a:xfrm>
          <a:prstGeom prst="ellipse">
            <a:avLst/>
          </a:prstGeom>
          <a:solidFill>
            <a:srgbClr val="00B053"/>
          </a:solidFill>
          <a:ln>
            <a:noFill/>
          </a:ln>
          <a:effectLst/>
          <a:extLst/>
        </p:spPr>
        <p:txBody>
          <a:bodyPr wrap="square" lIns="0" tIns="53972" rIns="0" bIns="53972" numCol="1" spcCol="72000" rtlCol="0" anchor="ctr">
            <a:noAutofit/>
          </a:bodyPr>
          <a:lstStyle/>
          <a:p>
            <a:pPr algn="ctr">
              <a:lnSpc>
                <a:spcPct val="110000"/>
              </a:lnSpc>
              <a:spcBef>
                <a:spcPct val="0"/>
              </a:spcBef>
              <a:buFont typeface="Wingdings" charset="0"/>
              <a:buNone/>
            </a:pPr>
            <a:endParaRPr lang="en-US" sz="1399" dirty="0">
              <a:solidFill>
                <a:schemeClr val="lt1"/>
              </a:solidFill>
              <a:latin typeface="Siemens Serif"/>
              <a:ea typeface="Arial Unicode MS" panose="020B0604020202020204" pitchFamily="34" charset="-128"/>
              <a:cs typeface="Arial Unicode MS" panose="020B0604020202020204" pitchFamily="34" charset="-128"/>
            </a:endParaRPr>
          </a:p>
        </p:txBody>
      </p:sp>
      <p:cxnSp>
        <p:nvCxnSpPr>
          <p:cNvPr id="50" name="Gerade Verbindung mit Pfeil 49"/>
          <p:cNvCxnSpPr>
            <a:stCxn id="42" idx="2"/>
            <a:endCxn id="41" idx="0"/>
          </p:cNvCxnSpPr>
          <p:nvPr/>
        </p:nvCxnSpPr>
        <p:spPr bwMode="auto">
          <a:xfrm>
            <a:off x="9526291" y="4582583"/>
            <a:ext cx="0" cy="483820"/>
          </a:xfrm>
          <a:prstGeom prst="straightConnector1">
            <a:avLst/>
          </a:prstGeom>
          <a:solidFill>
            <a:schemeClr val="tx2"/>
          </a:solidFill>
          <a:ln w="9525" cap="flat" cmpd="sng" algn="ctr">
            <a:solidFill>
              <a:schemeClr val="dk1"/>
            </a:solidFill>
            <a:prstDash val="solid"/>
            <a:round/>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3" name="Rechteck 52"/>
          <p:cNvSpPr/>
          <p:nvPr/>
        </p:nvSpPr>
        <p:spPr bwMode="auto">
          <a:xfrm>
            <a:off x="5059490" y="2793639"/>
            <a:ext cx="1104625" cy="665392"/>
          </a:xfrm>
          <a:prstGeom prst="rect">
            <a:avLst/>
          </a:prstGeom>
          <a:solidFill>
            <a:schemeClr val="bg2">
              <a:lumMod val="20000"/>
              <a:lumOff val="80000"/>
            </a:schemeClr>
          </a:solidFill>
          <a:ln w="19050">
            <a:solidFill>
              <a:schemeClr val="accent1">
                <a:lumMod val="60000"/>
                <a:lumOff val="40000"/>
              </a:schemeClr>
            </a:solid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a:solidFill>
                  <a:schemeClr val="accent5"/>
                </a:solidFill>
                <a:latin typeface="+mj-lt"/>
                <a:ea typeface="Arial Unicode MS" panose="020B0604020202020204" pitchFamily="34" charset="-128"/>
                <a:cs typeface="Arial Unicode MS" panose="020B0604020202020204" pitchFamily="34" charset="-128"/>
              </a:rPr>
              <a:t>App exchange repository</a:t>
            </a:r>
          </a:p>
        </p:txBody>
      </p:sp>
      <p:cxnSp>
        <p:nvCxnSpPr>
          <p:cNvPr id="55" name="Gerade Verbindung mit Pfeil 54"/>
          <p:cNvCxnSpPr>
            <a:stCxn id="34" idx="3"/>
          </p:cNvCxnSpPr>
          <p:nvPr/>
        </p:nvCxnSpPr>
        <p:spPr bwMode="auto">
          <a:xfrm>
            <a:off x="3289261" y="3126336"/>
            <a:ext cx="1730186" cy="0"/>
          </a:xfrm>
          <a:prstGeom prst="straightConnector1">
            <a:avLst/>
          </a:prstGeom>
          <a:solidFill>
            <a:schemeClr val="tx2"/>
          </a:solidFill>
          <a:ln w="9525" cap="flat" cmpd="sng" algn="ctr">
            <a:solidFill>
              <a:schemeClr val="dk1"/>
            </a:solidFill>
            <a:prstDash val="solid"/>
            <a:round/>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6" name="Ellipse 55"/>
          <p:cNvSpPr/>
          <p:nvPr/>
        </p:nvSpPr>
        <p:spPr bwMode="auto">
          <a:xfrm>
            <a:off x="4033153" y="2992885"/>
            <a:ext cx="287850" cy="287850"/>
          </a:xfrm>
          <a:prstGeom prst="ellipse">
            <a:avLst/>
          </a:prstGeom>
          <a:solidFill>
            <a:schemeClr val="accent5"/>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399" dirty="0">
              <a:solidFill>
                <a:schemeClr val="lt1"/>
              </a:solidFill>
              <a:latin typeface="Siemens Serif"/>
              <a:ea typeface="Arial Unicode MS" panose="020B0604020202020204" pitchFamily="34" charset="-128"/>
              <a:cs typeface="Arial Unicode MS" panose="020B0604020202020204" pitchFamily="34" charset="-128"/>
            </a:endParaRPr>
          </a:p>
        </p:txBody>
      </p:sp>
      <p:sp>
        <p:nvSpPr>
          <p:cNvPr id="61" name="Rechteck 60"/>
          <p:cNvSpPr/>
          <p:nvPr/>
        </p:nvSpPr>
        <p:spPr bwMode="auto">
          <a:xfrm>
            <a:off x="3289150" y="3916930"/>
            <a:ext cx="1104625" cy="665653"/>
          </a:xfrm>
          <a:prstGeom prst="rect">
            <a:avLst/>
          </a:prstGeom>
          <a:solidFill>
            <a:schemeClr val="bg2">
              <a:lumMod val="20000"/>
              <a:lumOff val="80000"/>
            </a:schemeClr>
          </a:solidFill>
          <a:ln w="12700">
            <a:solidFill>
              <a:schemeClr val="accent1"/>
            </a:solid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a:solidFill>
                  <a:srgbClr val="00B050"/>
                </a:solidFill>
                <a:latin typeface="+mj-lt"/>
                <a:ea typeface="Arial Unicode MS" panose="020B0604020202020204" pitchFamily="34" charset="-128"/>
                <a:cs typeface="Arial Unicode MS" panose="020B0604020202020204" pitchFamily="34" charset="-128"/>
              </a:rPr>
              <a:t>Live System</a:t>
            </a:r>
          </a:p>
          <a:p>
            <a:pPr algn="ctr">
              <a:lnSpc>
                <a:spcPct val="110000"/>
              </a:lnSpc>
              <a:spcBef>
                <a:spcPct val="0"/>
              </a:spcBef>
            </a:pPr>
            <a:r>
              <a:rPr lang="en-US" sz="800" dirty="0">
                <a:solidFill>
                  <a:srgbClr val="00B050"/>
                </a:solidFill>
                <a:latin typeface="+mj-lt"/>
                <a:ea typeface="Arial Unicode MS" panose="020B0604020202020204" pitchFamily="34" charset="-128"/>
                <a:cs typeface="Arial Unicode MS" panose="020B0604020202020204" pitchFamily="34" charset="-128"/>
              </a:rPr>
              <a:t>(Productive Environment)</a:t>
            </a:r>
            <a:endParaRPr lang="en-US" sz="1199" b="1" dirty="0">
              <a:solidFill>
                <a:srgbClr val="00B050"/>
              </a:solidFill>
              <a:latin typeface="+mj-lt"/>
              <a:ea typeface="Arial Unicode MS" panose="020B0604020202020204" pitchFamily="34" charset="-128"/>
              <a:cs typeface="Arial Unicode MS" panose="020B0604020202020204" pitchFamily="34" charset="-128"/>
            </a:endParaRPr>
          </a:p>
        </p:txBody>
      </p:sp>
      <p:sp>
        <p:nvSpPr>
          <p:cNvPr id="62" name="Rechteck 61"/>
          <p:cNvSpPr/>
          <p:nvPr/>
        </p:nvSpPr>
        <p:spPr bwMode="auto">
          <a:xfrm>
            <a:off x="1299951" y="3916930"/>
            <a:ext cx="1104625" cy="665653"/>
          </a:xfrm>
          <a:prstGeom prst="rect">
            <a:avLst/>
          </a:prstGeom>
          <a:solidFill>
            <a:schemeClr val="bg2">
              <a:lumMod val="20000"/>
              <a:lumOff val="80000"/>
            </a:schemeClr>
          </a:solidFill>
          <a:ln w="12700">
            <a:solidFill>
              <a:schemeClr val="accent1"/>
            </a:solid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a:solidFill>
                  <a:srgbClr val="00B050"/>
                </a:solidFill>
                <a:latin typeface="+mj-lt"/>
                <a:ea typeface="Arial Unicode MS" panose="020B0604020202020204" pitchFamily="34" charset="-128"/>
                <a:cs typeface="Arial Unicode MS" panose="020B0604020202020204" pitchFamily="34" charset="-128"/>
              </a:rPr>
              <a:t>Operator Tenant</a:t>
            </a:r>
          </a:p>
        </p:txBody>
      </p:sp>
      <p:cxnSp>
        <p:nvCxnSpPr>
          <p:cNvPr id="65" name="Gerade Verbindung mit Pfeil 64"/>
          <p:cNvCxnSpPr>
            <a:stCxn id="61" idx="1"/>
            <a:endCxn id="62" idx="3"/>
          </p:cNvCxnSpPr>
          <p:nvPr/>
        </p:nvCxnSpPr>
        <p:spPr bwMode="auto">
          <a:xfrm flipH="1">
            <a:off x="2404576" y="4249757"/>
            <a:ext cx="884574" cy="0"/>
          </a:xfrm>
          <a:prstGeom prst="straightConnector1">
            <a:avLst/>
          </a:prstGeom>
          <a:solidFill>
            <a:schemeClr val="tx2"/>
          </a:solidFill>
          <a:ln w="9525" cap="flat" cmpd="sng" algn="ctr">
            <a:solidFill>
              <a:schemeClr val="dk1"/>
            </a:solidFill>
            <a:prstDash val="solid"/>
            <a:round/>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winkelte Verbindung 81"/>
          <p:cNvCxnSpPr>
            <a:endCxn id="45" idx="0"/>
          </p:cNvCxnSpPr>
          <p:nvPr/>
        </p:nvCxnSpPr>
        <p:spPr bwMode="auto">
          <a:xfrm>
            <a:off x="6936335" y="3126336"/>
            <a:ext cx="326479" cy="790594"/>
          </a:xfrm>
          <a:prstGeom prst="bentConnector2">
            <a:avLst/>
          </a:prstGeom>
          <a:solidFill>
            <a:srgbClr val="000000"/>
          </a:solidFill>
          <a:ln w="9525" cap="flat" cmpd="sng" algn="ctr">
            <a:solidFill>
              <a:schemeClr val="dk1"/>
            </a:solidFill>
            <a:prstDash val="solid"/>
            <a:miter lim="800000"/>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2" name="Ellipse 51"/>
          <p:cNvSpPr/>
          <p:nvPr/>
        </p:nvSpPr>
        <p:spPr bwMode="auto">
          <a:xfrm>
            <a:off x="7118861" y="2982411"/>
            <a:ext cx="287850" cy="287850"/>
          </a:xfrm>
          <a:prstGeom prst="ellipse">
            <a:avLst/>
          </a:prstGeom>
          <a:solidFill>
            <a:srgbClr val="00B053"/>
          </a:solidFill>
          <a:ln>
            <a:noFill/>
          </a:ln>
          <a:effectLst/>
          <a:extLst/>
        </p:spPr>
        <p:txBody>
          <a:bodyPr wrap="square" lIns="0" tIns="53972" rIns="0" bIns="53972" numCol="1" spcCol="72000" rtlCol="0" anchor="ctr">
            <a:noAutofit/>
          </a:bodyPr>
          <a:lstStyle/>
          <a:p>
            <a:pPr algn="ctr">
              <a:lnSpc>
                <a:spcPct val="110000"/>
              </a:lnSpc>
              <a:spcBef>
                <a:spcPct val="0"/>
              </a:spcBef>
              <a:buFont typeface="Wingdings" charset="0"/>
              <a:buNone/>
            </a:pPr>
            <a:endParaRPr lang="en-US" sz="1399" dirty="0">
              <a:solidFill>
                <a:schemeClr val="lt1"/>
              </a:solidFill>
              <a:latin typeface="Siemens Serif"/>
              <a:ea typeface="Arial Unicode MS" panose="020B0604020202020204" pitchFamily="34" charset="-128"/>
              <a:cs typeface="Arial Unicode MS" panose="020B0604020202020204" pitchFamily="34" charset="-128"/>
            </a:endParaRPr>
          </a:p>
        </p:txBody>
      </p:sp>
      <p:sp>
        <p:nvSpPr>
          <p:cNvPr id="106" name="Ellipse 105"/>
          <p:cNvSpPr/>
          <p:nvPr/>
        </p:nvSpPr>
        <p:spPr bwMode="auto">
          <a:xfrm>
            <a:off x="2806934" y="4113232"/>
            <a:ext cx="287850" cy="287850"/>
          </a:xfrm>
          <a:prstGeom prst="ellipse">
            <a:avLst/>
          </a:prstGeom>
          <a:solidFill>
            <a:srgbClr val="00B053"/>
          </a:solidFill>
          <a:ln>
            <a:noFill/>
          </a:ln>
          <a:effectLst/>
          <a:extLst/>
        </p:spPr>
        <p:txBody>
          <a:bodyPr wrap="square" lIns="0" tIns="53972" rIns="0" bIns="53972" numCol="1" spcCol="72000" rtlCol="0" anchor="ctr">
            <a:noAutofit/>
          </a:bodyPr>
          <a:lstStyle/>
          <a:p>
            <a:pPr algn="ctr">
              <a:lnSpc>
                <a:spcPct val="110000"/>
              </a:lnSpc>
              <a:spcBef>
                <a:spcPct val="0"/>
              </a:spcBef>
              <a:buFont typeface="Wingdings" charset="0"/>
              <a:buNone/>
            </a:pPr>
            <a:endParaRPr lang="en-US" sz="1199" dirty="0">
              <a:solidFill>
                <a:schemeClr val="lt1"/>
              </a:solidFill>
              <a:latin typeface="Siemens Serif"/>
              <a:ea typeface="Arial Unicode MS" panose="020B0604020202020204" pitchFamily="34" charset="-128"/>
              <a:cs typeface="Arial Unicode MS" panose="020B0604020202020204" pitchFamily="34" charset="-128"/>
            </a:endParaRPr>
          </a:p>
        </p:txBody>
      </p:sp>
      <p:cxnSp>
        <p:nvCxnSpPr>
          <p:cNvPr id="58" name="Gewinkelte Verbindung 57"/>
          <p:cNvCxnSpPr>
            <a:stCxn id="61" idx="2"/>
            <a:endCxn id="49" idx="4"/>
          </p:cNvCxnSpPr>
          <p:nvPr/>
        </p:nvCxnSpPr>
        <p:spPr bwMode="auto">
          <a:xfrm rot="5400000" flipH="1" flipV="1">
            <a:off x="6002616" y="2232527"/>
            <a:ext cx="188902" cy="4511211"/>
          </a:xfrm>
          <a:prstGeom prst="bentConnector3">
            <a:avLst>
              <a:gd name="adj1" fmla="val -120952"/>
            </a:avLst>
          </a:prstGeom>
          <a:solidFill>
            <a:srgbClr val="000000"/>
          </a:solidFill>
          <a:ln w="9525" cap="flat" cmpd="sng" algn="ctr">
            <a:solidFill>
              <a:schemeClr val="dk1"/>
            </a:solidFill>
            <a:prstDash val="dash"/>
            <a:miter lim="800000"/>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6" name="TextBox 53"/>
          <p:cNvSpPr txBox="1"/>
          <p:nvPr/>
        </p:nvSpPr>
        <p:spPr>
          <a:xfrm>
            <a:off x="3722981" y="5435633"/>
            <a:ext cx="4018079" cy="152483"/>
          </a:xfrm>
          <a:prstGeom prst="rect">
            <a:avLst/>
          </a:prstGeom>
          <a:noFill/>
        </p:spPr>
        <p:txBody>
          <a:bodyPr wrap="square" lIns="0" tIns="0" rIns="0" bIns="0" rtlCol="0">
            <a:noAutofit/>
          </a:bodyPr>
          <a:lstStyle/>
          <a:p>
            <a:pPr>
              <a:lnSpc>
                <a:spcPct val="110000"/>
              </a:lnSpc>
            </a:pPr>
            <a:r>
              <a:rPr lang="en-US" sz="900" dirty="0"/>
              <a:t>Secure data transfer between User Tenant and provisioned Application </a:t>
            </a:r>
          </a:p>
        </p:txBody>
      </p:sp>
      <p:cxnSp>
        <p:nvCxnSpPr>
          <p:cNvPr id="67" name="Gewinkelte Verbindung 66"/>
          <p:cNvCxnSpPr>
            <a:stCxn id="62" idx="2"/>
          </p:cNvCxnSpPr>
          <p:nvPr/>
        </p:nvCxnSpPr>
        <p:spPr bwMode="auto">
          <a:xfrm rot="16200000" flipH="1">
            <a:off x="4963943" y="1470903"/>
            <a:ext cx="808851" cy="7032211"/>
          </a:xfrm>
          <a:prstGeom prst="bentConnector2">
            <a:avLst/>
          </a:prstGeom>
          <a:solidFill>
            <a:srgbClr val="000000"/>
          </a:solidFill>
          <a:ln w="9525" cap="flat" cmpd="sng" algn="ctr">
            <a:solidFill>
              <a:schemeClr val="dk1"/>
            </a:solidFill>
            <a:prstDash val="solid"/>
            <a:miter lim="800000"/>
            <a:headEnd type="stealth"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8" name="TextBox 53"/>
          <p:cNvSpPr txBox="1"/>
          <p:nvPr/>
        </p:nvSpPr>
        <p:spPr>
          <a:xfrm>
            <a:off x="5465509" y="4842626"/>
            <a:ext cx="672631" cy="152483"/>
          </a:xfrm>
          <a:prstGeom prst="rect">
            <a:avLst/>
          </a:prstGeom>
          <a:noFill/>
        </p:spPr>
        <p:txBody>
          <a:bodyPr wrap="square" lIns="0" tIns="0" rIns="0" bIns="0" rtlCol="0">
            <a:noAutofit/>
          </a:bodyPr>
          <a:lstStyle/>
          <a:p>
            <a:pPr>
              <a:lnSpc>
                <a:spcPct val="110000"/>
              </a:lnSpc>
            </a:pPr>
            <a:r>
              <a:rPr lang="en-US" sz="900" i="1" dirty="0"/>
              <a:t>Prerequisite</a:t>
            </a:r>
          </a:p>
        </p:txBody>
      </p:sp>
      <p:cxnSp>
        <p:nvCxnSpPr>
          <p:cNvPr id="12" name="Gewinkelte Verbindung 11"/>
          <p:cNvCxnSpPr>
            <a:stCxn id="45" idx="2"/>
          </p:cNvCxnSpPr>
          <p:nvPr/>
        </p:nvCxnSpPr>
        <p:spPr bwMode="auto">
          <a:xfrm rot="16200000" flipH="1">
            <a:off x="7745422" y="4099960"/>
            <a:ext cx="662197" cy="1627455"/>
          </a:xfrm>
          <a:prstGeom prst="bentConnector2">
            <a:avLst/>
          </a:prstGeom>
          <a:solidFill>
            <a:schemeClr val="tx2"/>
          </a:solidFill>
          <a:ln w="9525"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3" name="Ellipse 72"/>
          <p:cNvSpPr/>
          <p:nvPr/>
        </p:nvSpPr>
        <p:spPr bwMode="auto">
          <a:xfrm>
            <a:off x="7129056" y="5079971"/>
            <a:ext cx="287850" cy="287850"/>
          </a:xfrm>
          <a:prstGeom prst="ellipse">
            <a:avLst/>
          </a:prstGeom>
          <a:solidFill>
            <a:srgbClr val="00B053"/>
          </a:solidFill>
          <a:ln>
            <a:noFill/>
          </a:ln>
          <a:effectLst/>
          <a:extLst/>
        </p:spPr>
        <p:txBody>
          <a:bodyPr wrap="square" lIns="0" tIns="53972" rIns="0" bIns="53972" numCol="1" spcCol="72000" rtlCol="0" anchor="ctr">
            <a:noAutofit/>
          </a:bodyPr>
          <a:lstStyle/>
          <a:p>
            <a:pPr algn="ctr">
              <a:lnSpc>
                <a:spcPct val="110000"/>
              </a:lnSpc>
              <a:spcBef>
                <a:spcPct val="0"/>
              </a:spcBef>
              <a:buFont typeface="Wingdings" charset="0"/>
              <a:buNone/>
            </a:pPr>
            <a:endParaRPr lang="en-US" sz="1199" dirty="0">
              <a:solidFill>
                <a:schemeClr val="lt1"/>
              </a:solidFill>
              <a:latin typeface="Siemens Serif"/>
              <a:ea typeface="Arial Unicode MS" panose="020B0604020202020204" pitchFamily="34" charset="-128"/>
              <a:cs typeface="Arial Unicode MS" panose="020B0604020202020204" pitchFamily="34" charset="-128"/>
            </a:endParaRPr>
          </a:p>
        </p:txBody>
      </p:sp>
      <p:sp>
        <p:nvSpPr>
          <p:cNvPr id="74" name="Rechteck 73"/>
          <p:cNvSpPr/>
          <p:nvPr/>
        </p:nvSpPr>
        <p:spPr bwMode="auto">
          <a:xfrm>
            <a:off x="5019447" y="3924330"/>
            <a:ext cx="1104625" cy="665653"/>
          </a:xfrm>
          <a:prstGeom prst="rect">
            <a:avLst/>
          </a:prstGeom>
          <a:solidFill>
            <a:schemeClr val="bg2">
              <a:lumMod val="20000"/>
              <a:lumOff val="80000"/>
            </a:schemeClr>
          </a:solidFill>
          <a:ln w="12700">
            <a:solidFill>
              <a:schemeClr val="accent1"/>
            </a:solid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dirty="0">
                <a:solidFill>
                  <a:srgbClr val="00B050"/>
                </a:solidFill>
                <a:latin typeface="+mj-lt"/>
                <a:ea typeface="Arial Unicode MS" panose="020B0604020202020204" pitchFamily="34" charset="-128"/>
                <a:cs typeface="Arial Unicode MS" panose="020B0604020202020204" pitchFamily="34" charset="-128"/>
              </a:rPr>
              <a:t>CF CLI</a:t>
            </a:r>
          </a:p>
        </p:txBody>
      </p:sp>
      <p:cxnSp>
        <p:nvCxnSpPr>
          <p:cNvPr id="75" name="Gerade Verbindung mit Pfeil 74"/>
          <p:cNvCxnSpPr>
            <a:stCxn id="74" idx="1"/>
            <a:endCxn id="61" idx="3"/>
          </p:cNvCxnSpPr>
          <p:nvPr/>
        </p:nvCxnSpPr>
        <p:spPr bwMode="auto">
          <a:xfrm flipH="1" flipV="1">
            <a:off x="4393775" y="4249757"/>
            <a:ext cx="625672" cy="7400"/>
          </a:xfrm>
          <a:prstGeom prst="straightConnector1">
            <a:avLst/>
          </a:prstGeom>
          <a:solidFill>
            <a:schemeClr val="tx2"/>
          </a:solidFill>
          <a:ln w="9525" cap="flat" cmpd="sng" algn="ctr">
            <a:solidFill>
              <a:schemeClr val="dk1"/>
            </a:solidFill>
            <a:prstDash val="solid"/>
            <a:round/>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mit Pfeil 75"/>
          <p:cNvCxnSpPr>
            <a:stCxn id="45" idx="1"/>
            <a:endCxn id="74" idx="3"/>
          </p:cNvCxnSpPr>
          <p:nvPr/>
        </p:nvCxnSpPr>
        <p:spPr bwMode="auto">
          <a:xfrm flipH="1">
            <a:off x="6124072" y="4249757"/>
            <a:ext cx="586430" cy="7400"/>
          </a:xfrm>
          <a:prstGeom prst="straightConnector1">
            <a:avLst/>
          </a:prstGeom>
          <a:solidFill>
            <a:schemeClr val="tx2"/>
          </a:solidFill>
          <a:ln w="9525" cap="flat" cmpd="sng" algn="ctr">
            <a:solidFill>
              <a:schemeClr val="dk1"/>
            </a:solidFill>
            <a:prstDash val="solid"/>
            <a:round/>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7" name="Ellipse 76"/>
          <p:cNvSpPr/>
          <p:nvPr/>
        </p:nvSpPr>
        <p:spPr bwMode="auto">
          <a:xfrm>
            <a:off x="6273361" y="4109532"/>
            <a:ext cx="287850" cy="287850"/>
          </a:xfrm>
          <a:prstGeom prst="ellipse">
            <a:avLst/>
          </a:prstGeom>
          <a:solidFill>
            <a:srgbClr val="00B053"/>
          </a:solidFill>
          <a:ln>
            <a:noFill/>
          </a:ln>
          <a:effectLst/>
          <a:extLst/>
        </p:spPr>
        <p:txBody>
          <a:bodyPr wrap="square" lIns="0" tIns="53972" rIns="0" bIns="53972" numCol="1" spcCol="72000" rtlCol="0" anchor="ctr">
            <a:noAutofit/>
          </a:bodyPr>
          <a:lstStyle/>
          <a:p>
            <a:pPr algn="ctr">
              <a:lnSpc>
                <a:spcPct val="110000"/>
              </a:lnSpc>
              <a:spcBef>
                <a:spcPct val="0"/>
              </a:spcBef>
              <a:buFont typeface="Wingdings" charset="0"/>
              <a:buNone/>
            </a:pPr>
            <a:endParaRPr lang="en-US" sz="1199" dirty="0">
              <a:solidFill>
                <a:schemeClr val="lt1"/>
              </a:solidFill>
              <a:latin typeface="Siemens Serif"/>
              <a:ea typeface="Arial Unicode MS" panose="020B0604020202020204" pitchFamily="34" charset="-128"/>
              <a:cs typeface="Arial Unicode MS" panose="020B0604020202020204" pitchFamily="34" charset="-128"/>
            </a:endParaRPr>
          </a:p>
        </p:txBody>
      </p:sp>
      <p:sp>
        <p:nvSpPr>
          <p:cNvPr id="78" name="Ellipse 77"/>
          <p:cNvSpPr/>
          <p:nvPr/>
        </p:nvSpPr>
        <p:spPr bwMode="auto">
          <a:xfrm>
            <a:off x="4597964" y="4109532"/>
            <a:ext cx="287850" cy="287850"/>
          </a:xfrm>
          <a:prstGeom prst="ellipse">
            <a:avLst/>
          </a:prstGeom>
          <a:solidFill>
            <a:srgbClr val="00B053"/>
          </a:solidFill>
          <a:ln>
            <a:noFill/>
          </a:ln>
          <a:effectLst/>
          <a:extLst/>
        </p:spPr>
        <p:txBody>
          <a:bodyPr wrap="square" lIns="0" tIns="53972" rIns="0" bIns="53972" numCol="1" spcCol="72000" rtlCol="0" anchor="ctr">
            <a:noAutofit/>
          </a:bodyPr>
          <a:lstStyle/>
          <a:p>
            <a:pPr algn="ctr">
              <a:lnSpc>
                <a:spcPct val="110000"/>
              </a:lnSpc>
              <a:spcBef>
                <a:spcPct val="0"/>
              </a:spcBef>
              <a:buFont typeface="Wingdings" charset="0"/>
              <a:buNone/>
            </a:pPr>
            <a:endParaRPr lang="en-US" sz="1199" dirty="0">
              <a:solidFill>
                <a:schemeClr val="lt1"/>
              </a:solidFill>
              <a:latin typeface="Siemens Serif"/>
              <a:ea typeface="Arial Unicode MS" panose="020B0604020202020204" pitchFamily="34" charset="-128"/>
              <a:cs typeface="Arial Unicode MS" panose="020B0604020202020204" pitchFamily="34" charset="-128"/>
            </a:endParaRPr>
          </a:p>
        </p:txBody>
      </p:sp>
      <p:cxnSp>
        <p:nvCxnSpPr>
          <p:cNvPr id="80" name="Gerade Verbindung mit Pfeil 54"/>
          <p:cNvCxnSpPr>
            <a:endCxn id="52" idx="2"/>
          </p:cNvCxnSpPr>
          <p:nvPr/>
        </p:nvCxnSpPr>
        <p:spPr bwMode="auto">
          <a:xfrm>
            <a:off x="6164114" y="3126335"/>
            <a:ext cx="954747" cy="1"/>
          </a:xfrm>
          <a:prstGeom prst="straightConnector1">
            <a:avLst/>
          </a:prstGeom>
          <a:solidFill>
            <a:schemeClr val="tx2"/>
          </a:solidFill>
          <a:ln w="9525" cap="flat" cmpd="sng" algn="ctr">
            <a:solidFill>
              <a:schemeClr val="dk1"/>
            </a:solidFill>
            <a:prstDash val="solid"/>
            <a:round/>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9" name="TextBox 53"/>
          <p:cNvSpPr txBox="1"/>
          <p:nvPr/>
        </p:nvSpPr>
        <p:spPr>
          <a:xfrm>
            <a:off x="3715136" y="3299466"/>
            <a:ext cx="1026328" cy="152483"/>
          </a:xfrm>
          <a:prstGeom prst="rect">
            <a:avLst/>
          </a:prstGeom>
          <a:noFill/>
        </p:spPr>
        <p:txBody>
          <a:bodyPr wrap="square" lIns="0" tIns="0" rIns="0" bIns="0" rtlCol="0">
            <a:noAutofit/>
          </a:bodyPr>
          <a:lstStyle/>
          <a:p>
            <a:pPr>
              <a:lnSpc>
                <a:spcPct val="110000"/>
              </a:lnSpc>
            </a:pPr>
            <a:r>
              <a:rPr lang="en-US" sz="900" dirty="0"/>
              <a:t>App Onboarding</a:t>
            </a:r>
          </a:p>
        </p:txBody>
      </p:sp>
      <p:sp>
        <p:nvSpPr>
          <p:cNvPr id="83" name="TextBox 53"/>
          <p:cNvSpPr txBox="1"/>
          <p:nvPr/>
        </p:nvSpPr>
        <p:spPr>
          <a:xfrm>
            <a:off x="2553171" y="3928609"/>
            <a:ext cx="657090" cy="152483"/>
          </a:xfrm>
          <a:prstGeom prst="rect">
            <a:avLst/>
          </a:prstGeom>
          <a:noFill/>
        </p:spPr>
        <p:txBody>
          <a:bodyPr wrap="square" lIns="0" tIns="0" rIns="0" bIns="0" rtlCol="0">
            <a:noAutofit/>
          </a:bodyPr>
          <a:lstStyle/>
          <a:p>
            <a:pPr>
              <a:lnSpc>
                <a:spcPct val="110000"/>
              </a:lnSpc>
            </a:pPr>
            <a:r>
              <a:rPr lang="en-US" sz="900" dirty="0"/>
              <a:t>Setup Route</a:t>
            </a:r>
          </a:p>
        </p:txBody>
      </p:sp>
      <p:sp>
        <p:nvSpPr>
          <p:cNvPr id="84" name="TextBox 53"/>
          <p:cNvSpPr txBox="1"/>
          <p:nvPr/>
        </p:nvSpPr>
        <p:spPr>
          <a:xfrm>
            <a:off x="8076520" y="3780405"/>
            <a:ext cx="657090" cy="296408"/>
          </a:xfrm>
          <a:prstGeom prst="rect">
            <a:avLst/>
          </a:prstGeom>
          <a:noFill/>
        </p:spPr>
        <p:txBody>
          <a:bodyPr wrap="square" lIns="0" tIns="0" rIns="0" bIns="0" rtlCol="0">
            <a:noAutofit/>
          </a:bodyPr>
          <a:lstStyle/>
          <a:p>
            <a:pPr>
              <a:lnSpc>
                <a:spcPct val="110000"/>
              </a:lnSpc>
            </a:pPr>
            <a:r>
              <a:rPr lang="en-US" sz="900" dirty="0"/>
              <a:t>Store onboarding</a:t>
            </a:r>
          </a:p>
        </p:txBody>
      </p:sp>
      <p:sp>
        <p:nvSpPr>
          <p:cNvPr id="86" name="TextBox 53"/>
          <p:cNvSpPr txBox="1"/>
          <p:nvPr/>
        </p:nvSpPr>
        <p:spPr>
          <a:xfrm>
            <a:off x="9666327" y="4630611"/>
            <a:ext cx="1364102" cy="296408"/>
          </a:xfrm>
          <a:prstGeom prst="rect">
            <a:avLst/>
          </a:prstGeom>
          <a:noFill/>
        </p:spPr>
        <p:txBody>
          <a:bodyPr wrap="square" lIns="0" tIns="0" rIns="0" bIns="0" rtlCol="0">
            <a:noAutofit/>
          </a:bodyPr>
          <a:lstStyle/>
          <a:p>
            <a:pPr>
              <a:lnSpc>
                <a:spcPct val="110000"/>
              </a:lnSpc>
            </a:pPr>
            <a:r>
              <a:rPr lang="en-US" sz="900" dirty="0"/>
              <a:t>App Provisioning </a:t>
            </a:r>
            <a:br>
              <a:rPr lang="en-US" sz="900" dirty="0"/>
            </a:br>
            <a:r>
              <a:rPr lang="en-US" sz="900" dirty="0"/>
              <a:t>for BU Apps</a:t>
            </a:r>
          </a:p>
        </p:txBody>
      </p:sp>
      <p:sp>
        <p:nvSpPr>
          <p:cNvPr id="87" name="TextBox 53"/>
          <p:cNvSpPr txBox="1"/>
          <p:nvPr/>
        </p:nvSpPr>
        <p:spPr>
          <a:xfrm>
            <a:off x="7435002" y="5079972"/>
            <a:ext cx="1364102" cy="148204"/>
          </a:xfrm>
          <a:prstGeom prst="rect">
            <a:avLst/>
          </a:prstGeom>
          <a:noFill/>
        </p:spPr>
        <p:txBody>
          <a:bodyPr wrap="square" lIns="0" tIns="0" rIns="0" bIns="0" rtlCol="0">
            <a:noAutofit/>
          </a:bodyPr>
          <a:lstStyle/>
          <a:p>
            <a:pPr>
              <a:lnSpc>
                <a:spcPct val="110000"/>
              </a:lnSpc>
            </a:pPr>
            <a:r>
              <a:rPr lang="en-US" sz="900" dirty="0"/>
              <a:t>Manual App Provisioning</a:t>
            </a:r>
          </a:p>
        </p:txBody>
      </p:sp>
      <p:sp>
        <p:nvSpPr>
          <p:cNvPr id="91" name="TextBox 53"/>
          <p:cNvSpPr txBox="1"/>
          <p:nvPr/>
        </p:nvSpPr>
        <p:spPr>
          <a:xfrm>
            <a:off x="6195309" y="3955754"/>
            <a:ext cx="515192" cy="199755"/>
          </a:xfrm>
          <a:prstGeom prst="rect">
            <a:avLst/>
          </a:prstGeom>
          <a:noFill/>
        </p:spPr>
        <p:txBody>
          <a:bodyPr wrap="square" lIns="0" tIns="0" rIns="0" bIns="0" rtlCol="0">
            <a:noAutofit/>
          </a:bodyPr>
          <a:lstStyle/>
          <a:p>
            <a:pPr>
              <a:lnSpc>
                <a:spcPct val="110000"/>
              </a:lnSpc>
            </a:pPr>
            <a:r>
              <a:rPr lang="en-US" sz="900" dirty="0"/>
              <a:t>CF Push</a:t>
            </a:r>
          </a:p>
        </p:txBody>
      </p:sp>
      <p:sp>
        <p:nvSpPr>
          <p:cNvPr id="92" name="Ellipse 91"/>
          <p:cNvSpPr/>
          <p:nvPr/>
        </p:nvSpPr>
        <p:spPr bwMode="auto">
          <a:xfrm>
            <a:off x="4944048" y="5879511"/>
            <a:ext cx="287850" cy="287850"/>
          </a:xfrm>
          <a:prstGeom prst="ellipse">
            <a:avLst/>
          </a:prstGeom>
          <a:solidFill>
            <a:srgbClr val="00B053"/>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399" dirty="0">
              <a:solidFill>
                <a:schemeClr val="lt1"/>
              </a:solidFill>
              <a:latin typeface="Siemens Serif"/>
              <a:ea typeface="Arial Unicode MS" panose="020B0604020202020204" pitchFamily="34" charset="-128"/>
              <a:cs typeface="Arial Unicode MS" panose="020B0604020202020204" pitchFamily="34" charset="-128"/>
            </a:endParaRPr>
          </a:p>
        </p:txBody>
      </p:sp>
      <p:sp>
        <p:nvSpPr>
          <p:cNvPr id="95" name="TextBox 53"/>
          <p:cNvSpPr txBox="1"/>
          <p:nvPr/>
        </p:nvSpPr>
        <p:spPr>
          <a:xfrm>
            <a:off x="5295607" y="5930862"/>
            <a:ext cx="1448128" cy="185257"/>
          </a:xfrm>
          <a:prstGeom prst="rect">
            <a:avLst/>
          </a:prstGeom>
          <a:noFill/>
        </p:spPr>
        <p:txBody>
          <a:bodyPr wrap="square" lIns="0" tIns="0" rIns="0" bIns="0" rtlCol="0" anchor="ctr">
            <a:noAutofit/>
          </a:bodyPr>
          <a:lstStyle/>
          <a:p>
            <a:pPr>
              <a:lnSpc>
                <a:spcPct val="110000"/>
              </a:lnSpc>
            </a:pPr>
            <a:r>
              <a:rPr lang="en-US" sz="900" dirty="0"/>
              <a:t>Process started by Operator</a:t>
            </a:r>
          </a:p>
        </p:txBody>
      </p:sp>
      <p:sp>
        <p:nvSpPr>
          <p:cNvPr id="57" name="Ellipse 56"/>
          <p:cNvSpPr/>
          <p:nvPr/>
        </p:nvSpPr>
        <p:spPr bwMode="auto">
          <a:xfrm>
            <a:off x="2857327" y="5875718"/>
            <a:ext cx="287850" cy="287850"/>
          </a:xfrm>
          <a:prstGeom prst="ellipse">
            <a:avLst/>
          </a:prstGeom>
          <a:solidFill>
            <a:schemeClr val="accent5"/>
          </a:solidFill>
          <a:ln>
            <a:noFill/>
          </a:ln>
          <a:effectLs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399" dirty="0">
              <a:solidFill>
                <a:schemeClr val="lt1"/>
              </a:solidFill>
              <a:latin typeface="Siemens Serif"/>
              <a:ea typeface="Arial Unicode MS" panose="020B0604020202020204" pitchFamily="34" charset="-128"/>
              <a:cs typeface="Arial Unicode MS" panose="020B0604020202020204" pitchFamily="34" charset="-128"/>
            </a:endParaRPr>
          </a:p>
        </p:txBody>
      </p:sp>
      <p:sp>
        <p:nvSpPr>
          <p:cNvPr id="59" name="TextBox 53"/>
          <p:cNvSpPr txBox="1"/>
          <p:nvPr/>
        </p:nvSpPr>
        <p:spPr>
          <a:xfrm>
            <a:off x="3229584" y="5930862"/>
            <a:ext cx="1592053" cy="185257"/>
          </a:xfrm>
          <a:prstGeom prst="rect">
            <a:avLst/>
          </a:prstGeom>
          <a:noFill/>
        </p:spPr>
        <p:txBody>
          <a:bodyPr wrap="square" lIns="0" tIns="0" rIns="0" bIns="0" rtlCol="0" anchor="ctr">
            <a:noAutofit/>
          </a:bodyPr>
          <a:lstStyle/>
          <a:p>
            <a:pPr>
              <a:lnSpc>
                <a:spcPct val="110000"/>
              </a:lnSpc>
            </a:pPr>
            <a:r>
              <a:rPr lang="en-US" sz="900" dirty="0"/>
              <a:t>Process started by Developer</a:t>
            </a:r>
          </a:p>
        </p:txBody>
      </p:sp>
      <p:sp>
        <p:nvSpPr>
          <p:cNvPr id="60" name="Rechteck 59"/>
          <p:cNvSpPr/>
          <p:nvPr/>
        </p:nvSpPr>
        <p:spPr bwMode="auto">
          <a:xfrm>
            <a:off x="8884475" y="1848396"/>
            <a:ext cx="1313845" cy="589571"/>
          </a:xfrm>
          <a:prstGeom prst="rect">
            <a:avLst/>
          </a:prstGeom>
          <a:noFill/>
          <a:ln w="12700">
            <a:noFill/>
          </a:ln>
          <a:effectLst/>
          <a:extLst/>
        </p:spPr>
        <p:txBody>
          <a:bodyPr wrap="square" lIns="107944" tIns="53972" rIns="107944" bIns="53972" numCol="1" spcCol="72000" rtlCol="0" anchor="ctr" anchorCtr="0">
            <a:noAutofit/>
          </a:bodyPr>
          <a:lstStyle/>
          <a:p>
            <a:pPr algn="ctr">
              <a:lnSpc>
                <a:spcPct val="110000"/>
              </a:lnSpc>
              <a:spcBef>
                <a:spcPct val="0"/>
              </a:spcBef>
              <a:buFont typeface="Wingdings" charset="0"/>
              <a:buNone/>
            </a:pPr>
            <a:r>
              <a:rPr lang="en-US" sz="1199" b="1" i="1" dirty="0">
                <a:latin typeface="+mj-lt"/>
                <a:ea typeface="Arial Unicode MS" panose="020B0604020202020204" pitchFamily="34" charset="-128"/>
                <a:cs typeface="Arial Unicode MS" panose="020B0604020202020204" pitchFamily="34" charset="-128"/>
              </a:rPr>
              <a:t>- simplified - </a:t>
            </a:r>
          </a:p>
        </p:txBody>
      </p:sp>
      <p:sp>
        <p:nvSpPr>
          <p:cNvPr id="63" name="TextBox 53"/>
          <p:cNvSpPr txBox="1"/>
          <p:nvPr/>
        </p:nvSpPr>
        <p:spPr>
          <a:xfrm>
            <a:off x="8902850" y="3407500"/>
            <a:ext cx="1511381" cy="296408"/>
          </a:xfrm>
          <a:prstGeom prst="rect">
            <a:avLst/>
          </a:prstGeom>
          <a:noFill/>
        </p:spPr>
        <p:txBody>
          <a:bodyPr wrap="square" lIns="0" tIns="0" rIns="0" bIns="0" rtlCol="0">
            <a:noAutofit/>
          </a:bodyPr>
          <a:lstStyle/>
          <a:p>
            <a:pPr>
              <a:lnSpc>
                <a:spcPct val="110000"/>
              </a:lnSpc>
            </a:pPr>
            <a:r>
              <a:rPr lang="en-US" sz="900" dirty="0"/>
              <a:t>Subscription, notification </a:t>
            </a:r>
            <a:br>
              <a:rPr lang="en-US" sz="900" dirty="0"/>
            </a:br>
            <a:r>
              <a:rPr lang="en-US" sz="900" dirty="0"/>
              <a:t>for 3</a:t>
            </a:r>
            <a:r>
              <a:rPr lang="en-US" sz="900" baseline="30000" dirty="0"/>
              <a:t>rd</a:t>
            </a:r>
            <a:r>
              <a:rPr lang="en-US" sz="900" dirty="0"/>
              <a:t> party Apps</a:t>
            </a:r>
          </a:p>
        </p:txBody>
      </p:sp>
      <p:sp>
        <p:nvSpPr>
          <p:cNvPr id="64" name="TextBox 53"/>
          <p:cNvSpPr txBox="1"/>
          <p:nvPr/>
        </p:nvSpPr>
        <p:spPr>
          <a:xfrm>
            <a:off x="4548994" y="3941581"/>
            <a:ext cx="408718" cy="152483"/>
          </a:xfrm>
          <a:prstGeom prst="rect">
            <a:avLst/>
          </a:prstGeom>
          <a:noFill/>
        </p:spPr>
        <p:txBody>
          <a:bodyPr wrap="square" lIns="0" tIns="0" rIns="0" bIns="0" rtlCol="0">
            <a:noAutofit/>
          </a:bodyPr>
          <a:lstStyle/>
          <a:p>
            <a:pPr>
              <a:lnSpc>
                <a:spcPct val="110000"/>
              </a:lnSpc>
            </a:pPr>
            <a:r>
              <a:rPr lang="en-US" sz="900" dirty="0"/>
              <a:t>Deploy</a:t>
            </a:r>
          </a:p>
        </p:txBody>
      </p:sp>
      <p:sp>
        <p:nvSpPr>
          <p:cNvPr id="79" name="TextBox 53"/>
          <p:cNvSpPr txBox="1"/>
          <p:nvPr/>
        </p:nvSpPr>
        <p:spPr>
          <a:xfrm>
            <a:off x="7470271" y="3060569"/>
            <a:ext cx="606250" cy="152483"/>
          </a:xfrm>
          <a:prstGeom prst="rect">
            <a:avLst/>
          </a:prstGeom>
          <a:noFill/>
        </p:spPr>
        <p:txBody>
          <a:bodyPr wrap="square" lIns="0" tIns="0" rIns="0" bIns="0" rtlCol="0">
            <a:noAutofit/>
          </a:bodyPr>
          <a:lstStyle/>
          <a:p>
            <a:pPr>
              <a:lnSpc>
                <a:spcPct val="110000"/>
              </a:lnSpc>
            </a:pPr>
            <a:r>
              <a:rPr lang="en-US" sz="900" dirty="0"/>
              <a:t>Download</a:t>
            </a:r>
          </a:p>
        </p:txBody>
      </p:sp>
      <p:cxnSp>
        <p:nvCxnSpPr>
          <p:cNvPr id="81" name="Form 80"/>
          <p:cNvCxnSpPr>
            <a:stCxn id="42" idx="0"/>
          </p:cNvCxnSpPr>
          <p:nvPr/>
        </p:nvCxnSpPr>
        <p:spPr bwMode="auto">
          <a:xfrm rot="16200000" flipV="1">
            <a:off x="8502797" y="2893436"/>
            <a:ext cx="200048" cy="1846940"/>
          </a:xfrm>
          <a:prstGeom prst="bentConnector2">
            <a:avLst/>
          </a:prstGeom>
          <a:solidFill>
            <a:srgbClr val="000000"/>
          </a:solidFill>
          <a:ln w="9525" cap="flat" cmpd="sng" algn="ctr">
            <a:solidFill>
              <a:schemeClr val="dk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mit Pfeil 87"/>
          <p:cNvCxnSpPr/>
          <p:nvPr/>
        </p:nvCxnSpPr>
        <p:spPr bwMode="auto">
          <a:xfrm>
            <a:off x="7679351" y="3716882"/>
            <a:ext cx="0" cy="215912"/>
          </a:xfrm>
          <a:prstGeom prst="straightConnector1">
            <a:avLst/>
          </a:prstGeom>
          <a:solidFill>
            <a:srgbClr val="000000"/>
          </a:solidFill>
          <a:ln w="9525" cap="flat" cmpd="sng" algn="ctr">
            <a:solidFill>
              <a:schemeClr val="dk1"/>
            </a:solidFill>
            <a:prstDash val="solid"/>
            <a:miter lim="800000"/>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p:nvCxnSpPr>
        <p:spPr bwMode="auto">
          <a:xfrm>
            <a:off x="6743735" y="4832468"/>
            <a:ext cx="0" cy="395794"/>
          </a:xfrm>
          <a:prstGeom prst="line">
            <a:avLst/>
          </a:prstGeom>
          <a:solidFill>
            <a:srgbClr val="000000"/>
          </a:solidFill>
          <a:ln w="9525" cap="flat" cmpd="sng" algn="ctr">
            <a:solidFill>
              <a:schemeClr val="dk1"/>
            </a:solidFill>
            <a:prstDash val="dash"/>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mit Pfeil 93"/>
          <p:cNvCxnSpPr>
            <a:endCxn id="73" idx="2"/>
          </p:cNvCxnSpPr>
          <p:nvPr/>
        </p:nvCxnSpPr>
        <p:spPr bwMode="auto">
          <a:xfrm flipV="1">
            <a:off x="6743735" y="5223897"/>
            <a:ext cx="385321" cy="4367"/>
          </a:xfrm>
          <a:prstGeom prst="straightConnector1">
            <a:avLst/>
          </a:prstGeom>
          <a:solidFill>
            <a:srgbClr val="000000"/>
          </a:solidFill>
          <a:ln w="9525" cap="flat" cmpd="sng" algn="ctr">
            <a:solidFill>
              <a:schemeClr val="dk1"/>
            </a:solidFill>
            <a:prstDash val="dash"/>
            <a:miter lim="800000"/>
            <a:headEnd type="none" w="med" len="med"/>
            <a:tailEnd type="stealth"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6" name="TextBox 53"/>
          <p:cNvSpPr txBox="1"/>
          <p:nvPr/>
        </p:nvSpPr>
        <p:spPr>
          <a:xfrm>
            <a:off x="634862" y="6218607"/>
            <a:ext cx="606250" cy="152483"/>
          </a:xfrm>
          <a:prstGeom prst="rect">
            <a:avLst/>
          </a:prstGeom>
          <a:noFill/>
        </p:spPr>
        <p:txBody>
          <a:bodyPr wrap="none" lIns="0" tIns="0" rIns="0" bIns="0" rtlCol="0">
            <a:noAutofit/>
          </a:bodyPr>
          <a:lstStyle/>
          <a:p>
            <a:pPr>
              <a:lnSpc>
                <a:spcPct val="110000"/>
              </a:lnSpc>
            </a:pPr>
            <a:r>
              <a:rPr lang="en-US" sz="900" dirty="0"/>
              <a:t>CLI = Command Line Interpreter</a:t>
            </a:r>
          </a:p>
        </p:txBody>
      </p:sp>
    </p:spTree>
    <p:extLst>
      <p:ext uri="{BB962C8B-B14F-4D97-AF65-F5344CB8AC3E}">
        <p14:creationId xmlns:p14="http://schemas.microsoft.com/office/powerpoint/2010/main" val="944443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a:t>How to Use MindSphere Platform?</a:t>
            </a:r>
            <a:br>
              <a:rPr lang="en-US" dirty="0"/>
            </a:br>
            <a:r>
              <a:rPr lang="en-US" sz="2000" dirty="0">
                <a:solidFill>
                  <a:srgbClr val="4BB9B9"/>
                </a:solidFill>
              </a:rPr>
              <a:t>Develop and Operate Apps</a:t>
            </a:r>
          </a:p>
        </p:txBody>
      </p:sp>
      <p:sp>
        <p:nvSpPr>
          <p:cNvPr id="19"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a:solidFill>
                <a:srgbClr val="FFFFFF"/>
              </a:solidFill>
            </a:endParaRPr>
          </a:p>
        </p:txBody>
      </p:sp>
      <p:sp>
        <p:nvSpPr>
          <p:cNvPr id="8" name="Rechteck 78"/>
          <p:cNvSpPr/>
          <p:nvPr/>
        </p:nvSpPr>
        <p:spPr bwMode="auto">
          <a:xfrm>
            <a:off x="635000" y="5805264"/>
            <a:ext cx="11090275" cy="473787"/>
          </a:xfrm>
          <a:prstGeom prst="rect">
            <a:avLst/>
          </a:prstGeom>
          <a:solidFill>
            <a:schemeClr val="bg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hteck 12"/>
          <p:cNvSpPr/>
          <p:nvPr/>
        </p:nvSpPr>
        <p:spPr bwMode="auto">
          <a:xfrm>
            <a:off x="2504196" y="1330111"/>
            <a:ext cx="8095479" cy="4233952"/>
          </a:xfrm>
          <a:prstGeom prst="rect">
            <a:avLst/>
          </a:prstGeom>
          <a:noFill/>
          <a:ln w="9525">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feld 13"/>
          <p:cNvSpPr txBox="1"/>
          <p:nvPr/>
        </p:nvSpPr>
        <p:spPr>
          <a:xfrm>
            <a:off x="2504195" y="1308053"/>
            <a:ext cx="8095480" cy="316145"/>
          </a:xfrm>
          <a:prstGeom prst="rect">
            <a:avLst/>
          </a:prstGeom>
          <a:solidFill>
            <a:srgbClr val="00646E"/>
          </a:solidFill>
          <a:ln w="9525">
            <a:solidFill>
              <a:schemeClr val="accent1"/>
            </a:solidFill>
          </a:ln>
          <a:effectLst/>
        </p:spPr>
        <p:txBody>
          <a:bodyPr rot="0" spcFirstLastPara="0" vertOverflow="overflow" horzOverflow="overflow" vert="horz" wrap="square" lIns="108000" tIns="72000" rIns="108000" bIns="72000" numCol="1" spcCol="72000" rtlCol="0" fromWordArt="0" anchor="ctr" anchorCtr="0" forceAA="0" compatLnSpc="1">
            <a:prstTxWarp prst="textNoShape">
              <a:avLst/>
            </a:prstTxWarp>
            <a:noAutofit/>
          </a:bodyPr>
          <a:lstStyle>
            <a:defPPr>
              <a:defRPr lang="de-DE"/>
            </a:defPPr>
            <a:lvl1pPr marL="266700" indent="-266700">
              <a:spcBef>
                <a:spcPct val="0"/>
              </a:spcBef>
              <a:defRPr sz="1400" b="1">
                <a:solidFill>
                  <a:schemeClr val="bg1"/>
                </a:solidFill>
                <a:latin typeface="Arial" pitchFamily="34" charset="0"/>
                <a:ea typeface="ＭＳ Ｐゴシック" charset="-128"/>
              </a:defRPr>
            </a:lvl1pPr>
            <a:lvl2pPr>
              <a:defRPr>
                <a:solidFill>
                  <a:schemeClr val="bg2"/>
                </a:solidFill>
                <a:latin typeface="Arial" pitchFamily="34" charset="0"/>
                <a:ea typeface="ＭＳ Ｐゴシック" charset="-128"/>
              </a:defRPr>
            </a:lvl2pPr>
            <a:lvl3pPr>
              <a:defRPr>
                <a:solidFill>
                  <a:schemeClr val="bg2"/>
                </a:solidFill>
                <a:latin typeface="Arial" pitchFamily="34" charset="0"/>
                <a:ea typeface="ＭＳ Ｐゴシック" charset="-128"/>
              </a:defRPr>
            </a:lvl3pPr>
            <a:lvl4pPr>
              <a:defRPr>
                <a:solidFill>
                  <a:schemeClr val="bg2"/>
                </a:solidFill>
                <a:latin typeface="Arial" pitchFamily="34" charset="0"/>
                <a:ea typeface="ＭＳ Ｐゴシック" charset="-128"/>
              </a:defRPr>
            </a:lvl4pPr>
            <a:lvl5pPr>
              <a:defRPr>
                <a:solidFill>
                  <a:schemeClr val="bg2"/>
                </a:solidFill>
                <a:latin typeface="Arial" pitchFamily="34" charset="0"/>
                <a:ea typeface="ＭＳ Ｐゴシック" charset="-128"/>
              </a:defRPr>
            </a:lvl5pPr>
            <a:lvl6pPr>
              <a:defRPr>
                <a:solidFill>
                  <a:schemeClr val="bg2"/>
                </a:solidFill>
                <a:latin typeface="Arial" pitchFamily="34" charset="0"/>
                <a:ea typeface="ＭＳ Ｐゴシック" charset="-128"/>
              </a:defRPr>
            </a:lvl6pPr>
            <a:lvl7pPr>
              <a:defRPr>
                <a:solidFill>
                  <a:schemeClr val="bg2"/>
                </a:solidFill>
                <a:latin typeface="Arial" pitchFamily="34" charset="0"/>
                <a:ea typeface="ＭＳ Ｐゴシック" charset="-128"/>
              </a:defRPr>
            </a:lvl7pPr>
            <a:lvl8pPr>
              <a:defRPr>
                <a:solidFill>
                  <a:schemeClr val="bg2"/>
                </a:solidFill>
                <a:latin typeface="Arial" pitchFamily="34" charset="0"/>
                <a:ea typeface="ＭＳ Ｐゴシック" charset="-128"/>
              </a:defRPr>
            </a:lvl8pPr>
            <a:lvl9pPr>
              <a:defRPr>
                <a:solidFill>
                  <a:schemeClr val="bg2"/>
                </a:solidFill>
                <a:latin typeface="Arial" pitchFamily="34" charset="0"/>
                <a:ea typeface="ＭＳ Ｐゴシック" charset="-128"/>
              </a:defRPr>
            </a:lvl9pPr>
          </a:lstStyle>
          <a:p>
            <a:pPr algn="ctr"/>
            <a:r>
              <a:rPr lang="en-US" dirty="0"/>
              <a:t>MindAccess DevOps Plan</a:t>
            </a:r>
          </a:p>
        </p:txBody>
      </p:sp>
      <p:sp>
        <p:nvSpPr>
          <p:cNvPr id="11" name="Textfeld 15"/>
          <p:cNvSpPr txBox="1"/>
          <p:nvPr/>
        </p:nvSpPr>
        <p:spPr>
          <a:xfrm>
            <a:off x="2743795" y="1719483"/>
            <a:ext cx="3241004" cy="316145"/>
          </a:xfrm>
          <a:prstGeom prst="rect">
            <a:avLst/>
          </a:prstGeom>
          <a:solidFill>
            <a:schemeClr val="accent5"/>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28304" tIns="42461" rIns="28304" bIns="42461"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2000" b="1" kern="0">
                <a:solidFill>
                  <a:srgbClr val="005F87"/>
                </a:solidFill>
              </a:defRPr>
            </a:lvl1pPr>
          </a:lstStyle>
          <a:p>
            <a:r>
              <a:rPr lang="en-US" sz="1400" dirty="0">
                <a:solidFill>
                  <a:schemeClr val="bg1"/>
                </a:solidFill>
              </a:rPr>
              <a:t>MindAccess Developer Plan</a:t>
            </a:r>
          </a:p>
        </p:txBody>
      </p:sp>
      <p:sp>
        <p:nvSpPr>
          <p:cNvPr id="12" name="Textfeld 16"/>
          <p:cNvSpPr txBox="1"/>
          <p:nvPr/>
        </p:nvSpPr>
        <p:spPr>
          <a:xfrm>
            <a:off x="2743796" y="2072563"/>
            <a:ext cx="3593757" cy="377873"/>
          </a:xfrm>
          <a:prstGeom prst="rect">
            <a:avLst/>
          </a:prstGeom>
          <a:solidFill>
            <a:schemeClr val="bg1"/>
          </a:solid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70200" tIns="36000" rIns="70200" bIns="36000"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Develop applications </a:t>
            </a:r>
            <a:b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br>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on a test system</a:t>
            </a:r>
          </a:p>
        </p:txBody>
      </p:sp>
      <p:sp>
        <p:nvSpPr>
          <p:cNvPr id="13" name="Rechteck 17"/>
          <p:cNvSpPr/>
          <p:nvPr/>
        </p:nvSpPr>
        <p:spPr bwMode="auto">
          <a:xfrm>
            <a:off x="2743797" y="1719483"/>
            <a:ext cx="3241002" cy="3701848"/>
          </a:xfrm>
          <a:prstGeom prst="rect">
            <a:avLst/>
          </a:prstGeom>
          <a:noFill/>
          <a:ln w="9288">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Zylinder 74"/>
          <p:cNvSpPr/>
          <p:nvPr/>
        </p:nvSpPr>
        <p:spPr bwMode="auto">
          <a:xfrm>
            <a:off x="3210803" y="4262582"/>
            <a:ext cx="2456692" cy="662156"/>
          </a:xfrm>
          <a:prstGeom prst="can">
            <a:avLst/>
          </a:prstGeom>
          <a:solidFill>
            <a:schemeClr val="bg2">
              <a:lumMod val="40000"/>
              <a:lumOff val="60000"/>
              <a:alpha val="80000"/>
            </a:schemeClr>
          </a:solidFill>
          <a:ln>
            <a:solidFill>
              <a:schemeClr val="bg2">
                <a:lumMod val="75000"/>
              </a:schemeClr>
            </a:solidFill>
          </a:ln>
          <a:effectLst/>
          <a:extLst/>
        </p:spPr>
        <p:txBody>
          <a:bodyPr rtlCol="0" anchor="t" anchorCtr="0"/>
          <a:lstStyle/>
          <a:p>
            <a:pPr algn="ctr"/>
            <a:r>
              <a:rPr lang="en-US" sz="1000" b="1" dirty="0">
                <a:solidFill>
                  <a:schemeClr val="tx1"/>
                </a:solidFill>
              </a:rPr>
              <a:t>Developer tenant</a:t>
            </a:r>
          </a:p>
          <a:p>
            <a:pPr algn="ctr"/>
            <a:endParaRPr lang="en-US" sz="1000" b="1" dirty="0">
              <a:solidFill>
                <a:schemeClr val="tx1"/>
              </a:solidFill>
            </a:endParaRPr>
          </a:p>
        </p:txBody>
      </p:sp>
      <p:sp>
        <p:nvSpPr>
          <p:cNvPr id="15" name="Rechteck 75"/>
          <p:cNvSpPr/>
          <p:nvPr/>
        </p:nvSpPr>
        <p:spPr bwMode="auto">
          <a:xfrm>
            <a:off x="3593657" y="3710799"/>
            <a:ext cx="690945" cy="331076"/>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Test App 1</a:t>
            </a:r>
          </a:p>
        </p:txBody>
      </p:sp>
      <p:sp>
        <p:nvSpPr>
          <p:cNvPr id="16" name="Rechteck 76"/>
          <p:cNvSpPr/>
          <p:nvPr/>
        </p:nvSpPr>
        <p:spPr bwMode="auto">
          <a:xfrm>
            <a:off x="4303103" y="3710799"/>
            <a:ext cx="690945" cy="331076"/>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Test App 2</a:t>
            </a:r>
          </a:p>
        </p:txBody>
      </p:sp>
      <p:sp>
        <p:nvSpPr>
          <p:cNvPr id="17" name="Textfeld 81"/>
          <p:cNvSpPr txBox="1"/>
          <p:nvPr/>
        </p:nvSpPr>
        <p:spPr>
          <a:xfrm>
            <a:off x="3286225" y="2583538"/>
            <a:ext cx="2591037" cy="338554"/>
          </a:xfrm>
          <a:prstGeom prst="rect">
            <a:avLst/>
          </a:prstGeom>
          <a:noFill/>
        </p:spPr>
        <p:txBody>
          <a:bodyPr wrap="square" lIns="0" tIns="0" rIns="0" bIns="0" rtlCol="0">
            <a:noAutofit/>
          </a:bodyPr>
          <a:lstStyle/>
          <a:p>
            <a:pPr>
              <a:lnSpc>
                <a:spcPct val="110000"/>
              </a:lnSpc>
              <a:spcBef>
                <a:spcPts val="0"/>
              </a:spcBef>
            </a:pPr>
            <a:r>
              <a:rPr lang="en-US" sz="1000" dirty="0">
                <a:solidFill>
                  <a:schemeClr val="tx1"/>
                </a:solidFill>
                <a:latin typeface="+mn-lt"/>
                <a:ea typeface="Arial Unicode MS" panose="020B0604020202020204" pitchFamily="34" charset="-128"/>
                <a:cs typeface="Arial Unicode MS" panose="020B0604020202020204" pitchFamily="34" charset="-128"/>
              </a:rPr>
              <a:t>Developer e.g. Atos, Siemens BU,</a:t>
            </a:r>
          </a:p>
          <a:p>
            <a:pPr>
              <a:lnSpc>
                <a:spcPct val="110000"/>
              </a:lnSpc>
              <a:spcBef>
                <a:spcPts val="0"/>
              </a:spcBef>
            </a:pPr>
            <a:r>
              <a:rPr lang="en-US" sz="1000" dirty="0">
                <a:solidFill>
                  <a:schemeClr val="tx1"/>
                </a:solidFill>
                <a:ea typeface="Arial Unicode MS" panose="020B0604020202020204" pitchFamily="34" charset="-128"/>
                <a:cs typeface="Arial Unicode MS" panose="020B0604020202020204" pitchFamily="34" charset="-128"/>
              </a:rPr>
              <a:t>individual developer</a:t>
            </a:r>
            <a:endParaRPr lang="en-US" sz="10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8" name="Grafik 8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1206" y="2582739"/>
            <a:ext cx="329598" cy="324000"/>
          </a:xfrm>
          <a:prstGeom prst="rect">
            <a:avLst/>
          </a:prstGeom>
          <a:solidFill>
            <a:schemeClr val="accent1">
              <a:lumMod val="20000"/>
              <a:lumOff val="80000"/>
            </a:schemeClr>
          </a:solidFill>
        </p:spPr>
      </p:pic>
      <p:sp>
        <p:nvSpPr>
          <p:cNvPr id="20" name="Rechteck 83"/>
          <p:cNvSpPr/>
          <p:nvPr/>
        </p:nvSpPr>
        <p:spPr bwMode="auto">
          <a:xfrm>
            <a:off x="2821141" y="2520474"/>
            <a:ext cx="3056121" cy="432000"/>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1" name="Pfeil nach rechts 97"/>
          <p:cNvSpPr/>
          <p:nvPr/>
        </p:nvSpPr>
        <p:spPr bwMode="auto">
          <a:xfrm rot="16200000">
            <a:off x="4137623" y="4909132"/>
            <a:ext cx="180000" cy="87653"/>
          </a:xfrm>
          <a:prstGeom prst="rightArrow">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2" name="Textfeld 98"/>
          <p:cNvSpPr txBox="1"/>
          <p:nvPr/>
        </p:nvSpPr>
        <p:spPr>
          <a:xfrm>
            <a:off x="3585007" y="5130113"/>
            <a:ext cx="1545581" cy="135422"/>
          </a:xfrm>
          <a:prstGeom prst="rect">
            <a:avLst/>
          </a:prstGeom>
          <a:noFill/>
        </p:spPr>
        <p:txBody>
          <a:bodyPr wrap="square" lIns="0" tIns="0" rIns="0" bIns="0" rtlCol="0" anchor="ctr" anchorCtr="0">
            <a:spAutoFit/>
          </a:bodyPr>
          <a:lstStyle/>
          <a:p>
            <a:pPr>
              <a:lnSpc>
                <a:spcPct val="110000"/>
              </a:lnSpc>
              <a:spcBef>
                <a:spcPts val="0"/>
              </a:spcBef>
            </a:pPr>
            <a:r>
              <a:rPr lang="en-US" sz="800" dirty="0">
                <a:solidFill>
                  <a:schemeClr val="tx1"/>
                </a:solidFill>
                <a:latin typeface="+mn-lt"/>
                <a:ea typeface="Arial Unicode MS" panose="020B0604020202020204" pitchFamily="34" charset="-128"/>
                <a:cs typeface="Arial Unicode MS" panose="020B0604020202020204" pitchFamily="34" charset="-128"/>
              </a:rPr>
              <a:t>Data ingest for test purpose</a:t>
            </a:r>
          </a:p>
        </p:txBody>
      </p:sp>
      <p:sp>
        <p:nvSpPr>
          <p:cNvPr id="23" name="Rechteck 109"/>
          <p:cNvSpPr/>
          <p:nvPr/>
        </p:nvSpPr>
        <p:spPr bwMode="auto">
          <a:xfrm>
            <a:off x="3329044" y="3080151"/>
            <a:ext cx="2168799" cy="1038983"/>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tx1"/>
                </a:solidFill>
                <a:latin typeface="+mn-lt"/>
                <a:ea typeface="Arial Unicode MS" panose="020B0604020202020204" pitchFamily="34" charset="-128"/>
                <a:cs typeface="Arial Unicode MS" panose="020B0604020202020204" pitchFamily="34" charset="-128"/>
              </a:rPr>
              <a:t>Developer Organization</a:t>
            </a:r>
          </a:p>
        </p:txBody>
      </p:sp>
      <p:sp>
        <p:nvSpPr>
          <p:cNvPr id="24" name="Textfeld 20"/>
          <p:cNvSpPr txBox="1"/>
          <p:nvPr/>
        </p:nvSpPr>
        <p:spPr>
          <a:xfrm>
            <a:off x="7035279" y="1718045"/>
            <a:ext cx="3420380" cy="316145"/>
          </a:xfrm>
          <a:prstGeom prst="rect">
            <a:avLst/>
          </a:prstGeom>
          <a:solidFill>
            <a:srgbClr val="00B050"/>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28304" tIns="28304" rIns="28304" bIns="28304"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400" dirty="0"/>
              <a:t>MindAccess Operator Plan</a:t>
            </a:r>
          </a:p>
        </p:txBody>
      </p:sp>
      <p:sp>
        <p:nvSpPr>
          <p:cNvPr id="25" name="Textfeld 21"/>
          <p:cNvSpPr txBox="1"/>
          <p:nvPr/>
        </p:nvSpPr>
        <p:spPr>
          <a:xfrm>
            <a:off x="7036587" y="2071126"/>
            <a:ext cx="3419072" cy="350713"/>
          </a:xfrm>
          <a:prstGeom prst="rect">
            <a:avLst/>
          </a:prstGeom>
          <a:solidFill>
            <a:schemeClr val="bg1"/>
          </a:solid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70200" tIns="36000" rIns="70200" bIns="36000"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Operate applications on a productive system and offer via MindSphere Store</a:t>
            </a:r>
          </a:p>
        </p:txBody>
      </p:sp>
      <p:sp>
        <p:nvSpPr>
          <p:cNvPr id="26" name="Rechteck 22"/>
          <p:cNvSpPr/>
          <p:nvPr/>
        </p:nvSpPr>
        <p:spPr bwMode="auto">
          <a:xfrm>
            <a:off x="7035279" y="1719598"/>
            <a:ext cx="3420380" cy="3701849"/>
          </a:xfrm>
          <a:prstGeom prst="rect">
            <a:avLst/>
          </a:prstGeom>
          <a:noFill/>
          <a:ln w="9288">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7" name="Rechteck 86"/>
          <p:cNvSpPr/>
          <p:nvPr/>
        </p:nvSpPr>
        <p:spPr bwMode="auto">
          <a:xfrm>
            <a:off x="7110416" y="2519037"/>
            <a:ext cx="3201227" cy="432000"/>
          </a:xfrm>
          <a:prstGeom prst="rect">
            <a:avLst/>
          </a:prstGeom>
          <a:solidFill>
            <a:schemeClr val="bg1"/>
          </a:solid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0" name="Rechteck 111"/>
          <p:cNvSpPr/>
          <p:nvPr/>
        </p:nvSpPr>
        <p:spPr bwMode="auto">
          <a:xfrm>
            <a:off x="8058272" y="3709362"/>
            <a:ext cx="694343" cy="331076"/>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1</a:t>
            </a:r>
          </a:p>
        </p:txBody>
      </p:sp>
      <p:sp>
        <p:nvSpPr>
          <p:cNvPr id="32" name="Rechteck 112"/>
          <p:cNvSpPr/>
          <p:nvPr/>
        </p:nvSpPr>
        <p:spPr bwMode="auto">
          <a:xfrm>
            <a:off x="8767718" y="3709362"/>
            <a:ext cx="694343" cy="331076"/>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2</a:t>
            </a:r>
          </a:p>
        </p:txBody>
      </p:sp>
      <p:sp>
        <p:nvSpPr>
          <p:cNvPr id="33" name="Rechteck 115"/>
          <p:cNvSpPr/>
          <p:nvPr/>
        </p:nvSpPr>
        <p:spPr bwMode="auto">
          <a:xfrm>
            <a:off x="7545842" y="3078714"/>
            <a:ext cx="2179465" cy="1038983"/>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tx1"/>
                </a:solidFill>
                <a:latin typeface="+mn-lt"/>
                <a:ea typeface="Arial Unicode MS" panose="020B0604020202020204" pitchFamily="34" charset="-128"/>
                <a:cs typeface="Arial Unicode MS" panose="020B0604020202020204" pitchFamily="34" charset="-128"/>
              </a:rPr>
              <a:t>Productive Organization</a:t>
            </a:r>
          </a:p>
        </p:txBody>
      </p:sp>
      <p:sp>
        <p:nvSpPr>
          <p:cNvPr id="34" name="Textfeld 80"/>
          <p:cNvSpPr txBox="1"/>
          <p:nvPr/>
        </p:nvSpPr>
        <p:spPr>
          <a:xfrm>
            <a:off x="7614669" y="3377550"/>
            <a:ext cx="2063065" cy="135422"/>
          </a:xfrm>
          <a:prstGeom prst="rect">
            <a:avLst/>
          </a:prstGeom>
          <a:solidFill>
            <a:schemeClr val="bg1"/>
          </a:solidFill>
        </p:spPr>
        <p:txBody>
          <a:bodyPr wrap="square" lIns="0" tIns="0" rIns="0" bIns="0" rtlCol="0" anchor="ctr" anchorCtr="0">
            <a:spAutoFit/>
          </a:bodyPr>
          <a:lstStyle/>
          <a:p>
            <a:pPr algn="ctr">
              <a:lnSpc>
                <a:spcPct val="110000"/>
              </a:lnSpc>
              <a:spcBef>
                <a:spcPts val="0"/>
              </a:spcBef>
            </a:pPr>
            <a:r>
              <a:rPr lang="en-US" sz="800" dirty="0">
                <a:solidFill>
                  <a:schemeClr val="bg2">
                    <a:lumMod val="75000"/>
                  </a:schemeClr>
                </a:solidFill>
                <a:latin typeface="+mn-lt"/>
                <a:ea typeface="Arial Unicode MS" panose="020B0604020202020204" pitchFamily="34" charset="-128"/>
                <a:cs typeface="Arial Unicode MS" panose="020B0604020202020204" pitchFamily="34" charset="-128"/>
              </a:rPr>
              <a:t>Apps from one or several developers</a:t>
            </a:r>
          </a:p>
        </p:txBody>
      </p:sp>
      <p:sp>
        <p:nvSpPr>
          <p:cNvPr id="35" name="Textfeld 84"/>
          <p:cNvSpPr txBox="1"/>
          <p:nvPr/>
        </p:nvSpPr>
        <p:spPr>
          <a:xfrm>
            <a:off x="7684675" y="2582101"/>
            <a:ext cx="2554960" cy="338554"/>
          </a:xfrm>
          <a:prstGeom prst="rect">
            <a:avLst/>
          </a:prstGeom>
          <a:solidFill>
            <a:schemeClr val="bg1"/>
          </a:solidFill>
        </p:spPr>
        <p:txBody>
          <a:bodyPr wrap="square" lIns="0" tIns="0" rIns="0" bIns="0" rtlCol="0">
            <a:noAutofit/>
          </a:bodyPr>
          <a:lstStyle/>
          <a:p>
            <a:pPr>
              <a:lnSpc>
                <a:spcPct val="110000"/>
              </a:lnSpc>
              <a:spcBef>
                <a:spcPts val="0"/>
              </a:spcBef>
            </a:pPr>
            <a:r>
              <a:rPr lang="en-US" sz="1000" dirty="0">
                <a:solidFill>
                  <a:schemeClr val="tx1"/>
                </a:solidFill>
                <a:latin typeface="+mn-lt"/>
                <a:ea typeface="Arial Unicode MS" panose="020B0604020202020204" pitchFamily="34" charset="-128"/>
                <a:cs typeface="Arial Unicode MS" panose="020B0604020202020204" pitchFamily="34" charset="-128"/>
              </a:rPr>
              <a:t>Operator/ provider e.g. Atos, </a:t>
            </a:r>
            <a:br>
              <a:rPr lang="en-US" sz="1000" dirty="0">
                <a:solidFill>
                  <a:schemeClr val="tx1"/>
                </a:solidFill>
                <a:latin typeface="+mn-lt"/>
                <a:ea typeface="Arial Unicode MS" panose="020B0604020202020204" pitchFamily="34" charset="-128"/>
                <a:cs typeface="Arial Unicode MS" panose="020B0604020202020204" pitchFamily="34" charset="-128"/>
              </a:rPr>
            </a:br>
            <a:r>
              <a:rPr lang="en-US" sz="1000" dirty="0">
                <a:solidFill>
                  <a:schemeClr val="tx1"/>
                </a:solidFill>
                <a:latin typeface="+mn-lt"/>
                <a:ea typeface="Arial Unicode MS" panose="020B0604020202020204" pitchFamily="34" charset="-128"/>
                <a:cs typeface="Arial Unicode MS" panose="020B0604020202020204" pitchFamily="34" charset="-128"/>
              </a:rPr>
              <a:t>Siemens BU</a:t>
            </a:r>
          </a:p>
        </p:txBody>
      </p:sp>
      <p:pic>
        <p:nvPicPr>
          <p:cNvPr id="36" name="Grafik 8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21592" y="2581302"/>
            <a:ext cx="344149" cy="324000"/>
          </a:xfrm>
          <a:prstGeom prst="rect">
            <a:avLst/>
          </a:prstGeom>
          <a:solidFill>
            <a:schemeClr val="accent1">
              <a:lumMod val="20000"/>
              <a:lumOff val="80000"/>
            </a:schemeClr>
          </a:solidFill>
        </p:spPr>
      </p:pic>
      <p:sp>
        <p:nvSpPr>
          <p:cNvPr id="37" name="Nach unten gekrümmter Pfeil 134"/>
          <p:cNvSpPr/>
          <p:nvPr/>
        </p:nvSpPr>
        <p:spPr bwMode="auto">
          <a:xfrm>
            <a:off x="4981019" y="3214157"/>
            <a:ext cx="2831044" cy="354725"/>
          </a:xfrm>
          <a:prstGeom prst="curvedDownArrow">
            <a:avLst>
              <a:gd name="adj1" fmla="val 25000"/>
              <a:gd name="adj2" fmla="val 50000"/>
              <a:gd name="adj3" fmla="val 2500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8" name="Ellipse 56"/>
          <p:cNvSpPr>
            <a:spLocks noChangeAspect="1"/>
          </p:cNvSpPr>
          <p:nvPr/>
        </p:nvSpPr>
        <p:spPr bwMode="auto">
          <a:xfrm>
            <a:off x="4132350" y="5905158"/>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2</a:t>
            </a:r>
          </a:p>
        </p:txBody>
      </p:sp>
      <p:sp>
        <p:nvSpPr>
          <p:cNvPr id="39" name="Textfeld 57"/>
          <p:cNvSpPr txBox="1"/>
          <p:nvPr/>
        </p:nvSpPr>
        <p:spPr>
          <a:xfrm>
            <a:off x="4411641" y="5877269"/>
            <a:ext cx="1437894"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Developer transfers </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App to operations system</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0" name="Ellipse 59"/>
          <p:cNvSpPr>
            <a:spLocks noChangeAspect="1"/>
          </p:cNvSpPr>
          <p:nvPr/>
        </p:nvSpPr>
        <p:spPr bwMode="auto">
          <a:xfrm>
            <a:off x="9571302" y="2984121"/>
            <a:ext cx="308293"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3</a:t>
            </a:r>
          </a:p>
        </p:txBody>
      </p:sp>
      <p:sp>
        <p:nvSpPr>
          <p:cNvPr id="41" name="Ellipse 60"/>
          <p:cNvSpPr>
            <a:spLocks noChangeAspect="1"/>
          </p:cNvSpPr>
          <p:nvPr/>
        </p:nvSpPr>
        <p:spPr bwMode="auto">
          <a:xfrm>
            <a:off x="5984798" y="5905158"/>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3</a:t>
            </a:r>
          </a:p>
        </p:txBody>
      </p:sp>
      <p:sp>
        <p:nvSpPr>
          <p:cNvPr id="42" name="Textfeld 61"/>
          <p:cNvSpPr txBox="1"/>
          <p:nvPr/>
        </p:nvSpPr>
        <p:spPr>
          <a:xfrm>
            <a:off x="6295621" y="5877269"/>
            <a:ext cx="1070806"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Operator/ provider </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operates App</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3" name="Textfeld 77"/>
          <p:cNvSpPr txBox="1"/>
          <p:nvPr/>
        </p:nvSpPr>
        <p:spPr>
          <a:xfrm>
            <a:off x="690181" y="5888268"/>
            <a:ext cx="809517" cy="307777"/>
          </a:xfrm>
          <a:prstGeom prst="rect">
            <a:avLst/>
          </a:prstGeom>
          <a:noFill/>
        </p:spPr>
        <p:txBody>
          <a:bodyPr wrap="none" lIns="0" tIns="0" rIns="0" bIns="0" rtlCol="0" anchor="ctr" anchorCtr="0">
            <a:spAutoFit/>
          </a:bodyPr>
          <a:lstStyle/>
          <a:p>
            <a:pPr>
              <a:spcBef>
                <a:spcPts val="0"/>
              </a:spcBef>
            </a:pPr>
            <a:r>
              <a:rPr lang="en-US" sz="1000" b="1" dirty="0">
                <a:solidFill>
                  <a:schemeClr val="tx1"/>
                </a:solidFill>
                <a:ea typeface="Arial Unicode MS" panose="020B0604020202020204" pitchFamily="34" charset="-128"/>
                <a:cs typeface="Arial Unicode MS" panose="020B0604020202020204" pitchFamily="34" charset="-128"/>
              </a:rPr>
              <a:t>Exemplary </a:t>
            </a:r>
            <a:br>
              <a:rPr lang="en-US" sz="1000" b="1" dirty="0">
                <a:solidFill>
                  <a:schemeClr val="tx1"/>
                </a:solidFill>
                <a:ea typeface="Arial Unicode MS" panose="020B0604020202020204" pitchFamily="34" charset="-128"/>
                <a:cs typeface="Arial Unicode MS" panose="020B0604020202020204" pitchFamily="34" charset="-128"/>
              </a:rPr>
            </a:br>
            <a:r>
              <a:rPr lang="en-US" sz="1000" b="1" dirty="0">
                <a:solidFill>
                  <a:schemeClr val="tx1"/>
                </a:solidFill>
                <a:ea typeface="Arial Unicode MS" panose="020B0604020202020204" pitchFamily="34" charset="-128"/>
                <a:cs typeface="Arial Unicode MS" panose="020B0604020202020204" pitchFamily="34" charset="-128"/>
              </a:rPr>
              <a:t>user journey:</a:t>
            </a:r>
            <a:endParaRPr lang="en-US" sz="16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44" name="Rechteck 171"/>
          <p:cNvSpPr/>
          <p:nvPr/>
        </p:nvSpPr>
        <p:spPr bwMode="auto">
          <a:xfrm>
            <a:off x="739803" y="1466125"/>
            <a:ext cx="1519789" cy="3761786"/>
          </a:xfrm>
          <a:prstGeom prst="rect">
            <a:avLst/>
          </a:prstGeom>
          <a:solidFill>
            <a:schemeClr val="accent2">
              <a:lumMod val="50000"/>
            </a:schemeClr>
          </a:solidFill>
          <a:ln>
            <a:noFill/>
          </a:ln>
          <a:effectLst/>
          <a:extLst/>
        </p:spPr>
        <p:txBody>
          <a:bodyPr rtlCol="0" anchor="t"/>
          <a:lstStyle/>
          <a:p>
            <a:r>
              <a:rPr lang="en-US" sz="1200" b="1" dirty="0">
                <a:solidFill>
                  <a:schemeClr val="tx1"/>
                </a:solidFill>
              </a:rPr>
              <a:t>    </a:t>
            </a:r>
            <a:endParaRPr lang="en-US" sz="1200" b="1" dirty="0">
              <a:solidFill>
                <a:schemeClr val="bg1"/>
              </a:solidFill>
            </a:endParaRPr>
          </a:p>
        </p:txBody>
      </p:sp>
      <p:sp>
        <p:nvSpPr>
          <p:cNvPr id="45" name="Rechteck 54"/>
          <p:cNvSpPr/>
          <p:nvPr/>
        </p:nvSpPr>
        <p:spPr bwMode="auto">
          <a:xfrm>
            <a:off x="739803" y="2227249"/>
            <a:ext cx="1519789" cy="2438897"/>
          </a:xfrm>
          <a:prstGeom prst="rect">
            <a:avLst/>
          </a:prstGeom>
          <a:solidFill>
            <a:schemeClr val="accent2">
              <a:lumMod val="50000"/>
            </a:schemeClr>
          </a:solidFill>
          <a:ln>
            <a:noFill/>
          </a:ln>
          <a:effectLst/>
          <a:extLst/>
        </p:spPr>
        <p:txBody>
          <a:bodyPr rtlCol="0" anchor="ctr"/>
          <a:lstStyle/>
          <a:p>
            <a:r>
              <a:rPr lang="en-US" sz="1200" dirty="0">
                <a:solidFill>
                  <a:schemeClr val="bg2">
                    <a:lumMod val="20000"/>
                    <a:lumOff val="80000"/>
                  </a:schemeClr>
                </a:solidFill>
              </a:rPr>
              <a:t>Develop on your  </a:t>
            </a:r>
            <a:r>
              <a:rPr lang="en-US" sz="1200" b="1" dirty="0">
                <a:solidFill>
                  <a:schemeClr val="bg2">
                    <a:lumMod val="20000"/>
                    <a:lumOff val="80000"/>
                  </a:schemeClr>
                </a:solidFill>
              </a:rPr>
              <a:t>local developer environment </a:t>
            </a:r>
            <a:r>
              <a:rPr lang="en-US" sz="1200" dirty="0">
                <a:solidFill>
                  <a:schemeClr val="bg2">
                    <a:lumMod val="20000"/>
                    <a:lumOff val="80000"/>
                  </a:schemeClr>
                </a:solidFill>
              </a:rPr>
              <a:t> (e.g. Eclipse) using </a:t>
            </a:r>
            <a:br>
              <a:rPr lang="en-US" sz="1200" dirty="0">
                <a:solidFill>
                  <a:schemeClr val="bg2">
                    <a:lumMod val="20000"/>
                    <a:lumOff val="80000"/>
                  </a:schemeClr>
                </a:solidFill>
              </a:rPr>
            </a:br>
            <a:r>
              <a:rPr lang="en-US" sz="1200" b="1" dirty="0">
                <a:solidFill>
                  <a:schemeClr val="bg2">
                    <a:lumMod val="20000"/>
                    <a:lumOff val="80000"/>
                  </a:schemeClr>
                </a:solidFill>
              </a:rPr>
              <a:t>MindSphere API Documentation</a:t>
            </a:r>
          </a:p>
        </p:txBody>
      </p:sp>
      <p:sp>
        <p:nvSpPr>
          <p:cNvPr id="46" name="Freeform 148"/>
          <p:cNvSpPr>
            <a:spLocks noChangeAspect="1" noEditPoints="1"/>
          </p:cNvSpPr>
          <p:nvPr/>
        </p:nvSpPr>
        <p:spPr bwMode="gray">
          <a:xfrm>
            <a:off x="1033522" y="1623607"/>
            <a:ext cx="823211" cy="507894"/>
          </a:xfrm>
          <a:custGeom>
            <a:avLst/>
            <a:gdLst>
              <a:gd name="T0" fmla="*/ 2320 w 2400"/>
              <a:gd name="T1" fmla="*/ 1480 h 1480"/>
              <a:gd name="T2" fmla="*/ 270 w 2400"/>
              <a:gd name="T3" fmla="*/ 1100 h 1480"/>
              <a:gd name="T4" fmla="*/ 0 w 2400"/>
              <a:gd name="T5" fmla="*/ 1360 h 1480"/>
              <a:gd name="T6" fmla="*/ 330 w 2400"/>
              <a:gd name="T7" fmla="*/ 0 h 1480"/>
              <a:gd name="T8" fmla="*/ 2130 w 2400"/>
              <a:gd name="T9" fmla="*/ 1060 h 1480"/>
              <a:gd name="T10" fmla="*/ 350 w 2400"/>
              <a:gd name="T11" fmla="*/ 80 h 1480"/>
              <a:gd name="T12" fmla="*/ 2050 w 2400"/>
              <a:gd name="T13" fmla="*/ 80 h 1480"/>
              <a:gd name="T14" fmla="*/ 480 w 2400"/>
              <a:gd name="T15" fmla="*/ 870 h 1480"/>
              <a:gd name="T16" fmla="*/ 480 w 2400"/>
              <a:gd name="T17" fmla="*/ 830 h 1480"/>
              <a:gd name="T18" fmla="*/ 600 w 2400"/>
              <a:gd name="T19" fmla="*/ 550 h 1480"/>
              <a:gd name="T20" fmla="*/ 480 w 2400"/>
              <a:gd name="T21" fmla="*/ 590 h 1480"/>
              <a:gd name="T22" fmla="*/ 720 w 2400"/>
              <a:gd name="T23" fmla="*/ 590 h 1480"/>
              <a:gd name="T24" fmla="*/ 480 w 2400"/>
              <a:gd name="T25" fmla="*/ 710 h 1480"/>
              <a:gd name="T26" fmla="*/ 480 w 2400"/>
              <a:gd name="T27" fmla="*/ 670 h 1480"/>
              <a:gd name="T28" fmla="*/ 2020 w 2400"/>
              <a:gd name="T29" fmla="*/ 250 h 1480"/>
              <a:gd name="T30" fmla="*/ 380 w 2400"/>
              <a:gd name="T31" fmla="*/ 270 h 1480"/>
              <a:gd name="T32" fmla="*/ 380 w 2400"/>
              <a:gd name="T33" fmla="*/ 950 h 1480"/>
              <a:gd name="T34" fmla="*/ 1340 w 2400"/>
              <a:gd name="T35" fmla="*/ 370 h 1480"/>
              <a:gd name="T36" fmla="*/ 1340 w 2400"/>
              <a:gd name="T37" fmla="*/ 790 h 1480"/>
              <a:gd name="T38" fmla="*/ 1320 w 2400"/>
              <a:gd name="T39" fmla="*/ 370 h 1480"/>
              <a:gd name="T40" fmla="*/ 1031 w 2400"/>
              <a:gd name="T41" fmla="*/ 850 h 1480"/>
              <a:gd name="T42" fmla="*/ 960 w 2400"/>
              <a:gd name="T43" fmla="*/ 370 h 1480"/>
              <a:gd name="T44" fmla="*/ 1117 w 2400"/>
              <a:gd name="T45" fmla="*/ 790 h 1480"/>
              <a:gd name="T46" fmla="*/ 1060 w 2400"/>
              <a:gd name="T47" fmla="*/ 650 h 1480"/>
              <a:gd name="T48" fmla="*/ 1620 w 2400"/>
              <a:gd name="T49" fmla="*/ 270 h 1480"/>
              <a:gd name="T50" fmla="*/ 1620 w 2400"/>
              <a:gd name="T51" fmla="*/ 650 h 1480"/>
              <a:gd name="T52" fmla="*/ 2020 w 2400"/>
              <a:gd name="T53" fmla="*/ 950 h 1480"/>
              <a:gd name="T54" fmla="*/ 2020 w 2400"/>
              <a:gd name="T55" fmla="*/ 670 h 1480"/>
              <a:gd name="T56" fmla="*/ 1880 w 2400"/>
              <a:gd name="T57" fmla="*/ 750 h 1480"/>
              <a:gd name="T58" fmla="*/ 1680 w 2400"/>
              <a:gd name="T59" fmla="*/ 870 h 1480"/>
              <a:gd name="T60" fmla="*/ 1720 w 2400"/>
              <a:gd name="T61" fmla="*/ 790 h 1480"/>
              <a:gd name="T62" fmla="*/ 1720 w 2400"/>
              <a:gd name="T63" fmla="*/ 770 h 1480"/>
              <a:gd name="T64" fmla="*/ 1960 w 2400"/>
              <a:gd name="T65" fmla="*/ 870 h 1480"/>
              <a:gd name="T66" fmla="*/ 1720 w 2400"/>
              <a:gd name="T67" fmla="*/ 810 h 1480"/>
              <a:gd name="T68" fmla="*/ 1840 w 2400"/>
              <a:gd name="T69" fmla="*/ 810 h 1480"/>
              <a:gd name="T70" fmla="*/ 1720 w 2400"/>
              <a:gd name="T71" fmla="*/ 550 h 1480"/>
              <a:gd name="T72" fmla="*/ 1720 w 2400"/>
              <a:gd name="T73" fmla="*/ 530 h 1480"/>
              <a:gd name="T74" fmla="*/ 1880 w 2400"/>
              <a:gd name="T75" fmla="*/ 350 h 1480"/>
              <a:gd name="T76" fmla="*/ 1680 w 2400"/>
              <a:gd name="T77" fmla="*/ 590 h 1480"/>
              <a:gd name="T78" fmla="*/ 1720 w 2400"/>
              <a:gd name="T79" fmla="*/ 390 h 1480"/>
              <a:gd name="T80" fmla="*/ 1720 w 2400"/>
              <a:gd name="T81" fmla="*/ 370 h 1480"/>
              <a:gd name="T82" fmla="*/ 1840 w 2400"/>
              <a:gd name="T83" fmla="*/ 510 h 1480"/>
              <a:gd name="T84" fmla="*/ 1720 w 2400"/>
              <a:gd name="T85" fmla="*/ 450 h 1480"/>
              <a:gd name="T86" fmla="*/ 1960 w 2400"/>
              <a:gd name="T87" fmla="*/ 450 h 1480"/>
              <a:gd name="T88" fmla="*/ 1720 w 2400"/>
              <a:gd name="T89" fmla="*/ 430 h 1480"/>
              <a:gd name="T90" fmla="*/ 1720 w 2400"/>
              <a:gd name="T91" fmla="*/ 410 h 1480"/>
              <a:gd name="T92" fmla="*/ 1840 w 2400"/>
              <a:gd name="T93" fmla="*/ 590 h 1480"/>
              <a:gd name="T94" fmla="*/ 1100 w 2400"/>
              <a:gd name="T95" fmla="*/ 750 h 1480"/>
              <a:gd name="T96" fmla="*/ 1100 w 2400"/>
              <a:gd name="T97" fmla="*/ 750 h 1480"/>
              <a:gd name="T98" fmla="*/ 1110 w 2400"/>
              <a:gd name="T99" fmla="*/ 740 h 1480"/>
              <a:gd name="T100" fmla="*/ 1000 w 2400"/>
              <a:gd name="T101" fmla="*/ 610 h 1480"/>
              <a:gd name="T102" fmla="*/ 1000 w 2400"/>
              <a:gd name="T103" fmla="*/ 410 h 1480"/>
              <a:gd name="T104" fmla="*/ 1010 w 2400"/>
              <a:gd name="T105" fmla="*/ 740 h 1480"/>
              <a:gd name="T106" fmla="*/ 1066 w 2400"/>
              <a:gd name="T107" fmla="*/ 850 h 1480"/>
              <a:gd name="T108" fmla="*/ 1220 w 2400"/>
              <a:gd name="T109" fmla="*/ 810 h 1480"/>
              <a:gd name="T110" fmla="*/ 1440 w 2400"/>
              <a:gd name="T111" fmla="*/ 810 h 1480"/>
              <a:gd name="T112" fmla="*/ 480 w 2400"/>
              <a:gd name="T113" fmla="*/ 470 h 1480"/>
              <a:gd name="T114" fmla="*/ 480 w 2400"/>
              <a:gd name="T115" fmla="*/ 430 h 1480"/>
              <a:gd name="T116" fmla="*/ 640 w 2400"/>
              <a:gd name="T117" fmla="*/ 390 h 1480"/>
              <a:gd name="T118" fmla="*/ 440 w 2400"/>
              <a:gd name="T119" fmla="*/ 870 h 1480"/>
              <a:gd name="T120" fmla="*/ 480 w 2400"/>
              <a:gd name="T121" fmla="*/ 790 h 1480"/>
              <a:gd name="T122" fmla="*/ 480 w 2400"/>
              <a:gd name="T123" fmla="*/ 75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0" h="1480">
                <a:moveTo>
                  <a:pt x="0" y="1400"/>
                </a:moveTo>
                <a:cubicBezTo>
                  <a:pt x="2400" y="1400"/>
                  <a:pt x="2400" y="1400"/>
                  <a:pt x="2400" y="1400"/>
                </a:cubicBezTo>
                <a:cubicBezTo>
                  <a:pt x="2400" y="1444"/>
                  <a:pt x="2364" y="1480"/>
                  <a:pt x="2320" y="1480"/>
                </a:cubicBezTo>
                <a:cubicBezTo>
                  <a:pt x="80" y="1480"/>
                  <a:pt x="80" y="1480"/>
                  <a:pt x="80" y="1480"/>
                </a:cubicBezTo>
                <a:cubicBezTo>
                  <a:pt x="36" y="1480"/>
                  <a:pt x="0" y="1444"/>
                  <a:pt x="0" y="1400"/>
                </a:cubicBezTo>
                <a:close/>
                <a:moveTo>
                  <a:pt x="270" y="1100"/>
                </a:moveTo>
                <a:cubicBezTo>
                  <a:pt x="2130" y="1100"/>
                  <a:pt x="2130" y="1100"/>
                  <a:pt x="2130" y="1100"/>
                </a:cubicBezTo>
                <a:cubicBezTo>
                  <a:pt x="2400" y="1360"/>
                  <a:pt x="2400" y="1360"/>
                  <a:pt x="2400" y="1360"/>
                </a:cubicBezTo>
                <a:cubicBezTo>
                  <a:pt x="0" y="1360"/>
                  <a:pt x="0" y="1360"/>
                  <a:pt x="0" y="1360"/>
                </a:cubicBezTo>
                <a:lnTo>
                  <a:pt x="270" y="1100"/>
                </a:lnTo>
                <a:close/>
                <a:moveTo>
                  <a:pt x="270" y="60"/>
                </a:moveTo>
                <a:cubicBezTo>
                  <a:pt x="270" y="27"/>
                  <a:pt x="297" y="0"/>
                  <a:pt x="330" y="0"/>
                </a:cubicBezTo>
                <a:cubicBezTo>
                  <a:pt x="2070" y="0"/>
                  <a:pt x="2070" y="0"/>
                  <a:pt x="2070" y="0"/>
                </a:cubicBezTo>
                <a:cubicBezTo>
                  <a:pt x="2103" y="0"/>
                  <a:pt x="2130" y="27"/>
                  <a:pt x="2130" y="60"/>
                </a:cubicBezTo>
                <a:cubicBezTo>
                  <a:pt x="2130" y="1060"/>
                  <a:pt x="2130" y="1060"/>
                  <a:pt x="2130" y="1060"/>
                </a:cubicBezTo>
                <a:cubicBezTo>
                  <a:pt x="270" y="1060"/>
                  <a:pt x="270" y="1060"/>
                  <a:pt x="270" y="1060"/>
                </a:cubicBezTo>
                <a:lnTo>
                  <a:pt x="270" y="60"/>
                </a:lnTo>
                <a:close/>
                <a:moveTo>
                  <a:pt x="350" y="80"/>
                </a:moveTo>
                <a:cubicBezTo>
                  <a:pt x="350" y="980"/>
                  <a:pt x="350" y="980"/>
                  <a:pt x="350" y="980"/>
                </a:cubicBezTo>
                <a:cubicBezTo>
                  <a:pt x="2050" y="980"/>
                  <a:pt x="2050" y="980"/>
                  <a:pt x="2050" y="980"/>
                </a:cubicBezTo>
                <a:cubicBezTo>
                  <a:pt x="2050" y="80"/>
                  <a:pt x="2050" y="80"/>
                  <a:pt x="2050" y="80"/>
                </a:cubicBezTo>
                <a:lnTo>
                  <a:pt x="350" y="80"/>
                </a:lnTo>
                <a:close/>
                <a:moveTo>
                  <a:pt x="480" y="830"/>
                </a:moveTo>
                <a:cubicBezTo>
                  <a:pt x="480" y="870"/>
                  <a:pt x="480" y="870"/>
                  <a:pt x="480" y="870"/>
                </a:cubicBezTo>
                <a:cubicBezTo>
                  <a:pt x="600" y="870"/>
                  <a:pt x="600" y="870"/>
                  <a:pt x="600" y="870"/>
                </a:cubicBezTo>
                <a:cubicBezTo>
                  <a:pt x="600" y="830"/>
                  <a:pt x="600" y="830"/>
                  <a:pt x="600" y="830"/>
                </a:cubicBezTo>
                <a:lnTo>
                  <a:pt x="480" y="830"/>
                </a:lnTo>
                <a:close/>
                <a:moveTo>
                  <a:pt x="480" y="510"/>
                </a:moveTo>
                <a:cubicBezTo>
                  <a:pt x="480" y="550"/>
                  <a:pt x="480" y="550"/>
                  <a:pt x="480" y="550"/>
                </a:cubicBezTo>
                <a:cubicBezTo>
                  <a:pt x="600" y="550"/>
                  <a:pt x="600" y="550"/>
                  <a:pt x="600" y="550"/>
                </a:cubicBezTo>
                <a:cubicBezTo>
                  <a:pt x="600" y="510"/>
                  <a:pt x="600" y="510"/>
                  <a:pt x="600" y="510"/>
                </a:cubicBezTo>
                <a:lnTo>
                  <a:pt x="480" y="510"/>
                </a:lnTo>
                <a:close/>
                <a:moveTo>
                  <a:pt x="480" y="590"/>
                </a:moveTo>
                <a:cubicBezTo>
                  <a:pt x="480" y="630"/>
                  <a:pt x="480" y="630"/>
                  <a:pt x="480" y="630"/>
                </a:cubicBezTo>
                <a:cubicBezTo>
                  <a:pt x="720" y="630"/>
                  <a:pt x="720" y="630"/>
                  <a:pt x="720" y="630"/>
                </a:cubicBezTo>
                <a:cubicBezTo>
                  <a:pt x="720" y="590"/>
                  <a:pt x="720" y="590"/>
                  <a:pt x="720" y="590"/>
                </a:cubicBezTo>
                <a:lnTo>
                  <a:pt x="480" y="590"/>
                </a:lnTo>
                <a:close/>
                <a:moveTo>
                  <a:pt x="480" y="670"/>
                </a:moveTo>
                <a:cubicBezTo>
                  <a:pt x="480" y="710"/>
                  <a:pt x="480" y="710"/>
                  <a:pt x="480" y="710"/>
                </a:cubicBezTo>
                <a:cubicBezTo>
                  <a:pt x="600" y="710"/>
                  <a:pt x="600" y="710"/>
                  <a:pt x="600" y="710"/>
                </a:cubicBezTo>
                <a:cubicBezTo>
                  <a:pt x="600" y="670"/>
                  <a:pt x="600" y="670"/>
                  <a:pt x="600" y="670"/>
                </a:cubicBezTo>
                <a:lnTo>
                  <a:pt x="480" y="670"/>
                </a:lnTo>
                <a:close/>
                <a:moveTo>
                  <a:pt x="380" y="110"/>
                </a:moveTo>
                <a:cubicBezTo>
                  <a:pt x="2020" y="110"/>
                  <a:pt x="2020" y="110"/>
                  <a:pt x="2020" y="110"/>
                </a:cubicBezTo>
                <a:cubicBezTo>
                  <a:pt x="2020" y="250"/>
                  <a:pt x="2020" y="250"/>
                  <a:pt x="2020" y="250"/>
                </a:cubicBezTo>
                <a:cubicBezTo>
                  <a:pt x="380" y="250"/>
                  <a:pt x="380" y="250"/>
                  <a:pt x="380" y="250"/>
                </a:cubicBezTo>
                <a:lnTo>
                  <a:pt x="380" y="110"/>
                </a:lnTo>
                <a:close/>
                <a:moveTo>
                  <a:pt x="380" y="270"/>
                </a:moveTo>
                <a:cubicBezTo>
                  <a:pt x="780" y="270"/>
                  <a:pt x="780" y="270"/>
                  <a:pt x="780" y="270"/>
                </a:cubicBezTo>
                <a:cubicBezTo>
                  <a:pt x="780" y="950"/>
                  <a:pt x="780" y="950"/>
                  <a:pt x="780" y="950"/>
                </a:cubicBezTo>
                <a:cubicBezTo>
                  <a:pt x="380" y="950"/>
                  <a:pt x="380" y="950"/>
                  <a:pt x="380" y="950"/>
                </a:cubicBezTo>
                <a:lnTo>
                  <a:pt x="380" y="270"/>
                </a:lnTo>
                <a:close/>
                <a:moveTo>
                  <a:pt x="1340" y="790"/>
                </a:moveTo>
                <a:cubicBezTo>
                  <a:pt x="1340" y="370"/>
                  <a:pt x="1340" y="370"/>
                  <a:pt x="1340" y="370"/>
                </a:cubicBezTo>
                <a:cubicBezTo>
                  <a:pt x="1440" y="370"/>
                  <a:pt x="1440" y="370"/>
                  <a:pt x="1440" y="370"/>
                </a:cubicBezTo>
                <a:cubicBezTo>
                  <a:pt x="1440" y="790"/>
                  <a:pt x="1440" y="790"/>
                  <a:pt x="1440" y="790"/>
                </a:cubicBezTo>
                <a:lnTo>
                  <a:pt x="1340" y="790"/>
                </a:lnTo>
                <a:close/>
                <a:moveTo>
                  <a:pt x="1220" y="790"/>
                </a:moveTo>
                <a:cubicBezTo>
                  <a:pt x="1220" y="370"/>
                  <a:pt x="1220" y="370"/>
                  <a:pt x="1220" y="370"/>
                </a:cubicBezTo>
                <a:cubicBezTo>
                  <a:pt x="1320" y="370"/>
                  <a:pt x="1320" y="370"/>
                  <a:pt x="1320" y="370"/>
                </a:cubicBezTo>
                <a:cubicBezTo>
                  <a:pt x="1320" y="790"/>
                  <a:pt x="1320" y="790"/>
                  <a:pt x="1320" y="790"/>
                </a:cubicBezTo>
                <a:lnTo>
                  <a:pt x="1220" y="790"/>
                </a:lnTo>
                <a:close/>
                <a:moveTo>
                  <a:pt x="1031" y="850"/>
                </a:moveTo>
                <a:cubicBezTo>
                  <a:pt x="1024" y="850"/>
                  <a:pt x="1024" y="850"/>
                  <a:pt x="1024" y="850"/>
                </a:cubicBezTo>
                <a:cubicBezTo>
                  <a:pt x="960" y="850"/>
                  <a:pt x="960" y="850"/>
                  <a:pt x="960" y="850"/>
                </a:cubicBezTo>
                <a:cubicBezTo>
                  <a:pt x="960" y="370"/>
                  <a:pt x="960" y="370"/>
                  <a:pt x="960" y="370"/>
                </a:cubicBezTo>
                <a:cubicBezTo>
                  <a:pt x="1200" y="370"/>
                  <a:pt x="1200" y="370"/>
                  <a:pt x="1200" y="370"/>
                </a:cubicBezTo>
                <a:cubicBezTo>
                  <a:pt x="1200" y="790"/>
                  <a:pt x="1200" y="790"/>
                  <a:pt x="1200" y="790"/>
                </a:cubicBezTo>
                <a:cubicBezTo>
                  <a:pt x="1117" y="790"/>
                  <a:pt x="1117" y="790"/>
                  <a:pt x="1117" y="790"/>
                </a:cubicBezTo>
                <a:lnTo>
                  <a:pt x="1031" y="850"/>
                </a:lnTo>
                <a:close/>
                <a:moveTo>
                  <a:pt x="1100" y="650"/>
                </a:moveTo>
                <a:cubicBezTo>
                  <a:pt x="1060" y="650"/>
                  <a:pt x="1060" y="650"/>
                  <a:pt x="1060" y="650"/>
                </a:cubicBezTo>
                <a:cubicBezTo>
                  <a:pt x="1060" y="690"/>
                  <a:pt x="1060" y="690"/>
                  <a:pt x="1060" y="690"/>
                </a:cubicBezTo>
                <a:lnTo>
                  <a:pt x="1100" y="650"/>
                </a:lnTo>
                <a:close/>
                <a:moveTo>
                  <a:pt x="1620" y="270"/>
                </a:moveTo>
                <a:cubicBezTo>
                  <a:pt x="2020" y="270"/>
                  <a:pt x="2020" y="270"/>
                  <a:pt x="2020" y="270"/>
                </a:cubicBezTo>
                <a:cubicBezTo>
                  <a:pt x="2020" y="650"/>
                  <a:pt x="2020" y="650"/>
                  <a:pt x="2020" y="650"/>
                </a:cubicBezTo>
                <a:cubicBezTo>
                  <a:pt x="1620" y="650"/>
                  <a:pt x="1620" y="650"/>
                  <a:pt x="1620" y="650"/>
                </a:cubicBezTo>
                <a:lnTo>
                  <a:pt x="1620" y="270"/>
                </a:lnTo>
                <a:close/>
                <a:moveTo>
                  <a:pt x="2020" y="670"/>
                </a:moveTo>
                <a:cubicBezTo>
                  <a:pt x="2020" y="950"/>
                  <a:pt x="2020" y="950"/>
                  <a:pt x="2020" y="950"/>
                </a:cubicBezTo>
                <a:cubicBezTo>
                  <a:pt x="1620" y="950"/>
                  <a:pt x="1620" y="950"/>
                  <a:pt x="1620" y="950"/>
                </a:cubicBezTo>
                <a:cubicBezTo>
                  <a:pt x="1620" y="670"/>
                  <a:pt x="1620" y="670"/>
                  <a:pt x="1620" y="670"/>
                </a:cubicBezTo>
                <a:lnTo>
                  <a:pt x="2020" y="670"/>
                </a:lnTo>
                <a:close/>
                <a:moveTo>
                  <a:pt x="1680" y="730"/>
                </a:moveTo>
                <a:cubicBezTo>
                  <a:pt x="1880" y="730"/>
                  <a:pt x="1880" y="730"/>
                  <a:pt x="1880" y="730"/>
                </a:cubicBezTo>
                <a:cubicBezTo>
                  <a:pt x="1880" y="750"/>
                  <a:pt x="1880" y="750"/>
                  <a:pt x="1880" y="750"/>
                </a:cubicBezTo>
                <a:cubicBezTo>
                  <a:pt x="1700" y="750"/>
                  <a:pt x="1700" y="750"/>
                  <a:pt x="1700" y="750"/>
                </a:cubicBezTo>
                <a:cubicBezTo>
                  <a:pt x="1700" y="870"/>
                  <a:pt x="1700" y="870"/>
                  <a:pt x="1700" y="870"/>
                </a:cubicBezTo>
                <a:cubicBezTo>
                  <a:pt x="1680" y="870"/>
                  <a:pt x="1680" y="870"/>
                  <a:pt x="1680" y="870"/>
                </a:cubicBezTo>
                <a:lnTo>
                  <a:pt x="1680" y="730"/>
                </a:lnTo>
                <a:close/>
                <a:moveTo>
                  <a:pt x="1720" y="770"/>
                </a:moveTo>
                <a:cubicBezTo>
                  <a:pt x="1720" y="790"/>
                  <a:pt x="1720" y="790"/>
                  <a:pt x="1720" y="790"/>
                </a:cubicBezTo>
                <a:cubicBezTo>
                  <a:pt x="1960" y="790"/>
                  <a:pt x="1960" y="790"/>
                  <a:pt x="1960" y="790"/>
                </a:cubicBezTo>
                <a:cubicBezTo>
                  <a:pt x="1960" y="770"/>
                  <a:pt x="1960" y="770"/>
                  <a:pt x="1960" y="770"/>
                </a:cubicBezTo>
                <a:lnTo>
                  <a:pt x="1720" y="770"/>
                </a:lnTo>
                <a:close/>
                <a:moveTo>
                  <a:pt x="1720" y="850"/>
                </a:moveTo>
                <a:cubicBezTo>
                  <a:pt x="1720" y="870"/>
                  <a:pt x="1720" y="870"/>
                  <a:pt x="1720" y="870"/>
                </a:cubicBezTo>
                <a:cubicBezTo>
                  <a:pt x="1960" y="870"/>
                  <a:pt x="1960" y="870"/>
                  <a:pt x="1960" y="870"/>
                </a:cubicBezTo>
                <a:cubicBezTo>
                  <a:pt x="1960" y="850"/>
                  <a:pt x="1960" y="850"/>
                  <a:pt x="1960" y="850"/>
                </a:cubicBezTo>
                <a:lnTo>
                  <a:pt x="1720" y="850"/>
                </a:lnTo>
                <a:close/>
                <a:moveTo>
                  <a:pt x="1720" y="810"/>
                </a:moveTo>
                <a:cubicBezTo>
                  <a:pt x="1720" y="830"/>
                  <a:pt x="1720" y="830"/>
                  <a:pt x="1720" y="830"/>
                </a:cubicBezTo>
                <a:cubicBezTo>
                  <a:pt x="1840" y="830"/>
                  <a:pt x="1840" y="830"/>
                  <a:pt x="1840" y="830"/>
                </a:cubicBezTo>
                <a:cubicBezTo>
                  <a:pt x="1840" y="810"/>
                  <a:pt x="1840" y="810"/>
                  <a:pt x="1840" y="810"/>
                </a:cubicBezTo>
                <a:lnTo>
                  <a:pt x="1720" y="810"/>
                </a:lnTo>
                <a:close/>
                <a:moveTo>
                  <a:pt x="1720" y="530"/>
                </a:moveTo>
                <a:cubicBezTo>
                  <a:pt x="1720" y="550"/>
                  <a:pt x="1720" y="550"/>
                  <a:pt x="1720" y="550"/>
                </a:cubicBezTo>
                <a:cubicBezTo>
                  <a:pt x="1960" y="550"/>
                  <a:pt x="1960" y="550"/>
                  <a:pt x="1960" y="550"/>
                </a:cubicBezTo>
                <a:cubicBezTo>
                  <a:pt x="1960" y="530"/>
                  <a:pt x="1960" y="530"/>
                  <a:pt x="1960" y="530"/>
                </a:cubicBezTo>
                <a:lnTo>
                  <a:pt x="1720" y="530"/>
                </a:lnTo>
                <a:close/>
                <a:moveTo>
                  <a:pt x="1680" y="330"/>
                </a:moveTo>
                <a:cubicBezTo>
                  <a:pt x="1880" y="330"/>
                  <a:pt x="1880" y="330"/>
                  <a:pt x="1880" y="330"/>
                </a:cubicBezTo>
                <a:cubicBezTo>
                  <a:pt x="1880" y="350"/>
                  <a:pt x="1880" y="350"/>
                  <a:pt x="1880" y="350"/>
                </a:cubicBezTo>
                <a:cubicBezTo>
                  <a:pt x="1700" y="350"/>
                  <a:pt x="1700" y="350"/>
                  <a:pt x="1700" y="350"/>
                </a:cubicBezTo>
                <a:cubicBezTo>
                  <a:pt x="1700" y="590"/>
                  <a:pt x="1700" y="590"/>
                  <a:pt x="1700" y="590"/>
                </a:cubicBezTo>
                <a:cubicBezTo>
                  <a:pt x="1680" y="590"/>
                  <a:pt x="1680" y="590"/>
                  <a:pt x="1680" y="590"/>
                </a:cubicBezTo>
                <a:lnTo>
                  <a:pt x="1680" y="330"/>
                </a:lnTo>
                <a:close/>
                <a:moveTo>
                  <a:pt x="1720" y="370"/>
                </a:moveTo>
                <a:cubicBezTo>
                  <a:pt x="1720" y="390"/>
                  <a:pt x="1720" y="390"/>
                  <a:pt x="1720" y="390"/>
                </a:cubicBezTo>
                <a:cubicBezTo>
                  <a:pt x="1960" y="390"/>
                  <a:pt x="1960" y="390"/>
                  <a:pt x="1960" y="390"/>
                </a:cubicBezTo>
                <a:cubicBezTo>
                  <a:pt x="1960" y="370"/>
                  <a:pt x="1960" y="370"/>
                  <a:pt x="1960" y="370"/>
                </a:cubicBezTo>
                <a:lnTo>
                  <a:pt x="1720" y="370"/>
                </a:lnTo>
                <a:close/>
                <a:moveTo>
                  <a:pt x="1720" y="490"/>
                </a:moveTo>
                <a:cubicBezTo>
                  <a:pt x="1720" y="510"/>
                  <a:pt x="1720" y="510"/>
                  <a:pt x="1720" y="510"/>
                </a:cubicBezTo>
                <a:cubicBezTo>
                  <a:pt x="1840" y="510"/>
                  <a:pt x="1840" y="510"/>
                  <a:pt x="1840" y="510"/>
                </a:cubicBezTo>
                <a:cubicBezTo>
                  <a:pt x="1840" y="490"/>
                  <a:pt x="1840" y="490"/>
                  <a:pt x="1840" y="490"/>
                </a:cubicBezTo>
                <a:lnTo>
                  <a:pt x="1720" y="490"/>
                </a:lnTo>
                <a:close/>
                <a:moveTo>
                  <a:pt x="1720" y="450"/>
                </a:moveTo>
                <a:cubicBezTo>
                  <a:pt x="1720" y="470"/>
                  <a:pt x="1720" y="470"/>
                  <a:pt x="1720" y="470"/>
                </a:cubicBezTo>
                <a:cubicBezTo>
                  <a:pt x="1960" y="470"/>
                  <a:pt x="1960" y="470"/>
                  <a:pt x="1960" y="470"/>
                </a:cubicBezTo>
                <a:cubicBezTo>
                  <a:pt x="1960" y="450"/>
                  <a:pt x="1960" y="450"/>
                  <a:pt x="1960" y="450"/>
                </a:cubicBezTo>
                <a:lnTo>
                  <a:pt x="1720" y="450"/>
                </a:lnTo>
                <a:close/>
                <a:moveTo>
                  <a:pt x="1720" y="410"/>
                </a:moveTo>
                <a:cubicBezTo>
                  <a:pt x="1720" y="430"/>
                  <a:pt x="1720" y="430"/>
                  <a:pt x="1720" y="430"/>
                </a:cubicBezTo>
                <a:cubicBezTo>
                  <a:pt x="1840" y="430"/>
                  <a:pt x="1840" y="430"/>
                  <a:pt x="1840" y="430"/>
                </a:cubicBezTo>
                <a:cubicBezTo>
                  <a:pt x="1840" y="410"/>
                  <a:pt x="1840" y="410"/>
                  <a:pt x="1840" y="410"/>
                </a:cubicBezTo>
                <a:lnTo>
                  <a:pt x="1720" y="410"/>
                </a:lnTo>
                <a:close/>
                <a:moveTo>
                  <a:pt x="1720" y="570"/>
                </a:moveTo>
                <a:cubicBezTo>
                  <a:pt x="1720" y="590"/>
                  <a:pt x="1720" y="590"/>
                  <a:pt x="1720" y="590"/>
                </a:cubicBezTo>
                <a:cubicBezTo>
                  <a:pt x="1840" y="590"/>
                  <a:pt x="1840" y="590"/>
                  <a:pt x="1840" y="590"/>
                </a:cubicBezTo>
                <a:cubicBezTo>
                  <a:pt x="1840" y="570"/>
                  <a:pt x="1840" y="570"/>
                  <a:pt x="1840" y="570"/>
                </a:cubicBezTo>
                <a:lnTo>
                  <a:pt x="1720" y="570"/>
                </a:lnTo>
                <a:close/>
                <a:moveTo>
                  <a:pt x="1100" y="750"/>
                </a:moveTo>
                <a:cubicBezTo>
                  <a:pt x="1060" y="750"/>
                  <a:pt x="1060" y="750"/>
                  <a:pt x="1060" y="750"/>
                </a:cubicBezTo>
                <a:cubicBezTo>
                  <a:pt x="1060" y="790"/>
                  <a:pt x="1060" y="790"/>
                  <a:pt x="1060" y="790"/>
                </a:cubicBezTo>
                <a:lnTo>
                  <a:pt x="1100" y="750"/>
                </a:lnTo>
                <a:close/>
                <a:moveTo>
                  <a:pt x="1150" y="700"/>
                </a:moveTo>
                <a:cubicBezTo>
                  <a:pt x="1110" y="700"/>
                  <a:pt x="1110" y="700"/>
                  <a:pt x="1110" y="700"/>
                </a:cubicBezTo>
                <a:cubicBezTo>
                  <a:pt x="1110" y="740"/>
                  <a:pt x="1110" y="740"/>
                  <a:pt x="1110" y="740"/>
                </a:cubicBezTo>
                <a:lnTo>
                  <a:pt x="1150" y="700"/>
                </a:lnTo>
                <a:close/>
                <a:moveTo>
                  <a:pt x="1000" y="410"/>
                </a:moveTo>
                <a:cubicBezTo>
                  <a:pt x="1000" y="610"/>
                  <a:pt x="1000" y="610"/>
                  <a:pt x="1000" y="610"/>
                </a:cubicBezTo>
                <a:cubicBezTo>
                  <a:pt x="1160" y="610"/>
                  <a:pt x="1160" y="610"/>
                  <a:pt x="1160" y="610"/>
                </a:cubicBezTo>
                <a:cubicBezTo>
                  <a:pt x="1160" y="410"/>
                  <a:pt x="1160" y="410"/>
                  <a:pt x="1160" y="410"/>
                </a:cubicBezTo>
                <a:lnTo>
                  <a:pt x="1000" y="410"/>
                </a:lnTo>
                <a:close/>
                <a:moveTo>
                  <a:pt x="1050" y="700"/>
                </a:moveTo>
                <a:cubicBezTo>
                  <a:pt x="1010" y="700"/>
                  <a:pt x="1010" y="700"/>
                  <a:pt x="1010" y="700"/>
                </a:cubicBezTo>
                <a:cubicBezTo>
                  <a:pt x="1010" y="740"/>
                  <a:pt x="1010" y="740"/>
                  <a:pt x="1010" y="740"/>
                </a:cubicBezTo>
                <a:lnTo>
                  <a:pt x="1050" y="700"/>
                </a:lnTo>
                <a:close/>
                <a:moveTo>
                  <a:pt x="1440" y="850"/>
                </a:moveTo>
                <a:cubicBezTo>
                  <a:pt x="1066" y="850"/>
                  <a:pt x="1066" y="850"/>
                  <a:pt x="1066" y="850"/>
                </a:cubicBezTo>
                <a:cubicBezTo>
                  <a:pt x="1123" y="810"/>
                  <a:pt x="1123" y="810"/>
                  <a:pt x="1123" y="810"/>
                </a:cubicBezTo>
                <a:cubicBezTo>
                  <a:pt x="1200" y="810"/>
                  <a:pt x="1200" y="810"/>
                  <a:pt x="1200" y="810"/>
                </a:cubicBezTo>
                <a:cubicBezTo>
                  <a:pt x="1220" y="810"/>
                  <a:pt x="1220" y="810"/>
                  <a:pt x="1220" y="810"/>
                </a:cubicBezTo>
                <a:cubicBezTo>
                  <a:pt x="1320" y="810"/>
                  <a:pt x="1320" y="810"/>
                  <a:pt x="1320" y="810"/>
                </a:cubicBezTo>
                <a:cubicBezTo>
                  <a:pt x="1340" y="810"/>
                  <a:pt x="1340" y="810"/>
                  <a:pt x="1340" y="810"/>
                </a:cubicBezTo>
                <a:cubicBezTo>
                  <a:pt x="1440" y="810"/>
                  <a:pt x="1440" y="810"/>
                  <a:pt x="1440" y="810"/>
                </a:cubicBezTo>
                <a:lnTo>
                  <a:pt x="1440" y="850"/>
                </a:lnTo>
                <a:close/>
                <a:moveTo>
                  <a:pt x="480" y="430"/>
                </a:moveTo>
                <a:cubicBezTo>
                  <a:pt x="480" y="470"/>
                  <a:pt x="480" y="470"/>
                  <a:pt x="480" y="470"/>
                </a:cubicBezTo>
                <a:cubicBezTo>
                  <a:pt x="720" y="470"/>
                  <a:pt x="720" y="470"/>
                  <a:pt x="720" y="470"/>
                </a:cubicBezTo>
                <a:cubicBezTo>
                  <a:pt x="720" y="430"/>
                  <a:pt x="720" y="430"/>
                  <a:pt x="720" y="430"/>
                </a:cubicBezTo>
                <a:lnTo>
                  <a:pt x="480" y="430"/>
                </a:lnTo>
                <a:close/>
                <a:moveTo>
                  <a:pt x="440" y="350"/>
                </a:moveTo>
                <a:cubicBezTo>
                  <a:pt x="640" y="350"/>
                  <a:pt x="640" y="350"/>
                  <a:pt x="640" y="350"/>
                </a:cubicBezTo>
                <a:cubicBezTo>
                  <a:pt x="640" y="390"/>
                  <a:pt x="640" y="390"/>
                  <a:pt x="640" y="390"/>
                </a:cubicBezTo>
                <a:cubicBezTo>
                  <a:pt x="460" y="390"/>
                  <a:pt x="460" y="390"/>
                  <a:pt x="460" y="390"/>
                </a:cubicBezTo>
                <a:cubicBezTo>
                  <a:pt x="460" y="870"/>
                  <a:pt x="460" y="870"/>
                  <a:pt x="460" y="870"/>
                </a:cubicBezTo>
                <a:cubicBezTo>
                  <a:pt x="440" y="870"/>
                  <a:pt x="440" y="870"/>
                  <a:pt x="440" y="870"/>
                </a:cubicBezTo>
                <a:lnTo>
                  <a:pt x="440" y="350"/>
                </a:lnTo>
                <a:close/>
                <a:moveTo>
                  <a:pt x="480" y="750"/>
                </a:moveTo>
                <a:cubicBezTo>
                  <a:pt x="480" y="790"/>
                  <a:pt x="480" y="790"/>
                  <a:pt x="480" y="790"/>
                </a:cubicBezTo>
                <a:cubicBezTo>
                  <a:pt x="720" y="790"/>
                  <a:pt x="720" y="790"/>
                  <a:pt x="720" y="790"/>
                </a:cubicBezTo>
                <a:cubicBezTo>
                  <a:pt x="720" y="750"/>
                  <a:pt x="720" y="750"/>
                  <a:pt x="720" y="750"/>
                </a:cubicBezTo>
                <a:lnTo>
                  <a:pt x="480" y="7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7" name="Nach unten gekrümmter Pfeil 134"/>
          <p:cNvSpPr/>
          <p:nvPr/>
        </p:nvSpPr>
        <p:spPr bwMode="auto">
          <a:xfrm>
            <a:off x="2228546" y="3342399"/>
            <a:ext cx="1365111" cy="354725"/>
          </a:xfrm>
          <a:prstGeom prst="curvedDownArrow">
            <a:avLst>
              <a:gd name="adj1" fmla="val 25000"/>
              <a:gd name="adj2" fmla="val 50000"/>
              <a:gd name="adj3" fmla="val 2500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48" name="topic_secure.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991163" y="3181458"/>
            <a:ext cx="1035257" cy="1035257"/>
          </a:xfrm>
          <a:prstGeom prst="rect">
            <a:avLst/>
          </a:prstGeom>
        </p:spPr>
      </p:pic>
      <p:sp>
        <p:nvSpPr>
          <p:cNvPr id="49" name="Ellipse 53"/>
          <p:cNvSpPr>
            <a:spLocks noChangeAspect="1"/>
          </p:cNvSpPr>
          <p:nvPr/>
        </p:nvSpPr>
        <p:spPr bwMode="auto">
          <a:xfrm>
            <a:off x="6733742" y="3447087"/>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2</a:t>
            </a:r>
          </a:p>
        </p:txBody>
      </p:sp>
      <p:sp>
        <p:nvSpPr>
          <p:cNvPr id="50" name="Ellipse 56"/>
          <p:cNvSpPr>
            <a:spLocks noChangeAspect="1"/>
          </p:cNvSpPr>
          <p:nvPr/>
        </p:nvSpPr>
        <p:spPr bwMode="auto">
          <a:xfrm>
            <a:off x="2047767" y="5933046"/>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1</a:t>
            </a:r>
          </a:p>
        </p:txBody>
      </p:sp>
      <p:sp>
        <p:nvSpPr>
          <p:cNvPr id="51" name="Textfeld 57"/>
          <p:cNvSpPr txBox="1"/>
          <p:nvPr/>
        </p:nvSpPr>
        <p:spPr>
          <a:xfrm>
            <a:off x="2327058" y="5905157"/>
            <a:ext cx="1572546"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Developer pushes</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App to development system</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2" name="Ellipse 59"/>
          <p:cNvSpPr>
            <a:spLocks noChangeAspect="1"/>
          </p:cNvSpPr>
          <p:nvPr/>
        </p:nvSpPr>
        <p:spPr bwMode="auto">
          <a:xfrm>
            <a:off x="2773600" y="3181458"/>
            <a:ext cx="308293"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1</a:t>
            </a:r>
          </a:p>
        </p:txBody>
      </p:sp>
      <p:sp>
        <p:nvSpPr>
          <p:cNvPr id="53" name="Rechteck 57"/>
          <p:cNvSpPr/>
          <p:nvPr/>
        </p:nvSpPr>
        <p:spPr bwMode="auto">
          <a:xfrm>
            <a:off x="10851703" y="1340768"/>
            <a:ext cx="873572" cy="4223295"/>
          </a:xfrm>
          <a:prstGeom prst="rect">
            <a:avLst/>
          </a:prstGeom>
          <a:solidFill>
            <a:schemeClr val="accent2">
              <a:lumMod val="20000"/>
              <a:lumOff val="80000"/>
            </a:schemeClr>
          </a:solidFill>
          <a:ln w="9525">
            <a:solidFill>
              <a:schemeClr val="accent1"/>
            </a:solidFill>
          </a:ln>
          <a:effectLst/>
          <a:extLst/>
        </p:spPr>
        <p:txBody>
          <a:bodyPr vert="vert270" wrap="square" lIns="105300" tIns="36000" rIns="105300" bIns="36000" numCol="1" spcCol="72000" rtlCol="0" anchor="ctr" anchorCtr="0">
            <a:noAutofit/>
          </a:bodyPr>
          <a:lstStyle/>
          <a:p>
            <a:pPr algn="ctr">
              <a:lnSpc>
                <a:spcPct val="110000"/>
              </a:lnSpc>
              <a:spcBef>
                <a:spcPct val="0"/>
              </a:spcBef>
              <a:buFont typeface="Wingdings" charset="0"/>
              <a:buNone/>
            </a:pPr>
            <a:r>
              <a:rPr lang="en-US" sz="1200" b="1" dirty="0">
                <a:solidFill>
                  <a:schemeClr val="tx1"/>
                </a:solidFill>
                <a:ea typeface="Arial Unicode MS" panose="020B0604020202020204" pitchFamily="34" charset="-128"/>
                <a:cs typeface="Arial Unicode MS" panose="020B0604020202020204" pitchFamily="34" charset="-128"/>
              </a:rPr>
              <a:t>MindSphere Store</a:t>
            </a:r>
          </a:p>
        </p:txBody>
      </p:sp>
      <p:sp>
        <p:nvSpPr>
          <p:cNvPr id="54" name="Nach unten gekrümmter Pfeil 134"/>
          <p:cNvSpPr/>
          <p:nvPr/>
        </p:nvSpPr>
        <p:spPr bwMode="auto">
          <a:xfrm>
            <a:off x="9571301" y="3301676"/>
            <a:ext cx="1532429" cy="354725"/>
          </a:xfrm>
          <a:prstGeom prst="curvedDownArrow">
            <a:avLst>
              <a:gd name="adj1" fmla="val 25000"/>
              <a:gd name="adj2" fmla="val 50000"/>
              <a:gd name="adj3" fmla="val 2500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5" name="Ellipse 53"/>
          <p:cNvSpPr>
            <a:spLocks noChangeAspect="1"/>
          </p:cNvSpPr>
          <p:nvPr/>
        </p:nvSpPr>
        <p:spPr bwMode="auto">
          <a:xfrm>
            <a:off x="10473675" y="3055458"/>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4</a:t>
            </a:r>
          </a:p>
        </p:txBody>
      </p:sp>
      <p:sp>
        <p:nvSpPr>
          <p:cNvPr id="56" name="Ellipse 60"/>
          <p:cNvSpPr>
            <a:spLocks noChangeAspect="1"/>
          </p:cNvSpPr>
          <p:nvPr/>
        </p:nvSpPr>
        <p:spPr bwMode="auto">
          <a:xfrm>
            <a:off x="8304359" y="5905158"/>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4</a:t>
            </a:r>
          </a:p>
        </p:txBody>
      </p:sp>
      <p:sp>
        <p:nvSpPr>
          <p:cNvPr id="57" name="Textfeld 61"/>
          <p:cNvSpPr txBox="1"/>
          <p:nvPr/>
        </p:nvSpPr>
        <p:spPr>
          <a:xfrm>
            <a:off x="8615182" y="5877269"/>
            <a:ext cx="1651093"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Operator/ provider creates </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Offering in MindSphere Store</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41191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a:t>How to Use MindSphere Platform?</a:t>
            </a:r>
            <a:br>
              <a:rPr lang="en-US" dirty="0"/>
            </a:br>
            <a:r>
              <a:rPr lang="en-US" sz="2000" dirty="0">
                <a:solidFill>
                  <a:srgbClr val="4BB9B9"/>
                </a:solidFill>
              </a:rPr>
              <a:t>Consume App</a:t>
            </a:r>
          </a:p>
        </p:txBody>
      </p:sp>
      <p:sp>
        <p:nvSpPr>
          <p:cNvPr id="19"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a:solidFill>
                <a:srgbClr val="FFFFFF"/>
              </a:solidFill>
            </a:endParaRPr>
          </a:p>
        </p:txBody>
      </p:sp>
      <p:sp>
        <p:nvSpPr>
          <p:cNvPr id="7" name="Rechteck 78"/>
          <p:cNvSpPr/>
          <p:nvPr/>
        </p:nvSpPr>
        <p:spPr bwMode="auto">
          <a:xfrm>
            <a:off x="635000" y="5907541"/>
            <a:ext cx="11090275" cy="473787"/>
          </a:xfrm>
          <a:prstGeom prst="rect">
            <a:avLst/>
          </a:prstGeom>
          <a:solidFill>
            <a:schemeClr val="bg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Rechteck 12"/>
          <p:cNvSpPr/>
          <p:nvPr/>
        </p:nvSpPr>
        <p:spPr bwMode="auto">
          <a:xfrm>
            <a:off x="609787" y="1421323"/>
            <a:ext cx="3725192" cy="4233952"/>
          </a:xfrm>
          <a:prstGeom prst="rect">
            <a:avLst/>
          </a:prstGeom>
          <a:noFill/>
          <a:ln w="9525">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Textfeld 13"/>
          <p:cNvSpPr txBox="1"/>
          <p:nvPr/>
        </p:nvSpPr>
        <p:spPr>
          <a:xfrm>
            <a:off x="609786" y="1399265"/>
            <a:ext cx="3725193" cy="316145"/>
          </a:xfrm>
          <a:prstGeom prst="rect">
            <a:avLst/>
          </a:prstGeom>
          <a:solidFill>
            <a:srgbClr val="00646E"/>
          </a:solidFill>
          <a:ln w="9525">
            <a:solidFill>
              <a:schemeClr val="accent1"/>
            </a:solidFill>
          </a:ln>
          <a:effectLst/>
        </p:spPr>
        <p:txBody>
          <a:bodyPr rot="0" spcFirstLastPara="0" vertOverflow="overflow" horzOverflow="overflow" vert="horz" wrap="square" lIns="108000" tIns="72000" rIns="108000" bIns="72000" numCol="1" spcCol="72000" rtlCol="0" fromWordArt="0" anchor="ctr" anchorCtr="0" forceAA="0" compatLnSpc="1">
            <a:prstTxWarp prst="textNoShape">
              <a:avLst/>
            </a:prstTxWarp>
            <a:noAutofit/>
          </a:bodyPr>
          <a:lstStyle>
            <a:defPPr>
              <a:defRPr lang="de-DE"/>
            </a:defPPr>
            <a:lvl1pPr marL="266700" indent="-266700">
              <a:spcBef>
                <a:spcPct val="0"/>
              </a:spcBef>
              <a:defRPr sz="1400" b="1">
                <a:solidFill>
                  <a:schemeClr val="bg1"/>
                </a:solidFill>
                <a:latin typeface="Arial" pitchFamily="34" charset="0"/>
                <a:ea typeface="ＭＳ Ｐゴシック" charset="-128"/>
              </a:defRPr>
            </a:lvl1pPr>
            <a:lvl2pPr>
              <a:defRPr>
                <a:solidFill>
                  <a:schemeClr val="bg2"/>
                </a:solidFill>
                <a:latin typeface="Arial" pitchFamily="34" charset="0"/>
                <a:ea typeface="ＭＳ Ｐゴシック" charset="-128"/>
              </a:defRPr>
            </a:lvl2pPr>
            <a:lvl3pPr>
              <a:defRPr>
                <a:solidFill>
                  <a:schemeClr val="bg2"/>
                </a:solidFill>
                <a:latin typeface="Arial" pitchFamily="34" charset="0"/>
                <a:ea typeface="ＭＳ Ｐゴシック" charset="-128"/>
              </a:defRPr>
            </a:lvl3pPr>
            <a:lvl4pPr>
              <a:defRPr>
                <a:solidFill>
                  <a:schemeClr val="bg2"/>
                </a:solidFill>
                <a:latin typeface="Arial" pitchFamily="34" charset="0"/>
                <a:ea typeface="ＭＳ Ｐゴシック" charset="-128"/>
              </a:defRPr>
            </a:lvl4pPr>
            <a:lvl5pPr>
              <a:defRPr>
                <a:solidFill>
                  <a:schemeClr val="bg2"/>
                </a:solidFill>
                <a:latin typeface="Arial" pitchFamily="34" charset="0"/>
                <a:ea typeface="ＭＳ Ｐゴシック" charset="-128"/>
              </a:defRPr>
            </a:lvl5pPr>
            <a:lvl6pPr>
              <a:defRPr>
                <a:solidFill>
                  <a:schemeClr val="bg2"/>
                </a:solidFill>
                <a:latin typeface="Arial" pitchFamily="34" charset="0"/>
                <a:ea typeface="ＭＳ Ｐゴシック" charset="-128"/>
              </a:defRPr>
            </a:lvl6pPr>
            <a:lvl7pPr>
              <a:defRPr>
                <a:solidFill>
                  <a:schemeClr val="bg2"/>
                </a:solidFill>
                <a:latin typeface="Arial" pitchFamily="34" charset="0"/>
                <a:ea typeface="ＭＳ Ｐゴシック" charset="-128"/>
              </a:defRPr>
            </a:lvl7pPr>
            <a:lvl8pPr>
              <a:defRPr>
                <a:solidFill>
                  <a:schemeClr val="bg2"/>
                </a:solidFill>
                <a:latin typeface="Arial" pitchFamily="34" charset="0"/>
                <a:ea typeface="ＭＳ Ｐゴシック" charset="-128"/>
              </a:defRPr>
            </a:lvl8pPr>
            <a:lvl9pPr>
              <a:defRPr>
                <a:solidFill>
                  <a:schemeClr val="bg2"/>
                </a:solidFill>
                <a:latin typeface="Arial" pitchFamily="34" charset="0"/>
                <a:ea typeface="ＭＳ Ｐゴシック" charset="-128"/>
              </a:defRPr>
            </a:lvl9pPr>
          </a:lstStyle>
          <a:p>
            <a:pPr algn="ctr"/>
            <a:r>
              <a:rPr lang="en-US" dirty="0"/>
              <a:t>MindAccess DevOps Plan</a:t>
            </a:r>
          </a:p>
        </p:txBody>
      </p:sp>
      <p:cxnSp>
        <p:nvCxnSpPr>
          <p:cNvPr id="10" name="Gewinkelte Verbindung 91"/>
          <p:cNvCxnSpPr>
            <a:endCxn id="58" idx="2"/>
          </p:cNvCxnSpPr>
          <p:nvPr/>
        </p:nvCxnSpPr>
        <p:spPr bwMode="auto">
          <a:xfrm>
            <a:off x="3269022" y="5207676"/>
            <a:ext cx="3910273" cy="394415"/>
          </a:xfrm>
          <a:prstGeom prst="bentConnector3">
            <a:avLst>
              <a:gd name="adj1" fmla="val 50000"/>
            </a:avLst>
          </a:prstGeom>
          <a:solidFill>
            <a:schemeClr val="tx2"/>
          </a:solidFill>
          <a:ln w="28575" cap="flat" cmpd="sng" algn="ctr">
            <a:solidFill>
              <a:schemeClr val="accent2">
                <a:lumMod val="75000"/>
              </a:schemeClr>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 name="Textfeld 20"/>
          <p:cNvSpPr txBox="1"/>
          <p:nvPr/>
        </p:nvSpPr>
        <p:spPr>
          <a:xfrm>
            <a:off x="733615" y="1810693"/>
            <a:ext cx="3457347" cy="316145"/>
          </a:xfrm>
          <a:prstGeom prst="rect">
            <a:avLst/>
          </a:prstGeom>
          <a:solidFill>
            <a:srgbClr val="00B050"/>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28304" tIns="28304" rIns="28304" bIns="28304"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400" dirty="0"/>
              <a:t>MindAccess Operator Plan</a:t>
            </a:r>
          </a:p>
        </p:txBody>
      </p:sp>
      <p:sp>
        <p:nvSpPr>
          <p:cNvPr id="12" name="Textfeld 21"/>
          <p:cNvSpPr txBox="1"/>
          <p:nvPr/>
        </p:nvSpPr>
        <p:spPr>
          <a:xfrm>
            <a:off x="733616" y="2163774"/>
            <a:ext cx="3457346" cy="350713"/>
          </a:xfrm>
          <a:prstGeom prst="rect">
            <a:avLst/>
          </a:prstGeom>
          <a:solidFill>
            <a:schemeClr val="bg1"/>
          </a:solid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70200" tIns="36000" rIns="70200" bIns="36000"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Operate applications on a productive system and offer via MindSphere Store</a:t>
            </a:r>
          </a:p>
        </p:txBody>
      </p:sp>
      <p:sp>
        <p:nvSpPr>
          <p:cNvPr id="13" name="Rechteck 22"/>
          <p:cNvSpPr/>
          <p:nvPr/>
        </p:nvSpPr>
        <p:spPr bwMode="auto">
          <a:xfrm>
            <a:off x="733616" y="1812246"/>
            <a:ext cx="3457346" cy="3701849"/>
          </a:xfrm>
          <a:prstGeom prst="rect">
            <a:avLst/>
          </a:prstGeom>
          <a:noFill/>
          <a:ln w="9288">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Rechteck 86"/>
          <p:cNvSpPr/>
          <p:nvPr/>
        </p:nvSpPr>
        <p:spPr bwMode="auto">
          <a:xfrm>
            <a:off x="779718" y="2611685"/>
            <a:ext cx="3334139" cy="316766"/>
          </a:xfrm>
          <a:prstGeom prst="rect">
            <a:avLst/>
          </a:prstGeom>
          <a:solidFill>
            <a:schemeClr val="bg1"/>
          </a:solid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5" name="Rechteck 111"/>
          <p:cNvSpPr/>
          <p:nvPr/>
        </p:nvSpPr>
        <p:spPr bwMode="auto">
          <a:xfrm>
            <a:off x="1582663" y="4127062"/>
            <a:ext cx="1686359" cy="545338"/>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1</a:t>
            </a:r>
          </a:p>
        </p:txBody>
      </p:sp>
      <p:sp>
        <p:nvSpPr>
          <p:cNvPr id="16" name="Rechteck 112"/>
          <p:cNvSpPr/>
          <p:nvPr/>
        </p:nvSpPr>
        <p:spPr bwMode="auto">
          <a:xfrm>
            <a:off x="1582663" y="4805684"/>
            <a:ext cx="1671711" cy="515729"/>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2</a:t>
            </a:r>
          </a:p>
        </p:txBody>
      </p:sp>
      <p:sp>
        <p:nvSpPr>
          <p:cNvPr id="17" name="Rechteck 115"/>
          <p:cNvSpPr/>
          <p:nvPr/>
        </p:nvSpPr>
        <p:spPr bwMode="auto">
          <a:xfrm>
            <a:off x="1094940" y="3559597"/>
            <a:ext cx="2708094" cy="1845430"/>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tx1"/>
                </a:solidFill>
                <a:latin typeface="+mn-lt"/>
                <a:ea typeface="Arial Unicode MS" panose="020B0604020202020204" pitchFamily="34" charset="-128"/>
                <a:cs typeface="Arial Unicode MS" panose="020B0604020202020204" pitchFamily="34" charset="-128"/>
              </a:rPr>
              <a:t>Productive Organization</a:t>
            </a:r>
          </a:p>
        </p:txBody>
      </p:sp>
      <p:sp>
        <p:nvSpPr>
          <p:cNvPr id="18" name="Textfeld 80"/>
          <p:cNvSpPr txBox="1"/>
          <p:nvPr/>
        </p:nvSpPr>
        <p:spPr>
          <a:xfrm>
            <a:off x="1582663" y="3858433"/>
            <a:ext cx="1686359" cy="135422"/>
          </a:xfrm>
          <a:prstGeom prst="rect">
            <a:avLst/>
          </a:prstGeom>
          <a:solidFill>
            <a:schemeClr val="bg1"/>
          </a:solidFill>
        </p:spPr>
        <p:txBody>
          <a:bodyPr wrap="none" lIns="0" tIns="0" rIns="0" bIns="0" rtlCol="0" anchor="ctr" anchorCtr="0">
            <a:spAutoFit/>
          </a:bodyPr>
          <a:lstStyle/>
          <a:p>
            <a:pPr>
              <a:lnSpc>
                <a:spcPct val="110000"/>
              </a:lnSpc>
              <a:spcBef>
                <a:spcPts val="0"/>
              </a:spcBef>
            </a:pPr>
            <a:r>
              <a:rPr lang="en-US" sz="800" dirty="0">
                <a:solidFill>
                  <a:schemeClr val="bg2">
                    <a:lumMod val="75000"/>
                  </a:schemeClr>
                </a:solidFill>
                <a:latin typeface="+mn-lt"/>
                <a:ea typeface="Arial Unicode MS" panose="020B0604020202020204" pitchFamily="34" charset="-128"/>
                <a:cs typeface="Arial Unicode MS" panose="020B0604020202020204" pitchFamily="34" charset="-128"/>
              </a:rPr>
              <a:t>Apps from one or several developers</a:t>
            </a:r>
          </a:p>
        </p:txBody>
      </p:sp>
      <p:sp>
        <p:nvSpPr>
          <p:cNvPr id="20" name="Textfeld 84"/>
          <p:cNvSpPr txBox="1"/>
          <p:nvPr/>
        </p:nvSpPr>
        <p:spPr>
          <a:xfrm>
            <a:off x="1130623" y="2712986"/>
            <a:ext cx="2333293" cy="211958"/>
          </a:xfrm>
          <a:prstGeom prst="rect">
            <a:avLst/>
          </a:prstGeom>
          <a:solidFill>
            <a:schemeClr val="bg1"/>
          </a:solidFill>
        </p:spPr>
        <p:txBody>
          <a:bodyPr wrap="square" lIns="0" tIns="0" rIns="0" bIns="0" rtlCol="0">
            <a:noAutofit/>
          </a:bodyPr>
          <a:lstStyle/>
          <a:p>
            <a:pPr>
              <a:lnSpc>
                <a:spcPct val="110000"/>
              </a:lnSpc>
              <a:spcBef>
                <a:spcPts val="0"/>
              </a:spcBef>
            </a:pPr>
            <a:r>
              <a:rPr lang="en-US" sz="1000" dirty="0">
                <a:solidFill>
                  <a:schemeClr val="tx1"/>
                </a:solidFill>
                <a:latin typeface="+mn-lt"/>
                <a:ea typeface="Arial Unicode MS" panose="020B0604020202020204" pitchFamily="34" charset="-128"/>
                <a:cs typeface="Arial Unicode MS" panose="020B0604020202020204" pitchFamily="34" charset="-128"/>
              </a:rPr>
              <a:t>Operator/ provider</a:t>
            </a:r>
          </a:p>
        </p:txBody>
      </p:sp>
      <p:pic>
        <p:nvPicPr>
          <p:cNvPr id="21" name="Grafik 8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2591" y="2676183"/>
            <a:ext cx="216298" cy="212757"/>
          </a:xfrm>
          <a:prstGeom prst="rect">
            <a:avLst/>
          </a:prstGeom>
          <a:solidFill>
            <a:schemeClr val="accent1">
              <a:lumMod val="20000"/>
              <a:lumOff val="80000"/>
            </a:schemeClr>
          </a:solidFill>
        </p:spPr>
      </p:pic>
      <p:sp>
        <p:nvSpPr>
          <p:cNvPr id="22" name="Ellipse 59"/>
          <p:cNvSpPr>
            <a:spLocks noChangeAspect="1"/>
          </p:cNvSpPr>
          <p:nvPr/>
        </p:nvSpPr>
        <p:spPr bwMode="auto">
          <a:xfrm>
            <a:off x="3218883" y="3465004"/>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3</a:t>
            </a:r>
          </a:p>
        </p:txBody>
      </p:sp>
      <p:sp>
        <p:nvSpPr>
          <p:cNvPr id="23" name="Ellipse 64"/>
          <p:cNvSpPr>
            <a:spLocks noChangeAspect="1"/>
          </p:cNvSpPr>
          <p:nvPr/>
        </p:nvSpPr>
        <p:spPr bwMode="auto">
          <a:xfrm>
            <a:off x="3803034" y="6018434"/>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4</a:t>
            </a:r>
          </a:p>
        </p:txBody>
      </p:sp>
      <p:sp>
        <p:nvSpPr>
          <p:cNvPr id="24" name="Textfeld 67"/>
          <p:cNvSpPr txBox="1"/>
          <p:nvPr/>
        </p:nvSpPr>
        <p:spPr>
          <a:xfrm>
            <a:off x="4113857" y="5990545"/>
            <a:ext cx="2188100"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End user requests App in MindSphere </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Store</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5" name="Ellipse 68"/>
          <p:cNvSpPr>
            <a:spLocks noChangeAspect="1"/>
          </p:cNvSpPr>
          <p:nvPr/>
        </p:nvSpPr>
        <p:spPr bwMode="auto">
          <a:xfrm>
            <a:off x="6152093" y="6018434"/>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5a</a:t>
            </a:r>
          </a:p>
        </p:txBody>
      </p:sp>
      <p:sp>
        <p:nvSpPr>
          <p:cNvPr id="26" name="Textfeld 69"/>
          <p:cNvSpPr txBox="1"/>
          <p:nvPr/>
        </p:nvSpPr>
        <p:spPr>
          <a:xfrm>
            <a:off x="6462916" y="5990545"/>
            <a:ext cx="1845057"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Route from acquired App</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to tenant of end user established</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7" name="Ellipse 72"/>
          <p:cNvSpPr>
            <a:spLocks noChangeAspect="1"/>
          </p:cNvSpPr>
          <p:nvPr/>
        </p:nvSpPr>
        <p:spPr bwMode="auto">
          <a:xfrm>
            <a:off x="8382915" y="6018434"/>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5b</a:t>
            </a:r>
          </a:p>
        </p:txBody>
      </p:sp>
      <p:sp>
        <p:nvSpPr>
          <p:cNvPr id="28" name="Textfeld 73"/>
          <p:cNvSpPr txBox="1"/>
          <p:nvPr/>
        </p:nvSpPr>
        <p:spPr>
          <a:xfrm>
            <a:off x="8693738" y="5990545"/>
            <a:ext cx="1320874"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End user uses App</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based on ingested data</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9" name="Textfeld 77"/>
          <p:cNvSpPr txBox="1"/>
          <p:nvPr/>
        </p:nvSpPr>
        <p:spPr>
          <a:xfrm>
            <a:off x="690181" y="5990545"/>
            <a:ext cx="809517" cy="307777"/>
          </a:xfrm>
          <a:prstGeom prst="rect">
            <a:avLst/>
          </a:prstGeom>
          <a:noFill/>
        </p:spPr>
        <p:txBody>
          <a:bodyPr wrap="none" lIns="0" tIns="0" rIns="0" bIns="0" rtlCol="0" anchor="ctr" anchorCtr="0">
            <a:spAutoFit/>
          </a:bodyPr>
          <a:lstStyle/>
          <a:p>
            <a:pPr>
              <a:spcBef>
                <a:spcPts val="0"/>
              </a:spcBef>
            </a:pPr>
            <a:r>
              <a:rPr lang="en-US" sz="1000" b="1" dirty="0">
                <a:solidFill>
                  <a:schemeClr val="tx1"/>
                </a:solidFill>
                <a:ea typeface="Arial Unicode MS" panose="020B0604020202020204" pitchFamily="34" charset="-128"/>
                <a:cs typeface="Arial Unicode MS" panose="020B0604020202020204" pitchFamily="34" charset="-128"/>
              </a:rPr>
              <a:t>Exemplary </a:t>
            </a:r>
            <a:br>
              <a:rPr lang="en-US" sz="1000" b="1" dirty="0">
                <a:solidFill>
                  <a:schemeClr val="tx1"/>
                </a:solidFill>
                <a:ea typeface="Arial Unicode MS" panose="020B0604020202020204" pitchFamily="34" charset="-128"/>
                <a:cs typeface="Arial Unicode MS" panose="020B0604020202020204" pitchFamily="34" charset="-128"/>
              </a:rPr>
            </a:br>
            <a:r>
              <a:rPr lang="en-US" sz="1000" b="1" dirty="0">
                <a:solidFill>
                  <a:schemeClr val="tx1"/>
                </a:solidFill>
                <a:ea typeface="Arial Unicode MS" panose="020B0604020202020204" pitchFamily="34" charset="-128"/>
                <a:cs typeface="Arial Unicode MS" panose="020B0604020202020204" pitchFamily="34" charset="-128"/>
              </a:rPr>
              <a:t>user journey:</a:t>
            </a:r>
            <a:endParaRPr lang="en-US" sz="16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30" name="Textfeld 2"/>
          <p:cNvSpPr txBox="1"/>
          <p:nvPr/>
        </p:nvSpPr>
        <p:spPr>
          <a:xfrm>
            <a:off x="7035280" y="1452390"/>
            <a:ext cx="4680470" cy="316145"/>
          </a:xfrm>
          <a:prstGeom prst="rect">
            <a:avLst/>
          </a:prstGeom>
          <a:solidFill>
            <a:srgbClr val="EB780A"/>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84924" tIns="42461" rIns="113220" bIns="42461"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2000" b="1" kern="0">
                <a:solidFill>
                  <a:schemeClr val="accent3"/>
                </a:solidFill>
              </a:defRPr>
            </a:lvl1pPr>
          </a:lstStyle>
          <a:p>
            <a:r>
              <a:rPr lang="en-US" sz="1400" dirty="0">
                <a:solidFill>
                  <a:schemeClr val="bg1"/>
                </a:solidFill>
              </a:rPr>
              <a:t>MindAccess IoT Value Plan</a:t>
            </a:r>
          </a:p>
        </p:txBody>
      </p:sp>
      <p:sp>
        <p:nvSpPr>
          <p:cNvPr id="31" name="Textfeld 3"/>
          <p:cNvSpPr txBox="1"/>
          <p:nvPr/>
        </p:nvSpPr>
        <p:spPr>
          <a:xfrm>
            <a:off x="7035280" y="1663927"/>
            <a:ext cx="4689995" cy="621619"/>
          </a:xfrm>
          <a:prstGeom prst="rect">
            <a:avLst/>
          </a:prstGeom>
          <a:no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36000" tIns="36000" rIns="36000" bIns="36000"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Use MindSphere applications based on ingested data – without development knowhow</a:t>
            </a:r>
          </a:p>
        </p:txBody>
      </p:sp>
      <p:sp>
        <p:nvSpPr>
          <p:cNvPr id="32" name="Rechteck 4"/>
          <p:cNvSpPr/>
          <p:nvPr/>
        </p:nvSpPr>
        <p:spPr bwMode="auto">
          <a:xfrm>
            <a:off x="7035280" y="1452390"/>
            <a:ext cx="4680470" cy="2155997"/>
          </a:xfrm>
          <a:prstGeom prst="rect">
            <a:avLst/>
          </a:prstGeom>
          <a:noFill/>
          <a:ln w="9525">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3" name="Freeform 80"/>
          <p:cNvSpPr>
            <a:spLocks noChangeAspect="1" noEditPoints="1"/>
          </p:cNvSpPr>
          <p:nvPr/>
        </p:nvSpPr>
        <p:spPr bwMode="auto">
          <a:xfrm>
            <a:off x="10491556" y="2592964"/>
            <a:ext cx="402894" cy="335487"/>
          </a:xfrm>
          <a:custGeom>
            <a:avLst/>
            <a:gdLst>
              <a:gd name="T0" fmla="*/ 0 w 800"/>
              <a:gd name="T1" fmla="*/ 66 h 666"/>
              <a:gd name="T2" fmla="*/ 67 w 800"/>
              <a:gd name="T3" fmla="*/ 653 h 666"/>
              <a:gd name="T4" fmla="*/ 160 w 800"/>
              <a:gd name="T5" fmla="*/ 0 h 666"/>
              <a:gd name="T6" fmla="*/ 653 w 800"/>
              <a:gd name="T7" fmla="*/ 40 h 666"/>
              <a:gd name="T8" fmla="*/ 547 w 800"/>
              <a:gd name="T9" fmla="*/ 666 h 666"/>
              <a:gd name="T10" fmla="*/ 653 w 800"/>
              <a:gd name="T11" fmla="*/ 40 h 666"/>
              <a:gd name="T12" fmla="*/ 173 w 800"/>
              <a:gd name="T13" fmla="*/ 13 h 666"/>
              <a:gd name="T14" fmla="*/ 533 w 800"/>
              <a:gd name="T15" fmla="*/ 0 h 666"/>
              <a:gd name="T16" fmla="*/ 533 w 800"/>
              <a:gd name="T17" fmla="*/ 46 h 666"/>
              <a:gd name="T18" fmla="*/ 173 w 800"/>
              <a:gd name="T19" fmla="*/ 26 h 666"/>
              <a:gd name="T20" fmla="*/ 533 w 800"/>
              <a:gd name="T21" fmla="*/ 46 h 666"/>
              <a:gd name="T22" fmla="*/ 173 w 800"/>
              <a:gd name="T23" fmla="*/ 100 h 666"/>
              <a:gd name="T24" fmla="*/ 533 w 800"/>
              <a:gd name="T25" fmla="*/ 60 h 666"/>
              <a:gd name="T26" fmla="*/ 533 w 800"/>
              <a:gd name="T27" fmla="*/ 200 h 666"/>
              <a:gd name="T28" fmla="*/ 173 w 800"/>
              <a:gd name="T29" fmla="*/ 113 h 666"/>
              <a:gd name="T30" fmla="*/ 533 w 800"/>
              <a:gd name="T31" fmla="*/ 200 h 666"/>
              <a:gd name="T32" fmla="*/ 173 w 800"/>
              <a:gd name="T33" fmla="*/ 326 h 666"/>
              <a:gd name="T34" fmla="*/ 533 w 800"/>
              <a:gd name="T35" fmla="*/ 213 h 666"/>
              <a:gd name="T36" fmla="*/ 173 w 800"/>
              <a:gd name="T37" fmla="*/ 340 h 666"/>
              <a:gd name="T38" fmla="*/ 533 w 800"/>
              <a:gd name="T39" fmla="*/ 453 h 666"/>
              <a:gd name="T40" fmla="*/ 173 w 800"/>
              <a:gd name="T41" fmla="*/ 340 h 666"/>
              <a:gd name="T42" fmla="*/ 173 w 800"/>
              <a:gd name="T43" fmla="*/ 553 h 666"/>
              <a:gd name="T44" fmla="*/ 533 w 800"/>
              <a:gd name="T45" fmla="*/ 466 h 666"/>
              <a:gd name="T46" fmla="*/ 533 w 800"/>
              <a:gd name="T47" fmla="*/ 640 h 666"/>
              <a:gd name="T48" fmla="*/ 173 w 800"/>
              <a:gd name="T49" fmla="*/ 620 h 666"/>
              <a:gd name="T50" fmla="*/ 533 w 800"/>
              <a:gd name="T51" fmla="*/ 640 h 666"/>
              <a:gd name="T52" fmla="*/ 173 w 800"/>
              <a:gd name="T53" fmla="*/ 606 h 666"/>
              <a:gd name="T54" fmla="*/ 533 w 800"/>
              <a:gd name="T55" fmla="*/ 566 h 666"/>
              <a:gd name="T56" fmla="*/ 533 w 800"/>
              <a:gd name="T57" fmla="*/ 666 h 666"/>
              <a:gd name="T58" fmla="*/ 173 w 800"/>
              <a:gd name="T59" fmla="*/ 653 h 666"/>
              <a:gd name="T60" fmla="*/ 533 w 800"/>
              <a:gd name="T61" fmla="*/ 666 h 666"/>
              <a:gd name="T62" fmla="*/ 693 w 800"/>
              <a:gd name="T63" fmla="*/ 413 h 666"/>
              <a:gd name="T64" fmla="*/ 667 w 800"/>
              <a:gd name="T65" fmla="*/ 240 h 666"/>
              <a:gd name="T66" fmla="*/ 707 w 800"/>
              <a:gd name="T67" fmla="*/ 280 h 666"/>
              <a:gd name="T68" fmla="*/ 800 w 800"/>
              <a:gd name="T69" fmla="*/ 386 h 666"/>
              <a:gd name="T70" fmla="*/ 707 w 800"/>
              <a:gd name="T71" fmla="*/ 28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666">
                <a:moveTo>
                  <a:pt x="67" y="13"/>
                </a:moveTo>
                <a:cubicBezTo>
                  <a:pt x="34" y="30"/>
                  <a:pt x="0" y="66"/>
                  <a:pt x="0" y="66"/>
                </a:cubicBezTo>
                <a:cubicBezTo>
                  <a:pt x="0" y="600"/>
                  <a:pt x="0" y="600"/>
                  <a:pt x="0" y="600"/>
                </a:cubicBezTo>
                <a:cubicBezTo>
                  <a:pt x="0" y="600"/>
                  <a:pt x="31" y="632"/>
                  <a:pt x="67" y="653"/>
                </a:cubicBezTo>
                <a:cubicBezTo>
                  <a:pt x="69" y="655"/>
                  <a:pt x="104" y="666"/>
                  <a:pt x="160" y="666"/>
                </a:cubicBezTo>
                <a:cubicBezTo>
                  <a:pt x="160" y="0"/>
                  <a:pt x="160" y="0"/>
                  <a:pt x="160" y="0"/>
                </a:cubicBezTo>
                <a:cubicBezTo>
                  <a:pt x="107" y="0"/>
                  <a:pt x="69" y="12"/>
                  <a:pt x="67" y="13"/>
                </a:cubicBezTo>
                <a:close/>
                <a:moveTo>
                  <a:pt x="653" y="40"/>
                </a:moveTo>
                <a:cubicBezTo>
                  <a:pt x="653" y="626"/>
                  <a:pt x="653" y="626"/>
                  <a:pt x="653" y="626"/>
                </a:cubicBezTo>
                <a:cubicBezTo>
                  <a:pt x="653" y="626"/>
                  <a:pt x="603" y="666"/>
                  <a:pt x="547" y="666"/>
                </a:cubicBezTo>
                <a:cubicBezTo>
                  <a:pt x="547" y="0"/>
                  <a:pt x="547" y="0"/>
                  <a:pt x="547" y="0"/>
                </a:cubicBezTo>
                <a:cubicBezTo>
                  <a:pt x="605" y="0"/>
                  <a:pt x="653" y="40"/>
                  <a:pt x="653" y="40"/>
                </a:cubicBezTo>
                <a:close/>
                <a:moveTo>
                  <a:pt x="533" y="13"/>
                </a:moveTo>
                <a:cubicBezTo>
                  <a:pt x="173" y="13"/>
                  <a:pt x="173" y="13"/>
                  <a:pt x="173" y="13"/>
                </a:cubicBezTo>
                <a:cubicBezTo>
                  <a:pt x="173" y="0"/>
                  <a:pt x="173" y="0"/>
                  <a:pt x="173" y="0"/>
                </a:cubicBezTo>
                <a:cubicBezTo>
                  <a:pt x="533" y="0"/>
                  <a:pt x="533" y="0"/>
                  <a:pt x="533" y="0"/>
                </a:cubicBezTo>
                <a:lnTo>
                  <a:pt x="533" y="13"/>
                </a:lnTo>
                <a:close/>
                <a:moveTo>
                  <a:pt x="533" y="46"/>
                </a:moveTo>
                <a:cubicBezTo>
                  <a:pt x="173" y="46"/>
                  <a:pt x="173" y="46"/>
                  <a:pt x="173" y="46"/>
                </a:cubicBezTo>
                <a:cubicBezTo>
                  <a:pt x="173" y="26"/>
                  <a:pt x="173" y="26"/>
                  <a:pt x="173" y="26"/>
                </a:cubicBezTo>
                <a:cubicBezTo>
                  <a:pt x="533" y="26"/>
                  <a:pt x="533" y="26"/>
                  <a:pt x="533" y="26"/>
                </a:cubicBezTo>
                <a:lnTo>
                  <a:pt x="533" y="46"/>
                </a:lnTo>
                <a:close/>
                <a:moveTo>
                  <a:pt x="533" y="100"/>
                </a:moveTo>
                <a:cubicBezTo>
                  <a:pt x="173" y="100"/>
                  <a:pt x="173" y="100"/>
                  <a:pt x="173" y="100"/>
                </a:cubicBezTo>
                <a:cubicBezTo>
                  <a:pt x="173" y="60"/>
                  <a:pt x="173" y="60"/>
                  <a:pt x="173" y="60"/>
                </a:cubicBezTo>
                <a:cubicBezTo>
                  <a:pt x="533" y="60"/>
                  <a:pt x="533" y="60"/>
                  <a:pt x="533" y="60"/>
                </a:cubicBezTo>
                <a:lnTo>
                  <a:pt x="533" y="100"/>
                </a:lnTo>
                <a:close/>
                <a:moveTo>
                  <a:pt x="533" y="200"/>
                </a:moveTo>
                <a:cubicBezTo>
                  <a:pt x="173" y="200"/>
                  <a:pt x="173" y="200"/>
                  <a:pt x="173" y="200"/>
                </a:cubicBezTo>
                <a:cubicBezTo>
                  <a:pt x="173" y="113"/>
                  <a:pt x="173" y="113"/>
                  <a:pt x="173" y="113"/>
                </a:cubicBezTo>
                <a:cubicBezTo>
                  <a:pt x="533" y="113"/>
                  <a:pt x="533" y="113"/>
                  <a:pt x="533" y="113"/>
                </a:cubicBezTo>
                <a:lnTo>
                  <a:pt x="533" y="200"/>
                </a:lnTo>
                <a:close/>
                <a:moveTo>
                  <a:pt x="533" y="326"/>
                </a:moveTo>
                <a:cubicBezTo>
                  <a:pt x="173" y="326"/>
                  <a:pt x="173" y="326"/>
                  <a:pt x="173" y="326"/>
                </a:cubicBezTo>
                <a:cubicBezTo>
                  <a:pt x="173" y="213"/>
                  <a:pt x="173" y="213"/>
                  <a:pt x="173" y="213"/>
                </a:cubicBezTo>
                <a:cubicBezTo>
                  <a:pt x="533" y="213"/>
                  <a:pt x="533" y="213"/>
                  <a:pt x="533" y="213"/>
                </a:cubicBezTo>
                <a:lnTo>
                  <a:pt x="533" y="326"/>
                </a:lnTo>
                <a:close/>
                <a:moveTo>
                  <a:pt x="173" y="340"/>
                </a:moveTo>
                <a:cubicBezTo>
                  <a:pt x="533" y="340"/>
                  <a:pt x="533" y="340"/>
                  <a:pt x="533" y="340"/>
                </a:cubicBezTo>
                <a:cubicBezTo>
                  <a:pt x="533" y="453"/>
                  <a:pt x="533" y="453"/>
                  <a:pt x="533" y="453"/>
                </a:cubicBezTo>
                <a:cubicBezTo>
                  <a:pt x="173" y="453"/>
                  <a:pt x="173" y="453"/>
                  <a:pt x="173" y="453"/>
                </a:cubicBezTo>
                <a:lnTo>
                  <a:pt x="173" y="340"/>
                </a:lnTo>
                <a:close/>
                <a:moveTo>
                  <a:pt x="533" y="553"/>
                </a:moveTo>
                <a:cubicBezTo>
                  <a:pt x="173" y="553"/>
                  <a:pt x="173" y="553"/>
                  <a:pt x="173" y="553"/>
                </a:cubicBezTo>
                <a:cubicBezTo>
                  <a:pt x="173" y="466"/>
                  <a:pt x="173" y="466"/>
                  <a:pt x="173" y="466"/>
                </a:cubicBezTo>
                <a:cubicBezTo>
                  <a:pt x="533" y="466"/>
                  <a:pt x="533" y="466"/>
                  <a:pt x="533" y="466"/>
                </a:cubicBezTo>
                <a:lnTo>
                  <a:pt x="533" y="553"/>
                </a:lnTo>
                <a:close/>
                <a:moveTo>
                  <a:pt x="533" y="640"/>
                </a:moveTo>
                <a:cubicBezTo>
                  <a:pt x="173" y="640"/>
                  <a:pt x="173" y="640"/>
                  <a:pt x="173" y="640"/>
                </a:cubicBezTo>
                <a:cubicBezTo>
                  <a:pt x="173" y="620"/>
                  <a:pt x="173" y="620"/>
                  <a:pt x="173" y="620"/>
                </a:cubicBezTo>
                <a:cubicBezTo>
                  <a:pt x="533" y="620"/>
                  <a:pt x="533" y="620"/>
                  <a:pt x="533" y="620"/>
                </a:cubicBezTo>
                <a:lnTo>
                  <a:pt x="533" y="640"/>
                </a:lnTo>
                <a:close/>
                <a:moveTo>
                  <a:pt x="533" y="606"/>
                </a:moveTo>
                <a:cubicBezTo>
                  <a:pt x="173" y="606"/>
                  <a:pt x="173" y="606"/>
                  <a:pt x="173" y="606"/>
                </a:cubicBezTo>
                <a:cubicBezTo>
                  <a:pt x="173" y="566"/>
                  <a:pt x="173" y="566"/>
                  <a:pt x="173" y="566"/>
                </a:cubicBezTo>
                <a:cubicBezTo>
                  <a:pt x="533" y="566"/>
                  <a:pt x="533" y="566"/>
                  <a:pt x="533" y="566"/>
                </a:cubicBezTo>
                <a:lnTo>
                  <a:pt x="533" y="606"/>
                </a:lnTo>
                <a:close/>
                <a:moveTo>
                  <a:pt x="533" y="666"/>
                </a:moveTo>
                <a:cubicBezTo>
                  <a:pt x="173" y="666"/>
                  <a:pt x="173" y="666"/>
                  <a:pt x="173" y="666"/>
                </a:cubicBezTo>
                <a:cubicBezTo>
                  <a:pt x="173" y="653"/>
                  <a:pt x="173" y="653"/>
                  <a:pt x="173" y="653"/>
                </a:cubicBezTo>
                <a:cubicBezTo>
                  <a:pt x="533" y="653"/>
                  <a:pt x="533" y="653"/>
                  <a:pt x="533" y="653"/>
                </a:cubicBezTo>
                <a:lnTo>
                  <a:pt x="533" y="666"/>
                </a:lnTo>
                <a:close/>
                <a:moveTo>
                  <a:pt x="693" y="253"/>
                </a:moveTo>
                <a:cubicBezTo>
                  <a:pt x="693" y="413"/>
                  <a:pt x="693" y="413"/>
                  <a:pt x="693" y="413"/>
                </a:cubicBezTo>
                <a:cubicBezTo>
                  <a:pt x="693" y="413"/>
                  <a:pt x="682" y="426"/>
                  <a:pt x="667" y="426"/>
                </a:cubicBezTo>
                <a:cubicBezTo>
                  <a:pt x="667" y="240"/>
                  <a:pt x="667" y="240"/>
                  <a:pt x="667" y="240"/>
                </a:cubicBezTo>
                <a:cubicBezTo>
                  <a:pt x="682" y="240"/>
                  <a:pt x="693" y="253"/>
                  <a:pt x="693" y="253"/>
                </a:cubicBezTo>
                <a:close/>
                <a:moveTo>
                  <a:pt x="707" y="280"/>
                </a:moveTo>
                <a:cubicBezTo>
                  <a:pt x="800" y="280"/>
                  <a:pt x="800" y="280"/>
                  <a:pt x="800" y="280"/>
                </a:cubicBezTo>
                <a:cubicBezTo>
                  <a:pt x="800" y="386"/>
                  <a:pt x="800" y="386"/>
                  <a:pt x="800" y="386"/>
                </a:cubicBezTo>
                <a:cubicBezTo>
                  <a:pt x="707" y="386"/>
                  <a:pt x="707" y="386"/>
                  <a:pt x="707" y="386"/>
                </a:cubicBezTo>
                <a:lnTo>
                  <a:pt x="707" y="280"/>
                </a:lnTo>
                <a:close/>
              </a:path>
            </a:pathLst>
          </a:custGeom>
          <a:solidFill>
            <a:srgbClr val="879BA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5"/>
          <p:cNvSpPr>
            <a:spLocks noChangeAspect="1" noEditPoints="1"/>
          </p:cNvSpPr>
          <p:nvPr/>
        </p:nvSpPr>
        <p:spPr bwMode="auto">
          <a:xfrm flipH="1">
            <a:off x="11082209" y="2526088"/>
            <a:ext cx="417566" cy="449321"/>
          </a:xfrm>
          <a:custGeom>
            <a:avLst/>
            <a:gdLst>
              <a:gd name="T0" fmla="*/ 545 w 545"/>
              <a:gd name="T1" fmla="*/ 141 h 586"/>
              <a:gd name="T2" fmla="*/ 538 w 545"/>
              <a:gd name="T3" fmla="*/ 155 h 586"/>
              <a:gd name="T4" fmla="*/ 480 w 545"/>
              <a:gd name="T5" fmla="*/ 67 h 586"/>
              <a:gd name="T6" fmla="*/ 420 w 545"/>
              <a:gd name="T7" fmla="*/ 88 h 586"/>
              <a:gd name="T8" fmla="*/ 407 w 545"/>
              <a:gd name="T9" fmla="*/ 61 h 586"/>
              <a:gd name="T10" fmla="*/ 490 w 545"/>
              <a:gd name="T11" fmla="*/ 37 h 586"/>
              <a:gd name="T12" fmla="*/ 545 w 545"/>
              <a:gd name="T13" fmla="*/ 141 h 586"/>
              <a:gd name="T14" fmla="*/ 376 w 545"/>
              <a:gd name="T15" fmla="*/ 137 h 586"/>
              <a:gd name="T16" fmla="*/ 405 w 545"/>
              <a:gd name="T17" fmla="*/ 126 h 586"/>
              <a:gd name="T18" fmla="*/ 431 w 545"/>
              <a:gd name="T19" fmla="*/ 189 h 586"/>
              <a:gd name="T20" fmla="*/ 530 w 545"/>
              <a:gd name="T21" fmla="*/ 173 h 586"/>
              <a:gd name="T22" fmla="*/ 523 w 545"/>
              <a:gd name="T23" fmla="*/ 188 h 586"/>
              <a:gd name="T24" fmla="*/ 408 w 545"/>
              <a:gd name="T25" fmla="*/ 212 h 586"/>
              <a:gd name="T26" fmla="*/ 375 w 545"/>
              <a:gd name="T27" fmla="*/ 137 h 586"/>
              <a:gd name="T28" fmla="*/ 376 w 545"/>
              <a:gd name="T29" fmla="*/ 137 h 586"/>
              <a:gd name="T30" fmla="*/ 284 w 545"/>
              <a:gd name="T31" fmla="*/ 586 h 586"/>
              <a:gd name="T32" fmla="*/ 68 w 545"/>
              <a:gd name="T33" fmla="*/ 586 h 586"/>
              <a:gd name="T34" fmla="*/ 68 w 545"/>
              <a:gd name="T35" fmla="*/ 401 h 586"/>
              <a:gd name="T36" fmla="*/ 284 w 545"/>
              <a:gd name="T37" fmla="*/ 401 h 586"/>
              <a:gd name="T38" fmla="*/ 284 w 545"/>
              <a:gd name="T39" fmla="*/ 586 h 586"/>
              <a:gd name="T40" fmla="*/ 39 w 545"/>
              <a:gd name="T41" fmla="*/ 78 h 586"/>
              <a:gd name="T42" fmla="*/ 0 w 545"/>
              <a:gd name="T43" fmla="*/ 39 h 586"/>
              <a:gd name="T44" fmla="*/ 39 w 545"/>
              <a:gd name="T45" fmla="*/ 0 h 586"/>
              <a:gd name="T46" fmla="*/ 78 w 545"/>
              <a:gd name="T47" fmla="*/ 39 h 586"/>
              <a:gd name="T48" fmla="*/ 39 w 545"/>
              <a:gd name="T49" fmla="*/ 78 h 586"/>
              <a:gd name="T50" fmla="*/ 376 w 545"/>
              <a:gd name="T51" fmla="*/ 127 h 586"/>
              <a:gd name="T52" fmla="*/ 342 w 545"/>
              <a:gd name="T53" fmla="*/ 93 h 586"/>
              <a:gd name="T54" fmla="*/ 376 w 545"/>
              <a:gd name="T55" fmla="*/ 58 h 586"/>
              <a:gd name="T56" fmla="*/ 411 w 545"/>
              <a:gd name="T57" fmla="*/ 93 h 586"/>
              <a:gd name="T58" fmla="*/ 376 w 545"/>
              <a:gd name="T59" fmla="*/ 127 h 586"/>
              <a:gd name="T60" fmla="*/ 310 w 545"/>
              <a:gd name="T61" fmla="*/ 366 h 586"/>
              <a:gd name="T62" fmla="*/ 284 w 545"/>
              <a:gd name="T63" fmla="*/ 391 h 586"/>
              <a:gd name="T64" fmla="*/ 68 w 545"/>
              <a:gd name="T65" fmla="*/ 391 h 586"/>
              <a:gd name="T66" fmla="*/ 203 w 545"/>
              <a:gd name="T67" fmla="*/ 254 h 586"/>
              <a:gd name="T68" fmla="*/ 264 w 545"/>
              <a:gd name="T69" fmla="*/ 225 h 586"/>
              <a:gd name="T70" fmla="*/ 342 w 545"/>
              <a:gd name="T71" fmla="*/ 303 h 586"/>
              <a:gd name="T72" fmla="*/ 310 w 545"/>
              <a:gd name="T73" fmla="*/ 366 h 586"/>
              <a:gd name="T74" fmla="*/ 264 w 545"/>
              <a:gd name="T75" fmla="*/ 215 h 586"/>
              <a:gd name="T76" fmla="*/ 208 w 545"/>
              <a:gd name="T77" fmla="*/ 235 h 586"/>
              <a:gd name="T78" fmla="*/ 158 w 545"/>
              <a:gd name="T79" fmla="*/ 286 h 586"/>
              <a:gd name="T80" fmla="*/ 23 w 545"/>
              <a:gd name="T81" fmla="*/ 85 h 586"/>
              <a:gd name="T82" fmla="*/ 39 w 545"/>
              <a:gd name="T83" fmla="*/ 88 h 586"/>
              <a:gd name="T84" fmla="*/ 88 w 545"/>
              <a:gd name="T85" fmla="*/ 39 h 586"/>
              <a:gd name="T86" fmla="*/ 87 w 545"/>
              <a:gd name="T87" fmla="*/ 30 h 586"/>
              <a:gd name="T88" fmla="*/ 288 w 545"/>
              <a:gd name="T89" fmla="*/ 218 h 586"/>
              <a:gd name="T90" fmla="*/ 264 w 545"/>
              <a:gd name="T91" fmla="*/ 215 h 586"/>
              <a:gd name="T92" fmla="*/ 332 w 545"/>
              <a:gd name="T93" fmla="*/ 93 h 586"/>
              <a:gd name="T94" fmla="*/ 344 w 545"/>
              <a:gd name="T95" fmla="*/ 123 h 586"/>
              <a:gd name="T96" fmla="*/ 174 w 545"/>
              <a:gd name="T97" fmla="*/ 98 h 586"/>
              <a:gd name="T98" fmla="*/ 75 w 545"/>
              <a:gd name="T99" fmla="*/ 5 h 586"/>
              <a:gd name="T100" fmla="*/ 355 w 545"/>
              <a:gd name="T101" fmla="*/ 54 h 586"/>
              <a:gd name="T102" fmla="*/ 332 w 545"/>
              <a:gd name="T103" fmla="*/ 9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5" h="586">
                <a:moveTo>
                  <a:pt x="545" y="141"/>
                </a:moveTo>
                <a:cubicBezTo>
                  <a:pt x="538" y="155"/>
                  <a:pt x="538" y="155"/>
                  <a:pt x="538" y="155"/>
                </a:cubicBezTo>
                <a:cubicBezTo>
                  <a:pt x="480" y="67"/>
                  <a:pt x="480" y="67"/>
                  <a:pt x="480" y="67"/>
                </a:cubicBezTo>
                <a:cubicBezTo>
                  <a:pt x="420" y="88"/>
                  <a:pt x="420" y="88"/>
                  <a:pt x="420" y="88"/>
                </a:cubicBezTo>
                <a:cubicBezTo>
                  <a:pt x="419" y="78"/>
                  <a:pt x="414" y="68"/>
                  <a:pt x="407" y="61"/>
                </a:cubicBezTo>
                <a:cubicBezTo>
                  <a:pt x="490" y="37"/>
                  <a:pt x="490" y="37"/>
                  <a:pt x="490" y="37"/>
                </a:cubicBezTo>
                <a:lnTo>
                  <a:pt x="545" y="141"/>
                </a:lnTo>
                <a:close/>
                <a:moveTo>
                  <a:pt x="376" y="137"/>
                </a:moveTo>
                <a:cubicBezTo>
                  <a:pt x="387" y="137"/>
                  <a:pt x="397" y="133"/>
                  <a:pt x="405" y="126"/>
                </a:cubicBezTo>
                <a:cubicBezTo>
                  <a:pt x="431" y="189"/>
                  <a:pt x="431" y="189"/>
                  <a:pt x="431" y="189"/>
                </a:cubicBezTo>
                <a:cubicBezTo>
                  <a:pt x="530" y="173"/>
                  <a:pt x="530" y="173"/>
                  <a:pt x="530" y="173"/>
                </a:cubicBezTo>
                <a:cubicBezTo>
                  <a:pt x="523" y="188"/>
                  <a:pt x="523" y="188"/>
                  <a:pt x="523" y="188"/>
                </a:cubicBezTo>
                <a:cubicBezTo>
                  <a:pt x="408" y="212"/>
                  <a:pt x="408" y="212"/>
                  <a:pt x="408" y="212"/>
                </a:cubicBezTo>
                <a:cubicBezTo>
                  <a:pt x="375" y="137"/>
                  <a:pt x="375" y="137"/>
                  <a:pt x="375" y="137"/>
                </a:cubicBezTo>
                <a:cubicBezTo>
                  <a:pt x="375" y="137"/>
                  <a:pt x="376" y="137"/>
                  <a:pt x="376" y="137"/>
                </a:cubicBezTo>
                <a:close/>
                <a:moveTo>
                  <a:pt x="284" y="586"/>
                </a:moveTo>
                <a:cubicBezTo>
                  <a:pt x="68" y="586"/>
                  <a:pt x="68" y="586"/>
                  <a:pt x="68" y="586"/>
                </a:cubicBezTo>
                <a:cubicBezTo>
                  <a:pt x="68" y="401"/>
                  <a:pt x="68" y="401"/>
                  <a:pt x="68" y="401"/>
                </a:cubicBezTo>
                <a:cubicBezTo>
                  <a:pt x="284" y="401"/>
                  <a:pt x="284" y="401"/>
                  <a:pt x="284" y="401"/>
                </a:cubicBezTo>
                <a:lnTo>
                  <a:pt x="284" y="586"/>
                </a:lnTo>
                <a:close/>
                <a:moveTo>
                  <a:pt x="39" y="78"/>
                </a:moveTo>
                <a:cubicBezTo>
                  <a:pt x="18" y="78"/>
                  <a:pt x="0" y="60"/>
                  <a:pt x="0" y="39"/>
                </a:cubicBezTo>
                <a:cubicBezTo>
                  <a:pt x="0" y="17"/>
                  <a:pt x="18" y="0"/>
                  <a:pt x="39" y="0"/>
                </a:cubicBezTo>
                <a:cubicBezTo>
                  <a:pt x="61" y="0"/>
                  <a:pt x="78" y="17"/>
                  <a:pt x="78" y="39"/>
                </a:cubicBezTo>
                <a:cubicBezTo>
                  <a:pt x="78" y="60"/>
                  <a:pt x="61" y="78"/>
                  <a:pt x="39" y="78"/>
                </a:cubicBezTo>
                <a:close/>
                <a:moveTo>
                  <a:pt x="376" y="127"/>
                </a:moveTo>
                <a:cubicBezTo>
                  <a:pt x="358" y="127"/>
                  <a:pt x="342" y="111"/>
                  <a:pt x="342" y="93"/>
                </a:cubicBezTo>
                <a:cubicBezTo>
                  <a:pt x="342" y="74"/>
                  <a:pt x="358" y="58"/>
                  <a:pt x="376" y="58"/>
                </a:cubicBezTo>
                <a:cubicBezTo>
                  <a:pt x="395" y="58"/>
                  <a:pt x="411" y="74"/>
                  <a:pt x="411" y="93"/>
                </a:cubicBezTo>
                <a:cubicBezTo>
                  <a:pt x="411" y="111"/>
                  <a:pt x="395" y="127"/>
                  <a:pt x="376" y="127"/>
                </a:cubicBezTo>
                <a:close/>
                <a:moveTo>
                  <a:pt x="310" y="366"/>
                </a:moveTo>
                <a:cubicBezTo>
                  <a:pt x="284" y="391"/>
                  <a:pt x="284" y="391"/>
                  <a:pt x="284" y="391"/>
                </a:cubicBezTo>
                <a:cubicBezTo>
                  <a:pt x="68" y="391"/>
                  <a:pt x="68" y="391"/>
                  <a:pt x="68" y="391"/>
                </a:cubicBezTo>
                <a:cubicBezTo>
                  <a:pt x="203" y="254"/>
                  <a:pt x="203" y="254"/>
                  <a:pt x="203" y="254"/>
                </a:cubicBezTo>
                <a:cubicBezTo>
                  <a:pt x="217" y="236"/>
                  <a:pt x="239" y="225"/>
                  <a:pt x="264" y="225"/>
                </a:cubicBezTo>
                <a:cubicBezTo>
                  <a:pt x="307" y="225"/>
                  <a:pt x="342" y="260"/>
                  <a:pt x="342" y="303"/>
                </a:cubicBezTo>
                <a:cubicBezTo>
                  <a:pt x="342" y="329"/>
                  <a:pt x="330" y="351"/>
                  <a:pt x="310" y="366"/>
                </a:cubicBezTo>
                <a:close/>
                <a:moveTo>
                  <a:pt x="264" y="215"/>
                </a:moveTo>
                <a:cubicBezTo>
                  <a:pt x="243" y="215"/>
                  <a:pt x="223" y="222"/>
                  <a:pt x="208" y="235"/>
                </a:cubicBezTo>
                <a:cubicBezTo>
                  <a:pt x="203" y="239"/>
                  <a:pt x="158" y="286"/>
                  <a:pt x="158" y="286"/>
                </a:cubicBezTo>
                <a:cubicBezTo>
                  <a:pt x="23" y="85"/>
                  <a:pt x="23" y="85"/>
                  <a:pt x="23" y="85"/>
                </a:cubicBezTo>
                <a:cubicBezTo>
                  <a:pt x="28" y="87"/>
                  <a:pt x="34" y="88"/>
                  <a:pt x="39" y="88"/>
                </a:cubicBezTo>
                <a:cubicBezTo>
                  <a:pt x="66" y="88"/>
                  <a:pt x="88" y="66"/>
                  <a:pt x="88" y="39"/>
                </a:cubicBezTo>
                <a:cubicBezTo>
                  <a:pt x="88" y="36"/>
                  <a:pt x="88" y="33"/>
                  <a:pt x="87" y="30"/>
                </a:cubicBezTo>
                <a:cubicBezTo>
                  <a:pt x="288" y="218"/>
                  <a:pt x="288" y="218"/>
                  <a:pt x="288" y="218"/>
                </a:cubicBezTo>
                <a:cubicBezTo>
                  <a:pt x="280" y="216"/>
                  <a:pt x="272" y="215"/>
                  <a:pt x="264" y="215"/>
                </a:cubicBezTo>
                <a:close/>
                <a:moveTo>
                  <a:pt x="332" y="93"/>
                </a:moveTo>
                <a:cubicBezTo>
                  <a:pt x="332" y="104"/>
                  <a:pt x="337" y="115"/>
                  <a:pt x="344" y="123"/>
                </a:cubicBezTo>
                <a:cubicBezTo>
                  <a:pt x="174" y="98"/>
                  <a:pt x="174" y="98"/>
                  <a:pt x="174" y="98"/>
                </a:cubicBezTo>
                <a:cubicBezTo>
                  <a:pt x="75" y="5"/>
                  <a:pt x="75" y="5"/>
                  <a:pt x="75" y="5"/>
                </a:cubicBezTo>
                <a:cubicBezTo>
                  <a:pt x="355" y="54"/>
                  <a:pt x="355" y="54"/>
                  <a:pt x="355" y="54"/>
                </a:cubicBezTo>
                <a:cubicBezTo>
                  <a:pt x="342" y="61"/>
                  <a:pt x="332" y="76"/>
                  <a:pt x="332" y="93"/>
                </a:cubicBezTo>
                <a:close/>
              </a:path>
            </a:pathLst>
          </a:custGeom>
          <a:solidFill>
            <a:srgbClr val="879BA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Textfeld 87"/>
          <p:cNvSpPr txBox="1"/>
          <p:nvPr/>
        </p:nvSpPr>
        <p:spPr>
          <a:xfrm>
            <a:off x="7499226" y="2168860"/>
            <a:ext cx="2128341" cy="186138"/>
          </a:xfrm>
          <a:prstGeom prst="rect">
            <a:avLst/>
          </a:prstGeom>
          <a:noFill/>
        </p:spPr>
        <p:txBody>
          <a:bodyPr wrap="square" lIns="0" tIns="0" rIns="0" bIns="0" rtlCol="0">
            <a:noAutofit/>
          </a:bodyPr>
          <a:lstStyle/>
          <a:p>
            <a:pPr>
              <a:lnSpc>
                <a:spcPct val="110000"/>
              </a:lnSpc>
              <a:spcBef>
                <a:spcPts val="0"/>
              </a:spcBef>
            </a:pPr>
            <a:r>
              <a:rPr lang="en-US" sz="1000" dirty="0">
                <a:solidFill>
                  <a:schemeClr val="tx1"/>
                </a:solidFill>
                <a:latin typeface="+mn-lt"/>
                <a:ea typeface="Arial Unicode MS" panose="020B0604020202020204" pitchFamily="34" charset="-128"/>
                <a:cs typeface="Arial Unicode MS" panose="020B0604020202020204" pitchFamily="34" charset="-128"/>
              </a:rPr>
              <a:t>End user (end customer or OEM)</a:t>
            </a:r>
          </a:p>
        </p:txBody>
      </p:sp>
      <p:pic>
        <p:nvPicPr>
          <p:cNvPr id="36" name="Grafik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51303" y="2171648"/>
            <a:ext cx="178037" cy="175122"/>
          </a:xfrm>
          <a:prstGeom prst="rect">
            <a:avLst/>
          </a:prstGeom>
          <a:solidFill>
            <a:schemeClr val="accent1">
              <a:lumMod val="20000"/>
              <a:lumOff val="80000"/>
            </a:schemeClr>
          </a:solidFill>
        </p:spPr>
      </p:pic>
      <p:sp>
        <p:nvSpPr>
          <p:cNvPr id="37" name="Rechteck 89"/>
          <p:cNvSpPr/>
          <p:nvPr/>
        </p:nvSpPr>
        <p:spPr bwMode="auto">
          <a:xfrm>
            <a:off x="7173873" y="2132856"/>
            <a:ext cx="4433914" cy="249202"/>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8" name="Zylinder 94"/>
          <p:cNvSpPr/>
          <p:nvPr/>
        </p:nvSpPr>
        <p:spPr bwMode="auto">
          <a:xfrm>
            <a:off x="7179295" y="3192307"/>
            <a:ext cx="1466803" cy="355034"/>
          </a:xfrm>
          <a:prstGeom prst="can">
            <a:avLst/>
          </a:prstGeom>
          <a:solidFill>
            <a:schemeClr val="bg2">
              <a:lumMod val="40000"/>
              <a:lumOff val="60000"/>
              <a:alpha val="80000"/>
            </a:schemeClr>
          </a:solidFill>
          <a:ln>
            <a:solidFill>
              <a:schemeClr val="bg2">
                <a:lumMod val="75000"/>
              </a:schemeClr>
            </a:solidFill>
          </a:ln>
          <a:effectLst/>
          <a:extLst/>
        </p:spPr>
        <p:txBody>
          <a:bodyPr rtlCol="0" anchor="t" anchorCtr="0"/>
          <a:lstStyle/>
          <a:p>
            <a:pPr algn="ctr"/>
            <a:r>
              <a:rPr lang="en-US" sz="1000" b="1" dirty="0">
                <a:solidFill>
                  <a:schemeClr val="tx1"/>
                </a:solidFill>
              </a:rPr>
              <a:t>Productive tenant</a:t>
            </a:r>
            <a:r>
              <a:rPr lang="en-US" sz="1000" b="1" baseline="30000" dirty="0">
                <a:solidFill>
                  <a:schemeClr val="tx1"/>
                </a:solidFill>
              </a:rPr>
              <a:t>1)</a:t>
            </a:r>
          </a:p>
          <a:p>
            <a:pPr algn="ctr"/>
            <a:endParaRPr lang="en-US" sz="1000" b="1" dirty="0">
              <a:solidFill>
                <a:schemeClr val="tx1"/>
              </a:solidFill>
            </a:endParaRPr>
          </a:p>
        </p:txBody>
      </p:sp>
      <p:sp>
        <p:nvSpPr>
          <p:cNvPr id="39" name="Textfeld 91"/>
          <p:cNvSpPr txBox="1"/>
          <p:nvPr/>
        </p:nvSpPr>
        <p:spPr>
          <a:xfrm>
            <a:off x="5274373" y="2255244"/>
            <a:ext cx="1688898" cy="541687"/>
          </a:xfrm>
          <a:prstGeom prst="rect">
            <a:avLst/>
          </a:prstGeom>
          <a:solidFill>
            <a:schemeClr val="bg1"/>
          </a:solidFill>
        </p:spPr>
        <p:txBody>
          <a:bodyPr wrap="square" lIns="0" tIns="0" rIns="0" bIns="0" rtlCol="0" anchor="ctr" anchorCtr="0">
            <a:spAutoFit/>
          </a:bodyPr>
          <a:lstStyle/>
          <a:p>
            <a:pPr algn="ctr">
              <a:lnSpc>
                <a:spcPct val="110000"/>
              </a:lnSpc>
              <a:spcBef>
                <a:spcPts val="0"/>
              </a:spcBef>
            </a:pPr>
            <a:r>
              <a:rPr lang="en-US" sz="800" dirty="0">
                <a:solidFill>
                  <a:schemeClr val="bg2">
                    <a:lumMod val="75000"/>
                  </a:schemeClr>
                </a:solidFill>
                <a:latin typeface="+mn-lt"/>
                <a:ea typeface="Arial Unicode MS" panose="020B0604020202020204" pitchFamily="34" charset="-128"/>
                <a:cs typeface="Arial Unicode MS" panose="020B0604020202020204" pitchFamily="34" charset="-128"/>
              </a:rPr>
              <a:t>Access to Apps </a:t>
            </a:r>
            <a:br>
              <a:rPr lang="en-US" sz="800" dirty="0">
                <a:solidFill>
                  <a:schemeClr val="bg2">
                    <a:lumMod val="75000"/>
                  </a:schemeClr>
                </a:solidFill>
                <a:latin typeface="+mn-lt"/>
                <a:ea typeface="Arial Unicode MS" panose="020B0604020202020204" pitchFamily="34" charset="-128"/>
                <a:cs typeface="Arial Unicode MS" panose="020B0604020202020204" pitchFamily="34" charset="-128"/>
              </a:rPr>
            </a:br>
            <a:r>
              <a:rPr lang="en-US" sz="800" dirty="0">
                <a:solidFill>
                  <a:schemeClr val="bg2">
                    <a:lumMod val="75000"/>
                  </a:schemeClr>
                </a:solidFill>
                <a:latin typeface="+mn-lt"/>
                <a:ea typeface="Arial Unicode MS" panose="020B0604020202020204" pitchFamily="34" charset="-128"/>
                <a:cs typeface="Arial Unicode MS" panose="020B0604020202020204" pitchFamily="34" charset="-128"/>
              </a:rPr>
              <a:t>from one or several operators/ providers e.g. requested via MindSphere Store</a:t>
            </a:r>
          </a:p>
        </p:txBody>
      </p:sp>
      <p:pic>
        <p:nvPicPr>
          <p:cNvPr id="40" name="Monitor_Processing_Monitoring" descr="D:\syncplicity\Z003k6cf\Documents\ES Grafiken\Monitor_Processing_Monitoring.pn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01962" y="2573417"/>
            <a:ext cx="594124" cy="495221"/>
          </a:xfrm>
          <a:prstGeom prst="rect">
            <a:avLst/>
          </a:prstGeom>
          <a:noFill/>
          <a:extLst>
            <a:ext uri="{909E8E84-426E-40DD-AFC4-6F175D3DCCD1}">
              <a14:hiddenFill xmlns:a14="http://schemas.microsoft.com/office/drawing/2010/main">
                <a:solidFill>
                  <a:srgbClr val="FFFFFF"/>
                </a:solidFill>
              </a14:hiddenFill>
            </a:ext>
          </a:extLst>
        </p:spPr>
      </p:pic>
      <p:sp>
        <p:nvSpPr>
          <p:cNvPr id="41" name="Rechteck 118"/>
          <p:cNvSpPr/>
          <p:nvPr/>
        </p:nvSpPr>
        <p:spPr bwMode="auto">
          <a:xfrm>
            <a:off x="7631472" y="2459680"/>
            <a:ext cx="528743" cy="205076"/>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1</a:t>
            </a:r>
          </a:p>
        </p:txBody>
      </p:sp>
      <p:cxnSp>
        <p:nvCxnSpPr>
          <p:cNvPr id="42" name="Gewinkelte Verbindung 91"/>
          <p:cNvCxnSpPr>
            <a:endCxn id="38" idx="2"/>
          </p:cNvCxnSpPr>
          <p:nvPr/>
        </p:nvCxnSpPr>
        <p:spPr bwMode="auto">
          <a:xfrm flipV="1">
            <a:off x="3269022" y="3369824"/>
            <a:ext cx="3910273" cy="1147989"/>
          </a:xfrm>
          <a:prstGeom prst="bentConnector3">
            <a:avLst>
              <a:gd name="adj1" fmla="val 50000"/>
            </a:avLst>
          </a:prstGeom>
          <a:solidFill>
            <a:schemeClr val="tx2"/>
          </a:solidFill>
          <a:ln w="28575" cap="flat" cmpd="sng" algn="ctr">
            <a:solidFill>
              <a:schemeClr val="accent2">
                <a:lumMod val="75000"/>
              </a:schemeClr>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3" name="Ellipse 60"/>
          <p:cNvSpPr>
            <a:spLocks noChangeAspect="1"/>
          </p:cNvSpPr>
          <p:nvPr/>
        </p:nvSpPr>
        <p:spPr bwMode="auto">
          <a:xfrm>
            <a:off x="1778558" y="6007435"/>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3</a:t>
            </a:r>
          </a:p>
        </p:txBody>
      </p:sp>
      <p:sp>
        <p:nvSpPr>
          <p:cNvPr id="44" name="Textfeld 61"/>
          <p:cNvSpPr txBox="1"/>
          <p:nvPr/>
        </p:nvSpPr>
        <p:spPr>
          <a:xfrm>
            <a:off x="2089381" y="5979546"/>
            <a:ext cx="1516441"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Operator/ provider uploads</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App to MindSphere Store</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45" name="Gewinkelte Verbindung 91"/>
          <p:cNvCxnSpPr>
            <a:stCxn id="38" idx="4"/>
            <a:endCxn id="33" idx="34"/>
          </p:cNvCxnSpPr>
          <p:nvPr/>
        </p:nvCxnSpPr>
        <p:spPr bwMode="auto">
          <a:xfrm flipV="1">
            <a:off x="8646098" y="2787405"/>
            <a:ext cx="2248352" cy="582419"/>
          </a:xfrm>
          <a:prstGeom prst="bentConnector3">
            <a:avLst>
              <a:gd name="adj1" fmla="val 110167"/>
            </a:avLst>
          </a:prstGeom>
          <a:solidFill>
            <a:schemeClr val="tx2"/>
          </a:solidFill>
          <a:ln w="28575" cap="flat" cmpd="sng" algn="ctr">
            <a:solidFill>
              <a:schemeClr val="accent2">
                <a:lumMod val="75000"/>
              </a:schemeClr>
            </a:solidFill>
            <a:prstDash val="solid"/>
            <a:round/>
            <a:headEnd type="triangl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6" name="Ellipse 62"/>
          <p:cNvSpPr>
            <a:spLocks noChangeAspect="1"/>
          </p:cNvSpPr>
          <p:nvPr/>
        </p:nvSpPr>
        <p:spPr bwMode="auto">
          <a:xfrm>
            <a:off x="11067868" y="3068960"/>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4</a:t>
            </a:r>
          </a:p>
        </p:txBody>
      </p:sp>
      <p:sp>
        <p:nvSpPr>
          <p:cNvPr id="47" name="Textfeld 96"/>
          <p:cNvSpPr txBox="1"/>
          <p:nvPr/>
        </p:nvSpPr>
        <p:spPr>
          <a:xfrm>
            <a:off x="9425628" y="3164827"/>
            <a:ext cx="689291" cy="156133"/>
          </a:xfrm>
          <a:prstGeom prst="rect">
            <a:avLst/>
          </a:prstGeom>
          <a:noFill/>
        </p:spPr>
        <p:txBody>
          <a:bodyPr wrap="none" lIns="0" tIns="0" rIns="0" bIns="0" rtlCol="0" anchor="ctr" anchorCtr="0">
            <a:spAutoFit/>
          </a:bodyPr>
          <a:lstStyle/>
          <a:p>
            <a:pPr>
              <a:lnSpc>
                <a:spcPct val="110000"/>
              </a:lnSpc>
              <a:spcBef>
                <a:spcPts val="0"/>
              </a:spcBef>
            </a:pPr>
            <a:r>
              <a:rPr lang="en-US" sz="1000" b="1" dirty="0">
                <a:solidFill>
                  <a:schemeClr val="tx1"/>
                </a:solidFill>
                <a:latin typeface="+mn-lt"/>
                <a:ea typeface="Arial Unicode MS" panose="020B0604020202020204" pitchFamily="34" charset="-128"/>
                <a:cs typeface="Arial Unicode MS" panose="020B0604020202020204" pitchFamily="34" charset="-128"/>
              </a:rPr>
              <a:t>Data ingest</a:t>
            </a:r>
          </a:p>
        </p:txBody>
      </p:sp>
      <p:cxnSp>
        <p:nvCxnSpPr>
          <p:cNvPr id="48" name="Gewinkelte Verbindung 91"/>
          <p:cNvCxnSpPr>
            <a:endCxn id="40" idx="1"/>
          </p:cNvCxnSpPr>
          <p:nvPr/>
        </p:nvCxnSpPr>
        <p:spPr bwMode="auto">
          <a:xfrm flipV="1">
            <a:off x="3269022" y="2821028"/>
            <a:ext cx="3932940" cy="1471572"/>
          </a:xfrm>
          <a:prstGeom prst="bentConnector3">
            <a:avLst>
              <a:gd name="adj1" fmla="val 43606"/>
            </a:avLst>
          </a:prstGeom>
          <a:solidFill>
            <a:schemeClr val="tx2"/>
          </a:solidFill>
          <a:ln w="28575" cap="flat" cmpd="sng" algn="ctr">
            <a:solidFill>
              <a:schemeClr val="accent2">
                <a:lumMod val="75000"/>
              </a:schemeClr>
            </a:solidFill>
            <a:prstDash val="sysDot"/>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9" name="Ellipse 54"/>
          <p:cNvSpPr>
            <a:spLocks noChangeAspect="1"/>
          </p:cNvSpPr>
          <p:nvPr/>
        </p:nvSpPr>
        <p:spPr bwMode="auto">
          <a:xfrm>
            <a:off x="4778999" y="2634707"/>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5a</a:t>
            </a:r>
          </a:p>
        </p:txBody>
      </p:sp>
      <p:sp>
        <p:nvSpPr>
          <p:cNvPr id="50" name="Textfeld 2"/>
          <p:cNvSpPr txBox="1"/>
          <p:nvPr/>
        </p:nvSpPr>
        <p:spPr>
          <a:xfrm>
            <a:off x="7035280" y="3684657"/>
            <a:ext cx="4680470" cy="316145"/>
          </a:xfrm>
          <a:prstGeom prst="rect">
            <a:avLst/>
          </a:prstGeom>
          <a:solidFill>
            <a:srgbClr val="EB780A"/>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84924" tIns="42461" rIns="113220" bIns="42461"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2000" b="1" kern="0">
                <a:solidFill>
                  <a:schemeClr val="accent3"/>
                </a:solidFill>
              </a:defRPr>
            </a:lvl1pPr>
          </a:lstStyle>
          <a:p>
            <a:r>
              <a:rPr lang="en-US" sz="1400" dirty="0">
                <a:solidFill>
                  <a:schemeClr val="bg1"/>
                </a:solidFill>
              </a:rPr>
              <a:t>MindAccess IoT Value Plan</a:t>
            </a:r>
          </a:p>
        </p:txBody>
      </p:sp>
      <p:sp>
        <p:nvSpPr>
          <p:cNvPr id="51" name="Textfeld 3"/>
          <p:cNvSpPr txBox="1"/>
          <p:nvPr/>
        </p:nvSpPr>
        <p:spPr>
          <a:xfrm>
            <a:off x="7035280" y="3896194"/>
            <a:ext cx="4680470" cy="621619"/>
          </a:xfrm>
          <a:prstGeom prst="rect">
            <a:avLst/>
          </a:prstGeom>
          <a:no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36000" tIns="36000" rIns="36000" bIns="36000"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Use MindSphere applications based on ingested data – without development knowhow</a:t>
            </a:r>
          </a:p>
        </p:txBody>
      </p:sp>
      <p:sp>
        <p:nvSpPr>
          <p:cNvPr id="52" name="Rechteck 4"/>
          <p:cNvSpPr/>
          <p:nvPr/>
        </p:nvSpPr>
        <p:spPr bwMode="auto">
          <a:xfrm>
            <a:off x="7035280" y="3684657"/>
            <a:ext cx="4680470" cy="2155997"/>
          </a:xfrm>
          <a:prstGeom prst="rect">
            <a:avLst/>
          </a:prstGeom>
          <a:noFill/>
          <a:ln w="9525">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3" name="Freeform 80"/>
          <p:cNvSpPr>
            <a:spLocks noChangeAspect="1" noEditPoints="1"/>
          </p:cNvSpPr>
          <p:nvPr/>
        </p:nvSpPr>
        <p:spPr bwMode="auto">
          <a:xfrm>
            <a:off x="10491556" y="4825231"/>
            <a:ext cx="402894" cy="335487"/>
          </a:xfrm>
          <a:custGeom>
            <a:avLst/>
            <a:gdLst>
              <a:gd name="T0" fmla="*/ 0 w 800"/>
              <a:gd name="T1" fmla="*/ 66 h 666"/>
              <a:gd name="T2" fmla="*/ 67 w 800"/>
              <a:gd name="T3" fmla="*/ 653 h 666"/>
              <a:gd name="T4" fmla="*/ 160 w 800"/>
              <a:gd name="T5" fmla="*/ 0 h 666"/>
              <a:gd name="T6" fmla="*/ 653 w 800"/>
              <a:gd name="T7" fmla="*/ 40 h 666"/>
              <a:gd name="T8" fmla="*/ 547 w 800"/>
              <a:gd name="T9" fmla="*/ 666 h 666"/>
              <a:gd name="T10" fmla="*/ 653 w 800"/>
              <a:gd name="T11" fmla="*/ 40 h 666"/>
              <a:gd name="T12" fmla="*/ 173 w 800"/>
              <a:gd name="T13" fmla="*/ 13 h 666"/>
              <a:gd name="T14" fmla="*/ 533 w 800"/>
              <a:gd name="T15" fmla="*/ 0 h 666"/>
              <a:gd name="T16" fmla="*/ 533 w 800"/>
              <a:gd name="T17" fmla="*/ 46 h 666"/>
              <a:gd name="T18" fmla="*/ 173 w 800"/>
              <a:gd name="T19" fmla="*/ 26 h 666"/>
              <a:gd name="T20" fmla="*/ 533 w 800"/>
              <a:gd name="T21" fmla="*/ 46 h 666"/>
              <a:gd name="T22" fmla="*/ 173 w 800"/>
              <a:gd name="T23" fmla="*/ 100 h 666"/>
              <a:gd name="T24" fmla="*/ 533 w 800"/>
              <a:gd name="T25" fmla="*/ 60 h 666"/>
              <a:gd name="T26" fmla="*/ 533 w 800"/>
              <a:gd name="T27" fmla="*/ 200 h 666"/>
              <a:gd name="T28" fmla="*/ 173 w 800"/>
              <a:gd name="T29" fmla="*/ 113 h 666"/>
              <a:gd name="T30" fmla="*/ 533 w 800"/>
              <a:gd name="T31" fmla="*/ 200 h 666"/>
              <a:gd name="T32" fmla="*/ 173 w 800"/>
              <a:gd name="T33" fmla="*/ 326 h 666"/>
              <a:gd name="T34" fmla="*/ 533 w 800"/>
              <a:gd name="T35" fmla="*/ 213 h 666"/>
              <a:gd name="T36" fmla="*/ 173 w 800"/>
              <a:gd name="T37" fmla="*/ 340 h 666"/>
              <a:gd name="T38" fmla="*/ 533 w 800"/>
              <a:gd name="T39" fmla="*/ 453 h 666"/>
              <a:gd name="T40" fmla="*/ 173 w 800"/>
              <a:gd name="T41" fmla="*/ 340 h 666"/>
              <a:gd name="T42" fmla="*/ 173 w 800"/>
              <a:gd name="T43" fmla="*/ 553 h 666"/>
              <a:gd name="T44" fmla="*/ 533 w 800"/>
              <a:gd name="T45" fmla="*/ 466 h 666"/>
              <a:gd name="T46" fmla="*/ 533 w 800"/>
              <a:gd name="T47" fmla="*/ 640 h 666"/>
              <a:gd name="T48" fmla="*/ 173 w 800"/>
              <a:gd name="T49" fmla="*/ 620 h 666"/>
              <a:gd name="T50" fmla="*/ 533 w 800"/>
              <a:gd name="T51" fmla="*/ 640 h 666"/>
              <a:gd name="T52" fmla="*/ 173 w 800"/>
              <a:gd name="T53" fmla="*/ 606 h 666"/>
              <a:gd name="T54" fmla="*/ 533 w 800"/>
              <a:gd name="T55" fmla="*/ 566 h 666"/>
              <a:gd name="T56" fmla="*/ 533 w 800"/>
              <a:gd name="T57" fmla="*/ 666 h 666"/>
              <a:gd name="T58" fmla="*/ 173 w 800"/>
              <a:gd name="T59" fmla="*/ 653 h 666"/>
              <a:gd name="T60" fmla="*/ 533 w 800"/>
              <a:gd name="T61" fmla="*/ 666 h 666"/>
              <a:gd name="T62" fmla="*/ 693 w 800"/>
              <a:gd name="T63" fmla="*/ 413 h 666"/>
              <a:gd name="T64" fmla="*/ 667 w 800"/>
              <a:gd name="T65" fmla="*/ 240 h 666"/>
              <a:gd name="T66" fmla="*/ 707 w 800"/>
              <a:gd name="T67" fmla="*/ 280 h 666"/>
              <a:gd name="T68" fmla="*/ 800 w 800"/>
              <a:gd name="T69" fmla="*/ 386 h 666"/>
              <a:gd name="T70" fmla="*/ 707 w 800"/>
              <a:gd name="T71" fmla="*/ 28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666">
                <a:moveTo>
                  <a:pt x="67" y="13"/>
                </a:moveTo>
                <a:cubicBezTo>
                  <a:pt x="34" y="30"/>
                  <a:pt x="0" y="66"/>
                  <a:pt x="0" y="66"/>
                </a:cubicBezTo>
                <a:cubicBezTo>
                  <a:pt x="0" y="600"/>
                  <a:pt x="0" y="600"/>
                  <a:pt x="0" y="600"/>
                </a:cubicBezTo>
                <a:cubicBezTo>
                  <a:pt x="0" y="600"/>
                  <a:pt x="31" y="632"/>
                  <a:pt x="67" y="653"/>
                </a:cubicBezTo>
                <a:cubicBezTo>
                  <a:pt x="69" y="655"/>
                  <a:pt x="104" y="666"/>
                  <a:pt x="160" y="666"/>
                </a:cubicBezTo>
                <a:cubicBezTo>
                  <a:pt x="160" y="0"/>
                  <a:pt x="160" y="0"/>
                  <a:pt x="160" y="0"/>
                </a:cubicBezTo>
                <a:cubicBezTo>
                  <a:pt x="107" y="0"/>
                  <a:pt x="69" y="12"/>
                  <a:pt x="67" y="13"/>
                </a:cubicBezTo>
                <a:close/>
                <a:moveTo>
                  <a:pt x="653" y="40"/>
                </a:moveTo>
                <a:cubicBezTo>
                  <a:pt x="653" y="626"/>
                  <a:pt x="653" y="626"/>
                  <a:pt x="653" y="626"/>
                </a:cubicBezTo>
                <a:cubicBezTo>
                  <a:pt x="653" y="626"/>
                  <a:pt x="603" y="666"/>
                  <a:pt x="547" y="666"/>
                </a:cubicBezTo>
                <a:cubicBezTo>
                  <a:pt x="547" y="0"/>
                  <a:pt x="547" y="0"/>
                  <a:pt x="547" y="0"/>
                </a:cubicBezTo>
                <a:cubicBezTo>
                  <a:pt x="605" y="0"/>
                  <a:pt x="653" y="40"/>
                  <a:pt x="653" y="40"/>
                </a:cubicBezTo>
                <a:close/>
                <a:moveTo>
                  <a:pt x="533" y="13"/>
                </a:moveTo>
                <a:cubicBezTo>
                  <a:pt x="173" y="13"/>
                  <a:pt x="173" y="13"/>
                  <a:pt x="173" y="13"/>
                </a:cubicBezTo>
                <a:cubicBezTo>
                  <a:pt x="173" y="0"/>
                  <a:pt x="173" y="0"/>
                  <a:pt x="173" y="0"/>
                </a:cubicBezTo>
                <a:cubicBezTo>
                  <a:pt x="533" y="0"/>
                  <a:pt x="533" y="0"/>
                  <a:pt x="533" y="0"/>
                </a:cubicBezTo>
                <a:lnTo>
                  <a:pt x="533" y="13"/>
                </a:lnTo>
                <a:close/>
                <a:moveTo>
                  <a:pt x="533" y="46"/>
                </a:moveTo>
                <a:cubicBezTo>
                  <a:pt x="173" y="46"/>
                  <a:pt x="173" y="46"/>
                  <a:pt x="173" y="46"/>
                </a:cubicBezTo>
                <a:cubicBezTo>
                  <a:pt x="173" y="26"/>
                  <a:pt x="173" y="26"/>
                  <a:pt x="173" y="26"/>
                </a:cubicBezTo>
                <a:cubicBezTo>
                  <a:pt x="533" y="26"/>
                  <a:pt x="533" y="26"/>
                  <a:pt x="533" y="26"/>
                </a:cubicBezTo>
                <a:lnTo>
                  <a:pt x="533" y="46"/>
                </a:lnTo>
                <a:close/>
                <a:moveTo>
                  <a:pt x="533" y="100"/>
                </a:moveTo>
                <a:cubicBezTo>
                  <a:pt x="173" y="100"/>
                  <a:pt x="173" y="100"/>
                  <a:pt x="173" y="100"/>
                </a:cubicBezTo>
                <a:cubicBezTo>
                  <a:pt x="173" y="60"/>
                  <a:pt x="173" y="60"/>
                  <a:pt x="173" y="60"/>
                </a:cubicBezTo>
                <a:cubicBezTo>
                  <a:pt x="533" y="60"/>
                  <a:pt x="533" y="60"/>
                  <a:pt x="533" y="60"/>
                </a:cubicBezTo>
                <a:lnTo>
                  <a:pt x="533" y="100"/>
                </a:lnTo>
                <a:close/>
                <a:moveTo>
                  <a:pt x="533" y="200"/>
                </a:moveTo>
                <a:cubicBezTo>
                  <a:pt x="173" y="200"/>
                  <a:pt x="173" y="200"/>
                  <a:pt x="173" y="200"/>
                </a:cubicBezTo>
                <a:cubicBezTo>
                  <a:pt x="173" y="113"/>
                  <a:pt x="173" y="113"/>
                  <a:pt x="173" y="113"/>
                </a:cubicBezTo>
                <a:cubicBezTo>
                  <a:pt x="533" y="113"/>
                  <a:pt x="533" y="113"/>
                  <a:pt x="533" y="113"/>
                </a:cubicBezTo>
                <a:lnTo>
                  <a:pt x="533" y="200"/>
                </a:lnTo>
                <a:close/>
                <a:moveTo>
                  <a:pt x="533" y="326"/>
                </a:moveTo>
                <a:cubicBezTo>
                  <a:pt x="173" y="326"/>
                  <a:pt x="173" y="326"/>
                  <a:pt x="173" y="326"/>
                </a:cubicBezTo>
                <a:cubicBezTo>
                  <a:pt x="173" y="213"/>
                  <a:pt x="173" y="213"/>
                  <a:pt x="173" y="213"/>
                </a:cubicBezTo>
                <a:cubicBezTo>
                  <a:pt x="533" y="213"/>
                  <a:pt x="533" y="213"/>
                  <a:pt x="533" y="213"/>
                </a:cubicBezTo>
                <a:lnTo>
                  <a:pt x="533" y="326"/>
                </a:lnTo>
                <a:close/>
                <a:moveTo>
                  <a:pt x="173" y="340"/>
                </a:moveTo>
                <a:cubicBezTo>
                  <a:pt x="533" y="340"/>
                  <a:pt x="533" y="340"/>
                  <a:pt x="533" y="340"/>
                </a:cubicBezTo>
                <a:cubicBezTo>
                  <a:pt x="533" y="453"/>
                  <a:pt x="533" y="453"/>
                  <a:pt x="533" y="453"/>
                </a:cubicBezTo>
                <a:cubicBezTo>
                  <a:pt x="173" y="453"/>
                  <a:pt x="173" y="453"/>
                  <a:pt x="173" y="453"/>
                </a:cubicBezTo>
                <a:lnTo>
                  <a:pt x="173" y="340"/>
                </a:lnTo>
                <a:close/>
                <a:moveTo>
                  <a:pt x="533" y="553"/>
                </a:moveTo>
                <a:cubicBezTo>
                  <a:pt x="173" y="553"/>
                  <a:pt x="173" y="553"/>
                  <a:pt x="173" y="553"/>
                </a:cubicBezTo>
                <a:cubicBezTo>
                  <a:pt x="173" y="466"/>
                  <a:pt x="173" y="466"/>
                  <a:pt x="173" y="466"/>
                </a:cubicBezTo>
                <a:cubicBezTo>
                  <a:pt x="533" y="466"/>
                  <a:pt x="533" y="466"/>
                  <a:pt x="533" y="466"/>
                </a:cubicBezTo>
                <a:lnTo>
                  <a:pt x="533" y="553"/>
                </a:lnTo>
                <a:close/>
                <a:moveTo>
                  <a:pt x="533" y="640"/>
                </a:moveTo>
                <a:cubicBezTo>
                  <a:pt x="173" y="640"/>
                  <a:pt x="173" y="640"/>
                  <a:pt x="173" y="640"/>
                </a:cubicBezTo>
                <a:cubicBezTo>
                  <a:pt x="173" y="620"/>
                  <a:pt x="173" y="620"/>
                  <a:pt x="173" y="620"/>
                </a:cubicBezTo>
                <a:cubicBezTo>
                  <a:pt x="533" y="620"/>
                  <a:pt x="533" y="620"/>
                  <a:pt x="533" y="620"/>
                </a:cubicBezTo>
                <a:lnTo>
                  <a:pt x="533" y="640"/>
                </a:lnTo>
                <a:close/>
                <a:moveTo>
                  <a:pt x="533" y="606"/>
                </a:moveTo>
                <a:cubicBezTo>
                  <a:pt x="173" y="606"/>
                  <a:pt x="173" y="606"/>
                  <a:pt x="173" y="606"/>
                </a:cubicBezTo>
                <a:cubicBezTo>
                  <a:pt x="173" y="566"/>
                  <a:pt x="173" y="566"/>
                  <a:pt x="173" y="566"/>
                </a:cubicBezTo>
                <a:cubicBezTo>
                  <a:pt x="533" y="566"/>
                  <a:pt x="533" y="566"/>
                  <a:pt x="533" y="566"/>
                </a:cubicBezTo>
                <a:lnTo>
                  <a:pt x="533" y="606"/>
                </a:lnTo>
                <a:close/>
                <a:moveTo>
                  <a:pt x="533" y="666"/>
                </a:moveTo>
                <a:cubicBezTo>
                  <a:pt x="173" y="666"/>
                  <a:pt x="173" y="666"/>
                  <a:pt x="173" y="666"/>
                </a:cubicBezTo>
                <a:cubicBezTo>
                  <a:pt x="173" y="653"/>
                  <a:pt x="173" y="653"/>
                  <a:pt x="173" y="653"/>
                </a:cubicBezTo>
                <a:cubicBezTo>
                  <a:pt x="533" y="653"/>
                  <a:pt x="533" y="653"/>
                  <a:pt x="533" y="653"/>
                </a:cubicBezTo>
                <a:lnTo>
                  <a:pt x="533" y="666"/>
                </a:lnTo>
                <a:close/>
                <a:moveTo>
                  <a:pt x="693" y="253"/>
                </a:moveTo>
                <a:cubicBezTo>
                  <a:pt x="693" y="413"/>
                  <a:pt x="693" y="413"/>
                  <a:pt x="693" y="413"/>
                </a:cubicBezTo>
                <a:cubicBezTo>
                  <a:pt x="693" y="413"/>
                  <a:pt x="682" y="426"/>
                  <a:pt x="667" y="426"/>
                </a:cubicBezTo>
                <a:cubicBezTo>
                  <a:pt x="667" y="240"/>
                  <a:pt x="667" y="240"/>
                  <a:pt x="667" y="240"/>
                </a:cubicBezTo>
                <a:cubicBezTo>
                  <a:pt x="682" y="240"/>
                  <a:pt x="693" y="253"/>
                  <a:pt x="693" y="253"/>
                </a:cubicBezTo>
                <a:close/>
                <a:moveTo>
                  <a:pt x="707" y="280"/>
                </a:moveTo>
                <a:cubicBezTo>
                  <a:pt x="800" y="280"/>
                  <a:pt x="800" y="280"/>
                  <a:pt x="800" y="280"/>
                </a:cubicBezTo>
                <a:cubicBezTo>
                  <a:pt x="800" y="386"/>
                  <a:pt x="800" y="386"/>
                  <a:pt x="800" y="386"/>
                </a:cubicBezTo>
                <a:cubicBezTo>
                  <a:pt x="707" y="386"/>
                  <a:pt x="707" y="386"/>
                  <a:pt x="707" y="386"/>
                </a:cubicBezTo>
                <a:lnTo>
                  <a:pt x="707" y="280"/>
                </a:lnTo>
                <a:close/>
              </a:path>
            </a:pathLst>
          </a:custGeom>
          <a:solidFill>
            <a:srgbClr val="879BA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5"/>
          <p:cNvSpPr>
            <a:spLocks noChangeAspect="1" noEditPoints="1"/>
          </p:cNvSpPr>
          <p:nvPr/>
        </p:nvSpPr>
        <p:spPr bwMode="auto">
          <a:xfrm flipH="1">
            <a:off x="11082209" y="4758355"/>
            <a:ext cx="417566" cy="449321"/>
          </a:xfrm>
          <a:custGeom>
            <a:avLst/>
            <a:gdLst>
              <a:gd name="T0" fmla="*/ 545 w 545"/>
              <a:gd name="T1" fmla="*/ 141 h 586"/>
              <a:gd name="T2" fmla="*/ 538 w 545"/>
              <a:gd name="T3" fmla="*/ 155 h 586"/>
              <a:gd name="T4" fmla="*/ 480 w 545"/>
              <a:gd name="T5" fmla="*/ 67 h 586"/>
              <a:gd name="T6" fmla="*/ 420 w 545"/>
              <a:gd name="T7" fmla="*/ 88 h 586"/>
              <a:gd name="T8" fmla="*/ 407 w 545"/>
              <a:gd name="T9" fmla="*/ 61 h 586"/>
              <a:gd name="T10" fmla="*/ 490 w 545"/>
              <a:gd name="T11" fmla="*/ 37 h 586"/>
              <a:gd name="T12" fmla="*/ 545 w 545"/>
              <a:gd name="T13" fmla="*/ 141 h 586"/>
              <a:gd name="T14" fmla="*/ 376 w 545"/>
              <a:gd name="T15" fmla="*/ 137 h 586"/>
              <a:gd name="T16" fmla="*/ 405 w 545"/>
              <a:gd name="T17" fmla="*/ 126 h 586"/>
              <a:gd name="T18" fmla="*/ 431 w 545"/>
              <a:gd name="T19" fmla="*/ 189 h 586"/>
              <a:gd name="T20" fmla="*/ 530 w 545"/>
              <a:gd name="T21" fmla="*/ 173 h 586"/>
              <a:gd name="T22" fmla="*/ 523 w 545"/>
              <a:gd name="T23" fmla="*/ 188 h 586"/>
              <a:gd name="T24" fmla="*/ 408 w 545"/>
              <a:gd name="T25" fmla="*/ 212 h 586"/>
              <a:gd name="T26" fmla="*/ 375 w 545"/>
              <a:gd name="T27" fmla="*/ 137 h 586"/>
              <a:gd name="T28" fmla="*/ 376 w 545"/>
              <a:gd name="T29" fmla="*/ 137 h 586"/>
              <a:gd name="T30" fmla="*/ 284 w 545"/>
              <a:gd name="T31" fmla="*/ 586 h 586"/>
              <a:gd name="T32" fmla="*/ 68 w 545"/>
              <a:gd name="T33" fmla="*/ 586 h 586"/>
              <a:gd name="T34" fmla="*/ 68 w 545"/>
              <a:gd name="T35" fmla="*/ 401 h 586"/>
              <a:gd name="T36" fmla="*/ 284 w 545"/>
              <a:gd name="T37" fmla="*/ 401 h 586"/>
              <a:gd name="T38" fmla="*/ 284 w 545"/>
              <a:gd name="T39" fmla="*/ 586 h 586"/>
              <a:gd name="T40" fmla="*/ 39 w 545"/>
              <a:gd name="T41" fmla="*/ 78 h 586"/>
              <a:gd name="T42" fmla="*/ 0 w 545"/>
              <a:gd name="T43" fmla="*/ 39 h 586"/>
              <a:gd name="T44" fmla="*/ 39 w 545"/>
              <a:gd name="T45" fmla="*/ 0 h 586"/>
              <a:gd name="T46" fmla="*/ 78 w 545"/>
              <a:gd name="T47" fmla="*/ 39 h 586"/>
              <a:gd name="T48" fmla="*/ 39 w 545"/>
              <a:gd name="T49" fmla="*/ 78 h 586"/>
              <a:gd name="T50" fmla="*/ 376 w 545"/>
              <a:gd name="T51" fmla="*/ 127 h 586"/>
              <a:gd name="T52" fmla="*/ 342 w 545"/>
              <a:gd name="T53" fmla="*/ 93 h 586"/>
              <a:gd name="T54" fmla="*/ 376 w 545"/>
              <a:gd name="T55" fmla="*/ 58 h 586"/>
              <a:gd name="T56" fmla="*/ 411 w 545"/>
              <a:gd name="T57" fmla="*/ 93 h 586"/>
              <a:gd name="T58" fmla="*/ 376 w 545"/>
              <a:gd name="T59" fmla="*/ 127 h 586"/>
              <a:gd name="T60" fmla="*/ 310 w 545"/>
              <a:gd name="T61" fmla="*/ 366 h 586"/>
              <a:gd name="T62" fmla="*/ 284 w 545"/>
              <a:gd name="T63" fmla="*/ 391 h 586"/>
              <a:gd name="T64" fmla="*/ 68 w 545"/>
              <a:gd name="T65" fmla="*/ 391 h 586"/>
              <a:gd name="T66" fmla="*/ 203 w 545"/>
              <a:gd name="T67" fmla="*/ 254 h 586"/>
              <a:gd name="T68" fmla="*/ 264 w 545"/>
              <a:gd name="T69" fmla="*/ 225 h 586"/>
              <a:gd name="T70" fmla="*/ 342 w 545"/>
              <a:gd name="T71" fmla="*/ 303 h 586"/>
              <a:gd name="T72" fmla="*/ 310 w 545"/>
              <a:gd name="T73" fmla="*/ 366 h 586"/>
              <a:gd name="T74" fmla="*/ 264 w 545"/>
              <a:gd name="T75" fmla="*/ 215 h 586"/>
              <a:gd name="T76" fmla="*/ 208 w 545"/>
              <a:gd name="T77" fmla="*/ 235 h 586"/>
              <a:gd name="T78" fmla="*/ 158 w 545"/>
              <a:gd name="T79" fmla="*/ 286 h 586"/>
              <a:gd name="T80" fmla="*/ 23 w 545"/>
              <a:gd name="T81" fmla="*/ 85 h 586"/>
              <a:gd name="T82" fmla="*/ 39 w 545"/>
              <a:gd name="T83" fmla="*/ 88 h 586"/>
              <a:gd name="T84" fmla="*/ 88 w 545"/>
              <a:gd name="T85" fmla="*/ 39 h 586"/>
              <a:gd name="T86" fmla="*/ 87 w 545"/>
              <a:gd name="T87" fmla="*/ 30 h 586"/>
              <a:gd name="T88" fmla="*/ 288 w 545"/>
              <a:gd name="T89" fmla="*/ 218 h 586"/>
              <a:gd name="T90" fmla="*/ 264 w 545"/>
              <a:gd name="T91" fmla="*/ 215 h 586"/>
              <a:gd name="T92" fmla="*/ 332 w 545"/>
              <a:gd name="T93" fmla="*/ 93 h 586"/>
              <a:gd name="T94" fmla="*/ 344 w 545"/>
              <a:gd name="T95" fmla="*/ 123 h 586"/>
              <a:gd name="T96" fmla="*/ 174 w 545"/>
              <a:gd name="T97" fmla="*/ 98 h 586"/>
              <a:gd name="T98" fmla="*/ 75 w 545"/>
              <a:gd name="T99" fmla="*/ 5 h 586"/>
              <a:gd name="T100" fmla="*/ 355 w 545"/>
              <a:gd name="T101" fmla="*/ 54 h 586"/>
              <a:gd name="T102" fmla="*/ 332 w 545"/>
              <a:gd name="T103" fmla="*/ 9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5" h="586">
                <a:moveTo>
                  <a:pt x="545" y="141"/>
                </a:moveTo>
                <a:cubicBezTo>
                  <a:pt x="538" y="155"/>
                  <a:pt x="538" y="155"/>
                  <a:pt x="538" y="155"/>
                </a:cubicBezTo>
                <a:cubicBezTo>
                  <a:pt x="480" y="67"/>
                  <a:pt x="480" y="67"/>
                  <a:pt x="480" y="67"/>
                </a:cubicBezTo>
                <a:cubicBezTo>
                  <a:pt x="420" y="88"/>
                  <a:pt x="420" y="88"/>
                  <a:pt x="420" y="88"/>
                </a:cubicBezTo>
                <a:cubicBezTo>
                  <a:pt x="419" y="78"/>
                  <a:pt x="414" y="68"/>
                  <a:pt x="407" y="61"/>
                </a:cubicBezTo>
                <a:cubicBezTo>
                  <a:pt x="490" y="37"/>
                  <a:pt x="490" y="37"/>
                  <a:pt x="490" y="37"/>
                </a:cubicBezTo>
                <a:lnTo>
                  <a:pt x="545" y="141"/>
                </a:lnTo>
                <a:close/>
                <a:moveTo>
                  <a:pt x="376" y="137"/>
                </a:moveTo>
                <a:cubicBezTo>
                  <a:pt x="387" y="137"/>
                  <a:pt x="397" y="133"/>
                  <a:pt x="405" y="126"/>
                </a:cubicBezTo>
                <a:cubicBezTo>
                  <a:pt x="431" y="189"/>
                  <a:pt x="431" y="189"/>
                  <a:pt x="431" y="189"/>
                </a:cubicBezTo>
                <a:cubicBezTo>
                  <a:pt x="530" y="173"/>
                  <a:pt x="530" y="173"/>
                  <a:pt x="530" y="173"/>
                </a:cubicBezTo>
                <a:cubicBezTo>
                  <a:pt x="523" y="188"/>
                  <a:pt x="523" y="188"/>
                  <a:pt x="523" y="188"/>
                </a:cubicBezTo>
                <a:cubicBezTo>
                  <a:pt x="408" y="212"/>
                  <a:pt x="408" y="212"/>
                  <a:pt x="408" y="212"/>
                </a:cubicBezTo>
                <a:cubicBezTo>
                  <a:pt x="375" y="137"/>
                  <a:pt x="375" y="137"/>
                  <a:pt x="375" y="137"/>
                </a:cubicBezTo>
                <a:cubicBezTo>
                  <a:pt x="375" y="137"/>
                  <a:pt x="376" y="137"/>
                  <a:pt x="376" y="137"/>
                </a:cubicBezTo>
                <a:close/>
                <a:moveTo>
                  <a:pt x="284" y="586"/>
                </a:moveTo>
                <a:cubicBezTo>
                  <a:pt x="68" y="586"/>
                  <a:pt x="68" y="586"/>
                  <a:pt x="68" y="586"/>
                </a:cubicBezTo>
                <a:cubicBezTo>
                  <a:pt x="68" y="401"/>
                  <a:pt x="68" y="401"/>
                  <a:pt x="68" y="401"/>
                </a:cubicBezTo>
                <a:cubicBezTo>
                  <a:pt x="284" y="401"/>
                  <a:pt x="284" y="401"/>
                  <a:pt x="284" y="401"/>
                </a:cubicBezTo>
                <a:lnTo>
                  <a:pt x="284" y="586"/>
                </a:lnTo>
                <a:close/>
                <a:moveTo>
                  <a:pt x="39" y="78"/>
                </a:moveTo>
                <a:cubicBezTo>
                  <a:pt x="18" y="78"/>
                  <a:pt x="0" y="60"/>
                  <a:pt x="0" y="39"/>
                </a:cubicBezTo>
                <a:cubicBezTo>
                  <a:pt x="0" y="17"/>
                  <a:pt x="18" y="0"/>
                  <a:pt x="39" y="0"/>
                </a:cubicBezTo>
                <a:cubicBezTo>
                  <a:pt x="61" y="0"/>
                  <a:pt x="78" y="17"/>
                  <a:pt x="78" y="39"/>
                </a:cubicBezTo>
                <a:cubicBezTo>
                  <a:pt x="78" y="60"/>
                  <a:pt x="61" y="78"/>
                  <a:pt x="39" y="78"/>
                </a:cubicBezTo>
                <a:close/>
                <a:moveTo>
                  <a:pt x="376" y="127"/>
                </a:moveTo>
                <a:cubicBezTo>
                  <a:pt x="358" y="127"/>
                  <a:pt x="342" y="111"/>
                  <a:pt x="342" y="93"/>
                </a:cubicBezTo>
                <a:cubicBezTo>
                  <a:pt x="342" y="74"/>
                  <a:pt x="358" y="58"/>
                  <a:pt x="376" y="58"/>
                </a:cubicBezTo>
                <a:cubicBezTo>
                  <a:pt x="395" y="58"/>
                  <a:pt x="411" y="74"/>
                  <a:pt x="411" y="93"/>
                </a:cubicBezTo>
                <a:cubicBezTo>
                  <a:pt x="411" y="111"/>
                  <a:pt x="395" y="127"/>
                  <a:pt x="376" y="127"/>
                </a:cubicBezTo>
                <a:close/>
                <a:moveTo>
                  <a:pt x="310" y="366"/>
                </a:moveTo>
                <a:cubicBezTo>
                  <a:pt x="284" y="391"/>
                  <a:pt x="284" y="391"/>
                  <a:pt x="284" y="391"/>
                </a:cubicBezTo>
                <a:cubicBezTo>
                  <a:pt x="68" y="391"/>
                  <a:pt x="68" y="391"/>
                  <a:pt x="68" y="391"/>
                </a:cubicBezTo>
                <a:cubicBezTo>
                  <a:pt x="203" y="254"/>
                  <a:pt x="203" y="254"/>
                  <a:pt x="203" y="254"/>
                </a:cubicBezTo>
                <a:cubicBezTo>
                  <a:pt x="217" y="236"/>
                  <a:pt x="239" y="225"/>
                  <a:pt x="264" y="225"/>
                </a:cubicBezTo>
                <a:cubicBezTo>
                  <a:pt x="307" y="225"/>
                  <a:pt x="342" y="260"/>
                  <a:pt x="342" y="303"/>
                </a:cubicBezTo>
                <a:cubicBezTo>
                  <a:pt x="342" y="329"/>
                  <a:pt x="330" y="351"/>
                  <a:pt x="310" y="366"/>
                </a:cubicBezTo>
                <a:close/>
                <a:moveTo>
                  <a:pt x="264" y="215"/>
                </a:moveTo>
                <a:cubicBezTo>
                  <a:pt x="243" y="215"/>
                  <a:pt x="223" y="222"/>
                  <a:pt x="208" y="235"/>
                </a:cubicBezTo>
                <a:cubicBezTo>
                  <a:pt x="203" y="239"/>
                  <a:pt x="158" y="286"/>
                  <a:pt x="158" y="286"/>
                </a:cubicBezTo>
                <a:cubicBezTo>
                  <a:pt x="23" y="85"/>
                  <a:pt x="23" y="85"/>
                  <a:pt x="23" y="85"/>
                </a:cubicBezTo>
                <a:cubicBezTo>
                  <a:pt x="28" y="87"/>
                  <a:pt x="34" y="88"/>
                  <a:pt x="39" y="88"/>
                </a:cubicBezTo>
                <a:cubicBezTo>
                  <a:pt x="66" y="88"/>
                  <a:pt x="88" y="66"/>
                  <a:pt x="88" y="39"/>
                </a:cubicBezTo>
                <a:cubicBezTo>
                  <a:pt x="88" y="36"/>
                  <a:pt x="88" y="33"/>
                  <a:pt x="87" y="30"/>
                </a:cubicBezTo>
                <a:cubicBezTo>
                  <a:pt x="288" y="218"/>
                  <a:pt x="288" y="218"/>
                  <a:pt x="288" y="218"/>
                </a:cubicBezTo>
                <a:cubicBezTo>
                  <a:pt x="280" y="216"/>
                  <a:pt x="272" y="215"/>
                  <a:pt x="264" y="215"/>
                </a:cubicBezTo>
                <a:close/>
                <a:moveTo>
                  <a:pt x="332" y="93"/>
                </a:moveTo>
                <a:cubicBezTo>
                  <a:pt x="332" y="104"/>
                  <a:pt x="337" y="115"/>
                  <a:pt x="344" y="123"/>
                </a:cubicBezTo>
                <a:cubicBezTo>
                  <a:pt x="174" y="98"/>
                  <a:pt x="174" y="98"/>
                  <a:pt x="174" y="98"/>
                </a:cubicBezTo>
                <a:cubicBezTo>
                  <a:pt x="75" y="5"/>
                  <a:pt x="75" y="5"/>
                  <a:pt x="75" y="5"/>
                </a:cubicBezTo>
                <a:cubicBezTo>
                  <a:pt x="355" y="54"/>
                  <a:pt x="355" y="54"/>
                  <a:pt x="355" y="54"/>
                </a:cubicBezTo>
                <a:cubicBezTo>
                  <a:pt x="342" y="61"/>
                  <a:pt x="332" y="76"/>
                  <a:pt x="332" y="93"/>
                </a:cubicBezTo>
                <a:close/>
              </a:path>
            </a:pathLst>
          </a:custGeom>
          <a:solidFill>
            <a:srgbClr val="879BA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5" name="Textfeld 87"/>
          <p:cNvSpPr txBox="1"/>
          <p:nvPr/>
        </p:nvSpPr>
        <p:spPr>
          <a:xfrm>
            <a:off x="7499226" y="4401127"/>
            <a:ext cx="2128341" cy="186138"/>
          </a:xfrm>
          <a:prstGeom prst="rect">
            <a:avLst/>
          </a:prstGeom>
          <a:noFill/>
        </p:spPr>
        <p:txBody>
          <a:bodyPr wrap="square" lIns="0" tIns="0" rIns="0" bIns="0" rtlCol="0">
            <a:noAutofit/>
          </a:bodyPr>
          <a:lstStyle/>
          <a:p>
            <a:pPr>
              <a:lnSpc>
                <a:spcPct val="110000"/>
              </a:lnSpc>
              <a:spcBef>
                <a:spcPts val="0"/>
              </a:spcBef>
            </a:pPr>
            <a:r>
              <a:rPr lang="en-US" sz="1000" dirty="0">
                <a:solidFill>
                  <a:schemeClr val="tx1"/>
                </a:solidFill>
                <a:latin typeface="+mn-lt"/>
                <a:ea typeface="Arial Unicode MS" panose="020B0604020202020204" pitchFamily="34" charset="-128"/>
                <a:cs typeface="Arial Unicode MS" panose="020B0604020202020204" pitchFamily="34" charset="-128"/>
              </a:rPr>
              <a:t>End user (end customer or OEM)</a:t>
            </a:r>
          </a:p>
        </p:txBody>
      </p:sp>
      <p:pic>
        <p:nvPicPr>
          <p:cNvPr id="56" name="Grafik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51303" y="4403915"/>
            <a:ext cx="178037" cy="175122"/>
          </a:xfrm>
          <a:prstGeom prst="rect">
            <a:avLst/>
          </a:prstGeom>
          <a:solidFill>
            <a:schemeClr val="accent1">
              <a:lumMod val="20000"/>
              <a:lumOff val="80000"/>
            </a:schemeClr>
          </a:solidFill>
        </p:spPr>
      </p:pic>
      <p:sp>
        <p:nvSpPr>
          <p:cNvPr id="57" name="Rechteck 89"/>
          <p:cNvSpPr/>
          <p:nvPr/>
        </p:nvSpPr>
        <p:spPr bwMode="auto">
          <a:xfrm>
            <a:off x="7173873" y="4365123"/>
            <a:ext cx="4433914" cy="249202"/>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8" name="Zylinder 94"/>
          <p:cNvSpPr/>
          <p:nvPr/>
        </p:nvSpPr>
        <p:spPr bwMode="auto">
          <a:xfrm>
            <a:off x="7179295" y="5424574"/>
            <a:ext cx="1466803" cy="355034"/>
          </a:xfrm>
          <a:prstGeom prst="can">
            <a:avLst/>
          </a:prstGeom>
          <a:solidFill>
            <a:schemeClr val="bg2">
              <a:lumMod val="40000"/>
              <a:lumOff val="60000"/>
              <a:alpha val="80000"/>
            </a:schemeClr>
          </a:solidFill>
          <a:ln>
            <a:solidFill>
              <a:schemeClr val="bg2">
                <a:lumMod val="75000"/>
              </a:schemeClr>
            </a:solidFill>
          </a:ln>
          <a:effectLst/>
          <a:extLst/>
        </p:spPr>
        <p:txBody>
          <a:bodyPr rtlCol="0" anchor="t" anchorCtr="0"/>
          <a:lstStyle/>
          <a:p>
            <a:pPr algn="ctr"/>
            <a:r>
              <a:rPr lang="en-US" sz="1000" b="1" dirty="0">
                <a:solidFill>
                  <a:schemeClr val="tx1"/>
                </a:solidFill>
              </a:rPr>
              <a:t>Productive tenant</a:t>
            </a:r>
            <a:r>
              <a:rPr lang="en-US" sz="1000" b="1" baseline="30000" dirty="0">
                <a:solidFill>
                  <a:schemeClr val="tx1"/>
                </a:solidFill>
              </a:rPr>
              <a:t>1)</a:t>
            </a:r>
          </a:p>
          <a:p>
            <a:pPr algn="ctr"/>
            <a:endParaRPr lang="en-US" sz="1000" b="1" dirty="0">
              <a:solidFill>
                <a:schemeClr val="tx1"/>
              </a:solidFill>
            </a:endParaRPr>
          </a:p>
        </p:txBody>
      </p:sp>
      <p:pic>
        <p:nvPicPr>
          <p:cNvPr id="59" name="Monitor_Processing_Monitoring" descr="D:\syncplicity\Z003k6cf\Documents\ES Grafiken\Monitor_Processing_Monitoring.pn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01962" y="4805684"/>
            <a:ext cx="594124" cy="495221"/>
          </a:xfrm>
          <a:prstGeom prst="rect">
            <a:avLst/>
          </a:prstGeom>
          <a:noFill/>
          <a:extLst>
            <a:ext uri="{909E8E84-426E-40DD-AFC4-6F175D3DCCD1}">
              <a14:hiddenFill xmlns:a14="http://schemas.microsoft.com/office/drawing/2010/main">
                <a:solidFill>
                  <a:srgbClr val="FFFFFF"/>
                </a:solidFill>
              </a14:hiddenFill>
            </a:ext>
          </a:extLst>
        </p:spPr>
      </p:pic>
      <p:sp>
        <p:nvSpPr>
          <p:cNvPr id="60" name="Rechteck 118"/>
          <p:cNvSpPr/>
          <p:nvPr/>
        </p:nvSpPr>
        <p:spPr bwMode="auto">
          <a:xfrm>
            <a:off x="7631472" y="4691947"/>
            <a:ext cx="528743" cy="205076"/>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2</a:t>
            </a:r>
          </a:p>
        </p:txBody>
      </p:sp>
      <p:cxnSp>
        <p:nvCxnSpPr>
          <p:cNvPr id="61" name="Gewinkelte Verbindung 91"/>
          <p:cNvCxnSpPr>
            <a:stCxn id="58" idx="4"/>
            <a:endCxn id="53" idx="34"/>
          </p:cNvCxnSpPr>
          <p:nvPr/>
        </p:nvCxnSpPr>
        <p:spPr bwMode="auto">
          <a:xfrm flipV="1">
            <a:off x="8646098" y="5019672"/>
            <a:ext cx="2248352" cy="582419"/>
          </a:xfrm>
          <a:prstGeom prst="bentConnector3">
            <a:avLst>
              <a:gd name="adj1" fmla="val 110167"/>
            </a:avLst>
          </a:prstGeom>
          <a:solidFill>
            <a:schemeClr val="tx2"/>
          </a:solidFill>
          <a:ln w="28575" cap="flat" cmpd="sng" algn="ctr">
            <a:solidFill>
              <a:schemeClr val="accent2">
                <a:lumMod val="75000"/>
              </a:schemeClr>
            </a:solidFill>
            <a:prstDash val="solid"/>
            <a:round/>
            <a:headEnd type="triangl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2" name="Ellipse 62"/>
          <p:cNvSpPr>
            <a:spLocks noChangeAspect="1"/>
          </p:cNvSpPr>
          <p:nvPr/>
        </p:nvSpPr>
        <p:spPr bwMode="auto">
          <a:xfrm>
            <a:off x="11067868" y="5301227"/>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4</a:t>
            </a:r>
          </a:p>
        </p:txBody>
      </p:sp>
      <p:sp>
        <p:nvSpPr>
          <p:cNvPr id="63" name="Textfeld 96"/>
          <p:cNvSpPr txBox="1"/>
          <p:nvPr/>
        </p:nvSpPr>
        <p:spPr>
          <a:xfrm>
            <a:off x="9408607" y="5390760"/>
            <a:ext cx="689291" cy="156133"/>
          </a:xfrm>
          <a:prstGeom prst="rect">
            <a:avLst/>
          </a:prstGeom>
          <a:noFill/>
        </p:spPr>
        <p:txBody>
          <a:bodyPr wrap="none" lIns="0" tIns="0" rIns="0" bIns="0" rtlCol="0" anchor="ctr" anchorCtr="0">
            <a:spAutoFit/>
          </a:bodyPr>
          <a:lstStyle/>
          <a:p>
            <a:pPr>
              <a:lnSpc>
                <a:spcPct val="110000"/>
              </a:lnSpc>
              <a:spcBef>
                <a:spcPts val="0"/>
              </a:spcBef>
            </a:pPr>
            <a:r>
              <a:rPr lang="en-US" sz="1000" b="1" dirty="0">
                <a:solidFill>
                  <a:schemeClr val="tx1"/>
                </a:solidFill>
                <a:latin typeface="+mn-lt"/>
                <a:ea typeface="Arial Unicode MS" panose="020B0604020202020204" pitchFamily="34" charset="-128"/>
                <a:cs typeface="Arial Unicode MS" panose="020B0604020202020204" pitchFamily="34" charset="-128"/>
              </a:rPr>
              <a:t>Data ingest</a:t>
            </a:r>
          </a:p>
        </p:txBody>
      </p:sp>
      <p:cxnSp>
        <p:nvCxnSpPr>
          <p:cNvPr id="64" name="Gewinkelte Verbindung 91"/>
          <p:cNvCxnSpPr>
            <a:endCxn id="59" idx="1"/>
          </p:cNvCxnSpPr>
          <p:nvPr/>
        </p:nvCxnSpPr>
        <p:spPr bwMode="auto">
          <a:xfrm>
            <a:off x="3254374" y="4941168"/>
            <a:ext cx="3947588" cy="112127"/>
          </a:xfrm>
          <a:prstGeom prst="bentConnector3">
            <a:avLst>
              <a:gd name="adj1" fmla="val 44016"/>
            </a:avLst>
          </a:prstGeom>
          <a:solidFill>
            <a:schemeClr val="tx2"/>
          </a:solidFill>
          <a:ln w="28575" cap="flat" cmpd="sng" algn="ctr">
            <a:solidFill>
              <a:schemeClr val="accent2">
                <a:lumMod val="75000"/>
              </a:schemeClr>
            </a:solidFill>
            <a:prstDash val="sysDot"/>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5" name="Textfeld 91"/>
          <p:cNvSpPr txBox="1"/>
          <p:nvPr/>
        </p:nvSpPr>
        <p:spPr>
          <a:xfrm>
            <a:off x="5638167" y="4473116"/>
            <a:ext cx="1397113" cy="541687"/>
          </a:xfrm>
          <a:prstGeom prst="rect">
            <a:avLst/>
          </a:prstGeom>
          <a:solidFill>
            <a:schemeClr val="bg1"/>
          </a:solidFill>
        </p:spPr>
        <p:txBody>
          <a:bodyPr wrap="square" lIns="0" tIns="0" rIns="0" bIns="0" rtlCol="0" anchor="ctr" anchorCtr="0">
            <a:spAutoFit/>
          </a:bodyPr>
          <a:lstStyle/>
          <a:p>
            <a:pPr algn="ctr">
              <a:lnSpc>
                <a:spcPct val="110000"/>
              </a:lnSpc>
              <a:spcBef>
                <a:spcPts val="0"/>
              </a:spcBef>
            </a:pPr>
            <a:r>
              <a:rPr lang="en-US" sz="800" dirty="0">
                <a:solidFill>
                  <a:schemeClr val="bg2">
                    <a:lumMod val="75000"/>
                  </a:schemeClr>
                </a:solidFill>
                <a:latin typeface="+mn-lt"/>
                <a:ea typeface="Arial Unicode MS" panose="020B0604020202020204" pitchFamily="34" charset="-128"/>
                <a:cs typeface="Arial Unicode MS" panose="020B0604020202020204" pitchFamily="34" charset="-128"/>
              </a:rPr>
              <a:t>Access to Apps </a:t>
            </a:r>
            <a:br>
              <a:rPr lang="en-US" sz="800" dirty="0">
                <a:solidFill>
                  <a:schemeClr val="bg2">
                    <a:lumMod val="75000"/>
                  </a:schemeClr>
                </a:solidFill>
                <a:latin typeface="+mn-lt"/>
                <a:ea typeface="Arial Unicode MS" panose="020B0604020202020204" pitchFamily="34" charset="-128"/>
                <a:cs typeface="Arial Unicode MS" panose="020B0604020202020204" pitchFamily="34" charset="-128"/>
              </a:rPr>
            </a:br>
            <a:r>
              <a:rPr lang="en-US" sz="800" dirty="0">
                <a:solidFill>
                  <a:schemeClr val="bg2">
                    <a:lumMod val="75000"/>
                  </a:schemeClr>
                </a:solidFill>
                <a:latin typeface="+mn-lt"/>
                <a:ea typeface="Arial Unicode MS" panose="020B0604020202020204" pitchFamily="34" charset="-128"/>
                <a:cs typeface="Arial Unicode MS" panose="020B0604020202020204" pitchFamily="34" charset="-128"/>
              </a:rPr>
              <a:t>from one or several operators/ providers e.g. requested via MindSphere Store</a:t>
            </a:r>
          </a:p>
        </p:txBody>
      </p:sp>
      <p:sp>
        <p:nvSpPr>
          <p:cNvPr id="66" name="Ellipse 54"/>
          <p:cNvSpPr>
            <a:spLocks noChangeAspect="1"/>
          </p:cNvSpPr>
          <p:nvPr/>
        </p:nvSpPr>
        <p:spPr bwMode="auto">
          <a:xfrm>
            <a:off x="4778999" y="4730560"/>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5a</a:t>
            </a:r>
          </a:p>
        </p:txBody>
      </p:sp>
      <p:sp>
        <p:nvSpPr>
          <p:cNvPr id="67" name="Ellipse 55"/>
          <p:cNvSpPr>
            <a:spLocks noChangeAspect="1"/>
          </p:cNvSpPr>
          <p:nvPr/>
        </p:nvSpPr>
        <p:spPr bwMode="auto">
          <a:xfrm>
            <a:off x="5386167" y="3225928"/>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5b</a:t>
            </a:r>
          </a:p>
        </p:txBody>
      </p:sp>
      <p:sp>
        <p:nvSpPr>
          <p:cNvPr id="68" name="Ellipse 55"/>
          <p:cNvSpPr>
            <a:spLocks noChangeAspect="1"/>
          </p:cNvSpPr>
          <p:nvPr/>
        </p:nvSpPr>
        <p:spPr bwMode="auto">
          <a:xfrm>
            <a:off x="5390984" y="5487146"/>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5b</a:t>
            </a:r>
          </a:p>
        </p:txBody>
      </p:sp>
    </p:spTree>
    <p:extLst>
      <p:ext uri="{BB962C8B-B14F-4D97-AF65-F5344CB8AC3E}">
        <p14:creationId xmlns:p14="http://schemas.microsoft.com/office/powerpoint/2010/main" val="152842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 name="Objekt 70" hidden="1"/>
          <p:cNvGraphicFramePr>
            <a:graphicFrameLocks noChangeAspect="1"/>
          </p:cNvGraphicFramePr>
          <p:nvPr>
            <p:custDataLst>
              <p:tags r:id="rId2"/>
            </p:custDataLst>
          </p:nvPr>
        </p:nvGraphicFramePr>
        <p:xfrm>
          <a:off x="1587" y="3373"/>
          <a:ext cx="1586" cy="1586"/>
        </p:xfrm>
        <a:graphic>
          <a:graphicData uri="http://schemas.openxmlformats.org/presentationml/2006/ole">
            <mc:AlternateContent xmlns:mc="http://schemas.openxmlformats.org/markup-compatibility/2006">
              <mc:Choice xmlns:v="urn:schemas-microsoft-com:vml" Requires="v">
                <p:oleObj spid="_x0000_s7209" name="think-cell Folie" r:id="rId7" imgW="270" imgH="270" progId="TCLayout.ActiveDocument.1">
                  <p:embed/>
                </p:oleObj>
              </mc:Choice>
              <mc:Fallback>
                <p:oleObj name="think-cell Folie" r:id="rId7" imgW="270" imgH="270" progId="TCLayout.ActiveDocument.1">
                  <p:embed/>
                  <p:pic>
                    <p:nvPicPr>
                      <p:cNvPr id="71" name="Objekt 70"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Rechteck 78"/>
          <p:cNvSpPr/>
          <p:nvPr/>
        </p:nvSpPr>
        <p:spPr bwMode="auto">
          <a:xfrm>
            <a:off x="634670" y="5906251"/>
            <a:ext cx="11084502" cy="473540"/>
          </a:xfrm>
          <a:prstGeom prst="rect">
            <a:avLst/>
          </a:prstGeom>
          <a:solidFill>
            <a:schemeClr val="bg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en-US" kern="1200" dirty="0" err="1">
                <a:solidFill>
                  <a:srgbClr val="00646E"/>
                </a:solidFill>
                <a:latin typeface="Arial"/>
                <a:cs typeface="Segoe UI Light" panose="020B0502040204020203" pitchFamily="34" charset="0"/>
              </a:rPr>
              <a:t>MindSphere</a:t>
            </a:r>
            <a:br>
              <a:rPr lang="en-US" kern="1200" dirty="0">
                <a:solidFill>
                  <a:srgbClr val="00646E"/>
                </a:solidFill>
                <a:latin typeface="Arial"/>
                <a:cs typeface="Segoe UI Light" panose="020B0502040204020203" pitchFamily="34" charset="0"/>
              </a:rPr>
            </a:br>
            <a:r>
              <a:rPr lang="en-US" sz="2000" dirty="0">
                <a:solidFill>
                  <a:srgbClr val="4BB9B9"/>
                </a:solidFill>
              </a:rPr>
              <a:t>Consume Multitenancy App</a:t>
            </a:r>
            <a:endParaRPr lang="de-DE" sz="2000" dirty="0">
              <a:solidFill>
                <a:srgbClr val="4BB9B9"/>
              </a:solidFill>
            </a:endParaRPr>
          </a:p>
        </p:txBody>
      </p:sp>
      <p:sp>
        <p:nvSpPr>
          <p:cNvPr id="13" name="Rechteck 12"/>
          <p:cNvSpPr/>
          <p:nvPr/>
        </p:nvSpPr>
        <p:spPr bwMode="auto">
          <a:xfrm>
            <a:off x="609469" y="1422368"/>
            <a:ext cx="3723253" cy="4231748"/>
          </a:xfrm>
          <a:prstGeom prst="rect">
            <a:avLst/>
          </a:prstGeom>
          <a:noFill/>
          <a:ln w="9525">
            <a:solidFill>
              <a:schemeClr val="accent1"/>
            </a:solidFill>
          </a:ln>
          <a:effectLst/>
          <a:extLst/>
        </p:spPr>
        <p:txBody>
          <a:bodyPr wrap="square" lIns="105245" tIns="52623" rIns="105245" bIns="52623"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4" name="Textfeld 13"/>
          <p:cNvSpPr txBox="1"/>
          <p:nvPr/>
        </p:nvSpPr>
        <p:spPr>
          <a:xfrm>
            <a:off x="609469" y="1400322"/>
            <a:ext cx="3723254" cy="315980"/>
          </a:xfrm>
          <a:prstGeom prst="rect">
            <a:avLst/>
          </a:prstGeom>
          <a:solidFill>
            <a:srgbClr val="00646E"/>
          </a:solidFill>
          <a:ln w="9525">
            <a:solidFill>
              <a:schemeClr val="accent1"/>
            </a:solidFill>
          </a:ln>
          <a:effectLst/>
        </p:spPr>
        <p:txBody>
          <a:bodyPr rot="0" spcFirstLastPara="0" vertOverflow="overflow" horzOverflow="overflow" vert="horz" wrap="square" lIns="107944" tIns="71963" rIns="107944" bIns="71963" numCol="1" spcCol="72000" rtlCol="0" fromWordArt="0" anchor="ctr" anchorCtr="0" forceAA="0" compatLnSpc="1">
            <a:prstTxWarp prst="textNoShape">
              <a:avLst/>
            </a:prstTxWarp>
            <a:noAutofit/>
          </a:bodyPr>
          <a:lstStyle>
            <a:defPPr>
              <a:defRPr lang="de-DE"/>
            </a:defPPr>
            <a:lvl1pPr marL="266700" indent="-266700">
              <a:spcBef>
                <a:spcPct val="0"/>
              </a:spcBef>
              <a:defRPr sz="1400" b="1">
                <a:solidFill>
                  <a:schemeClr val="bg1"/>
                </a:solidFill>
                <a:latin typeface="Arial" pitchFamily="34" charset="0"/>
                <a:ea typeface="ＭＳ Ｐゴシック" charset="-128"/>
              </a:defRPr>
            </a:lvl1pPr>
            <a:lvl2pPr>
              <a:defRPr>
                <a:solidFill>
                  <a:schemeClr val="bg2"/>
                </a:solidFill>
                <a:latin typeface="Arial" pitchFamily="34" charset="0"/>
                <a:ea typeface="ＭＳ Ｐゴシック" charset="-128"/>
              </a:defRPr>
            </a:lvl2pPr>
            <a:lvl3pPr>
              <a:defRPr>
                <a:solidFill>
                  <a:schemeClr val="bg2"/>
                </a:solidFill>
                <a:latin typeface="Arial" pitchFamily="34" charset="0"/>
                <a:ea typeface="ＭＳ Ｐゴシック" charset="-128"/>
              </a:defRPr>
            </a:lvl3pPr>
            <a:lvl4pPr>
              <a:defRPr>
                <a:solidFill>
                  <a:schemeClr val="bg2"/>
                </a:solidFill>
                <a:latin typeface="Arial" pitchFamily="34" charset="0"/>
                <a:ea typeface="ＭＳ Ｐゴシック" charset="-128"/>
              </a:defRPr>
            </a:lvl4pPr>
            <a:lvl5pPr>
              <a:defRPr>
                <a:solidFill>
                  <a:schemeClr val="bg2"/>
                </a:solidFill>
                <a:latin typeface="Arial" pitchFamily="34" charset="0"/>
                <a:ea typeface="ＭＳ Ｐゴシック" charset="-128"/>
              </a:defRPr>
            </a:lvl5pPr>
            <a:lvl6pPr>
              <a:defRPr>
                <a:solidFill>
                  <a:schemeClr val="bg2"/>
                </a:solidFill>
                <a:latin typeface="Arial" pitchFamily="34" charset="0"/>
                <a:ea typeface="ＭＳ Ｐゴシック" charset="-128"/>
              </a:defRPr>
            </a:lvl6pPr>
            <a:lvl7pPr>
              <a:defRPr>
                <a:solidFill>
                  <a:schemeClr val="bg2"/>
                </a:solidFill>
                <a:latin typeface="Arial" pitchFamily="34" charset="0"/>
                <a:ea typeface="ＭＳ Ｐゴシック" charset="-128"/>
              </a:defRPr>
            </a:lvl7pPr>
            <a:lvl8pPr>
              <a:defRPr>
                <a:solidFill>
                  <a:schemeClr val="bg2"/>
                </a:solidFill>
                <a:latin typeface="Arial" pitchFamily="34" charset="0"/>
                <a:ea typeface="ＭＳ Ｐゴシック" charset="-128"/>
              </a:defRPr>
            </a:lvl8pPr>
            <a:lvl9pPr>
              <a:defRPr>
                <a:solidFill>
                  <a:schemeClr val="bg2"/>
                </a:solidFill>
                <a:latin typeface="Arial" pitchFamily="34" charset="0"/>
                <a:ea typeface="ＭＳ Ｐゴシック" charset="-128"/>
              </a:defRPr>
            </a:lvl9pPr>
          </a:lstStyle>
          <a:p>
            <a:pPr algn="ctr"/>
            <a:r>
              <a:rPr lang="en-US" sz="1399" dirty="0"/>
              <a:t>MindAccess DevOps Plan</a:t>
            </a:r>
          </a:p>
        </p:txBody>
      </p:sp>
      <p:cxnSp>
        <p:nvCxnSpPr>
          <p:cNvPr id="121" name="Gewinkelte Verbindung 91"/>
          <p:cNvCxnSpPr>
            <a:endCxn id="165" idx="2"/>
          </p:cNvCxnSpPr>
          <p:nvPr/>
        </p:nvCxnSpPr>
        <p:spPr bwMode="auto">
          <a:xfrm>
            <a:off x="3267321" y="5206750"/>
            <a:ext cx="3908237" cy="394210"/>
          </a:xfrm>
          <a:prstGeom prst="bentConnector3">
            <a:avLst>
              <a:gd name="adj1" fmla="val 50000"/>
            </a:avLst>
          </a:prstGeom>
          <a:solidFill>
            <a:schemeClr val="tx2"/>
          </a:solidFill>
          <a:ln w="28575" cap="flat" cmpd="sng" algn="ctr">
            <a:solidFill>
              <a:schemeClr val="accent2">
                <a:lumMod val="75000"/>
              </a:schemeClr>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Textfeld 20"/>
          <p:cNvSpPr txBox="1"/>
          <p:nvPr/>
        </p:nvSpPr>
        <p:spPr>
          <a:xfrm>
            <a:off x="733234" y="1811536"/>
            <a:ext cx="3455547" cy="315980"/>
          </a:xfrm>
          <a:prstGeom prst="rect">
            <a:avLst/>
          </a:prstGeom>
          <a:solidFill>
            <a:srgbClr val="00B050"/>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28289" tIns="28289" rIns="28289" bIns="28289"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399" dirty="0"/>
              <a:t>MindAccess Operator Plan</a:t>
            </a:r>
          </a:p>
        </p:txBody>
      </p:sp>
      <p:sp>
        <p:nvSpPr>
          <p:cNvPr id="22" name="Textfeld 21"/>
          <p:cNvSpPr txBox="1"/>
          <p:nvPr/>
        </p:nvSpPr>
        <p:spPr>
          <a:xfrm>
            <a:off x="733234" y="2164433"/>
            <a:ext cx="3455546" cy="350530"/>
          </a:xfrm>
          <a:prstGeom prst="rect">
            <a:avLst/>
          </a:prstGeom>
          <a:solidFill>
            <a:schemeClr val="bg1"/>
          </a:solid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70163" tIns="35981" rIns="70163" bIns="35981"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999"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Operate applications on a productive system and offer via MindSphere Store</a:t>
            </a:r>
          </a:p>
        </p:txBody>
      </p:sp>
      <p:sp>
        <p:nvSpPr>
          <p:cNvPr id="23" name="Rechteck 22"/>
          <p:cNvSpPr/>
          <p:nvPr/>
        </p:nvSpPr>
        <p:spPr bwMode="auto">
          <a:xfrm>
            <a:off x="733234" y="1813088"/>
            <a:ext cx="3455546" cy="3699922"/>
          </a:xfrm>
          <a:prstGeom prst="rect">
            <a:avLst/>
          </a:prstGeom>
          <a:noFill/>
          <a:ln w="9288">
            <a:solidFill>
              <a:schemeClr val="accent1"/>
            </a:solidFill>
          </a:ln>
          <a:effectLst/>
          <a:extLst/>
        </p:spPr>
        <p:txBody>
          <a:bodyPr wrap="square" lIns="105245" tIns="52623" rIns="105245" bIns="52623"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87" name="Rechteck 86"/>
          <p:cNvSpPr/>
          <p:nvPr/>
        </p:nvSpPr>
        <p:spPr bwMode="auto">
          <a:xfrm>
            <a:off x="779313" y="2612111"/>
            <a:ext cx="3332403" cy="316601"/>
          </a:xfrm>
          <a:prstGeom prst="rect">
            <a:avLst/>
          </a:prstGeom>
          <a:solidFill>
            <a:schemeClr val="bg1"/>
          </a:solid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12" name="Rechteck 111"/>
          <p:cNvSpPr/>
          <p:nvPr/>
        </p:nvSpPr>
        <p:spPr bwMode="auto">
          <a:xfrm>
            <a:off x="1581840" y="4126698"/>
            <a:ext cx="1685481" cy="1183203"/>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ea typeface="Arial Unicode MS" panose="020B0604020202020204" pitchFamily="34" charset="-128"/>
                <a:cs typeface="Arial Unicode MS" panose="020B0604020202020204" pitchFamily="34" charset="-128"/>
              </a:rPr>
              <a:t>App 1</a:t>
            </a:r>
          </a:p>
        </p:txBody>
      </p:sp>
      <p:sp>
        <p:nvSpPr>
          <p:cNvPr id="116" name="Rechteck 115"/>
          <p:cNvSpPr/>
          <p:nvPr/>
        </p:nvSpPr>
        <p:spPr bwMode="auto">
          <a:xfrm>
            <a:off x="1094370" y="3559529"/>
            <a:ext cx="2706684" cy="1844469"/>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999" b="1" dirty="0">
                <a:ea typeface="Arial Unicode MS" panose="020B0604020202020204" pitchFamily="34" charset="-128"/>
                <a:cs typeface="Arial Unicode MS" panose="020B0604020202020204" pitchFamily="34" charset="-128"/>
              </a:rPr>
              <a:t>Productive Organization</a:t>
            </a:r>
          </a:p>
        </p:txBody>
      </p:sp>
      <p:sp>
        <p:nvSpPr>
          <p:cNvPr id="81" name="Textfeld 80"/>
          <p:cNvSpPr txBox="1"/>
          <p:nvPr/>
        </p:nvSpPr>
        <p:spPr>
          <a:xfrm>
            <a:off x="1581840" y="3858209"/>
            <a:ext cx="1685481" cy="135352"/>
          </a:xfrm>
          <a:prstGeom prst="rect">
            <a:avLst/>
          </a:prstGeom>
          <a:solidFill>
            <a:schemeClr val="bg1"/>
          </a:solidFill>
        </p:spPr>
        <p:txBody>
          <a:bodyPr wrap="none" lIns="0" tIns="0" rIns="0" bIns="0" rtlCol="0" anchor="ctr" anchorCtr="0">
            <a:spAutoFit/>
          </a:bodyPr>
          <a:lstStyle/>
          <a:p>
            <a:pPr>
              <a:lnSpc>
                <a:spcPct val="110000"/>
              </a:lnSpc>
            </a:pPr>
            <a:r>
              <a:rPr lang="en-US" sz="800" dirty="0">
                <a:solidFill>
                  <a:schemeClr val="bg2">
                    <a:lumMod val="75000"/>
                  </a:schemeClr>
                </a:solidFill>
                <a:ea typeface="Arial Unicode MS" panose="020B0604020202020204" pitchFamily="34" charset="-128"/>
                <a:cs typeface="Arial Unicode MS" panose="020B0604020202020204" pitchFamily="34" charset="-128"/>
              </a:rPr>
              <a:t>Apps from one or several developers</a:t>
            </a:r>
          </a:p>
        </p:txBody>
      </p:sp>
      <p:sp>
        <p:nvSpPr>
          <p:cNvPr id="85" name="Textfeld 84"/>
          <p:cNvSpPr txBox="1"/>
          <p:nvPr/>
        </p:nvSpPr>
        <p:spPr>
          <a:xfrm>
            <a:off x="1130035" y="2713359"/>
            <a:ext cx="2332078" cy="211848"/>
          </a:xfrm>
          <a:prstGeom prst="rect">
            <a:avLst/>
          </a:prstGeom>
          <a:solidFill>
            <a:schemeClr val="bg1"/>
          </a:solidFill>
        </p:spPr>
        <p:txBody>
          <a:bodyPr wrap="square" lIns="0" tIns="0" rIns="0" bIns="0" rtlCol="0">
            <a:noAutofit/>
          </a:bodyPr>
          <a:lstStyle/>
          <a:p>
            <a:pPr>
              <a:lnSpc>
                <a:spcPct val="110000"/>
              </a:lnSpc>
            </a:pPr>
            <a:r>
              <a:rPr lang="en-US" sz="999" dirty="0">
                <a:ea typeface="Arial Unicode MS" panose="020B0604020202020204" pitchFamily="34" charset="-128"/>
                <a:cs typeface="Arial Unicode MS" panose="020B0604020202020204" pitchFamily="34" charset="-128"/>
              </a:rPr>
              <a:t>Operator/ provider</a:t>
            </a:r>
          </a:p>
        </p:txBody>
      </p:sp>
      <p:pic>
        <p:nvPicPr>
          <p:cNvPr id="86" name="Grafik 8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2153" y="2676576"/>
            <a:ext cx="216185" cy="212646"/>
          </a:xfrm>
          <a:prstGeom prst="rect">
            <a:avLst/>
          </a:prstGeom>
          <a:solidFill>
            <a:schemeClr val="accent1">
              <a:lumMod val="20000"/>
              <a:lumOff val="80000"/>
            </a:schemeClr>
          </a:solidFill>
        </p:spPr>
      </p:pic>
      <p:sp>
        <p:nvSpPr>
          <p:cNvPr id="60" name="Ellipse 59"/>
          <p:cNvSpPr>
            <a:spLocks noChangeAspect="1"/>
          </p:cNvSpPr>
          <p:nvPr/>
        </p:nvSpPr>
        <p:spPr bwMode="auto">
          <a:xfrm>
            <a:off x="3217207" y="3464985"/>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3</a:t>
            </a:r>
          </a:p>
        </p:txBody>
      </p:sp>
      <p:sp>
        <p:nvSpPr>
          <p:cNvPr id="65" name="Ellipse 64"/>
          <p:cNvSpPr>
            <a:spLocks noChangeAspect="1"/>
          </p:cNvSpPr>
          <p:nvPr/>
        </p:nvSpPr>
        <p:spPr bwMode="auto">
          <a:xfrm>
            <a:off x="3801054" y="6017086"/>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4</a:t>
            </a:r>
          </a:p>
        </p:txBody>
      </p:sp>
      <p:sp>
        <p:nvSpPr>
          <p:cNvPr id="68" name="Textfeld 67"/>
          <p:cNvSpPr txBox="1"/>
          <p:nvPr/>
        </p:nvSpPr>
        <p:spPr>
          <a:xfrm>
            <a:off x="4111716" y="5989212"/>
            <a:ext cx="1967463" cy="307617"/>
          </a:xfrm>
          <a:prstGeom prst="rect">
            <a:avLst/>
          </a:prstGeom>
          <a:noFill/>
        </p:spPr>
        <p:txBody>
          <a:bodyPr wrap="none" lIns="0" tIns="0" rIns="0" bIns="0" rtlCol="0" anchor="ctr" anchorCtr="0">
            <a:spAutoFit/>
          </a:bodyPr>
          <a:lstStyle/>
          <a:p>
            <a:r>
              <a:rPr lang="en-US" sz="999" dirty="0">
                <a:ea typeface="Arial Unicode MS" panose="020B0604020202020204" pitchFamily="34" charset="-128"/>
                <a:cs typeface="Arial Unicode MS" panose="020B0604020202020204" pitchFamily="34" charset="-128"/>
              </a:rPr>
              <a:t>End user buys App in MindSphere </a:t>
            </a:r>
            <a:br>
              <a:rPr lang="en-US" sz="999" dirty="0">
                <a:ea typeface="Arial Unicode MS" panose="020B0604020202020204" pitchFamily="34" charset="-128"/>
                <a:cs typeface="Arial Unicode MS" panose="020B0604020202020204" pitchFamily="34" charset="-128"/>
              </a:rPr>
            </a:br>
            <a:r>
              <a:rPr lang="en-US" sz="999" dirty="0">
                <a:ea typeface="Arial Unicode MS" panose="020B0604020202020204" pitchFamily="34" charset="-128"/>
                <a:cs typeface="Arial Unicode MS" panose="020B0604020202020204" pitchFamily="34" charset="-128"/>
              </a:rPr>
              <a:t>Store</a:t>
            </a:r>
            <a:endParaRPr lang="en-US" sz="1599" dirty="0">
              <a:ea typeface="Arial Unicode MS" panose="020B0604020202020204" pitchFamily="34" charset="-128"/>
              <a:cs typeface="Arial Unicode MS" panose="020B0604020202020204" pitchFamily="34" charset="-128"/>
            </a:endParaRPr>
          </a:p>
        </p:txBody>
      </p:sp>
      <p:sp>
        <p:nvSpPr>
          <p:cNvPr id="69" name="Ellipse 68"/>
          <p:cNvSpPr>
            <a:spLocks noChangeAspect="1"/>
          </p:cNvSpPr>
          <p:nvPr/>
        </p:nvSpPr>
        <p:spPr bwMode="auto">
          <a:xfrm>
            <a:off x="6148890" y="6017086"/>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5a</a:t>
            </a:r>
          </a:p>
        </p:txBody>
      </p:sp>
      <p:sp>
        <p:nvSpPr>
          <p:cNvPr id="70" name="Textfeld 69"/>
          <p:cNvSpPr txBox="1"/>
          <p:nvPr/>
        </p:nvSpPr>
        <p:spPr>
          <a:xfrm>
            <a:off x="6459552" y="5989212"/>
            <a:ext cx="1844097" cy="307617"/>
          </a:xfrm>
          <a:prstGeom prst="rect">
            <a:avLst/>
          </a:prstGeom>
          <a:noFill/>
        </p:spPr>
        <p:txBody>
          <a:bodyPr wrap="none" lIns="0" tIns="0" rIns="0" bIns="0" rtlCol="0" anchor="ctr" anchorCtr="0">
            <a:spAutoFit/>
          </a:bodyPr>
          <a:lstStyle/>
          <a:p>
            <a:r>
              <a:rPr lang="en-US" sz="999" dirty="0">
                <a:ea typeface="Arial Unicode MS" panose="020B0604020202020204" pitchFamily="34" charset="-128"/>
                <a:cs typeface="Arial Unicode MS" panose="020B0604020202020204" pitchFamily="34" charset="-128"/>
              </a:rPr>
              <a:t>Route from acquired App</a:t>
            </a:r>
            <a:br>
              <a:rPr lang="en-US" sz="999" dirty="0">
                <a:ea typeface="Arial Unicode MS" panose="020B0604020202020204" pitchFamily="34" charset="-128"/>
                <a:cs typeface="Arial Unicode MS" panose="020B0604020202020204" pitchFamily="34" charset="-128"/>
              </a:rPr>
            </a:br>
            <a:r>
              <a:rPr lang="en-US" sz="999" dirty="0">
                <a:ea typeface="Arial Unicode MS" panose="020B0604020202020204" pitchFamily="34" charset="-128"/>
                <a:cs typeface="Arial Unicode MS" panose="020B0604020202020204" pitchFamily="34" charset="-128"/>
              </a:rPr>
              <a:t>to tenant of end user established</a:t>
            </a:r>
            <a:endParaRPr lang="en-US" sz="1599" dirty="0">
              <a:ea typeface="Arial Unicode MS" panose="020B0604020202020204" pitchFamily="34" charset="-128"/>
              <a:cs typeface="Arial Unicode MS" panose="020B0604020202020204" pitchFamily="34" charset="-128"/>
            </a:endParaRPr>
          </a:p>
        </p:txBody>
      </p:sp>
      <p:sp>
        <p:nvSpPr>
          <p:cNvPr id="73" name="Ellipse 72"/>
          <p:cNvSpPr>
            <a:spLocks noChangeAspect="1"/>
          </p:cNvSpPr>
          <p:nvPr/>
        </p:nvSpPr>
        <p:spPr bwMode="auto">
          <a:xfrm>
            <a:off x="8378551" y="6017086"/>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5b</a:t>
            </a:r>
          </a:p>
        </p:txBody>
      </p:sp>
      <p:sp>
        <p:nvSpPr>
          <p:cNvPr id="74" name="Textfeld 73"/>
          <p:cNvSpPr txBox="1"/>
          <p:nvPr/>
        </p:nvSpPr>
        <p:spPr>
          <a:xfrm>
            <a:off x="8689213" y="5989212"/>
            <a:ext cx="1320186" cy="307617"/>
          </a:xfrm>
          <a:prstGeom prst="rect">
            <a:avLst/>
          </a:prstGeom>
          <a:noFill/>
        </p:spPr>
        <p:txBody>
          <a:bodyPr wrap="none" lIns="0" tIns="0" rIns="0" bIns="0" rtlCol="0" anchor="ctr" anchorCtr="0">
            <a:spAutoFit/>
          </a:bodyPr>
          <a:lstStyle/>
          <a:p>
            <a:r>
              <a:rPr lang="en-US" sz="999" dirty="0">
                <a:ea typeface="Arial Unicode MS" panose="020B0604020202020204" pitchFamily="34" charset="-128"/>
                <a:cs typeface="Arial Unicode MS" panose="020B0604020202020204" pitchFamily="34" charset="-128"/>
              </a:rPr>
              <a:t>End user uses App</a:t>
            </a:r>
            <a:br>
              <a:rPr lang="en-US" sz="999" dirty="0">
                <a:ea typeface="Arial Unicode MS" panose="020B0604020202020204" pitchFamily="34" charset="-128"/>
                <a:cs typeface="Arial Unicode MS" panose="020B0604020202020204" pitchFamily="34" charset="-128"/>
              </a:rPr>
            </a:br>
            <a:r>
              <a:rPr lang="en-US" sz="999" dirty="0">
                <a:ea typeface="Arial Unicode MS" panose="020B0604020202020204" pitchFamily="34" charset="-128"/>
                <a:cs typeface="Arial Unicode MS" panose="020B0604020202020204" pitchFamily="34" charset="-128"/>
              </a:rPr>
              <a:t>based on ingested data</a:t>
            </a:r>
            <a:endParaRPr lang="en-US" sz="1599" dirty="0">
              <a:ea typeface="Arial Unicode MS" panose="020B0604020202020204" pitchFamily="34" charset="-128"/>
              <a:cs typeface="Arial Unicode MS" panose="020B0604020202020204" pitchFamily="34" charset="-128"/>
            </a:endParaRPr>
          </a:p>
        </p:txBody>
      </p:sp>
      <p:sp>
        <p:nvSpPr>
          <p:cNvPr id="78" name="Textfeld 77"/>
          <p:cNvSpPr txBox="1"/>
          <p:nvPr/>
        </p:nvSpPr>
        <p:spPr>
          <a:xfrm>
            <a:off x="689822" y="5989212"/>
            <a:ext cx="809096" cy="307617"/>
          </a:xfrm>
          <a:prstGeom prst="rect">
            <a:avLst/>
          </a:prstGeom>
          <a:noFill/>
        </p:spPr>
        <p:txBody>
          <a:bodyPr wrap="none" lIns="0" tIns="0" rIns="0" bIns="0" rtlCol="0" anchor="ctr" anchorCtr="0">
            <a:spAutoFit/>
          </a:bodyPr>
          <a:lstStyle/>
          <a:p>
            <a:r>
              <a:rPr lang="en-US" sz="999" b="1" dirty="0">
                <a:ea typeface="Arial Unicode MS" panose="020B0604020202020204" pitchFamily="34" charset="-128"/>
                <a:cs typeface="Arial Unicode MS" panose="020B0604020202020204" pitchFamily="34" charset="-128"/>
              </a:rPr>
              <a:t>Exemplary </a:t>
            </a:r>
            <a:br>
              <a:rPr lang="en-US" sz="999" b="1" dirty="0">
                <a:ea typeface="Arial Unicode MS" panose="020B0604020202020204" pitchFamily="34" charset="-128"/>
                <a:cs typeface="Arial Unicode MS" panose="020B0604020202020204" pitchFamily="34" charset="-128"/>
              </a:rPr>
            </a:br>
            <a:r>
              <a:rPr lang="en-US" sz="999" b="1" dirty="0">
                <a:ea typeface="Arial Unicode MS" panose="020B0604020202020204" pitchFamily="34" charset="-128"/>
                <a:cs typeface="Arial Unicode MS" panose="020B0604020202020204" pitchFamily="34" charset="-128"/>
              </a:rPr>
              <a:t>user journey:</a:t>
            </a:r>
            <a:endParaRPr lang="en-US" sz="1599" b="1" dirty="0">
              <a:ea typeface="Arial Unicode MS" panose="020B0604020202020204" pitchFamily="34" charset="-128"/>
              <a:cs typeface="Arial Unicode MS" panose="020B0604020202020204" pitchFamily="34" charset="-128"/>
            </a:endParaRPr>
          </a:p>
        </p:txBody>
      </p:sp>
      <p:sp>
        <p:nvSpPr>
          <p:cNvPr id="80" name="Textfeld 2"/>
          <p:cNvSpPr txBox="1"/>
          <p:nvPr/>
        </p:nvSpPr>
        <p:spPr>
          <a:xfrm>
            <a:off x="7031617" y="1453420"/>
            <a:ext cx="4678034" cy="315980"/>
          </a:xfrm>
          <a:prstGeom prst="rect">
            <a:avLst/>
          </a:prstGeom>
          <a:solidFill>
            <a:srgbClr val="EB780A"/>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84880" tIns="42439" rIns="113161" bIns="42439"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2000" b="1" kern="0">
                <a:solidFill>
                  <a:schemeClr val="accent3"/>
                </a:solidFill>
              </a:defRPr>
            </a:lvl1pPr>
          </a:lstStyle>
          <a:p>
            <a:r>
              <a:rPr lang="en-US" sz="1399" dirty="0">
                <a:solidFill>
                  <a:schemeClr val="bg1"/>
                </a:solidFill>
              </a:rPr>
              <a:t>MindAccess IoT Value Plan</a:t>
            </a:r>
          </a:p>
        </p:txBody>
      </p:sp>
      <p:sp>
        <p:nvSpPr>
          <p:cNvPr id="94" name="Textfeld 3"/>
          <p:cNvSpPr txBox="1"/>
          <p:nvPr/>
        </p:nvSpPr>
        <p:spPr>
          <a:xfrm>
            <a:off x="7031618" y="1664847"/>
            <a:ext cx="4687554" cy="621295"/>
          </a:xfrm>
          <a:prstGeom prst="rect">
            <a:avLst/>
          </a:prstGeom>
          <a:no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35981" tIns="35981" rIns="35981" bIns="35981"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999"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Use MindSphere applications based on ingested data – without development knowhow</a:t>
            </a:r>
          </a:p>
        </p:txBody>
      </p:sp>
      <p:sp>
        <p:nvSpPr>
          <p:cNvPr id="100" name="Rechteck 4"/>
          <p:cNvSpPr/>
          <p:nvPr/>
        </p:nvSpPr>
        <p:spPr bwMode="auto">
          <a:xfrm>
            <a:off x="7031617" y="1453419"/>
            <a:ext cx="4678034" cy="2154875"/>
          </a:xfrm>
          <a:prstGeom prst="rect">
            <a:avLst/>
          </a:prstGeom>
          <a:noFill/>
          <a:ln w="9525">
            <a:solidFill>
              <a:schemeClr val="accent1"/>
            </a:solidFill>
          </a:ln>
          <a:effectLst/>
          <a:extLst/>
        </p:spPr>
        <p:txBody>
          <a:bodyPr wrap="square" lIns="105245" tIns="52623" rIns="105245" bIns="52623"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04" name="Freeform 80"/>
          <p:cNvSpPr>
            <a:spLocks noChangeAspect="1" noEditPoints="1"/>
          </p:cNvSpPr>
          <p:nvPr/>
        </p:nvSpPr>
        <p:spPr bwMode="auto">
          <a:xfrm>
            <a:off x="10486095" y="2593400"/>
            <a:ext cx="402684" cy="335312"/>
          </a:xfrm>
          <a:custGeom>
            <a:avLst/>
            <a:gdLst>
              <a:gd name="T0" fmla="*/ 0 w 800"/>
              <a:gd name="T1" fmla="*/ 66 h 666"/>
              <a:gd name="T2" fmla="*/ 67 w 800"/>
              <a:gd name="T3" fmla="*/ 653 h 666"/>
              <a:gd name="T4" fmla="*/ 160 w 800"/>
              <a:gd name="T5" fmla="*/ 0 h 666"/>
              <a:gd name="T6" fmla="*/ 653 w 800"/>
              <a:gd name="T7" fmla="*/ 40 h 666"/>
              <a:gd name="T8" fmla="*/ 547 w 800"/>
              <a:gd name="T9" fmla="*/ 666 h 666"/>
              <a:gd name="T10" fmla="*/ 653 w 800"/>
              <a:gd name="T11" fmla="*/ 40 h 666"/>
              <a:gd name="T12" fmla="*/ 173 w 800"/>
              <a:gd name="T13" fmla="*/ 13 h 666"/>
              <a:gd name="T14" fmla="*/ 533 w 800"/>
              <a:gd name="T15" fmla="*/ 0 h 666"/>
              <a:gd name="T16" fmla="*/ 533 w 800"/>
              <a:gd name="T17" fmla="*/ 46 h 666"/>
              <a:gd name="T18" fmla="*/ 173 w 800"/>
              <a:gd name="T19" fmla="*/ 26 h 666"/>
              <a:gd name="T20" fmla="*/ 533 w 800"/>
              <a:gd name="T21" fmla="*/ 46 h 666"/>
              <a:gd name="T22" fmla="*/ 173 w 800"/>
              <a:gd name="T23" fmla="*/ 100 h 666"/>
              <a:gd name="T24" fmla="*/ 533 w 800"/>
              <a:gd name="T25" fmla="*/ 60 h 666"/>
              <a:gd name="T26" fmla="*/ 533 w 800"/>
              <a:gd name="T27" fmla="*/ 200 h 666"/>
              <a:gd name="T28" fmla="*/ 173 w 800"/>
              <a:gd name="T29" fmla="*/ 113 h 666"/>
              <a:gd name="T30" fmla="*/ 533 w 800"/>
              <a:gd name="T31" fmla="*/ 200 h 666"/>
              <a:gd name="T32" fmla="*/ 173 w 800"/>
              <a:gd name="T33" fmla="*/ 326 h 666"/>
              <a:gd name="T34" fmla="*/ 533 w 800"/>
              <a:gd name="T35" fmla="*/ 213 h 666"/>
              <a:gd name="T36" fmla="*/ 173 w 800"/>
              <a:gd name="T37" fmla="*/ 340 h 666"/>
              <a:gd name="T38" fmla="*/ 533 w 800"/>
              <a:gd name="T39" fmla="*/ 453 h 666"/>
              <a:gd name="T40" fmla="*/ 173 w 800"/>
              <a:gd name="T41" fmla="*/ 340 h 666"/>
              <a:gd name="T42" fmla="*/ 173 w 800"/>
              <a:gd name="T43" fmla="*/ 553 h 666"/>
              <a:gd name="T44" fmla="*/ 533 w 800"/>
              <a:gd name="T45" fmla="*/ 466 h 666"/>
              <a:gd name="T46" fmla="*/ 533 w 800"/>
              <a:gd name="T47" fmla="*/ 640 h 666"/>
              <a:gd name="T48" fmla="*/ 173 w 800"/>
              <a:gd name="T49" fmla="*/ 620 h 666"/>
              <a:gd name="T50" fmla="*/ 533 w 800"/>
              <a:gd name="T51" fmla="*/ 640 h 666"/>
              <a:gd name="T52" fmla="*/ 173 w 800"/>
              <a:gd name="T53" fmla="*/ 606 h 666"/>
              <a:gd name="T54" fmla="*/ 533 w 800"/>
              <a:gd name="T55" fmla="*/ 566 h 666"/>
              <a:gd name="T56" fmla="*/ 533 w 800"/>
              <a:gd name="T57" fmla="*/ 666 h 666"/>
              <a:gd name="T58" fmla="*/ 173 w 800"/>
              <a:gd name="T59" fmla="*/ 653 h 666"/>
              <a:gd name="T60" fmla="*/ 533 w 800"/>
              <a:gd name="T61" fmla="*/ 666 h 666"/>
              <a:gd name="T62" fmla="*/ 693 w 800"/>
              <a:gd name="T63" fmla="*/ 413 h 666"/>
              <a:gd name="T64" fmla="*/ 667 w 800"/>
              <a:gd name="T65" fmla="*/ 240 h 666"/>
              <a:gd name="T66" fmla="*/ 707 w 800"/>
              <a:gd name="T67" fmla="*/ 280 h 666"/>
              <a:gd name="T68" fmla="*/ 800 w 800"/>
              <a:gd name="T69" fmla="*/ 386 h 666"/>
              <a:gd name="T70" fmla="*/ 707 w 800"/>
              <a:gd name="T71" fmla="*/ 28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666">
                <a:moveTo>
                  <a:pt x="67" y="13"/>
                </a:moveTo>
                <a:cubicBezTo>
                  <a:pt x="34" y="30"/>
                  <a:pt x="0" y="66"/>
                  <a:pt x="0" y="66"/>
                </a:cubicBezTo>
                <a:cubicBezTo>
                  <a:pt x="0" y="600"/>
                  <a:pt x="0" y="600"/>
                  <a:pt x="0" y="600"/>
                </a:cubicBezTo>
                <a:cubicBezTo>
                  <a:pt x="0" y="600"/>
                  <a:pt x="31" y="632"/>
                  <a:pt x="67" y="653"/>
                </a:cubicBezTo>
                <a:cubicBezTo>
                  <a:pt x="69" y="655"/>
                  <a:pt x="104" y="666"/>
                  <a:pt x="160" y="666"/>
                </a:cubicBezTo>
                <a:cubicBezTo>
                  <a:pt x="160" y="0"/>
                  <a:pt x="160" y="0"/>
                  <a:pt x="160" y="0"/>
                </a:cubicBezTo>
                <a:cubicBezTo>
                  <a:pt x="107" y="0"/>
                  <a:pt x="69" y="12"/>
                  <a:pt x="67" y="13"/>
                </a:cubicBezTo>
                <a:close/>
                <a:moveTo>
                  <a:pt x="653" y="40"/>
                </a:moveTo>
                <a:cubicBezTo>
                  <a:pt x="653" y="626"/>
                  <a:pt x="653" y="626"/>
                  <a:pt x="653" y="626"/>
                </a:cubicBezTo>
                <a:cubicBezTo>
                  <a:pt x="653" y="626"/>
                  <a:pt x="603" y="666"/>
                  <a:pt x="547" y="666"/>
                </a:cubicBezTo>
                <a:cubicBezTo>
                  <a:pt x="547" y="0"/>
                  <a:pt x="547" y="0"/>
                  <a:pt x="547" y="0"/>
                </a:cubicBezTo>
                <a:cubicBezTo>
                  <a:pt x="605" y="0"/>
                  <a:pt x="653" y="40"/>
                  <a:pt x="653" y="40"/>
                </a:cubicBezTo>
                <a:close/>
                <a:moveTo>
                  <a:pt x="533" y="13"/>
                </a:moveTo>
                <a:cubicBezTo>
                  <a:pt x="173" y="13"/>
                  <a:pt x="173" y="13"/>
                  <a:pt x="173" y="13"/>
                </a:cubicBezTo>
                <a:cubicBezTo>
                  <a:pt x="173" y="0"/>
                  <a:pt x="173" y="0"/>
                  <a:pt x="173" y="0"/>
                </a:cubicBezTo>
                <a:cubicBezTo>
                  <a:pt x="533" y="0"/>
                  <a:pt x="533" y="0"/>
                  <a:pt x="533" y="0"/>
                </a:cubicBezTo>
                <a:lnTo>
                  <a:pt x="533" y="13"/>
                </a:lnTo>
                <a:close/>
                <a:moveTo>
                  <a:pt x="533" y="46"/>
                </a:moveTo>
                <a:cubicBezTo>
                  <a:pt x="173" y="46"/>
                  <a:pt x="173" y="46"/>
                  <a:pt x="173" y="46"/>
                </a:cubicBezTo>
                <a:cubicBezTo>
                  <a:pt x="173" y="26"/>
                  <a:pt x="173" y="26"/>
                  <a:pt x="173" y="26"/>
                </a:cubicBezTo>
                <a:cubicBezTo>
                  <a:pt x="533" y="26"/>
                  <a:pt x="533" y="26"/>
                  <a:pt x="533" y="26"/>
                </a:cubicBezTo>
                <a:lnTo>
                  <a:pt x="533" y="46"/>
                </a:lnTo>
                <a:close/>
                <a:moveTo>
                  <a:pt x="533" y="100"/>
                </a:moveTo>
                <a:cubicBezTo>
                  <a:pt x="173" y="100"/>
                  <a:pt x="173" y="100"/>
                  <a:pt x="173" y="100"/>
                </a:cubicBezTo>
                <a:cubicBezTo>
                  <a:pt x="173" y="60"/>
                  <a:pt x="173" y="60"/>
                  <a:pt x="173" y="60"/>
                </a:cubicBezTo>
                <a:cubicBezTo>
                  <a:pt x="533" y="60"/>
                  <a:pt x="533" y="60"/>
                  <a:pt x="533" y="60"/>
                </a:cubicBezTo>
                <a:lnTo>
                  <a:pt x="533" y="100"/>
                </a:lnTo>
                <a:close/>
                <a:moveTo>
                  <a:pt x="533" y="200"/>
                </a:moveTo>
                <a:cubicBezTo>
                  <a:pt x="173" y="200"/>
                  <a:pt x="173" y="200"/>
                  <a:pt x="173" y="200"/>
                </a:cubicBezTo>
                <a:cubicBezTo>
                  <a:pt x="173" y="113"/>
                  <a:pt x="173" y="113"/>
                  <a:pt x="173" y="113"/>
                </a:cubicBezTo>
                <a:cubicBezTo>
                  <a:pt x="533" y="113"/>
                  <a:pt x="533" y="113"/>
                  <a:pt x="533" y="113"/>
                </a:cubicBezTo>
                <a:lnTo>
                  <a:pt x="533" y="200"/>
                </a:lnTo>
                <a:close/>
                <a:moveTo>
                  <a:pt x="533" y="326"/>
                </a:moveTo>
                <a:cubicBezTo>
                  <a:pt x="173" y="326"/>
                  <a:pt x="173" y="326"/>
                  <a:pt x="173" y="326"/>
                </a:cubicBezTo>
                <a:cubicBezTo>
                  <a:pt x="173" y="213"/>
                  <a:pt x="173" y="213"/>
                  <a:pt x="173" y="213"/>
                </a:cubicBezTo>
                <a:cubicBezTo>
                  <a:pt x="533" y="213"/>
                  <a:pt x="533" y="213"/>
                  <a:pt x="533" y="213"/>
                </a:cubicBezTo>
                <a:lnTo>
                  <a:pt x="533" y="326"/>
                </a:lnTo>
                <a:close/>
                <a:moveTo>
                  <a:pt x="173" y="340"/>
                </a:moveTo>
                <a:cubicBezTo>
                  <a:pt x="533" y="340"/>
                  <a:pt x="533" y="340"/>
                  <a:pt x="533" y="340"/>
                </a:cubicBezTo>
                <a:cubicBezTo>
                  <a:pt x="533" y="453"/>
                  <a:pt x="533" y="453"/>
                  <a:pt x="533" y="453"/>
                </a:cubicBezTo>
                <a:cubicBezTo>
                  <a:pt x="173" y="453"/>
                  <a:pt x="173" y="453"/>
                  <a:pt x="173" y="453"/>
                </a:cubicBezTo>
                <a:lnTo>
                  <a:pt x="173" y="340"/>
                </a:lnTo>
                <a:close/>
                <a:moveTo>
                  <a:pt x="533" y="553"/>
                </a:moveTo>
                <a:cubicBezTo>
                  <a:pt x="173" y="553"/>
                  <a:pt x="173" y="553"/>
                  <a:pt x="173" y="553"/>
                </a:cubicBezTo>
                <a:cubicBezTo>
                  <a:pt x="173" y="466"/>
                  <a:pt x="173" y="466"/>
                  <a:pt x="173" y="466"/>
                </a:cubicBezTo>
                <a:cubicBezTo>
                  <a:pt x="533" y="466"/>
                  <a:pt x="533" y="466"/>
                  <a:pt x="533" y="466"/>
                </a:cubicBezTo>
                <a:lnTo>
                  <a:pt x="533" y="553"/>
                </a:lnTo>
                <a:close/>
                <a:moveTo>
                  <a:pt x="533" y="640"/>
                </a:moveTo>
                <a:cubicBezTo>
                  <a:pt x="173" y="640"/>
                  <a:pt x="173" y="640"/>
                  <a:pt x="173" y="640"/>
                </a:cubicBezTo>
                <a:cubicBezTo>
                  <a:pt x="173" y="620"/>
                  <a:pt x="173" y="620"/>
                  <a:pt x="173" y="620"/>
                </a:cubicBezTo>
                <a:cubicBezTo>
                  <a:pt x="533" y="620"/>
                  <a:pt x="533" y="620"/>
                  <a:pt x="533" y="620"/>
                </a:cubicBezTo>
                <a:lnTo>
                  <a:pt x="533" y="640"/>
                </a:lnTo>
                <a:close/>
                <a:moveTo>
                  <a:pt x="533" y="606"/>
                </a:moveTo>
                <a:cubicBezTo>
                  <a:pt x="173" y="606"/>
                  <a:pt x="173" y="606"/>
                  <a:pt x="173" y="606"/>
                </a:cubicBezTo>
                <a:cubicBezTo>
                  <a:pt x="173" y="566"/>
                  <a:pt x="173" y="566"/>
                  <a:pt x="173" y="566"/>
                </a:cubicBezTo>
                <a:cubicBezTo>
                  <a:pt x="533" y="566"/>
                  <a:pt x="533" y="566"/>
                  <a:pt x="533" y="566"/>
                </a:cubicBezTo>
                <a:lnTo>
                  <a:pt x="533" y="606"/>
                </a:lnTo>
                <a:close/>
                <a:moveTo>
                  <a:pt x="533" y="666"/>
                </a:moveTo>
                <a:cubicBezTo>
                  <a:pt x="173" y="666"/>
                  <a:pt x="173" y="666"/>
                  <a:pt x="173" y="666"/>
                </a:cubicBezTo>
                <a:cubicBezTo>
                  <a:pt x="173" y="653"/>
                  <a:pt x="173" y="653"/>
                  <a:pt x="173" y="653"/>
                </a:cubicBezTo>
                <a:cubicBezTo>
                  <a:pt x="533" y="653"/>
                  <a:pt x="533" y="653"/>
                  <a:pt x="533" y="653"/>
                </a:cubicBezTo>
                <a:lnTo>
                  <a:pt x="533" y="666"/>
                </a:lnTo>
                <a:close/>
                <a:moveTo>
                  <a:pt x="693" y="253"/>
                </a:moveTo>
                <a:cubicBezTo>
                  <a:pt x="693" y="413"/>
                  <a:pt x="693" y="413"/>
                  <a:pt x="693" y="413"/>
                </a:cubicBezTo>
                <a:cubicBezTo>
                  <a:pt x="693" y="413"/>
                  <a:pt x="682" y="426"/>
                  <a:pt x="667" y="426"/>
                </a:cubicBezTo>
                <a:cubicBezTo>
                  <a:pt x="667" y="240"/>
                  <a:pt x="667" y="240"/>
                  <a:pt x="667" y="240"/>
                </a:cubicBezTo>
                <a:cubicBezTo>
                  <a:pt x="682" y="240"/>
                  <a:pt x="693" y="253"/>
                  <a:pt x="693" y="253"/>
                </a:cubicBezTo>
                <a:close/>
                <a:moveTo>
                  <a:pt x="707" y="280"/>
                </a:moveTo>
                <a:cubicBezTo>
                  <a:pt x="800" y="280"/>
                  <a:pt x="800" y="280"/>
                  <a:pt x="800" y="280"/>
                </a:cubicBezTo>
                <a:cubicBezTo>
                  <a:pt x="800" y="386"/>
                  <a:pt x="800" y="386"/>
                  <a:pt x="800" y="386"/>
                </a:cubicBezTo>
                <a:cubicBezTo>
                  <a:pt x="707" y="386"/>
                  <a:pt x="707" y="386"/>
                  <a:pt x="707" y="386"/>
                </a:cubicBezTo>
                <a:lnTo>
                  <a:pt x="707" y="280"/>
                </a:lnTo>
                <a:close/>
              </a:path>
            </a:pathLst>
          </a:custGeom>
          <a:solidFill>
            <a:srgbClr val="879BAA"/>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05" name="Freeform 5"/>
          <p:cNvSpPr>
            <a:spLocks noChangeAspect="1" noEditPoints="1"/>
          </p:cNvSpPr>
          <p:nvPr/>
        </p:nvSpPr>
        <p:spPr bwMode="auto">
          <a:xfrm flipH="1">
            <a:off x="11076440" y="2526559"/>
            <a:ext cx="417349" cy="449087"/>
          </a:xfrm>
          <a:custGeom>
            <a:avLst/>
            <a:gdLst>
              <a:gd name="T0" fmla="*/ 545 w 545"/>
              <a:gd name="T1" fmla="*/ 141 h 586"/>
              <a:gd name="T2" fmla="*/ 538 w 545"/>
              <a:gd name="T3" fmla="*/ 155 h 586"/>
              <a:gd name="T4" fmla="*/ 480 w 545"/>
              <a:gd name="T5" fmla="*/ 67 h 586"/>
              <a:gd name="T6" fmla="*/ 420 w 545"/>
              <a:gd name="T7" fmla="*/ 88 h 586"/>
              <a:gd name="T8" fmla="*/ 407 w 545"/>
              <a:gd name="T9" fmla="*/ 61 h 586"/>
              <a:gd name="T10" fmla="*/ 490 w 545"/>
              <a:gd name="T11" fmla="*/ 37 h 586"/>
              <a:gd name="T12" fmla="*/ 545 w 545"/>
              <a:gd name="T13" fmla="*/ 141 h 586"/>
              <a:gd name="T14" fmla="*/ 376 w 545"/>
              <a:gd name="T15" fmla="*/ 137 h 586"/>
              <a:gd name="T16" fmla="*/ 405 w 545"/>
              <a:gd name="T17" fmla="*/ 126 h 586"/>
              <a:gd name="T18" fmla="*/ 431 w 545"/>
              <a:gd name="T19" fmla="*/ 189 h 586"/>
              <a:gd name="T20" fmla="*/ 530 w 545"/>
              <a:gd name="T21" fmla="*/ 173 h 586"/>
              <a:gd name="T22" fmla="*/ 523 w 545"/>
              <a:gd name="T23" fmla="*/ 188 h 586"/>
              <a:gd name="T24" fmla="*/ 408 w 545"/>
              <a:gd name="T25" fmla="*/ 212 h 586"/>
              <a:gd name="T26" fmla="*/ 375 w 545"/>
              <a:gd name="T27" fmla="*/ 137 h 586"/>
              <a:gd name="T28" fmla="*/ 376 w 545"/>
              <a:gd name="T29" fmla="*/ 137 h 586"/>
              <a:gd name="T30" fmla="*/ 284 w 545"/>
              <a:gd name="T31" fmla="*/ 586 h 586"/>
              <a:gd name="T32" fmla="*/ 68 w 545"/>
              <a:gd name="T33" fmla="*/ 586 h 586"/>
              <a:gd name="T34" fmla="*/ 68 w 545"/>
              <a:gd name="T35" fmla="*/ 401 h 586"/>
              <a:gd name="T36" fmla="*/ 284 w 545"/>
              <a:gd name="T37" fmla="*/ 401 h 586"/>
              <a:gd name="T38" fmla="*/ 284 w 545"/>
              <a:gd name="T39" fmla="*/ 586 h 586"/>
              <a:gd name="T40" fmla="*/ 39 w 545"/>
              <a:gd name="T41" fmla="*/ 78 h 586"/>
              <a:gd name="T42" fmla="*/ 0 w 545"/>
              <a:gd name="T43" fmla="*/ 39 h 586"/>
              <a:gd name="T44" fmla="*/ 39 w 545"/>
              <a:gd name="T45" fmla="*/ 0 h 586"/>
              <a:gd name="T46" fmla="*/ 78 w 545"/>
              <a:gd name="T47" fmla="*/ 39 h 586"/>
              <a:gd name="T48" fmla="*/ 39 w 545"/>
              <a:gd name="T49" fmla="*/ 78 h 586"/>
              <a:gd name="T50" fmla="*/ 376 w 545"/>
              <a:gd name="T51" fmla="*/ 127 h 586"/>
              <a:gd name="T52" fmla="*/ 342 w 545"/>
              <a:gd name="T53" fmla="*/ 93 h 586"/>
              <a:gd name="T54" fmla="*/ 376 w 545"/>
              <a:gd name="T55" fmla="*/ 58 h 586"/>
              <a:gd name="T56" fmla="*/ 411 w 545"/>
              <a:gd name="T57" fmla="*/ 93 h 586"/>
              <a:gd name="T58" fmla="*/ 376 w 545"/>
              <a:gd name="T59" fmla="*/ 127 h 586"/>
              <a:gd name="T60" fmla="*/ 310 w 545"/>
              <a:gd name="T61" fmla="*/ 366 h 586"/>
              <a:gd name="T62" fmla="*/ 284 w 545"/>
              <a:gd name="T63" fmla="*/ 391 h 586"/>
              <a:gd name="T64" fmla="*/ 68 w 545"/>
              <a:gd name="T65" fmla="*/ 391 h 586"/>
              <a:gd name="T66" fmla="*/ 203 w 545"/>
              <a:gd name="T67" fmla="*/ 254 h 586"/>
              <a:gd name="T68" fmla="*/ 264 w 545"/>
              <a:gd name="T69" fmla="*/ 225 h 586"/>
              <a:gd name="T70" fmla="*/ 342 w 545"/>
              <a:gd name="T71" fmla="*/ 303 h 586"/>
              <a:gd name="T72" fmla="*/ 310 w 545"/>
              <a:gd name="T73" fmla="*/ 366 h 586"/>
              <a:gd name="T74" fmla="*/ 264 w 545"/>
              <a:gd name="T75" fmla="*/ 215 h 586"/>
              <a:gd name="T76" fmla="*/ 208 w 545"/>
              <a:gd name="T77" fmla="*/ 235 h 586"/>
              <a:gd name="T78" fmla="*/ 158 w 545"/>
              <a:gd name="T79" fmla="*/ 286 h 586"/>
              <a:gd name="T80" fmla="*/ 23 w 545"/>
              <a:gd name="T81" fmla="*/ 85 h 586"/>
              <a:gd name="T82" fmla="*/ 39 w 545"/>
              <a:gd name="T83" fmla="*/ 88 h 586"/>
              <a:gd name="T84" fmla="*/ 88 w 545"/>
              <a:gd name="T85" fmla="*/ 39 h 586"/>
              <a:gd name="T86" fmla="*/ 87 w 545"/>
              <a:gd name="T87" fmla="*/ 30 h 586"/>
              <a:gd name="T88" fmla="*/ 288 w 545"/>
              <a:gd name="T89" fmla="*/ 218 h 586"/>
              <a:gd name="T90" fmla="*/ 264 w 545"/>
              <a:gd name="T91" fmla="*/ 215 h 586"/>
              <a:gd name="T92" fmla="*/ 332 w 545"/>
              <a:gd name="T93" fmla="*/ 93 h 586"/>
              <a:gd name="T94" fmla="*/ 344 w 545"/>
              <a:gd name="T95" fmla="*/ 123 h 586"/>
              <a:gd name="T96" fmla="*/ 174 w 545"/>
              <a:gd name="T97" fmla="*/ 98 h 586"/>
              <a:gd name="T98" fmla="*/ 75 w 545"/>
              <a:gd name="T99" fmla="*/ 5 h 586"/>
              <a:gd name="T100" fmla="*/ 355 w 545"/>
              <a:gd name="T101" fmla="*/ 54 h 586"/>
              <a:gd name="T102" fmla="*/ 332 w 545"/>
              <a:gd name="T103" fmla="*/ 9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5" h="586">
                <a:moveTo>
                  <a:pt x="545" y="141"/>
                </a:moveTo>
                <a:cubicBezTo>
                  <a:pt x="538" y="155"/>
                  <a:pt x="538" y="155"/>
                  <a:pt x="538" y="155"/>
                </a:cubicBezTo>
                <a:cubicBezTo>
                  <a:pt x="480" y="67"/>
                  <a:pt x="480" y="67"/>
                  <a:pt x="480" y="67"/>
                </a:cubicBezTo>
                <a:cubicBezTo>
                  <a:pt x="420" y="88"/>
                  <a:pt x="420" y="88"/>
                  <a:pt x="420" y="88"/>
                </a:cubicBezTo>
                <a:cubicBezTo>
                  <a:pt x="419" y="78"/>
                  <a:pt x="414" y="68"/>
                  <a:pt x="407" y="61"/>
                </a:cubicBezTo>
                <a:cubicBezTo>
                  <a:pt x="490" y="37"/>
                  <a:pt x="490" y="37"/>
                  <a:pt x="490" y="37"/>
                </a:cubicBezTo>
                <a:lnTo>
                  <a:pt x="545" y="141"/>
                </a:lnTo>
                <a:close/>
                <a:moveTo>
                  <a:pt x="376" y="137"/>
                </a:moveTo>
                <a:cubicBezTo>
                  <a:pt x="387" y="137"/>
                  <a:pt x="397" y="133"/>
                  <a:pt x="405" y="126"/>
                </a:cubicBezTo>
                <a:cubicBezTo>
                  <a:pt x="431" y="189"/>
                  <a:pt x="431" y="189"/>
                  <a:pt x="431" y="189"/>
                </a:cubicBezTo>
                <a:cubicBezTo>
                  <a:pt x="530" y="173"/>
                  <a:pt x="530" y="173"/>
                  <a:pt x="530" y="173"/>
                </a:cubicBezTo>
                <a:cubicBezTo>
                  <a:pt x="523" y="188"/>
                  <a:pt x="523" y="188"/>
                  <a:pt x="523" y="188"/>
                </a:cubicBezTo>
                <a:cubicBezTo>
                  <a:pt x="408" y="212"/>
                  <a:pt x="408" y="212"/>
                  <a:pt x="408" y="212"/>
                </a:cubicBezTo>
                <a:cubicBezTo>
                  <a:pt x="375" y="137"/>
                  <a:pt x="375" y="137"/>
                  <a:pt x="375" y="137"/>
                </a:cubicBezTo>
                <a:cubicBezTo>
                  <a:pt x="375" y="137"/>
                  <a:pt x="376" y="137"/>
                  <a:pt x="376" y="137"/>
                </a:cubicBezTo>
                <a:close/>
                <a:moveTo>
                  <a:pt x="284" y="586"/>
                </a:moveTo>
                <a:cubicBezTo>
                  <a:pt x="68" y="586"/>
                  <a:pt x="68" y="586"/>
                  <a:pt x="68" y="586"/>
                </a:cubicBezTo>
                <a:cubicBezTo>
                  <a:pt x="68" y="401"/>
                  <a:pt x="68" y="401"/>
                  <a:pt x="68" y="401"/>
                </a:cubicBezTo>
                <a:cubicBezTo>
                  <a:pt x="284" y="401"/>
                  <a:pt x="284" y="401"/>
                  <a:pt x="284" y="401"/>
                </a:cubicBezTo>
                <a:lnTo>
                  <a:pt x="284" y="586"/>
                </a:lnTo>
                <a:close/>
                <a:moveTo>
                  <a:pt x="39" y="78"/>
                </a:moveTo>
                <a:cubicBezTo>
                  <a:pt x="18" y="78"/>
                  <a:pt x="0" y="60"/>
                  <a:pt x="0" y="39"/>
                </a:cubicBezTo>
                <a:cubicBezTo>
                  <a:pt x="0" y="17"/>
                  <a:pt x="18" y="0"/>
                  <a:pt x="39" y="0"/>
                </a:cubicBezTo>
                <a:cubicBezTo>
                  <a:pt x="61" y="0"/>
                  <a:pt x="78" y="17"/>
                  <a:pt x="78" y="39"/>
                </a:cubicBezTo>
                <a:cubicBezTo>
                  <a:pt x="78" y="60"/>
                  <a:pt x="61" y="78"/>
                  <a:pt x="39" y="78"/>
                </a:cubicBezTo>
                <a:close/>
                <a:moveTo>
                  <a:pt x="376" y="127"/>
                </a:moveTo>
                <a:cubicBezTo>
                  <a:pt x="358" y="127"/>
                  <a:pt x="342" y="111"/>
                  <a:pt x="342" y="93"/>
                </a:cubicBezTo>
                <a:cubicBezTo>
                  <a:pt x="342" y="74"/>
                  <a:pt x="358" y="58"/>
                  <a:pt x="376" y="58"/>
                </a:cubicBezTo>
                <a:cubicBezTo>
                  <a:pt x="395" y="58"/>
                  <a:pt x="411" y="74"/>
                  <a:pt x="411" y="93"/>
                </a:cubicBezTo>
                <a:cubicBezTo>
                  <a:pt x="411" y="111"/>
                  <a:pt x="395" y="127"/>
                  <a:pt x="376" y="127"/>
                </a:cubicBezTo>
                <a:close/>
                <a:moveTo>
                  <a:pt x="310" y="366"/>
                </a:moveTo>
                <a:cubicBezTo>
                  <a:pt x="284" y="391"/>
                  <a:pt x="284" y="391"/>
                  <a:pt x="284" y="391"/>
                </a:cubicBezTo>
                <a:cubicBezTo>
                  <a:pt x="68" y="391"/>
                  <a:pt x="68" y="391"/>
                  <a:pt x="68" y="391"/>
                </a:cubicBezTo>
                <a:cubicBezTo>
                  <a:pt x="203" y="254"/>
                  <a:pt x="203" y="254"/>
                  <a:pt x="203" y="254"/>
                </a:cubicBezTo>
                <a:cubicBezTo>
                  <a:pt x="217" y="236"/>
                  <a:pt x="239" y="225"/>
                  <a:pt x="264" y="225"/>
                </a:cubicBezTo>
                <a:cubicBezTo>
                  <a:pt x="307" y="225"/>
                  <a:pt x="342" y="260"/>
                  <a:pt x="342" y="303"/>
                </a:cubicBezTo>
                <a:cubicBezTo>
                  <a:pt x="342" y="329"/>
                  <a:pt x="330" y="351"/>
                  <a:pt x="310" y="366"/>
                </a:cubicBezTo>
                <a:close/>
                <a:moveTo>
                  <a:pt x="264" y="215"/>
                </a:moveTo>
                <a:cubicBezTo>
                  <a:pt x="243" y="215"/>
                  <a:pt x="223" y="222"/>
                  <a:pt x="208" y="235"/>
                </a:cubicBezTo>
                <a:cubicBezTo>
                  <a:pt x="203" y="239"/>
                  <a:pt x="158" y="286"/>
                  <a:pt x="158" y="286"/>
                </a:cubicBezTo>
                <a:cubicBezTo>
                  <a:pt x="23" y="85"/>
                  <a:pt x="23" y="85"/>
                  <a:pt x="23" y="85"/>
                </a:cubicBezTo>
                <a:cubicBezTo>
                  <a:pt x="28" y="87"/>
                  <a:pt x="34" y="88"/>
                  <a:pt x="39" y="88"/>
                </a:cubicBezTo>
                <a:cubicBezTo>
                  <a:pt x="66" y="88"/>
                  <a:pt x="88" y="66"/>
                  <a:pt x="88" y="39"/>
                </a:cubicBezTo>
                <a:cubicBezTo>
                  <a:pt x="88" y="36"/>
                  <a:pt x="88" y="33"/>
                  <a:pt x="87" y="30"/>
                </a:cubicBezTo>
                <a:cubicBezTo>
                  <a:pt x="288" y="218"/>
                  <a:pt x="288" y="218"/>
                  <a:pt x="288" y="218"/>
                </a:cubicBezTo>
                <a:cubicBezTo>
                  <a:pt x="280" y="216"/>
                  <a:pt x="272" y="215"/>
                  <a:pt x="264" y="215"/>
                </a:cubicBezTo>
                <a:close/>
                <a:moveTo>
                  <a:pt x="332" y="93"/>
                </a:moveTo>
                <a:cubicBezTo>
                  <a:pt x="332" y="104"/>
                  <a:pt x="337" y="115"/>
                  <a:pt x="344" y="123"/>
                </a:cubicBezTo>
                <a:cubicBezTo>
                  <a:pt x="174" y="98"/>
                  <a:pt x="174" y="98"/>
                  <a:pt x="174" y="98"/>
                </a:cubicBezTo>
                <a:cubicBezTo>
                  <a:pt x="75" y="5"/>
                  <a:pt x="75" y="5"/>
                  <a:pt x="75" y="5"/>
                </a:cubicBezTo>
                <a:cubicBezTo>
                  <a:pt x="355" y="54"/>
                  <a:pt x="355" y="54"/>
                  <a:pt x="355" y="54"/>
                </a:cubicBezTo>
                <a:cubicBezTo>
                  <a:pt x="342" y="61"/>
                  <a:pt x="332" y="76"/>
                  <a:pt x="332" y="93"/>
                </a:cubicBezTo>
                <a:close/>
              </a:path>
            </a:pathLst>
          </a:custGeom>
          <a:solidFill>
            <a:srgbClr val="879BAA"/>
          </a:solidFill>
          <a:ln>
            <a:noFill/>
          </a:ln>
          <a:extLst/>
        </p:spPr>
        <p:txBody>
          <a:bodyPr vert="horz" wrap="square" lIns="91392" tIns="45696" rIns="91392" bIns="45696" numCol="1" anchor="t" anchorCtr="0" compatLnSpc="1">
            <a:prstTxWarp prst="textNoShape">
              <a:avLst/>
            </a:prstTxWarp>
          </a:bodyPr>
          <a:lstStyle/>
          <a:p>
            <a:endParaRPr lang="en-US" sz="1799" dirty="0"/>
          </a:p>
        </p:txBody>
      </p:sp>
      <p:sp>
        <p:nvSpPr>
          <p:cNvPr id="106" name="Textfeld 87"/>
          <p:cNvSpPr txBox="1"/>
          <p:nvPr/>
        </p:nvSpPr>
        <p:spPr>
          <a:xfrm>
            <a:off x="7495323" y="2169516"/>
            <a:ext cx="2127233" cy="186041"/>
          </a:xfrm>
          <a:prstGeom prst="rect">
            <a:avLst/>
          </a:prstGeom>
          <a:noFill/>
        </p:spPr>
        <p:txBody>
          <a:bodyPr wrap="square" lIns="0" tIns="0" rIns="0" bIns="0" rtlCol="0">
            <a:noAutofit/>
          </a:bodyPr>
          <a:lstStyle/>
          <a:p>
            <a:pPr>
              <a:lnSpc>
                <a:spcPct val="110000"/>
              </a:lnSpc>
            </a:pPr>
            <a:r>
              <a:rPr lang="en-US" sz="999" dirty="0">
                <a:ea typeface="Arial Unicode MS" panose="020B0604020202020204" pitchFamily="34" charset="-128"/>
                <a:cs typeface="Arial Unicode MS" panose="020B0604020202020204" pitchFamily="34" charset="-128"/>
              </a:rPr>
              <a:t>End user (end customer or OEM)</a:t>
            </a:r>
          </a:p>
        </p:txBody>
      </p:sp>
      <p:pic>
        <p:nvPicPr>
          <p:cNvPr id="108" name="Grafik 8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47529" y="2172302"/>
            <a:ext cx="177944" cy="175031"/>
          </a:xfrm>
          <a:prstGeom prst="rect">
            <a:avLst/>
          </a:prstGeom>
          <a:solidFill>
            <a:schemeClr val="accent1">
              <a:lumMod val="20000"/>
              <a:lumOff val="80000"/>
            </a:schemeClr>
          </a:solidFill>
        </p:spPr>
      </p:pic>
      <p:sp>
        <p:nvSpPr>
          <p:cNvPr id="109" name="Rechteck 89"/>
          <p:cNvSpPr/>
          <p:nvPr/>
        </p:nvSpPr>
        <p:spPr bwMode="auto">
          <a:xfrm>
            <a:off x="7170138" y="2133531"/>
            <a:ext cx="4431606" cy="249072"/>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20" name="Zylinder 94"/>
          <p:cNvSpPr/>
          <p:nvPr/>
        </p:nvSpPr>
        <p:spPr bwMode="auto">
          <a:xfrm>
            <a:off x="7175558" y="3192430"/>
            <a:ext cx="1466039" cy="354849"/>
          </a:xfrm>
          <a:prstGeom prst="can">
            <a:avLst/>
          </a:prstGeom>
          <a:solidFill>
            <a:schemeClr val="bg2">
              <a:lumMod val="40000"/>
              <a:lumOff val="60000"/>
              <a:alpha val="80000"/>
            </a:schemeClr>
          </a:solidFill>
          <a:ln>
            <a:solidFill>
              <a:schemeClr val="bg2">
                <a:lumMod val="75000"/>
              </a:schemeClr>
            </a:solidFill>
          </a:ln>
          <a:effectLst/>
          <a:extLst/>
        </p:spPr>
        <p:txBody>
          <a:bodyPr rtlCol="0" anchor="t" anchorCtr="0"/>
          <a:lstStyle/>
          <a:p>
            <a:pPr algn="ctr"/>
            <a:r>
              <a:rPr lang="en-US" sz="999" b="1" dirty="0"/>
              <a:t>Productive tenant</a:t>
            </a:r>
            <a:r>
              <a:rPr lang="en-US" sz="999" b="1" baseline="30000" dirty="0"/>
              <a:t>1)</a:t>
            </a:r>
          </a:p>
          <a:p>
            <a:pPr algn="ctr"/>
            <a:endParaRPr lang="en-US" sz="999" b="1" dirty="0"/>
          </a:p>
        </p:txBody>
      </p:sp>
      <p:sp>
        <p:nvSpPr>
          <p:cNvPr id="125" name="Textfeld 91"/>
          <p:cNvSpPr txBox="1"/>
          <p:nvPr/>
        </p:nvSpPr>
        <p:spPr>
          <a:xfrm>
            <a:off x="5635233" y="2275846"/>
            <a:ext cx="1396385" cy="541405"/>
          </a:xfrm>
          <a:prstGeom prst="rect">
            <a:avLst/>
          </a:prstGeom>
          <a:solidFill>
            <a:schemeClr val="bg1"/>
          </a:solidFill>
        </p:spPr>
        <p:txBody>
          <a:bodyPr wrap="square" lIns="0" tIns="0" rIns="0" bIns="0" rtlCol="0" anchor="ctr" anchorCtr="0">
            <a:spAutoFit/>
          </a:bodyPr>
          <a:lstStyle/>
          <a:p>
            <a:pPr algn="ctr">
              <a:lnSpc>
                <a:spcPct val="110000"/>
              </a:lnSpc>
            </a:pPr>
            <a:r>
              <a:rPr lang="en-US" sz="800" dirty="0">
                <a:solidFill>
                  <a:schemeClr val="bg2">
                    <a:lumMod val="75000"/>
                  </a:schemeClr>
                </a:solidFill>
                <a:ea typeface="Arial Unicode MS" panose="020B0604020202020204" pitchFamily="34" charset="-128"/>
                <a:cs typeface="Arial Unicode MS" panose="020B0604020202020204" pitchFamily="34" charset="-128"/>
              </a:rPr>
              <a:t>Access to Apps </a:t>
            </a:r>
            <a:br>
              <a:rPr lang="en-US" sz="800" dirty="0">
                <a:solidFill>
                  <a:schemeClr val="bg2">
                    <a:lumMod val="75000"/>
                  </a:schemeClr>
                </a:solidFill>
                <a:ea typeface="Arial Unicode MS" panose="020B0604020202020204" pitchFamily="34" charset="-128"/>
                <a:cs typeface="Arial Unicode MS" panose="020B0604020202020204" pitchFamily="34" charset="-128"/>
              </a:rPr>
            </a:br>
            <a:r>
              <a:rPr lang="en-US" sz="800" dirty="0">
                <a:solidFill>
                  <a:schemeClr val="bg2">
                    <a:lumMod val="75000"/>
                  </a:schemeClr>
                </a:solidFill>
                <a:ea typeface="Arial Unicode MS" panose="020B0604020202020204" pitchFamily="34" charset="-128"/>
                <a:cs typeface="Arial Unicode MS" panose="020B0604020202020204" pitchFamily="34" charset="-128"/>
              </a:rPr>
              <a:t>from one or several operators/ providers e.g. requested via MindSphere Store</a:t>
            </a:r>
          </a:p>
        </p:txBody>
      </p:sp>
      <p:pic>
        <p:nvPicPr>
          <p:cNvPr id="129" name="Monitor_Processing_Monitoring" descr="D:\syncplicity\Z003k6cf\Documents\ES Grafiken\Monitor_Processing_Monitoring.pn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7198213" y="2573863"/>
            <a:ext cx="593815" cy="494963"/>
          </a:xfrm>
          <a:prstGeom prst="rect">
            <a:avLst/>
          </a:prstGeom>
          <a:noFill/>
          <a:extLst>
            <a:ext uri="{909E8E84-426E-40DD-AFC4-6F175D3DCCD1}">
              <a14:hiddenFill xmlns:a14="http://schemas.microsoft.com/office/drawing/2010/main">
                <a:solidFill>
                  <a:srgbClr val="FFFFFF"/>
                </a:solidFill>
              </a14:hiddenFill>
            </a:ext>
          </a:extLst>
        </p:spPr>
      </p:pic>
      <p:sp>
        <p:nvSpPr>
          <p:cNvPr id="126" name="Rechteck 118"/>
          <p:cNvSpPr/>
          <p:nvPr/>
        </p:nvSpPr>
        <p:spPr bwMode="auto">
          <a:xfrm>
            <a:off x="7627500" y="2460185"/>
            <a:ext cx="528468" cy="204969"/>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ea typeface="Arial Unicode MS" panose="020B0604020202020204" pitchFamily="34" charset="-128"/>
                <a:cs typeface="Arial Unicode MS" panose="020B0604020202020204" pitchFamily="34" charset="-128"/>
              </a:rPr>
              <a:t>App 1</a:t>
            </a:r>
          </a:p>
        </p:txBody>
      </p:sp>
      <p:cxnSp>
        <p:nvCxnSpPr>
          <p:cNvPr id="130" name="Gewinkelte Verbindung 91"/>
          <p:cNvCxnSpPr>
            <a:endCxn id="120" idx="2"/>
          </p:cNvCxnSpPr>
          <p:nvPr/>
        </p:nvCxnSpPr>
        <p:spPr bwMode="auto">
          <a:xfrm flipV="1">
            <a:off x="3267321" y="3369856"/>
            <a:ext cx="3908237" cy="1147391"/>
          </a:xfrm>
          <a:prstGeom prst="bentConnector3">
            <a:avLst>
              <a:gd name="adj1" fmla="val 50000"/>
            </a:avLst>
          </a:prstGeom>
          <a:solidFill>
            <a:schemeClr val="tx2"/>
          </a:solidFill>
          <a:ln w="28575" cap="flat" cmpd="sng" algn="ctr">
            <a:solidFill>
              <a:schemeClr val="accent2">
                <a:lumMod val="75000"/>
              </a:schemeClr>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4" name="Ellipse 60"/>
          <p:cNvSpPr>
            <a:spLocks noChangeAspect="1"/>
          </p:cNvSpPr>
          <p:nvPr/>
        </p:nvSpPr>
        <p:spPr bwMode="auto">
          <a:xfrm>
            <a:off x="1777632" y="6006093"/>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3</a:t>
            </a:r>
          </a:p>
        </p:txBody>
      </p:sp>
      <p:sp>
        <p:nvSpPr>
          <p:cNvPr id="136" name="Textfeld 61"/>
          <p:cNvSpPr txBox="1"/>
          <p:nvPr/>
        </p:nvSpPr>
        <p:spPr>
          <a:xfrm>
            <a:off x="2088294" y="5978219"/>
            <a:ext cx="1515652" cy="307617"/>
          </a:xfrm>
          <a:prstGeom prst="rect">
            <a:avLst/>
          </a:prstGeom>
          <a:noFill/>
        </p:spPr>
        <p:txBody>
          <a:bodyPr wrap="none" lIns="0" tIns="0" rIns="0" bIns="0" rtlCol="0" anchor="ctr" anchorCtr="0">
            <a:spAutoFit/>
          </a:bodyPr>
          <a:lstStyle/>
          <a:p>
            <a:r>
              <a:rPr lang="en-US" sz="999" dirty="0">
                <a:ea typeface="Arial Unicode MS" panose="020B0604020202020204" pitchFamily="34" charset="-128"/>
                <a:cs typeface="Arial Unicode MS" panose="020B0604020202020204" pitchFamily="34" charset="-128"/>
              </a:rPr>
              <a:t>Operator/ provider uploads</a:t>
            </a:r>
            <a:br>
              <a:rPr lang="en-US" sz="999" dirty="0">
                <a:ea typeface="Arial Unicode MS" panose="020B0604020202020204" pitchFamily="34" charset="-128"/>
                <a:cs typeface="Arial Unicode MS" panose="020B0604020202020204" pitchFamily="34" charset="-128"/>
              </a:rPr>
            </a:br>
            <a:r>
              <a:rPr lang="en-US" sz="999" dirty="0">
                <a:ea typeface="Arial Unicode MS" panose="020B0604020202020204" pitchFamily="34" charset="-128"/>
                <a:cs typeface="Arial Unicode MS" panose="020B0604020202020204" pitchFamily="34" charset="-128"/>
              </a:rPr>
              <a:t>App to MindSphere Store</a:t>
            </a:r>
            <a:endParaRPr lang="en-US" sz="1599" dirty="0">
              <a:ea typeface="Arial Unicode MS" panose="020B0604020202020204" pitchFamily="34" charset="-128"/>
              <a:cs typeface="Arial Unicode MS" panose="020B0604020202020204" pitchFamily="34" charset="-128"/>
            </a:endParaRPr>
          </a:p>
        </p:txBody>
      </p:sp>
      <p:cxnSp>
        <p:nvCxnSpPr>
          <p:cNvPr id="75" name="Gewinkelte Verbindung 91"/>
          <p:cNvCxnSpPr>
            <a:stCxn id="120" idx="4"/>
            <a:endCxn id="104" idx="34"/>
          </p:cNvCxnSpPr>
          <p:nvPr/>
        </p:nvCxnSpPr>
        <p:spPr bwMode="auto">
          <a:xfrm flipV="1">
            <a:off x="8641597" y="2787739"/>
            <a:ext cx="2247182" cy="582116"/>
          </a:xfrm>
          <a:prstGeom prst="bentConnector3">
            <a:avLst>
              <a:gd name="adj1" fmla="val 110167"/>
            </a:avLst>
          </a:prstGeom>
          <a:solidFill>
            <a:schemeClr val="tx2"/>
          </a:solidFill>
          <a:ln w="28575" cap="flat" cmpd="sng" algn="ctr">
            <a:solidFill>
              <a:schemeClr val="accent2">
                <a:lumMod val="75000"/>
              </a:schemeClr>
            </a:solidFill>
            <a:prstDash val="solid"/>
            <a:round/>
            <a:headEnd type="triangl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7" name="Ellipse 62"/>
          <p:cNvSpPr>
            <a:spLocks noChangeAspect="1"/>
          </p:cNvSpPr>
          <p:nvPr/>
        </p:nvSpPr>
        <p:spPr bwMode="auto">
          <a:xfrm>
            <a:off x="11062106" y="3069147"/>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4</a:t>
            </a:r>
          </a:p>
        </p:txBody>
      </p:sp>
      <p:sp>
        <p:nvSpPr>
          <p:cNvPr id="123" name="Textfeld 96"/>
          <p:cNvSpPr txBox="1"/>
          <p:nvPr/>
        </p:nvSpPr>
        <p:spPr>
          <a:xfrm>
            <a:off x="9420722" y="3158460"/>
            <a:ext cx="688932" cy="169061"/>
          </a:xfrm>
          <a:prstGeom prst="rect">
            <a:avLst/>
          </a:prstGeom>
          <a:noFill/>
        </p:spPr>
        <p:txBody>
          <a:bodyPr wrap="none" lIns="0" tIns="0" rIns="0" bIns="0" rtlCol="0" anchor="ctr" anchorCtr="0">
            <a:spAutoFit/>
          </a:bodyPr>
          <a:lstStyle/>
          <a:p>
            <a:pPr>
              <a:lnSpc>
                <a:spcPct val="110000"/>
              </a:lnSpc>
            </a:pPr>
            <a:r>
              <a:rPr lang="en-US" sz="999" b="1" dirty="0">
                <a:ea typeface="Arial Unicode MS" panose="020B0604020202020204" pitchFamily="34" charset="-128"/>
                <a:cs typeface="Arial Unicode MS" panose="020B0604020202020204" pitchFamily="34" charset="-128"/>
              </a:rPr>
              <a:t>Data ingest</a:t>
            </a:r>
          </a:p>
        </p:txBody>
      </p:sp>
      <p:cxnSp>
        <p:nvCxnSpPr>
          <p:cNvPr id="156" name="Gewinkelte Verbindung 91"/>
          <p:cNvCxnSpPr>
            <a:endCxn id="129" idx="1"/>
          </p:cNvCxnSpPr>
          <p:nvPr/>
        </p:nvCxnSpPr>
        <p:spPr bwMode="auto">
          <a:xfrm flipV="1">
            <a:off x="3267320" y="2821344"/>
            <a:ext cx="3930893" cy="1470806"/>
          </a:xfrm>
          <a:prstGeom prst="bentConnector3">
            <a:avLst>
              <a:gd name="adj1" fmla="val 43606"/>
            </a:avLst>
          </a:prstGeom>
          <a:solidFill>
            <a:schemeClr val="tx2"/>
          </a:solidFill>
          <a:ln w="28575" cap="flat" cmpd="sng" algn="ctr">
            <a:solidFill>
              <a:schemeClr val="accent2">
                <a:lumMod val="75000"/>
              </a:schemeClr>
            </a:solidFill>
            <a:prstDash val="sysDot"/>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3" name="Ellipse 54"/>
          <p:cNvSpPr>
            <a:spLocks noChangeAspect="1"/>
          </p:cNvSpPr>
          <p:nvPr/>
        </p:nvSpPr>
        <p:spPr bwMode="auto">
          <a:xfrm>
            <a:off x="4776511" y="2635120"/>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5a</a:t>
            </a:r>
          </a:p>
        </p:txBody>
      </p:sp>
      <p:sp>
        <p:nvSpPr>
          <p:cNvPr id="157" name="Textfeld 2"/>
          <p:cNvSpPr txBox="1"/>
          <p:nvPr/>
        </p:nvSpPr>
        <p:spPr>
          <a:xfrm>
            <a:off x="7031617" y="3684525"/>
            <a:ext cx="4678034" cy="315980"/>
          </a:xfrm>
          <a:prstGeom prst="rect">
            <a:avLst/>
          </a:prstGeom>
          <a:solidFill>
            <a:srgbClr val="EB780A"/>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84880" tIns="42439" rIns="113161" bIns="42439"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2000" b="1" kern="0">
                <a:solidFill>
                  <a:schemeClr val="accent3"/>
                </a:solidFill>
              </a:defRPr>
            </a:lvl1pPr>
          </a:lstStyle>
          <a:p>
            <a:r>
              <a:rPr lang="en-US" sz="1399" dirty="0">
                <a:solidFill>
                  <a:schemeClr val="bg1"/>
                </a:solidFill>
              </a:rPr>
              <a:t>MindAccess IoT Value Plan</a:t>
            </a:r>
          </a:p>
        </p:txBody>
      </p:sp>
      <p:sp>
        <p:nvSpPr>
          <p:cNvPr id="158" name="Textfeld 3"/>
          <p:cNvSpPr txBox="1"/>
          <p:nvPr/>
        </p:nvSpPr>
        <p:spPr>
          <a:xfrm>
            <a:off x="7031617" y="3895952"/>
            <a:ext cx="4678034" cy="621295"/>
          </a:xfrm>
          <a:prstGeom prst="rect">
            <a:avLst/>
          </a:prstGeom>
          <a:no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35981" tIns="35981" rIns="35981" bIns="35981"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999"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Use MindSphere applications based on ingested data – without development knowhow</a:t>
            </a:r>
          </a:p>
        </p:txBody>
      </p:sp>
      <p:sp>
        <p:nvSpPr>
          <p:cNvPr id="159" name="Rechteck 4"/>
          <p:cNvSpPr/>
          <p:nvPr/>
        </p:nvSpPr>
        <p:spPr bwMode="auto">
          <a:xfrm>
            <a:off x="7031617" y="3684524"/>
            <a:ext cx="4678034" cy="2154875"/>
          </a:xfrm>
          <a:prstGeom prst="rect">
            <a:avLst/>
          </a:prstGeom>
          <a:noFill/>
          <a:ln w="9525">
            <a:solidFill>
              <a:schemeClr val="accent1"/>
            </a:solidFill>
          </a:ln>
          <a:effectLst/>
          <a:extLst/>
        </p:spPr>
        <p:txBody>
          <a:bodyPr wrap="square" lIns="105245" tIns="52623" rIns="105245" bIns="52623" numCol="1" spcCol="72000" rtlCol="0" anchor="ctr">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60" name="Freeform 80"/>
          <p:cNvSpPr>
            <a:spLocks noChangeAspect="1" noEditPoints="1"/>
          </p:cNvSpPr>
          <p:nvPr/>
        </p:nvSpPr>
        <p:spPr bwMode="auto">
          <a:xfrm>
            <a:off x="10486095" y="4824505"/>
            <a:ext cx="402684" cy="335312"/>
          </a:xfrm>
          <a:custGeom>
            <a:avLst/>
            <a:gdLst>
              <a:gd name="T0" fmla="*/ 0 w 800"/>
              <a:gd name="T1" fmla="*/ 66 h 666"/>
              <a:gd name="T2" fmla="*/ 67 w 800"/>
              <a:gd name="T3" fmla="*/ 653 h 666"/>
              <a:gd name="T4" fmla="*/ 160 w 800"/>
              <a:gd name="T5" fmla="*/ 0 h 666"/>
              <a:gd name="T6" fmla="*/ 653 w 800"/>
              <a:gd name="T7" fmla="*/ 40 h 666"/>
              <a:gd name="T8" fmla="*/ 547 w 800"/>
              <a:gd name="T9" fmla="*/ 666 h 666"/>
              <a:gd name="T10" fmla="*/ 653 w 800"/>
              <a:gd name="T11" fmla="*/ 40 h 666"/>
              <a:gd name="T12" fmla="*/ 173 w 800"/>
              <a:gd name="T13" fmla="*/ 13 h 666"/>
              <a:gd name="T14" fmla="*/ 533 w 800"/>
              <a:gd name="T15" fmla="*/ 0 h 666"/>
              <a:gd name="T16" fmla="*/ 533 w 800"/>
              <a:gd name="T17" fmla="*/ 46 h 666"/>
              <a:gd name="T18" fmla="*/ 173 w 800"/>
              <a:gd name="T19" fmla="*/ 26 h 666"/>
              <a:gd name="T20" fmla="*/ 533 w 800"/>
              <a:gd name="T21" fmla="*/ 46 h 666"/>
              <a:gd name="T22" fmla="*/ 173 w 800"/>
              <a:gd name="T23" fmla="*/ 100 h 666"/>
              <a:gd name="T24" fmla="*/ 533 w 800"/>
              <a:gd name="T25" fmla="*/ 60 h 666"/>
              <a:gd name="T26" fmla="*/ 533 w 800"/>
              <a:gd name="T27" fmla="*/ 200 h 666"/>
              <a:gd name="T28" fmla="*/ 173 w 800"/>
              <a:gd name="T29" fmla="*/ 113 h 666"/>
              <a:gd name="T30" fmla="*/ 533 w 800"/>
              <a:gd name="T31" fmla="*/ 200 h 666"/>
              <a:gd name="T32" fmla="*/ 173 w 800"/>
              <a:gd name="T33" fmla="*/ 326 h 666"/>
              <a:gd name="T34" fmla="*/ 533 w 800"/>
              <a:gd name="T35" fmla="*/ 213 h 666"/>
              <a:gd name="T36" fmla="*/ 173 w 800"/>
              <a:gd name="T37" fmla="*/ 340 h 666"/>
              <a:gd name="T38" fmla="*/ 533 w 800"/>
              <a:gd name="T39" fmla="*/ 453 h 666"/>
              <a:gd name="T40" fmla="*/ 173 w 800"/>
              <a:gd name="T41" fmla="*/ 340 h 666"/>
              <a:gd name="T42" fmla="*/ 173 w 800"/>
              <a:gd name="T43" fmla="*/ 553 h 666"/>
              <a:gd name="T44" fmla="*/ 533 w 800"/>
              <a:gd name="T45" fmla="*/ 466 h 666"/>
              <a:gd name="T46" fmla="*/ 533 w 800"/>
              <a:gd name="T47" fmla="*/ 640 h 666"/>
              <a:gd name="T48" fmla="*/ 173 w 800"/>
              <a:gd name="T49" fmla="*/ 620 h 666"/>
              <a:gd name="T50" fmla="*/ 533 w 800"/>
              <a:gd name="T51" fmla="*/ 640 h 666"/>
              <a:gd name="T52" fmla="*/ 173 w 800"/>
              <a:gd name="T53" fmla="*/ 606 h 666"/>
              <a:gd name="T54" fmla="*/ 533 w 800"/>
              <a:gd name="T55" fmla="*/ 566 h 666"/>
              <a:gd name="T56" fmla="*/ 533 w 800"/>
              <a:gd name="T57" fmla="*/ 666 h 666"/>
              <a:gd name="T58" fmla="*/ 173 w 800"/>
              <a:gd name="T59" fmla="*/ 653 h 666"/>
              <a:gd name="T60" fmla="*/ 533 w 800"/>
              <a:gd name="T61" fmla="*/ 666 h 666"/>
              <a:gd name="T62" fmla="*/ 693 w 800"/>
              <a:gd name="T63" fmla="*/ 413 h 666"/>
              <a:gd name="T64" fmla="*/ 667 w 800"/>
              <a:gd name="T65" fmla="*/ 240 h 666"/>
              <a:gd name="T66" fmla="*/ 707 w 800"/>
              <a:gd name="T67" fmla="*/ 280 h 666"/>
              <a:gd name="T68" fmla="*/ 800 w 800"/>
              <a:gd name="T69" fmla="*/ 386 h 666"/>
              <a:gd name="T70" fmla="*/ 707 w 800"/>
              <a:gd name="T71" fmla="*/ 28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666">
                <a:moveTo>
                  <a:pt x="67" y="13"/>
                </a:moveTo>
                <a:cubicBezTo>
                  <a:pt x="34" y="30"/>
                  <a:pt x="0" y="66"/>
                  <a:pt x="0" y="66"/>
                </a:cubicBezTo>
                <a:cubicBezTo>
                  <a:pt x="0" y="600"/>
                  <a:pt x="0" y="600"/>
                  <a:pt x="0" y="600"/>
                </a:cubicBezTo>
                <a:cubicBezTo>
                  <a:pt x="0" y="600"/>
                  <a:pt x="31" y="632"/>
                  <a:pt x="67" y="653"/>
                </a:cubicBezTo>
                <a:cubicBezTo>
                  <a:pt x="69" y="655"/>
                  <a:pt x="104" y="666"/>
                  <a:pt x="160" y="666"/>
                </a:cubicBezTo>
                <a:cubicBezTo>
                  <a:pt x="160" y="0"/>
                  <a:pt x="160" y="0"/>
                  <a:pt x="160" y="0"/>
                </a:cubicBezTo>
                <a:cubicBezTo>
                  <a:pt x="107" y="0"/>
                  <a:pt x="69" y="12"/>
                  <a:pt x="67" y="13"/>
                </a:cubicBezTo>
                <a:close/>
                <a:moveTo>
                  <a:pt x="653" y="40"/>
                </a:moveTo>
                <a:cubicBezTo>
                  <a:pt x="653" y="626"/>
                  <a:pt x="653" y="626"/>
                  <a:pt x="653" y="626"/>
                </a:cubicBezTo>
                <a:cubicBezTo>
                  <a:pt x="653" y="626"/>
                  <a:pt x="603" y="666"/>
                  <a:pt x="547" y="666"/>
                </a:cubicBezTo>
                <a:cubicBezTo>
                  <a:pt x="547" y="0"/>
                  <a:pt x="547" y="0"/>
                  <a:pt x="547" y="0"/>
                </a:cubicBezTo>
                <a:cubicBezTo>
                  <a:pt x="605" y="0"/>
                  <a:pt x="653" y="40"/>
                  <a:pt x="653" y="40"/>
                </a:cubicBezTo>
                <a:close/>
                <a:moveTo>
                  <a:pt x="533" y="13"/>
                </a:moveTo>
                <a:cubicBezTo>
                  <a:pt x="173" y="13"/>
                  <a:pt x="173" y="13"/>
                  <a:pt x="173" y="13"/>
                </a:cubicBezTo>
                <a:cubicBezTo>
                  <a:pt x="173" y="0"/>
                  <a:pt x="173" y="0"/>
                  <a:pt x="173" y="0"/>
                </a:cubicBezTo>
                <a:cubicBezTo>
                  <a:pt x="533" y="0"/>
                  <a:pt x="533" y="0"/>
                  <a:pt x="533" y="0"/>
                </a:cubicBezTo>
                <a:lnTo>
                  <a:pt x="533" y="13"/>
                </a:lnTo>
                <a:close/>
                <a:moveTo>
                  <a:pt x="533" y="46"/>
                </a:moveTo>
                <a:cubicBezTo>
                  <a:pt x="173" y="46"/>
                  <a:pt x="173" y="46"/>
                  <a:pt x="173" y="46"/>
                </a:cubicBezTo>
                <a:cubicBezTo>
                  <a:pt x="173" y="26"/>
                  <a:pt x="173" y="26"/>
                  <a:pt x="173" y="26"/>
                </a:cubicBezTo>
                <a:cubicBezTo>
                  <a:pt x="533" y="26"/>
                  <a:pt x="533" y="26"/>
                  <a:pt x="533" y="26"/>
                </a:cubicBezTo>
                <a:lnTo>
                  <a:pt x="533" y="46"/>
                </a:lnTo>
                <a:close/>
                <a:moveTo>
                  <a:pt x="533" y="100"/>
                </a:moveTo>
                <a:cubicBezTo>
                  <a:pt x="173" y="100"/>
                  <a:pt x="173" y="100"/>
                  <a:pt x="173" y="100"/>
                </a:cubicBezTo>
                <a:cubicBezTo>
                  <a:pt x="173" y="60"/>
                  <a:pt x="173" y="60"/>
                  <a:pt x="173" y="60"/>
                </a:cubicBezTo>
                <a:cubicBezTo>
                  <a:pt x="533" y="60"/>
                  <a:pt x="533" y="60"/>
                  <a:pt x="533" y="60"/>
                </a:cubicBezTo>
                <a:lnTo>
                  <a:pt x="533" y="100"/>
                </a:lnTo>
                <a:close/>
                <a:moveTo>
                  <a:pt x="533" y="200"/>
                </a:moveTo>
                <a:cubicBezTo>
                  <a:pt x="173" y="200"/>
                  <a:pt x="173" y="200"/>
                  <a:pt x="173" y="200"/>
                </a:cubicBezTo>
                <a:cubicBezTo>
                  <a:pt x="173" y="113"/>
                  <a:pt x="173" y="113"/>
                  <a:pt x="173" y="113"/>
                </a:cubicBezTo>
                <a:cubicBezTo>
                  <a:pt x="533" y="113"/>
                  <a:pt x="533" y="113"/>
                  <a:pt x="533" y="113"/>
                </a:cubicBezTo>
                <a:lnTo>
                  <a:pt x="533" y="200"/>
                </a:lnTo>
                <a:close/>
                <a:moveTo>
                  <a:pt x="533" y="326"/>
                </a:moveTo>
                <a:cubicBezTo>
                  <a:pt x="173" y="326"/>
                  <a:pt x="173" y="326"/>
                  <a:pt x="173" y="326"/>
                </a:cubicBezTo>
                <a:cubicBezTo>
                  <a:pt x="173" y="213"/>
                  <a:pt x="173" y="213"/>
                  <a:pt x="173" y="213"/>
                </a:cubicBezTo>
                <a:cubicBezTo>
                  <a:pt x="533" y="213"/>
                  <a:pt x="533" y="213"/>
                  <a:pt x="533" y="213"/>
                </a:cubicBezTo>
                <a:lnTo>
                  <a:pt x="533" y="326"/>
                </a:lnTo>
                <a:close/>
                <a:moveTo>
                  <a:pt x="173" y="340"/>
                </a:moveTo>
                <a:cubicBezTo>
                  <a:pt x="533" y="340"/>
                  <a:pt x="533" y="340"/>
                  <a:pt x="533" y="340"/>
                </a:cubicBezTo>
                <a:cubicBezTo>
                  <a:pt x="533" y="453"/>
                  <a:pt x="533" y="453"/>
                  <a:pt x="533" y="453"/>
                </a:cubicBezTo>
                <a:cubicBezTo>
                  <a:pt x="173" y="453"/>
                  <a:pt x="173" y="453"/>
                  <a:pt x="173" y="453"/>
                </a:cubicBezTo>
                <a:lnTo>
                  <a:pt x="173" y="340"/>
                </a:lnTo>
                <a:close/>
                <a:moveTo>
                  <a:pt x="533" y="553"/>
                </a:moveTo>
                <a:cubicBezTo>
                  <a:pt x="173" y="553"/>
                  <a:pt x="173" y="553"/>
                  <a:pt x="173" y="553"/>
                </a:cubicBezTo>
                <a:cubicBezTo>
                  <a:pt x="173" y="466"/>
                  <a:pt x="173" y="466"/>
                  <a:pt x="173" y="466"/>
                </a:cubicBezTo>
                <a:cubicBezTo>
                  <a:pt x="533" y="466"/>
                  <a:pt x="533" y="466"/>
                  <a:pt x="533" y="466"/>
                </a:cubicBezTo>
                <a:lnTo>
                  <a:pt x="533" y="553"/>
                </a:lnTo>
                <a:close/>
                <a:moveTo>
                  <a:pt x="533" y="640"/>
                </a:moveTo>
                <a:cubicBezTo>
                  <a:pt x="173" y="640"/>
                  <a:pt x="173" y="640"/>
                  <a:pt x="173" y="640"/>
                </a:cubicBezTo>
                <a:cubicBezTo>
                  <a:pt x="173" y="620"/>
                  <a:pt x="173" y="620"/>
                  <a:pt x="173" y="620"/>
                </a:cubicBezTo>
                <a:cubicBezTo>
                  <a:pt x="533" y="620"/>
                  <a:pt x="533" y="620"/>
                  <a:pt x="533" y="620"/>
                </a:cubicBezTo>
                <a:lnTo>
                  <a:pt x="533" y="640"/>
                </a:lnTo>
                <a:close/>
                <a:moveTo>
                  <a:pt x="533" y="606"/>
                </a:moveTo>
                <a:cubicBezTo>
                  <a:pt x="173" y="606"/>
                  <a:pt x="173" y="606"/>
                  <a:pt x="173" y="606"/>
                </a:cubicBezTo>
                <a:cubicBezTo>
                  <a:pt x="173" y="566"/>
                  <a:pt x="173" y="566"/>
                  <a:pt x="173" y="566"/>
                </a:cubicBezTo>
                <a:cubicBezTo>
                  <a:pt x="533" y="566"/>
                  <a:pt x="533" y="566"/>
                  <a:pt x="533" y="566"/>
                </a:cubicBezTo>
                <a:lnTo>
                  <a:pt x="533" y="606"/>
                </a:lnTo>
                <a:close/>
                <a:moveTo>
                  <a:pt x="533" y="666"/>
                </a:moveTo>
                <a:cubicBezTo>
                  <a:pt x="173" y="666"/>
                  <a:pt x="173" y="666"/>
                  <a:pt x="173" y="666"/>
                </a:cubicBezTo>
                <a:cubicBezTo>
                  <a:pt x="173" y="653"/>
                  <a:pt x="173" y="653"/>
                  <a:pt x="173" y="653"/>
                </a:cubicBezTo>
                <a:cubicBezTo>
                  <a:pt x="533" y="653"/>
                  <a:pt x="533" y="653"/>
                  <a:pt x="533" y="653"/>
                </a:cubicBezTo>
                <a:lnTo>
                  <a:pt x="533" y="666"/>
                </a:lnTo>
                <a:close/>
                <a:moveTo>
                  <a:pt x="693" y="253"/>
                </a:moveTo>
                <a:cubicBezTo>
                  <a:pt x="693" y="413"/>
                  <a:pt x="693" y="413"/>
                  <a:pt x="693" y="413"/>
                </a:cubicBezTo>
                <a:cubicBezTo>
                  <a:pt x="693" y="413"/>
                  <a:pt x="682" y="426"/>
                  <a:pt x="667" y="426"/>
                </a:cubicBezTo>
                <a:cubicBezTo>
                  <a:pt x="667" y="240"/>
                  <a:pt x="667" y="240"/>
                  <a:pt x="667" y="240"/>
                </a:cubicBezTo>
                <a:cubicBezTo>
                  <a:pt x="682" y="240"/>
                  <a:pt x="693" y="253"/>
                  <a:pt x="693" y="253"/>
                </a:cubicBezTo>
                <a:close/>
                <a:moveTo>
                  <a:pt x="707" y="280"/>
                </a:moveTo>
                <a:cubicBezTo>
                  <a:pt x="800" y="280"/>
                  <a:pt x="800" y="280"/>
                  <a:pt x="800" y="280"/>
                </a:cubicBezTo>
                <a:cubicBezTo>
                  <a:pt x="800" y="386"/>
                  <a:pt x="800" y="386"/>
                  <a:pt x="800" y="386"/>
                </a:cubicBezTo>
                <a:cubicBezTo>
                  <a:pt x="707" y="386"/>
                  <a:pt x="707" y="386"/>
                  <a:pt x="707" y="386"/>
                </a:cubicBezTo>
                <a:lnTo>
                  <a:pt x="707" y="280"/>
                </a:lnTo>
                <a:close/>
              </a:path>
            </a:pathLst>
          </a:custGeom>
          <a:solidFill>
            <a:srgbClr val="879BAA"/>
          </a:solidFill>
          <a:ln>
            <a:noFill/>
          </a:ln>
        </p:spPr>
        <p:txBody>
          <a:bodyPr vert="horz" wrap="square" lIns="91392" tIns="45696" rIns="91392" bIns="45696" numCol="1" anchor="t" anchorCtr="0" compatLnSpc="1">
            <a:prstTxWarp prst="textNoShape">
              <a:avLst/>
            </a:prstTxWarp>
          </a:bodyPr>
          <a:lstStyle/>
          <a:p>
            <a:endParaRPr lang="en-US" sz="1799" dirty="0"/>
          </a:p>
        </p:txBody>
      </p:sp>
      <p:sp>
        <p:nvSpPr>
          <p:cNvPr id="161" name="Freeform 5"/>
          <p:cNvSpPr>
            <a:spLocks noChangeAspect="1" noEditPoints="1"/>
          </p:cNvSpPr>
          <p:nvPr/>
        </p:nvSpPr>
        <p:spPr bwMode="auto">
          <a:xfrm flipH="1">
            <a:off x="11076440" y="4757664"/>
            <a:ext cx="417349" cy="449087"/>
          </a:xfrm>
          <a:custGeom>
            <a:avLst/>
            <a:gdLst>
              <a:gd name="T0" fmla="*/ 545 w 545"/>
              <a:gd name="T1" fmla="*/ 141 h 586"/>
              <a:gd name="T2" fmla="*/ 538 w 545"/>
              <a:gd name="T3" fmla="*/ 155 h 586"/>
              <a:gd name="T4" fmla="*/ 480 w 545"/>
              <a:gd name="T5" fmla="*/ 67 h 586"/>
              <a:gd name="T6" fmla="*/ 420 w 545"/>
              <a:gd name="T7" fmla="*/ 88 h 586"/>
              <a:gd name="T8" fmla="*/ 407 w 545"/>
              <a:gd name="T9" fmla="*/ 61 h 586"/>
              <a:gd name="T10" fmla="*/ 490 w 545"/>
              <a:gd name="T11" fmla="*/ 37 h 586"/>
              <a:gd name="T12" fmla="*/ 545 w 545"/>
              <a:gd name="T13" fmla="*/ 141 h 586"/>
              <a:gd name="T14" fmla="*/ 376 w 545"/>
              <a:gd name="T15" fmla="*/ 137 h 586"/>
              <a:gd name="T16" fmla="*/ 405 w 545"/>
              <a:gd name="T17" fmla="*/ 126 h 586"/>
              <a:gd name="T18" fmla="*/ 431 w 545"/>
              <a:gd name="T19" fmla="*/ 189 h 586"/>
              <a:gd name="T20" fmla="*/ 530 w 545"/>
              <a:gd name="T21" fmla="*/ 173 h 586"/>
              <a:gd name="T22" fmla="*/ 523 w 545"/>
              <a:gd name="T23" fmla="*/ 188 h 586"/>
              <a:gd name="T24" fmla="*/ 408 w 545"/>
              <a:gd name="T25" fmla="*/ 212 h 586"/>
              <a:gd name="T26" fmla="*/ 375 w 545"/>
              <a:gd name="T27" fmla="*/ 137 h 586"/>
              <a:gd name="T28" fmla="*/ 376 w 545"/>
              <a:gd name="T29" fmla="*/ 137 h 586"/>
              <a:gd name="T30" fmla="*/ 284 w 545"/>
              <a:gd name="T31" fmla="*/ 586 h 586"/>
              <a:gd name="T32" fmla="*/ 68 w 545"/>
              <a:gd name="T33" fmla="*/ 586 h 586"/>
              <a:gd name="T34" fmla="*/ 68 w 545"/>
              <a:gd name="T35" fmla="*/ 401 h 586"/>
              <a:gd name="T36" fmla="*/ 284 w 545"/>
              <a:gd name="T37" fmla="*/ 401 h 586"/>
              <a:gd name="T38" fmla="*/ 284 w 545"/>
              <a:gd name="T39" fmla="*/ 586 h 586"/>
              <a:gd name="T40" fmla="*/ 39 w 545"/>
              <a:gd name="T41" fmla="*/ 78 h 586"/>
              <a:gd name="T42" fmla="*/ 0 w 545"/>
              <a:gd name="T43" fmla="*/ 39 h 586"/>
              <a:gd name="T44" fmla="*/ 39 w 545"/>
              <a:gd name="T45" fmla="*/ 0 h 586"/>
              <a:gd name="T46" fmla="*/ 78 w 545"/>
              <a:gd name="T47" fmla="*/ 39 h 586"/>
              <a:gd name="T48" fmla="*/ 39 w 545"/>
              <a:gd name="T49" fmla="*/ 78 h 586"/>
              <a:gd name="T50" fmla="*/ 376 w 545"/>
              <a:gd name="T51" fmla="*/ 127 h 586"/>
              <a:gd name="T52" fmla="*/ 342 w 545"/>
              <a:gd name="T53" fmla="*/ 93 h 586"/>
              <a:gd name="T54" fmla="*/ 376 w 545"/>
              <a:gd name="T55" fmla="*/ 58 h 586"/>
              <a:gd name="T56" fmla="*/ 411 w 545"/>
              <a:gd name="T57" fmla="*/ 93 h 586"/>
              <a:gd name="T58" fmla="*/ 376 w 545"/>
              <a:gd name="T59" fmla="*/ 127 h 586"/>
              <a:gd name="T60" fmla="*/ 310 w 545"/>
              <a:gd name="T61" fmla="*/ 366 h 586"/>
              <a:gd name="T62" fmla="*/ 284 w 545"/>
              <a:gd name="T63" fmla="*/ 391 h 586"/>
              <a:gd name="T64" fmla="*/ 68 w 545"/>
              <a:gd name="T65" fmla="*/ 391 h 586"/>
              <a:gd name="T66" fmla="*/ 203 w 545"/>
              <a:gd name="T67" fmla="*/ 254 h 586"/>
              <a:gd name="T68" fmla="*/ 264 w 545"/>
              <a:gd name="T69" fmla="*/ 225 h 586"/>
              <a:gd name="T70" fmla="*/ 342 w 545"/>
              <a:gd name="T71" fmla="*/ 303 h 586"/>
              <a:gd name="T72" fmla="*/ 310 w 545"/>
              <a:gd name="T73" fmla="*/ 366 h 586"/>
              <a:gd name="T74" fmla="*/ 264 w 545"/>
              <a:gd name="T75" fmla="*/ 215 h 586"/>
              <a:gd name="T76" fmla="*/ 208 w 545"/>
              <a:gd name="T77" fmla="*/ 235 h 586"/>
              <a:gd name="T78" fmla="*/ 158 w 545"/>
              <a:gd name="T79" fmla="*/ 286 h 586"/>
              <a:gd name="T80" fmla="*/ 23 w 545"/>
              <a:gd name="T81" fmla="*/ 85 h 586"/>
              <a:gd name="T82" fmla="*/ 39 w 545"/>
              <a:gd name="T83" fmla="*/ 88 h 586"/>
              <a:gd name="T84" fmla="*/ 88 w 545"/>
              <a:gd name="T85" fmla="*/ 39 h 586"/>
              <a:gd name="T86" fmla="*/ 87 w 545"/>
              <a:gd name="T87" fmla="*/ 30 h 586"/>
              <a:gd name="T88" fmla="*/ 288 w 545"/>
              <a:gd name="T89" fmla="*/ 218 h 586"/>
              <a:gd name="T90" fmla="*/ 264 w 545"/>
              <a:gd name="T91" fmla="*/ 215 h 586"/>
              <a:gd name="T92" fmla="*/ 332 w 545"/>
              <a:gd name="T93" fmla="*/ 93 h 586"/>
              <a:gd name="T94" fmla="*/ 344 w 545"/>
              <a:gd name="T95" fmla="*/ 123 h 586"/>
              <a:gd name="T96" fmla="*/ 174 w 545"/>
              <a:gd name="T97" fmla="*/ 98 h 586"/>
              <a:gd name="T98" fmla="*/ 75 w 545"/>
              <a:gd name="T99" fmla="*/ 5 h 586"/>
              <a:gd name="T100" fmla="*/ 355 w 545"/>
              <a:gd name="T101" fmla="*/ 54 h 586"/>
              <a:gd name="T102" fmla="*/ 332 w 545"/>
              <a:gd name="T103" fmla="*/ 9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5" h="586">
                <a:moveTo>
                  <a:pt x="545" y="141"/>
                </a:moveTo>
                <a:cubicBezTo>
                  <a:pt x="538" y="155"/>
                  <a:pt x="538" y="155"/>
                  <a:pt x="538" y="155"/>
                </a:cubicBezTo>
                <a:cubicBezTo>
                  <a:pt x="480" y="67"/>
                  <a:pt x="480" y="67"/>
                  <a:pt x="480" y="67"/>
                </a:cubicBezTo>
                <a:cubicBezTo>
                  <a:pt x="420" y="88"/>
                  <a:pt x="420" y="88"/>
                  <a:pt x="420" y="88"/>
                </a:cubicBezTo>
                <a:cubicBezTo>
                  <a:pt x="419" y="78"/>
                  <a:pt x="414" y="68"/>
                  <a:pt x="407" y="61"/>
                </a:cubicBezTo>
                <a:cubicBezTo>
                  <a:pt x="490" y="37"/>
                  <a:pt x="490" y="37"/>
                  <a:pt x="490" y="37"/>
                </a:cubicBezTo>
                <a:lnTo>
                  <a:pt x="545" y="141"/>
                </a:lnTo>
                <a:close/>
                <a:moveTo>
                  <a:pt x="376" y="137"/>
                </a:moveTo>
                <a:cubicBezTo>
                  <a:pt x="387" y="137"/>
                  <a:pt x="397" y="133"/>
                  <a:pt x="405" y="126"/>
                </a:cubicBezTo>
                <a:cubicBezTo>
                  <a:pt x="431" y="189"/>
                  <a:pt x="431" y="189"/>
                  <a:pt x="431" y="189"/>
                </a:cubicBezTo>
                <a:cubicBezTo>
                  <a:pt x="530" y="173"/>
                  <a:pt x="530" y="173"/>
                  <a:pt x="530" y="173"/>
                </a:cubicBezTo>
                <a:cubicBezTo>
                  <a:pt x="523" y="188"/>
                  <a:pt x="523" y="188"/>
                  <a:pt x="523" y="188"/>
                </a:cubicBezTo>
                <a:cubicBezTo>
                  <a:pt x="408" y="212"/>
                  <a:pt x="408" y="212"/>
                  <a:pt x="408" y="212"/>
                </a:cubicBezTo>
                <a:cubicBezTo>
                  <a:pt x="375" y="137"/>
                  <a:pt x="375" y="137"/>
                  <a:pt x="375" y="137"/>
                </a:cubicBezTo>
                <a:cubicBezTo>
                  <a:pt x="375" y="137"/>
                  <a:pt x="376" y="137"/>
                  <a:pt x="376" y="137"/>
                </a:cubicBezTo>
                <a:close/>
                <a:moveTo>
                  <a:pt x="284" y="586"/>
                </a:moveTo>
                <a:cubicBezTo>
                  <a:pt x="68" y="586"/>
                  <a:pt x="68" y="586"/>
                  <a:pt x="68" y="586"/>
                </a:cubicBezTo>
                <a:cubicBezTo>
                  <a:pt x="68" y="401"/>
                  <a:pt x="68" y="401"/>
                  <a:pt x="68" y="401"/>
                </a:cubicBezTo>
                <a:cubicBezTo>
                  <a:pt x="284" y="401"/>
                  <a:pt x="284" y="401"/>
                  <a:pt x="284" y="401"/>
                </a:cubicBezTo>
                <a:lnTo>
                  <a:pt x="284" y="586"/>
                </a:lnTo>
                <a:close/>
                <a:moveTo>
                  <a:pt x="39" y="78"/>
                </a:moveTo>
                <a:cubicBezTo>
                  <a:pt x="18" y="78"/>
                  <a:pt x="0" y="60"/>
                  <a:pt x="0" y="39"/>
                </a:cubicBezTo>
                <a:cubicBezTo>
                  <a:pt x="0" y="17"/>
                  <a:pt x="18" y="0"/>
                  <a:pt x="39" y="0"/>
                </a:cubicBezTo>
                <a:cubicBezTo>
                  <a:pt x="61" y="0"/>
                  <a:pt x="78" y="17"/>
                  <a:pt x="78" y="39"/>
                </a:cubicBezTo>
                <a:cubicBezTo>
                  <a:pt x="78" y="60"/>
                  <a:pt x="61" y="78"/>
                  <a:pt x="39" y="78"/>
                </a:cubicBezTo>
                <a:close/>
                <a:moveTo>
                  <a:pt x="376" y="127"/>
                </a:moveTo>
                <a:cubicBezTo>
                  <a:pt x="358" y="127"/>
                  <a:pt x="342" y="111"/>
                  <a:pt x="342" y="93"/>
                </a:cubicBezTo>
                <a:cubicBezTo>
                  <a:pt x="342" y="74"/>
                  <a:pt x="358" y="58"/>
                  <a:pt x="376" y="58"/>
                </a:cubicBezTo>
                <a:cubicBezTo>
                  <a:pt x="395" y="58"/>
                  <a:pt x="411" y="74"/>
                  <a:pt x="411" y="93"/>
                </a:cubicBezTo>
                <a:cubicBezTo>
                  <a:pt x="411" y="111"/>
                  <a:pt x="395" y="127"/>
                  <a:pt x="376" y="127"/>
                </a:cubicBezTo>
                <a:close/>
                <a:moveTo>
                  <a:pt x="310" y="366"/>
                </a:moveTo>
                <a:cubicBezTo>
                  <a:pt x="284" y="391"/>
                  <a:pt x="284" y="391"/>
                  <a:pt x="284" y="391"/>
                </a:cubicBezTo>
                <a:cubicBezTo>
                  <a:pt x="68" y="391"/>
                  <a:pt x="68" y="391"/>
                  <a:pt x="68" y="391"/>
                </a:cubicBezTo>
                <a:cubicBezTo>
                  <a:pt x="203" y="254"/>
                  <a:pt x="203" y="254"/>
                  <a:pt x="203" y="254"/>
                </a:cubicBezTo>
                <a:cubicBezTo>
                  <a:pt x="217" y="236"/>
                  <a:pt x="239" y="225"/>
                  <a:pt x="264" y="225"/>
                </a:cubicBezTo>
                <a:cubicBezTo>
                  <a:pt x="307" y="225"/>
                  <a:pt x="342" y="260"/>
                  <a:pt x="342" y="303"/>
                </a:cubicBezTo>
                <a:cubicBezTo>
                  <a:pt x="342" y="329"/>
                  <a:pt x="330" y="351"/>
                  <a:pt x="310" y="366"/>
                </a:cubicBezTo>
                <a:close/>
                <a:moveTo>
                  <a:pt x="264" y="215"/>
                </a:moveTo>
                <a:cubicBezTo>
                  <a:pt x="243" y="215"/>
                  <a:pt x="223" y="222"/>
                  <a:pt x="208" y="235"/>
                </a:cubicBezTo>
                <a:cubicBezTo>
                  <a:pt x="203" y="239"/>
                  <a:pt x="158" y="286"/>
                  <a:pt x="158" y="286"/>
                </a:cubicBezTo>
                <a:cubicBezTo>
                  <a:pt x="23" y="85"/>
                  <a:pt x="23" y="85"/>
                  <a:pt x="23" y="85"/>
                </a:cubicBezTo>
                <a:cubicBezTo>
                  <a:pt x="28" y="87"/>
                  <a:pt x="34" y="88"/>
                  <a:pt x="39" y="88"/>
                </a:cubicBezTo>
                <a:cubicBezTo>
                  <a:pt x="66" y="88"/>
                  <a:pt x="88" y="66"/>
                  <a:pt x="88" y="39"/>
                </a:cubicBezTo>
                <a:cubicBezTo>
                  <a:pt x="88" y="36"/>
                  <a:pt x="88" y="33"/>
                  <a:pt x="87" y="30"/>
                </a:cubicBezTo>
                <a:cubicBezTo>
                  <a:pt x="288" y="218"/>
                  <a:pt x="288" y="218"/>
                  <a:pt x="288" y="218"/>
                </a:cubicBezTo>
                <a:cubicBezTo>
                  <a:pt x="280" y="216"/>
                  <a:pt x="272" y="215"/>
                  <a:pt x="264" y="215"/>
                </a:cubicBezTo>
                <a:close/>
                <a:moveTo>
                  <a:pt x="332" y="93"/>
                </a:moveTo>
                <a:cubicBezTo>
                  <a:pt x="332" y="104"/>
                  <a:pt x="337" y="115"/>
                  <a:pt x="344" y="123"/>
                </a:cubicBezTo>
                <a:cubicBezTo>
                  <a:pt x="174" y="98"/>
                  <a:pt x="174" y="98"/>
                  <a:pt x="174" y="98"/>
                </a:cubicBezTo>
                <a:cubicBezTo>
                  <a:pt x="75" y="5"/>
                  <a:pt x="75" y="5"/>
                  <a:pt x="75" y="5"/>
                </a:cubicBezTo>
                <a:cubicBezTo>
                  <a:pt x="355" y="54"/>
                  <a:pt x="355" y="54"/>
                  <a:pt x="355" y="54"/>
                </a:cubicBezTo>
                <a:cubicBezTo>
                  <a:pt x="342" y="61"/>
                  <a:pt x="332" y="76"/>
                  <a:pt x="332" y="93"/>
                </a:cubicBezTo>
                <a:close/>
              </a:path>
            </a:pathLst>
          </a:custGeom>
          <a:solidFill>
            <a:srgbClr val="879BAA"/>
          </a:solidFill>
          <a:ln>
            <a:noFill/>
          </a:ln>
          <a:extLst/>
        </p:spPr>
        <p:txBody>
          <a:bodyPr vert="horz" wrap="square" lIns="91392" tIns="45696" rIns="91392" bIns="45696" numCol="1" anchor="t" anchorCtr="0" compatLnSpc="1">
            <a:prstTxWarp prst="textNoShape">
              <a:avLst/>
            </a:prstTxWarp>
          </a:bodyPr>
          <a:lstStyle/>
          <a:p>
            <a:endParaRPr lang="en-US" sz="1799" dirty="0"/>
          </a:p>
        </p:txBody>
      </p:sp>
      <p:sp>
        <p:nvSpPr>
          <p:cNvPr id="162" name="Textfeld 87"/>
          <p:cNvSpPr txBox="1"/>
          <p:nvPr/>
        </p:nvSpPr>
        <p:spPr>
          <a:xfrm>
            <a:off x="7495323" y="4400621"/>
            <a:ext cx="2127233" cy="186041"/>
          </a:xfrm>
          <a:prstGeom prst="rect">
            <a:avLst/>
          </a:prstGeom>
          <a:noFill/>
        </p:spPr>
        <p:txBody>
          <a:bodyPr wrap="square" lIns="0" tIns="0" rIns="0" bIns="0" rtlCol="0">
            <a:noAutofit/>
          </a:bodyPr>
          <a:lstStyle/>
          <a:p>
            <a:pPr>
              <a:lnSpc>
                <a:spcPct val="110000"/>
              </a:lnSpc>
            </a:pPr>
            <a:r>
              <a:rPr lang="en-US" sz="999" dirty="0">
                <a:ea typeface="Arial Unicode MS" panose="020B0604020202020204" pitchFamily="34" charset="-128"/>
                <a:cs typeface="Arial Unicode MS" panose="020B0604020202020204" pitchFamily="34" charset="-128"/>
              </a:rPr>
              <a:t>End user (end customer or OEM)</a:t>
            </a:r>
          </a:p>
        </p:txBody>
      </p:sp>
      <p:pic>
        <p:nvPicPr>
          <p:cNvPr id="163" name="Grafik 8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47529" y="4403407"/>
            <a:ext cx="177944" cy="175031"/>
          </a:xfrm>
          <a:prstGeom prst="rect">
            <a:avLst/>
          </a:prstGeom>
          <a:solidFill>
            <a:schemeClr val="accent1">
              <a:lumMod val="20000"/>
              <a:lumOff val="80000"/>
            </a:schemeClr>
          </a:solidFill>
        </p:spPr>
      </p:pic>
      <p:sp>
        <p:nvSpPr>
          <p:cNvPr id="164" name="Rechteck 89"/>
          <p:cNvSpPr/>
          <p:nvPr/>
        </p:nvSpPr>
        <p:spPr bwMode="auto">
          <a:xfrm>
            <a:off x="7170138" y="4364636"/>
            <a:ext cx="4431606" cy="249072"/>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799" dirty="0">
              <a:ea typeface="Arial Unicode MS" panose="020B0604020202020204" pitchFamily="34" charset="-128"/>
              <a:cs typeface="Arial Unicode MS" panose="020B0604020202020204" pitchFamily="34" charset="-128"/>
            </a:endParaRPr>
          </a:p>
        </p:txBody>
      </p:sp>
      <p:sp>
        <p:nvSpPr>
          <p:cNvPr id="165" name="Zylinder 94"/>
          <p:cNvSpPr/>
          <p:nvPr/>
        </p:nvSpPr>
        <p:spPr bwMode="auto">
          <a:xfrm>
            <a:off x="7175558" y="5423535"/>
            <a:ext cx="1466039" cy="354849"/>
          </a:xfrm>
          <a:prstGeom prst="can">
            <a:avLst/>
          </a:prstGeom>
          <a:solidFill>
            <a:schemeClr val="bg2">
              <a:lumMod val="40000"/>
              <a:lumOff val="60000"/>
              <a:alpha val="80000"/>
            </a:schemeClr>
          </a:solidFill>
          <a:ln>
            <a:solidFill>
              <a:schemeClr val="bg2">
                <a:lumMod val="75000"/>
              </a:schemeClr>
            </a:solidFill>
          </a:ln>
          <a:effectLst/>
          <a:extLst/>
        </p:spPr>
        <p:txBody>
          <a:bodyPr rtlCol="0" anchor="t" anchorCtr="0"/>
          <a:lstStyle/>
          <a:p>
            <a:pPr algn="ctr"/>
            <a:r>
              <a:rPr lang="en-US" sz="999" b="1" dirty="0"/>
              <a:t>Productive tenant</a:t>
            </a:r>
            <a:r>
              <a:rPr lang="en-US" sz="999" b="1" baseline="30000" dirty="0"/>
              <a:t>1)</a:t>
            </a:r>
          </a:p>
          <a:p>
            <a:pPr algn="ctr"/>
            <a:endParaRPr lang="en-US" sz="999" b="1" dirty="0"/>
          </a:p>
        </p:txBody>
      </p:sp>
      <p:pic>
        <p:nvPicPr>
          <p:cNvPr id="166" name="Monitor_Processing_Monitoring" descr="D:\syncplicity\Z003k6cf\Documents\ES Grafiken\Monitor_Processing_Monitoring.pn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7198213" y="4804968"/>
            <a:ext cx="593815" cy="494963"/>
          </a:xfrm>
          <a:prstGeom prst="rect">
            <a:avLst/>
          </a:prstGeom>
          <a:noFill/>
          <a:extLst>
            <a:ext uri="{909E8E84-426E-40DD-AFC4-6F175D3DCCD1}">
              <a14:hiddenFill xmlns:a14="http://schemas.microsoft.com/office/drawing/2010/main">
                <a:solidFill>
                  <a:srgbClr val="FFFFFF"/>
                </a:solidFill>
              </a14:hiddenFill>
            </a:ext>
          </a:extLst>
        </p:spPr>
      </p:pic>
      <p:sp>
        <p:nvSpPr>
          <p:cNvPr id="167" name="Rechteck 118"/>
          <p:cNvSpPr/>
          <p:nvPr/>
        </p:nvSpPr>
        <p:spPr bwMode="auto">
          <a:xfrm>
            <a:off x="7627500" y="4691290"/>
            <a:ext cx="528468" cy="204969"/>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ea typeface="Arial Unicode MS" panose="020B0604020202020204" pitchFamily="34" charset="-128"/>
                <a:cs typeface="Arial Unicode MS" panose="020B0604020202020204" pitchFamily="34" charset="-128"/>
              </a:rPr>
              <a:t>App 1</a:t>
            </a:r>
          </a:p>
        </p:txBody>
      </p:sp>
      <p:cxnSp>
        <p:nvCxnSpPr>
          <p:cNvPr id="168" name="Gewinkelte Verbindung 91"/>
          <p:cNvCxnSpPr>
            <a:stCxn id="165" idx="4"/>
            <a:endCxn id="160" idx="34"/>
          </p:cNvCxnSpPr>
          <p:nvPr/>
        </p:nvCxnSpPr>
        <p:spPr bwMode="auto">
          <a:xfrm flipV="1">
            <a:off x="8641597" y="5018844"/>
            <a:ext cx="2247182" cy="582116"/>
          </a:xfrm>
          <a:prstGeom prst="bentConnector3">
            <a:avLst>
              <a:gd name="adj1" fmla="val 110167"/>
            </a:avLst>
          </a:prstGeom>
          <a:solidFill>
            <a:schemeClr val="tx2"/>
          </a:solidFill>
          <a:ln w="28575" cap="flat" cmpd="sng" algn="ctr">
            <a:solidFill>
              <a:schemeClr val="accent2">
                <a:lumMod val="75000"/>
              </a:schemeClr>
            </a:solidFill>
            <a:prstDash val="solid"/>
            <a:round/>
            <a:headEnd type="triangl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9" name="Ellipse 62"/>
          <p:cNvSpPr>
            <a:spLocks noChangeAspect="1"/>
          </p:cNvSpPr>
          <p:nvPr/>
        </p:nvSpPr>
        <p:spPr bwMode="auto">
          <a:xfrm>
            <a:off x="11062106" y="5300252"/>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7944" tIns="53972" rIns="107944" bIns="53972"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4</a:t>
            </a:r>
          </a:p>
        </p:txBody>
      </p:sp>
      <p:sp>
        <p:nvSpPr>
          <p:cNvPr id="170" name="Textfeld 96"/>
          <p:cNvSpPr txBox="1"/>
          <p:nvPr/>
        </p:nvSpPr>
        <p:spPr>
          <a:xfrm>
            <a:off x="9403710" y="5383235"/>
            <a:ext cx="688932" cy="169061"/>
          </a:xfrm>
          <a:prstGeom prst="rect">
            <a:avLst/>
          </a:prstGeom>
          <a:noFill/>
        </p:spPr>
        <p:txBody>
          <a:bodyPr wrap="none" lIns="0" tIns="0" rIns="0" bIns="0" rtlCol="0" anchor="ctr" anchorCtr="0">
            <a:spAutoFit/>
          </a:bodyPr>
          <a:lstStyle/>
          <a:p>
            <a:pPr>
              <a:lnSpc>
                <a:spcPct val="110000"/>
              </a:lnSpc>
            </a:pPr>
            <a:r>
              <a:rPr lang="en-US" sz="999" b="1" dirty="0">
                <a:ea typeface="Arial Unicode MS" panose="020B0604020202020204" pitchFamily="34" charset="-128"/>
                <a:cs typeface="Arial Unicode MS" panose="020B0604020202020204" pitchFamily="34" charset="-128"/>
              </a:rPr>
              <a:t>Data ingest</a:t>
            </a:r>
          </a:p>
        </p:txBody>
      </p:sp>
      <p:cxnSp>
        <p:nvCxnSpPr>
          <p:cNvPr id="171" name="Gewinkelte Verbindung 91"/>
          <p:cNvCxnSpPr>
            <a:endCxn id="166" idx="1"/>
          </p:cNvCxnSpPr>
          <p:nvPr/>
        </p:nvCxnSpPr>
        <p:spPr bwMode="auto">
          <a:xfrm>
            <a:off x="3252680" y="4940381"/>
            <a:ext cx="3945533" cy="112069"/>
          </a:xfrm>
          <a:prstGeom prst="bentConnector3">
            <a:avLst>
              <a:gd name="adj1" fmla="val 44016"/>
            </a:avLst>
          </a:prstGeom>
          <a:solidFill>
            <a:schemeClr val="tx2"/>
          </a:solidFill>
          <a:ln w="28575" cap="flat" cmpd="sng" algn="ctr">
            <a:solidFill>
              <a:schemeClr val="accent2">
                <a:lumMod val="75000"/>
              </a:schemeClr>
            </a:solidFill>
            <a:prstDash val="sysDot"/>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2" name="Textfeld 91"/>
          <p:cNvSpPr txBox="1"/>
          <p:nvPr/>
        </p:nvSpPr>
        <p:spPr>
          <a:xfrm>
            <a:off x="5635232" y="4472573"/>
            <a:ext cx="1396386" cy="541405"/>
          </a:xfrm>
          <a:prstGeom prst="rect">
            <a:avLst/>
          </a:prstGeom>
          <a:solidFill>
            <a:schemeClr val="bg1"/>
          </a:solidFill>
        </p:spPr>
        <p:txBody>
          <a:bodyPr wrap="square" lIns="0" tIns="0" rIns="0" bIns="0" rtlCol="0" anchor="ctr" anchorCtr="0">
            <a:spAutoFit/>
          </a:bodyPr>
          <a:lstStyle/>
          <a:p>
            <a:pPr algn="ctr">
              <a:lnSpc>
                <a:spcPct val="110000"/>
              </a:lnSpc>
            </a:pPr>
            <a:r>
              <a:rPr lang="en-US" sz="800" dirty="0">
                <a:solidFill>
                  <a:schemeClr val="bg2">
                    <a:lumMod val="75000"/>
                  </a:schemeClr>
                </a:solidFill>
                <a:ea typeface="Arial Unicode MS" panose="020B0604020202020204" pitchFamily="34" charset="-128"/>
                <a:cs typeface="Arial Unicode MS" panose="020B0604020202020204" pitchFamily="34" charset="-128"/>
              </a:rPr>
              <a:t>Access to Apps </a:t>
            </a:r>
            <a:br>
              <a:rPr lang="en-US" sz="800" dirty="0">
                <a:solidFill>
                  <a:schemeClr val="bg2">
                    <a:lumMod val="75000"/>
                  </a:schemeClr>
                </a:solidFill>
                <a:ea typeface="Arial Unicode MS" panose="020B0604020202020204" pitchFamily="34" charset="-128"/>
                <a:cs typeface="Arial Unicode MS" panose="020B0604020202020204" pitchFamily="34" charset="-128"/>
              </a:rPr>
            </a:br>
            <a:r>
              <a:rPr lang="en-US" sz="800" dirty="0">
                <a:solidFill>
                  <a:schemeClr val="bg2">
                    <a:lumMod val="75000"/>
                  </a:schemeClr>
                </a:solidFill>
                <a:ea typeface="Arial Unicode MS" panose="020B0604020202020204" pitchFamily="34" charset="-128"/>
                <a:cs typeface="Arial Unicode MS" panose="020B0604020202020204" pitchFamily="34" charset="-128"/>
              </a:rPr>
              <a:t>from one or several operators/ providers e.g. requested via MindSphere Store</a:t>
            </a:r>
          </a:p>
        </p:txBody>
      </p:sp>
      <p:sp>
        <p:nvSpPr>
          <p:cNvPr id="173" name="Ellipse 54"/>
          <p:cNvSpPr>
            <a:spLocks noChangeAspect="1"/>
          </p:cNvSpPr>
          <p:nvPr/>
        </p:nvSpPr>
        <p:spPr bwMode="auto">
          <a:xfrm>
            <a:off x="4776511" y="4729882"/>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5a</a:t>
            </a:r>
          </a:p>
        </p:txBody>
      </p:sp>
      <p:sp>
        <p:nvSpPr>
          <p:cNvPr id="56" name="Ellipse 55"/>
          <p:cNvSpPr>
            <a:spLocks noChangeAspect="1"/>
          </p:cNvSpPr>
          <p:nvPr/>
        </p:nvSpPr>
        <p:spPr bwMode="auto">
          <a:xfrm>
            <a:off x="5383363" y="3226034"/>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5b</a:t>
            </a:r>
          </a:p>
        </p:txBody>
      </p:sp>
      <p:sp>
        <p:nvSpPr>
          <p:cNvPr id="175" name="Ellipse 55"/>
          <p:cNvSpPr>
            <a:spLocks noChangeAspect="1"/>
          </p:cNvSpPr>
          <p:nvPr/>
        </p:nvSpPr>
        <p:spPr bwMode="auto">
          <a:xfrm>
            <a:off x="5388178" y="5486075"/>
            <a:ext cx="251869" cy="251869"/>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99" dirty="0">
                <a:solidFill>
                  <a:schemeClr val="bg1"/>
                </a:solidFill>
                <a:ea typeface="Arial Unicode MS" panose="020B0604020202020204" pitchFamily="34" charset="-128"/>
                <a:cs typeface="Arial Unicode MS" panose="020B0604020202020204" pitchFamily="34" charset="-128"/>
              </a:rPr>
              <a:t>5b</a:t>
            </a:r>
          </a:p>
        </p:txBody>
      </p:sp>
    </p:spTree>
    <p:extLst>
      <p:ext uri="{BB962C8B-B14F-4D97-AF65-F5344CB8AC3E}">
        <p14:creationId xmlns:p14="http://schemas.microsoft.com/office/powerpoint/2010/main" val="63766623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en-US" dirty="0"/>
              <a:t>How to Use MindSphere Platform?</a:t>
            </a:r>
            <a:br>
              <a:rPr lang="en-US" dirty="0"/>
            </a:br>
            <a:r>
              <a:rPr lang="en-US" sz="2000" dirty="0">
                <a:solidFill>
                  <a:srgbClr val="4BB9B9"/>
                </a:solidFill>
              </a:rPr>
              <a:t>OEM Use case</a:t>
            </a:r>
          </a:p>
        </p:txBody>
      </p:sp>
      <p:sp>
        <p:nvSpPr>
          <p:cNvPr id="19" name="BainBulletsConfiguration" hidden="1"/>
          <p:cNvSpPr txBox="1"/>
          <p:nvPr/>
        </p:nvSpPr>
        <p:spPr bwMode="gray">
          <a:xfrm>
            <a:off x="12701" y="12715"/>
            <a:ext cx="65" cy="15389"/>
          </a:xfrm>
          <a:prstGeom prst="rect">
            <a:avLst/>
          </a:prstGeom>
          <a:noFill/>
        </p:spPr>
        <p:txBody>
          <a:bodyPr vert="horz" wrap="none" lIns="0" tIns="0" rIns="0" bIns="0" rtlCol="0">
            <a:spAutoFit/>
          </a:bodyPr>
          <a:lstStyle/>
          <a:p>
            <a:pPr>
              <a:spcBef>
                <a:spcPts val="0"/>
              </a:spcBef>
            </a:pPr>
            <a:endParaRPr lang="en-US" sz="100" dirty="0" err="1">
              <a:solidFill>
                <a:srgbClr val="FFFFFF"/>
              </a:solidFill>
            </a:endParaRPr>
          </a:p>
        </p:txBody>
      </p:sp>
      <p:sp>
        <p:nvSpPr>
          <p:cNvPr id="5" name="Rechteck 78"/>
          <p:cNvSpPr/>
          <p:nvPr/>
        </p:nvSpPr>
        <p:spPr bwMode="auto">
          <a:xfrm>
            <a:off x="635000" y="5907541"/>
            <a:ext cx="11090275" cy="473787"/>
          </a:xfrm>
          <a:prstGeom prst="rect">
            <a:avLst/>
          </a:prstGeom>
          <a:solidFill>
            <a:schemeClr val="bg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Rechteck 12"/>
          <p:cNvSpPr/>
          <p:nvPr/>
        </p:nvSpPr>
        <p:spPr bwMode="auto">
          <a:xfrm>
            <a:off x="609787" y="1421323"/>
            <a:ext cx="3725192" cy="4233952"/>
          </a:xfrm>
          <a:prstGeom prst="rect">
            <a:avLst/>
          </a:prstGeom>
          <a:noFill/>
          <a:ln w="9525">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Textfeld 13"/>
          <p:cNvSpPr txBox="1"/>
          <p:nvPr/>
        </p:nvSpPr>
        <p:spPr>
          <a:xfrm>
            <a:off x="609786" y="1399265"/>
            <a:ext cx="3725193" cy="316145"/>
          </a:xfrm>
          <a:prstGeom prst="rect">
            <a:avLst/>
          </a:prstGeom>
          <a:solidFill>
            <a:srgbClr val="00646E"/>
          </a:solidFill>
          <a:ln w="9525">
            <a:solidFill>
              <a:schemeClr val="accent1"/>
            </a:solidFill>
          </a:ln>
          <a:effectLst/>
        </p:spPr>
        <p:txBody>
          <a:bodyPr rot="0" spcFirstLastPara="0" vertOverflow="overflow" horzOverflow="overflow" vert="horz" wrap="square" lIns="108000" tIns="72000" rIns="108000" bIns="72000" numCol="1" spcCol="72000" rtlCol="0" fromWordArt="0" anchor="ctr" anchorCtr="0" forceAA="0" compatLnSpc="1">
            <a:prstTxWarp prst="textNoShape">
              <a:avLst/>
            </a:prstTxWarp>
            <a:noAutofit/>
          </a:bodyPr>
          <a:lstStyle>
            <a:defPPr>
              <a:defRPr lang="de-DE"/>
            </a:defPPr>
            <a:lvl1pPr marL="266700" indent="-266700">
              <a:spcBef>
                <a:spcPct val="0"/>
              </a:spcBef>
              <a:defRPr sz="1400" b="1">
                <a:solidFill>
                  <a:schemeClr val="bg1"/>
                </a:solidFill>
                <a:latin typeface="Arial" pitchFamily="34" charset="0"/>
                <a:ea typeface="ＭＳ Ｐゴシック" charset="-128"/>
              </a:defRPr>
            </a:lvl1pPr>
            <a:lvl2pPr>
              <a:defRPr>
                <a:solidFill>
                  <a:schemeClr val="bg2"/>
                </a:solidFill>
                <a:latin typeface="Arial" pitchFamily="34" charset="0"/>
                <a:ea typeface="ＭＳ Ｐゴシック" charset="-128"/>
              </a:defRPr>
            </a:lvl2pPr>
            <a:lvl3pPr>
              <a:defRPr>
                <a:solidFill>
                  <a:schemeClr val="bg2"/>
                </a:solidFill>
                <a:latin typeface="Arial" pitchFamily="34" charset="0"/>
                <a:ea typeface="ＭＳ Ｐゴシック" charset="-128"/>
              </a:defRPr>
            </a:lvl3pPr>
            <a:lvl4pPr>
              <a:defRPr>
                <a:solidFill>
                  <a:schemeClr val="bg2"/>
                </a:solidFill>
                <a:latin typeface="Arial" pitchFamily="34" charset="0"/>
                <a:ea typeface="ＭＳ Ｐゴシック" charset="-128"/>
              </a:defRPr>
            </a:lvl4pPr>
            <a:lvl5pPr>
              <a:defRPr>
                <a:solidFill>
                  <a:schemeClr val="bg2"/>
                </a:solidFill>
                <a:latin typeface="Arial" pitchFamily="34" charset="0"/>
                <a:ea typeface="ＭＳ Ｐゴシック" charset="-128"/>
              </a:defRPr>
            </a:lvl5pPr>
            <a:lvl6pPr>
              <a:defRPr>
                <a:solidFill>
                  <a:schemeClr val="bg2"/>
                </a:solidFill>
                <a:latin typeface="Arial" pitchFamily="34" charset="0"/>
                <a:ea typeface="ＭＳ Ｐゴシック" charset="-128"/>
              </a:defRPr>
            </a:lvl6pPr>
            <a:lvl7pPr>
              <a:defRPr>
                <a:solidFill>
                  <a:schemeClr val="bg2"/>
                </a:solidFill>
                <a:latin typeface="Arial" pitchFamily="34" charset="0"/>
                <a:ea typeface="ＭＳ Ｐゴシック" charset="-128"/>
              </a:defRPr>
            </a:lvl7pPr>
            <a:lvl8pPr>
              <a:defRPr>
                <a:solidFill>
                  <a:schemeClr val="bg2"/>
                </a:solidFill>
                <a:latin typeface="Arial" pitchFamily="34" charset="0"/>
                <a:ea typeface="ＭＳ Ｐゴシック" charset="-128"/>
              </a:defRPr>
            </a:lvl8pPr>
            <a:lvl9pPr>
              <a:defRPr>
                <a:solidFill>
                  <a:schemeClr val="bg2"/>
                </a:solidFill>
                <a:latin typeface="Arial" pitchFamily="34" charset="0"/>
                <a:ea typeface="ＭＳ Ｐゴシック" charset="-128"/>
              </a:defRPr>
            </a:lvl9pPr>
          </a:lstStyle>
          <a:p>
            <a:pPr algn="ctr"/>
            <a:r>
              <a:rPr lang="en-US" dirty="0"/>
              <a:t>MindAccess DevOps Plan</a:t>
            </a:r>
          </a:p>
        </p:txBody>
      </p:sp>
      <p:sp>
        <p:nvSpPr>
          <p:cNvPr id="9" name="Textfeld 20"/>
          <p:cNvSpPr txBox="1"/>
          <p:nvPr/>
        </p:nvSpPr>
        <p:spPr>
          <a:xfrm>
            <a:off x="733615" y="1810693"/>
            <a:ext cx="3457347" cy="316145"/>
          </a:xfrm>
          <a:prstGeom prst="rect">
            <a:avLst/>
          </a:prstGeom>
          <a:solidFill>
            <a:srgbClr val="00B050"/>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28304" tIns="28304" rIns="28304" bIns="28304"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400" dirty="0"/>
              <a:t>MindAccess Operator Plan</a:t>
            </a:r>
          </a:p>
        </p:txBody>
      </p:sp>
      <p:sp>
        <p:nvSpPr>
          <p:cNvPr id="10" name="Textfeld 21"/>
          <p:cNvSpPr txBox="1"/>
          <p:nvPr/>
        </p:nvSpPr>
        <p:spPr>
          <a:xfrm>
            <a:off x="733616" y="2163774"/>
            <a:ext cx="3457346" cy="350713"/>
          </a:xfrm>
          <a:prstGeom prst="rect">
            <a:avLst/>
          </a:prstGeom>
          <a:solidFill>
            <a:schemeClr val="bg1"/>
          </a:solid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70200" tIns="36000" rIns="70200" bIns="36000"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Operate applications on a productive system and offer via MindSphere Store</a:t>
            </a:r>
          </a:p>
        </p:txBody>
      </p:sp>
      <p:sp>
        <p:nvSpPr>
          <p:cNvPr id="11" name="Rechteck 22"/>
          <p:cNvSpPr/>
          <p:nvPr/>
        </p:nvSpPr>
        <p:spPr bwMode="auto">
          <a:xfrm>
            <a:off x="733616" y="1812246"/>
            <a:ext cx="3457346" cy="3701849"/>
          </a:xfrm>
          <a:prstGeom prst="rect">
            <a:avLst/>
          </a:prstGeom>
          <a:noFill/>
          <a:ln w="9288">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Rechteck 86"/>
          <p:cNvSpPr/>
          <p:nvPr/>
        </p:nvSpPr>
        <p:spPr bwMode="auto">
          <a:xfrm>
            <a:off x="779718" y="2611685"/>
            <a:ext cx="3334139" cy="316766"/>
          </a:xfrm>
          <a:prstGeom prst="rect">
            <a:avLst/>
          </a:prstGeom>
          <a:solidFill>
            <a:schemeClr val="bg1"/>
          </a:solid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Rechteck 111"/>
          <p:cNvSpPr/>
          <p:nvPr/>
        </p:nvSpPr>
        <p:spPr bwMode="auto">
          <a:xfrm>
            <a:off x="1582663" y="4127062"/>
            <a:ext cx="1686359" cy="545338"/>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1</a:t>
            </a:r>
          </a:p>
        </p:txBody>
      </p:sp>
      <p:sp>
        <p:nvSpPr>
          <p:cNvPr id="14" name="Rechteck 112"/>
          <p:cNvSpPr/>
          <p:nvPr/>
        </p:nvSpPr>
        <p:spPr bwMode="auto">
          <a:xfrm>
            <a:off x="1582663" y="4805684"/>
            <a:ext cx="1671711" cy="515729"/>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2</a:t>
            </a:r>
          </a:p>
        </p:txBody>
      </p:sp>
      <p:sp>
        <p:nvSpPr>
          <p:cNvPr id="15" name="Rechteck 115"/>
          <p:cNvSpPr/>
          <p:nvPr/>
        </p:nvSpPr>
        <p:spPr bwMode="auto">
          <a:xfrm>
            <a:off x="1094940" y="3559597"/>
            <a:ext cx="2708094" cy="1845430"/>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t" anchorCtr="0" forceAA="0" compatLnSpc="1">
            <a:prstTxWarp prst="textNoShape">
              <a:avLst/>
            </a:prstTxWarp>
            <a:noAutofit/>
          </a:bodyPr>
          <a:lstStyle/>
          <a:p>
            <a:pPr algn="ctr">
              <a:lnSpc>
                <a:spcPct val="110000"/>
              </a:lnSpc>
              <a:spcBef>
                <a:spcPct val="0"/>
              </a:spcBef>
              <a:buFont typeface="Wingdings" charset="0"/>
              <a:buNone/>
            </a:pPr>
            <a:r>
              <a:rPr lang="en-US" sz="1000" b="1" dirty="0">
                <a:solidFill>
                  <a:schemeClr val="tx1"/>
                </a:solidFill>
                <a:latin typeface="+mn-lt"/>
                <a:ea typeface="Arial Unicode MS" panose="020B0604020202020204" pitchFamily="34" charset="-128"/>
                <a:cs typeface="Arial Unicode MS" panose="020B0604020202020204" pitchFamily="34" charset="-128"/>
              </a:rPr>
              <a:t>Productive Organization</a:t>
            </a:r>
          </a:p>
        </p:txBody>
      </p:sp>
      <p:sp>
        <p:nvSpPr>
          <p:cNvPr id="16" name="Textfeld 80"/>
          <p:cNvSpPr txBox="1"/>
          <p:nvPr/>
        </p:nvSpPr>
        <p:spPr>
          <a:xfrm>
            <a:off x="1582663" y="3858433"/>
            <a:ext cx="1686359" cy="135422"/>
          </a:xfrm>
          <a:prstGeom prst="rect">
            <a:avLst/>
          </a:prstGeom>
          <a:solidFill>
            <a:schemeClr val="bg1"/>
          </a:solidFill>
        </p:spPr>
        <p:txBody>
          <a:bodyPr wrap="none" lIns="0" tIns="0" rIns="0" bIns="0" rtlCol="0" anchor="ctr" anchorCtr="0">
            <a:spAutoFit/>
          </a:bodyPr>
          <a:lstStyle/>
          <a:p>
            <a:pPr>
              <a:lnSpc>
                <a:spcPct val="110000"/>
              </a:lnSpc>
              <a:spcBef>
                <a:spcPts val="0"/>
              </a:spcBef>
            </a:pPr>
            <a:r>
              <a:rPr lang="en-US" sz="800" dirty="0">
                <a:solidFill>
                  <a:schemeClr val="bg2">
                    <a:lumMod val="75000"/>
                  </a:schemeClr>
                </a:solidFill>
                <a:latin typeface="+mn-lt"/>
                <a:ea typeface="Arial Unicode MS" panose="020B0604020202020204" pitchFamily="34" charset="-128"/>
                <a:cs typeface="Arial Unicode MS" panose="020B0604020202020204" pitchFamily="34" charset="-128"/>
              </a:rPr>
              <a:t>Apps from one or several developers</a:t>
            </a:r>
          </a:p>
        </p:txBody>
      </p:sp>
      <p:sp>
        <p:nvSpPr>
          <p:cNvPr id="17" name="Textfeld 84"/>
          <p:cNvSpPr txBox="1"/>
          <p:nvPr/>
        </p:nvSpPr>
        <p:spPr>
          <a:xfrm>
            <a:off x="1130623" y="2712986"/>
            <a:ext cx="2333293" cy="211958"/>
          </a:xfrm>
          <a:prstGeom prst="rect">
            <a:avLst/>
          </a:prstGeom>
          <a:solidFill>
            <a:schemeClr val="bg1"/>
          </a:solidFill>
        </p:spPr>
        <p:txBody>
          <a:bodyPr wrap="square" lIns="0" tIns="0" rIns="0" bIns="0" rtlCol="0">
            <a:noAutofit/>
          </a:bodyPr>
          <a:lstStyle/>
          <a:p>
            <a:pPr>
              <a:lnSpc>
                <a:spcPct val="110000"/>
              </a:lnSpc>
              <a:spcBef>
                <a:spcPts val="0"/>
              </a:spcBef>
            </a:pPr>
            <a:r>
              <a:rPr lang="en-US" sz="1000" dirty="0">
                <a:solidFill>
                  <a:schemeClr val="tx1"/>
                </a:solidFill>
                <a:latin typeface="+mn-lt"/>
                <a:ea typeface="Arial Unicode MS" panose="020B0604020202020204" pitchFamily="34" charset="-128"/>
                <a:cs typeface="Arial Unicode MS" panose="020B0604020202020204" pitchFamily="34" charset="-128"/>
              </a:rPr>
              <a:t>Operator/ provider</a:t>
            </a:r>
          </a:p>
        </p:txBody>
      </p:sp>
      <p:pic>
        <p:nvPicPr>
          <p:cNvPr id="18" name="Grafik 8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2591" y="2676183"/>
            <a:ext cx="216298" cy="212757"/>
          </a:xfrm>
          <a:prstGeom prst="rect">
            <a:avLst/>
          </a:prstGeom>
          <a:solidFill>
            <a:schemeClr val="accent1">
              <a:lumMod val="20000"/>
              <a:lumOff val="80000"/>
            </a:schemeClr>
          </a:solidFill>
        </p:spPr>
      </p:pic>
      <p:sp>
        <p:nvSpPr>
          <p:cNvPr id="20" name="Ellipse 59"/>
          <p:cNvSpPr>
            <a:spLocks noChangeAspect="1"/>
          </p:cNvSpPr>
          <p:nvPr/>
        </p:nvSpPr>
        <p:spPr bwMode="auto">
          <a:xfrm>
            <a:off x="3218883" y="3465004"/>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3</a:t>
            </a:r>
          </a:p>
        </p:txBody>
      </p:sp>
      <p:sp>
        <p:nvSpPr>
          <p:cNvPr id="21" name="Ellipse 64"/>
          <p:cNvSpPr>
            <a:spLocks noChangeAspect="1"/>
          </p:cNvSpPr>
          <p:nvPr/>
        </p:nvSpPr>
        <p:spPr bwMode="auto">
          <a:xfrm>
            <a:off x="3803034" y="6018434"/>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4</a:t>
            </a:r>
          </a:p>
        </p:txBody>
      </p:sp>
      <p:sp>
        <p:nvSpPr>
          <p:cNvPr id="22" name="Textfeld 67"/>
          <p:cNvSpPr txBox="1"/>
          <p:nvPr/>
        </p:nvSpPr>
        <p:spPr>
          <a:xfrm>
            <a:off x="4113857" y="5990545"/>
            <a:ext cx="1958870"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Customer receives access right to </a:t>
            </a:r>
          </a:p>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App from OEM</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3" name="Ellipse 68"/>
          <p:cNvSpPr>
            <a:spLocks noChangeAspect="1"/>
          </p:cNvSpPr>
          <p:nvPr/>
        </p:nvSpPr>
        <p:spPr bwMode="auto">
          <a:xfrm>
            <a:off x="6152093" y="6018434"/>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5a</a:t>
            </a:r>
          </a:p>
        </p:txBody>
      </p:sp>
      <p:sp>
        <p:nvSpPr>
          <p:cNvPr id="24" name="Textfeld 69"/>
          <p:cNvSpPr txBox="1"/>
          <p:nvPr/>
        </p:nvSpPr>
        <p:spPr>
          <a:xfrm>
            <a:off x="6462916" y="5990545"/>
            <a:ext cx="1346522"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Route from App</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to customer established</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5" name="Ellipse 72"/>
          <p:cNvSpPr>
            <a:spLocks noChangeAspect="1"/>
          </p:cNvSpPr>
          <p:nvPr/>
        </p:nvSpPr>
        <p:spPr bwMode="auto">
          <a:xfrm>
            <a:off x="8382915" y="6018434"/>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5b</a:t>
            </a:r>
          </a:p>
        </p:txBody>
      </p:sp>
      <p:sp>
        <p:nvSpPr>
          <p:cNvPr id="26" name="Textfeld 73"/>
          <p:cNvSpPr txBox="1"/>
          <p:nvPr/>
        </p:nvSpPr>
        <p:spPr>
          <a:xfrm>
            <a:off x="8693738" y="5990545"/>
            <a:ext cx="1320874"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Customer uses App</a:t>
            </a:r>
            <a:br>
              <a:rPr lang="en-US" sz="1000" dirty="0">
                <a:solidFill>
                  <a:schemeClr val="tx1"/>
                </a:solidFill>
                <a:ea typeface="Arial Unicode MS" panose="020B0604020202020204" pitchFamily="34" charset="-128"/>
                <a:cs typeface="Arial Unicode MS" panose="020B0604020202020204" pitchFamily="34" charset="-128"/>
              </a:rPr>
            </a:br>
            <a:r>
              <a:rPr lang="en-US" sz="1000" dirty="0">
                <a:solidFill>
                  <a:schemeClr val="tx1"/>
                </a:solidFill>
                <a:ea typeface="Arial Unicode MS" panose="020B0604020202020204" pitchFamily="34" charset="-128"/>
                <a:cs typeface="Arial Unicode MS" panose="020B0604020202020204" pitchFamily="34" charset="-128"/>
              </a:rPr>
              <a:t>based on ingested data</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7" name="Textfeld 77"/>
          <p:cNvSpPr txBox="1"/>
          <p:nvPr/>
        </p:nvSpPr>
        <p:spPr>
          <a:xfrm>
            <a:off x="690181" y="5990545"/>
            <a:ext cx="809517" cy="307777"/>
          </a:xfrm>
          <a:prstGeom prst="rect">
            <a:avLst/>
          </a:prstGeom>
          <a:noFill/>
        </p:spPr>
        <p:txBody>
          <a:bodyPr wrap="none" lIns="0" tIns="0" rIns="0" bIns="0" rtlCol="0" anchor="ctr" anchorCtr="0">
            <a:spAutoFit/>
          </a:bodyPr>
          <a:lstStyle/>
          <a:p>
            <a:pPr>
              <a:spcBef>
                <a:spcPts val="0"/>
              </a:spcBef>
            </a:pPr>
            <a:r>
              <a:rPr lang="en-US" sz="1000" b="1" dirty="0">
                <a:solidFill>
                  <a:schemeClr val="tx1"/>
                </a:solidFill>
                <a:ea typeface="Arial Unicode MS" panose="020B0604020202020204" pitchFamily="34" charset="-128"/>
                <a:cs typeface="Arial Unicode MS" panose="020B0604020202020204" pitchFamily="34" charset="-128"/>
              </a:rPr>
              <a:t>Exemplary </a:t>
            </a:r>
            <a:br>
              <a:rPr lang="en-US" sz="1000" b="1" dirty="0">
                <a:solidFill>
                  <a:schemeClr val="tx1"/>
                </a:solidFill>
                <a:ea typeface="Arial Unicode MS" panose="020B0604020202020204" pitchFamily="34" charset="-128"/>
                <a:cs typeface="Arial Unicode MS" panose="020B0604020202020204" pitchFamily="34" charset="-128"/>
              </a:rPr>
            </a:br>
            <a:r>
              <a:rPr lang="en-US" sz="1000" b="1" dirty="0">
                <a:solidFill>
                  <a:schemeClr val="tx1"/>
                </a:solidFill>
                <a:ea typeface="Arial Unicode MS" panose="020B0604020202020204" pitchFamily="34" charset="-128"/>
                <a:cs typeface="Arial Unicode MS" panose="020B0604020202020204" pitchFamily="34" charset="-128"/>
              </a:rPr>
              <a:t>user journey:</a:t>
            </a:r>
            <a:endParaRPr lang="en-US" sz="16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28" name="Textfeld 2"/>
          <p:cNvSpPr txBox="1"/>
          <p:nvPr/>
        </p:nvSpPr>
        <p:spPr>
          <a:xfrm>
            <a:off x="5313395" y="1406631"/>
            <a:ext cx="3099511" cy="316145"/>
          </a:xfrm>
          <a:prstGeom prst="rect">
            <a:avLst/>
          </a:prstGeom>
          <a:solidFill>
            <a:srgbClr val="EB780A"/>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84924" tIns="42461" rIns="113220" bIns="42461"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2000" b="1" kern="0">
                <a:solidFill>
                  <a:schemeClr val="accent3"/>
                </a:solidFill>
              </a:defRPr>
            </a:lvl1pPr>
          </a:lstStyle>
          <a:p>
            <a:r>
              <a:rPr lang="en-US" sz="1400" dirty="0">
                <a:solidFill>
                  <a:schemeClr val="bg1"/>
                </a:solidFill>
              </a:rPr>
              <a:t>MindAccess IoT Value Plan</a:t>
            </a:r>
          </a:p>
        </p:txBody>
      </p:sp>
      <p:sp>
        <p:nvSpPr>
          <p:cNvPr id="29" name="Textfeld 3"/>
          <p:cNvSpPr txBox="1"/>
          <p:nvPr/>
        </p:nvSpPr>
        <p:spPr>
          <a:xfrm>
            <a:off x="5313395" y="1618168"/>
            <a:ext cx="3105819" cy="621619"/>
          </a:xfrm>
          <a:prstGeom prst="rect">
            <a:avLst/>
          </a:prstGeom>
          <a:no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36000" tIns="36000" rIns="36000" bIns="36000"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Use MindSphere applications based on ingested data – without development knowhow</a:t>
            </a:r>
          </a:p>
        </p:txBody>
      </p:sp>
      <p:sp>
        <p:nvSpPr>
          <p:cNvPr id="30" name="Rechteck 4"/>
          <p:cNvSpPr/>
          <p:nvPr/>
        </p:nvSpPr>
        <p:spPr bwMode="auto">
          <a:xfrm>
            <a:off x="5313395" y="1406632"/>
            <a:ext cx="3105819" cy="4038494"/>
          </a:xfrm>
          <a:prstGeom prst="rect">
            <a:avLst/>
          </a:prstGeom>
          <a:noFill/>
          <a:ln w="9525">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1" name="Textfeld 87"/>
          <p:cNvSpPr txBox="1"/>
          <p:nvPr/>
        </p:nvSpPr>
        <p:spPr>
          <a:xfrm>
            <a:off x="5777341" y="2123101"/>
            <a:ext cx="2128341" cy="186138"/>
          </a:xfrm>
          <a:prstGeom prst="rect">
            <a:avLst/>
          </a:prstGeom>
          <a:noFill/>
        </p:spPr>
        <p:txBody>
          <a:bodyPr wrap="square" lIns="0" tIns="0" rIns="0" bIns="0" rtlCol="0">
            <a:noAutofit/>
          </a:bodyPr>
          <a:lstStyle/>
          <a:p>
            <a:pPr>
              <a:lnSpc>
                <a:spcPct val="110000"/>
              </a:lnSpc>
              <a:spcBef>
                <a:spcPts val="0"/>
              </a:spcBef>
            </a:pPr>
            <a:r>
              <a:rPr lang="en-US" sz="1000" dirty="0">
                <a:solidFill>
                  <a:schemeClr val="tx1"/>
                </a:solidFill>
                <a:latin typeface="+mn-lt"/>
                <a:ea typeface="Arial Unicode MS" panose="020B0604020202020204" pitchFamily="34" charset="-128"/>
                <a:cs typeface="Arial Unicode MS" panose="020B0604020202020204" pitchFamily="34" charset="-128"/>
              </a:rPr>
              <a:t>End user (end customer or OEM)</a:t>
            </a:r>
          </a:p>
        </p:txBody>
      </p:sp>
      <p:pic>
        <p:nvPicPr>
          <p:cNvPr id="32" name="Grafik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29418" y="2125889"/>
            <a:ext cx="178037" cy="175122"/>
          </a:xfrm>
          <a:prstGeom prst="rect">
            <a:avLst/>
          </a:prstGeom>
          <a:solidFill>
            <a:schemeClr val="accent1">
              <a:lumMod val="20000"/>
              <a:lumOff val="80000"/>
            </a:schemeClr>
          </a:solidFill>
        </p:spPr>
      </p:pic>
      <p:sp>
        <p:nvSpPr>
          <p:cNvPr id="33" name="Rechteck 89"/>
          <p:cNvSpPr/>
          <p:nvPr/>
        </p:nvSpPr>
        <p:spPr bwMode="auto">
          <a:xfrm>
            <a:off x="5451988" y="2087097"/>
            <a:ext cx="2859321" cy="249202"/>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34" name="Gewinkelte Verbindung 91"/>
          <p:cNvCxnSpPr>
            <a:stCxn id="13" idx="3"/>
            <a:endCxn id="61" idx="3"/>
          </p:cNvCxnSpPr>
          <p:nvPr/>
        </p:nvCxnSpPr>
        <p:spPr bwMode="auto">
          <a:xfrm>
            <a:off x="3269022" y="4399731"/>
            <a:ext cx="2768398" cy="260855"/>
          </a:xfrm>
          <a:prstGeom prst="bentConnector4">
            <a:avLst>
              <a:gd name="adj1" fmla="val 44622"/>
              <a:gd name="adj2" fmla="val 161426"/>
            </a:avLst>
          </a:prstGeom>
          <a:solidFill>
            <a:schemeClr val="tx2"/>
          </a:solidFill>
          <a:ln w="28575" cap="flat" cmpd="sng" algn="ctr">
            <a:solidFill>
              <a:schemeClr val="accent2">
                <a:lumMod val="75000"/>
              </a:schemeClr>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5" name="Ellipse 60"/>
          <p:cNvSpPr>
            <a:spLocks noChangeAspect="1"/>
          </p:cNvSpPr>
          <p:nvPr/>
        </p:nvSpPr>
        <p:spPr bwMode="auto">
          <a:xfrm>
            <a:off x="1778558" y="6007435"/>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3</a:t>
            </a:r>
          </a:p>
        </p:txBody>
      </p:sp>
      <p:sp>
        <p:nvSpPr>
          <p:cNvPr id="36" name="Textfeld 61"/>
          <p:cNvSpPr txBox="1"/>
          <p:nvPr/>
        </p:nvSpPr>
        <p:spPr>
          <a:xfrm>
            <a:off x="2089381" y="5979546"/>
            <a:ext cx="1429879" cy="307777"/>
          </a:xfrm>
          <a:prstGeom prst="rect">
            <a:avLst/>
          </a:prstGeom>
          <a:noFill/>
        </p:spPr>
        <p:txBody>
          <a:bodyPr wrap="none" lIns="0" tIns="0" rIns="0" bIns="0" rtlCol="0" anchor="ctr" anchorCtr="0">
            <a:spAutoFit/>
          </a:bodyPr>
          <a:lstStyle/>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OEM operates an App in </a:t>
            </a:r>
          </a:p>
          <a:p>
            <a:pPr>
              <a:spcBef>
                <a:spcPts val="0"/>
              </a:spcBef>
            </a:pPr>
            <a:r>
              <a:rPr lang="en-US" sz="1000" dirty="0">
                <a:solidFill>
                  <a:schemeClr val="tx1"/>
                </a:solidFill>
                <a:ea typeface="Arial Unicode MS" panose="020B0604020202020204" pitchFamily="34" charset="-128"/>
                <a:cs typeface="Arial Unicode MS" panose="020B0604020202020204" pitchFamily="34" charset="-128"/>
              </a:rPr>
              <a:t>MindSphere</a:t>
            </a:r>
            <a:endParaRPr lang="en-US" sz="16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7" name="Ellipse 55"/>
          <p:cNvSpPr>
            <a:spLocks noChangeAspect="1"/>
          </p:cNvSpPr>
          <p:nvPr/>
        </p:nvSpPr>
        <p:spPr bwMode="auto">
          <a:xfrm>
            <a:off x="4334979" y="4709135"/>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5b</a:t>
            </a:r>
          </a:p>
        </p:txBody>
      </p:sp>
      <p:sp>
        <p:nvSpPr>
          <p:cNvPr id="38" name="Plus 37"/>
          <p:cNvSpPr/>
          <p:nvPr/>
        </p:nvSpPr>
        <p:spPr bwMode="auto">
          <a:xfrm>
            <a:off x="4309218" y="1789427"/>
            <a:ext cx="1008113" cy="1015024"/>
          </a:xfrm>
          <a:prstGeom prst="mathPlus">
            <a:avLst/>
          </a:prstGeom>
          <a:solidFill>
            <a:srgbClr val="DFE6ED"/>
          </a:solidFill>
          <a:ln>
            <a:noFill/>
          </a:ln>
          <a:effectLst/>
          <a:extLst/>
        </p:spPr>
        <p:txBody>
          <a:bodyPr rtlCol="0" anchor="ctr"/>
          <a:lstStyle/>
          <a:p>
            <a:pPr algn="ctr"/>
            <a:endParaRPr lang="en-US" sz="1200" b="1" dirty="0">
              <a:solidFill>
                <a:schemeClr val="tx1"/>
              </a:solidFill>
            </a:endParaRPr>
          </a:p>
        </p:txBody>
      </p:sp>
      <p:sp>
        <p:nvSpPr>
          <p:cNvPr id="39" name="Textfeld 2"/>
          <p:cNvSpPr txBox="1"/>
          <p:nvPr/>
        </p:nvSpPr>
        <p:spPr>
          <a:xfrm>
            <a:off x="8722402" y="1391845"/>
            <a:ext cx="2592077" cy="316145"/>
          </a:xfrm>
          <a:prstGeom prst="rect">
            <a:avLst/>
          </a:prstGeom>
          <a:solidFill>
            <a:srgbClr val="D2D741"/>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84924" tIns="42461" rIns="113220" bIns="42461"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2000" b="1" kern="0">
                <a:solidFill>
                  <a:schemeClr val="accent3"/>
                </a:solidFill>
              </a:defRPr>
            </a:lvl1pPr>
          </a:lstStyle>
          <a:p>
            <a:r>
              <a:rPr lang="en-US" sz="1400" dirty="0">
                <a:solidFill>
                  <a:schemeClr val="bg1"/>
                </a:solidFill>
              </a:rPr>
              <a:t>Customer (C1)</a:t>
            </a:r>
          </a:p>
        </p:txBody>
      </p:sp>
      <p:sp>
        <p:nvSpPr>
          <p:cNvPr id="40" name="Textfeld 3"/>
          <p:cNvSpPr txBox="1"/>
          <p:nvPr/>
        </p:nvSpPr>
        <p:spPr>
          <a:xfrm>
            <a:off x="8722403" y="1647125"/>
            <a:ext cx="2597352" cy="621619"/>
          </a:xfrm>
          <a:prstGeom prst="rect">
            <a:avLst/>
          </a:prstGeom>
          <a:no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36000" tIns="36000" rIns="36000" bIns="36000"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Use MindSphere applications based on ingested data – without development knowhow</a:t>
            </a:r>
          </a:p>
        </p:txBody>
      </p:sp>
      <p:sp>
        <p:nvSpPr>
          <p:cNvPr id="41" name="Rechteck 4"/>
          <p:cNvSpPr/>
          <p:nvPr/>
        </p:nvSpPr>
        <p:spPr bwMode="auto">
          <a:xfrm>
            <a:off x="8722402" y="1391846"/>
            <a:ext cx="2592077" cy="2034034"/>
          </a:xfrm>
          <a:prstGeom prst="rect">
            <a:avLst/>
          </a:prstGeom>
          <a:noFill/>
          <a:ln w="9525">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2" name="Freeform 80"/>
          <p:cNvSpPr>
            <a:spLocks noChangeAspect="1" noEditPoints="1"/>
          </p:cNvSpPr>
          <p:nvPr/>
        </p:nvSpPr>
        <p:spPr bwMode="auto">
          <a:xfrm>
            <a:off x="10234301" y="2692848"/>
            <a:ext cx="402894" cy="335487"/>
          </a:xfrm>
          <a:custGeom>
            <a:avLst/>
            <a:gdLst>
              <a:gd name="T0" fmla="*/ 0 w 800"/>
              <a:gd name="T1" fmla="*/ 66 h 666"/>
              <a:gd name="T2" fmla="*/ 67 w 800"/>
              <a:gd name="T3" fmla="*/ 653 h 666"/>
              <a:gd name="T4" fmla="*/ 160 w 800"/>
              <a:gd name="T5" fmla="*/ 0 h 666"/>
              <a:gd name="T6" fmla="*/ 653 w 800"/>
              <a:gd name="T7" fmla="*/ 40 h 666"/>
              <a:gd name="T8" fmla="*/ 547 w 800"/>
              <a:gd name="T9" fmla="*/ 666 h 666"/>
              <a:gd name="T10" fmla="*/ 653 w 800"/>
              <a:gd name="T11" fmla="*/ 40 h 666"/>
              <a:gd name="T12" fmla="*/ 173 w 800"/>
              <a:gd name="T13" fmla="*/ 13 h 666"/>
              <a:gd name="T14" fmla="*/ 533 w 800"/>
              <a:gd name="T15" fmla="*/ 0 h 666"/>
              <a:gd name="T16" fmla="*/ 533 w 800"/>
              <a:gd name="T17" fmla="*/ 46 h 666"/>
              <a:gd name="T18" fmla="*/ 173 w 800"/>
              <a:gd name="T19" fmla="*/ 26 h 666"/>
              <a:gd name="T20" fmla="*/ 533 w 800"/>
              <a:gd name="T21" fmla="*/ 46 h 666"/>
              <a:gd name="T22" fmla="*/ 173 w 800"/>
              <a:gd name="T23" fmla="*/ 100 h 666"/>
              <a:gd name="T24" fmla="*/ 533 w 800"/>
              <a:gd name="T25" fmla="*/ 60 h 666"/>
              <a:gd name="T26" fmla="*/ 533 w 800"/>
              <a:gd name="T27" fmla="*/ 200 h 666"/>
              <a:gd name="T28" fmla="*/ 173 w 800"/>
              <a:gd name="T29" fmla="*/ 113 h 666"/>
              <a:gd name="T30" fmla="*/ 533 w 800"/>
              <a:gd name="T31" fmla="*/ 200 h 666"/>
              <a:gd name="T32" fmla="*/ 173 w 800"/>
              <a:gd name="T33" fmla="*/ 326 h 666"/>
              <a:gd name="T34" fmla="*/ 533 w 800"/>
              <a:gd name="T35" fmla="*/ 213 h 666"/>
              <a:gd name="T36" fmla="*/ 173 w 800"/>
              <a:gd name="T37" fmla="*/ 340 h 666"/>
              <a:gd name="T38" fmla="*/ 533 w 800"/>
              <a:gd name="T39" fmla="*/ 453 h 666"/>
              <a:gd name="T40" fmla="*/ 173 w 800"/>
              <a:gd name="T41" fmla="*/ 340 h 666"/>
              <a:gd name="T42" fmla="*/ 173 w 800"/>
              <a:gd name="T43" fmla="*/ 553 h 666"/>
              <a:gd name="T44" fmla="*/ 533 w 800"/>
              <a:gd name="T45" fmla="*/ 466 h 666"/>
              <a:gd name="T46" fmla="*/ 533 w 800"/>
              <a:gd name="T47" fmla="*/ 640 h 666"/>
              <a:gd name="T48" fmla="*/ 173 w 800"/>
              <a:gd name="T49" fmla="*/ 620 h 666"/>
              <a:gd name="T50" fmla="*/ 533 w 800"/>
              <a:gd name="T51" fmla="*/ 640 h 666"/>
              <a:gd name="T52" fmla="*/ 173 w 800"/>
              <a:gd name="T53" fmla="*/ 606 h 666"/>
              <a:gd name="T54" fmla="*/ 533 w 800"/>
              <a:gd name="T55" fmla="*/ 566 h 666"/>
              <a:gd name="T56" fmla="*/ 533 w 800"/>
              <a:gd name="T57" fmla="*/ 666 h 666"/>
              <a:gd name="T58" fmla="*/ 173 w 800"/>
              <a:gd name="T59" fmla="*/ 653 h 666"/>
              <a:gd name="T60" fmla="*/ 533 w 800"/>
              <a:gd name="T61" fmla="*/ 666 h 666"/>
              <a:gd name="T62" fmla="*/ 693 w 800"/>
              <a:gd name="T63" fmla="*/ 413 h 666"/>
              <a:gd name="T64" fmla="*/ 667 w 800"/>
              <a:gd name="T65" fmla="*/ 240 h 666"/>
              <a:gd name="T66" fmla="*/ 707 w 800"/>
              <a:gd name="T67" fmla="*/ 280 h 666"/>
              <a:gd name="T68" fmla="*/ 800 w 800"/>
              <a:gd name="T69" fmla="*/ 386 h 666"/>
              <a:gd name="T70" fmla="*/ 707 w 800"/>
              <a:gd name="T71" fmla="*/ 28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666">
                <a:moveTo>
                  <a:pt x="67" y="13"/>
                </a:moveTo>
                <a:cubicBezTo>
                  <a:pt x="34" y="30"/>
                  <a:pt x="0" y="66"/>
                  <a:pt x="0" y="66"/>
                </a:cubicBezTo>
                <a:cubicBezTo>
                  <a:pt x="0" y="600"/>
                  <a:pt x="0" y="600"/>
                  <a:pt x="0" y="600"/>
                </a:cubicBezTo>
                <a:cubicBezTo>
                  <a:pt x="0" y="600"/>
                  <a:pt x="31" y="632"/>
                  <a:pt x="67" y="653"/>
                </a:cubicBezTo>
                <a:cubicBezTo>
                  <a:pt x="69" y="655"/>
                  <a:pt x="104" y="666"/>
                  <a:pt x="160" y="666"/>
                </a:cubicBezTo>
                <a:cubicBezTo>
                  <a:pt x="160" y="0"/>
                  <a:pt x="160" y="0"/>
                  <a:pt x="160" y="0"/>
                </a:cubicBezTo>
                <a:cubicBezTo>
                  <a:pt x="107" y="0"/>
                  <a:pt x="69" y="12"/>
                  <a:pt x="67" y="13"/>
                </a:cubicBezTo>
                <a:close/>
                <a:moveTo>
                  <a:pt x="653" y="40"/>
                </a:moveTo>
                <a:cubicBezTo>
                  <a:pt x="653" y="626"/>
                  <a:pt x="653" y="626"/>
                  <a:pt x="653" y="626"/>
                </a:cubicBezTo>
                <a:cubicBezTo>
                  <a:pt x="653" y="626"/>
                  <a:pt x="603" y="666"/>
                  <a:pt x="547" y="666"/>
                </a:cubicBezTo>
                <a:cubicBezTo>
                  <a:pt x="547" y="0"/>
                  <a:pt x="547" y="0"/>
                  <a:pt x="547" y="0"/>
                </a:cubicBezTo>
                <a:cubicBezTo>
                  <a:pt x="605" y="0"/>
                  <a:pt x="653" y="40"/>
                  <a:pt x="653" y="40"/>
                </a:cubicBezTo>
                <a:close/>
                <a:moveTo>
                  <a:pt x="533" y="13"/>
                </a:moveTo>
                <a:cubicBezTo>
                  <a:pt x="173" y="13"/>
                  <a:pt x="173" y="13"/>
                  <a:pt x="173" y="13"/>
                </a:cubicBezTo>
                <a:cubicBezTo>
                  <a:pt x="173" y="0"/>
                  <a:pt x="173" y="0"/>
                  <a:pt x="173" y="0"/>
                </a:cubicBezTo>
                <a:cubicBezTo>
                  <a:pt x="533" y="0"/>
                  <a:pt x="533" y="0"/>
                  <a:pt x="533" y="0"/>
                </a:cubicBezTo>
                <a:lnTo>
                  <a:pt x="533" y="13"/>
                </a:lnTo>
                <a:close/>
                <a:moveTo>
                  <a:pt x="533" y="46"/>
                </a:moveTo>
                <a:cubicBezTo>
                  <a:pt x="173" y="46"/>
                  <a:pt x="173" y="46"/>
                  <a:pt x="173" y="46"/>
                </a:cubicBezTo>
                <a:cubicBezTo>
                  <a:pt x="173" y="26"/>
                  <a:pt x="173" y="26"/>
                  <a:pt x="173" y="26"/>
                </a:cubicBezTo>
                <a:cubicBezTo>
                  <a:pt x="533" y="26"/>
                  <a:pt x="533" y="26"/>
                  <a:pt x="533" y="26"/>
                </a:cubicBezTo>
                <a:lnTo>
                  <a:pt x="533" y="46"/>
                </a:lnTo>
                <a:close/>
                <a:moveTo>
                  <a:pt x="533" y="100"/>
                </a:moveTo>
                <a:cubicBezTo>
                  <a:pt x="173" y="100"/>
                  <a:pt x="173" y="100"/>
                  <a:pt x="173" y="100"/>
                </a:cubicBezTo>
                <a:cubicBezTo>
                  <a:pt x="173" y="60"/>
                  <a:pt x="173" y="60"/>
                  <a:pt x="173" y="60"/>
                </a:cubicBezTo>
                <a:cubicBezTo>
                  <a:pt x="533" y="60"/>
                  <a:pt x="533" y="60"/>
                  <a:pt x="533" y="60"/>
                </a:cubicBezTo>
                <a:lnTo>
                  <a:pt x="533" y="100"/>
                </a:lnTo>
                <a:close/>
                <a:moveTo>
                  <a:pt x="533" y="200"/>
                </a:moveTo>
                <a:cubicBezTo>
                  <a:pt x="173" y="200"/>
                  <a:pt x="173" y="200"/>
                  <a:pt x="173" y="200"/>
                </a:cubicBezTo>
                <a:cubicBezTo>
                  <a:pt x="173" y="113"/>
                  <a:pt x="173" y="113"/>
                  <a:pt x="173" y="113"/>
                </a:cubicBezTo>
                <a:cubicBezTo>
                  <a:pt x="533" y="113"/>
                  <a:pt x="533" y="113"/>
                  <a:pt x="533" y="113"/>
                </a:cubicBezTo>
                <a:lnTo>
                  <a:pt x="533" y="200"/>
                </a:lnTo>
                <a:close/>
                <a:moveTo>
                  <a:pt x="533" y="326"/>
                </a:moveTo>
                <a:cubicBezTo>
                  <a:pt x="173" y="326"/>
                  <a:pt x="173" y="326"/>
                  <a:pt x="173" y="326"/>
                </a:cubicBezTo>
                <a:cubicBezTo>
                  <a:pt x="173" y="213"/>
                  <a:pt x="173" y="213"/>
                  <a:pt x="173" y="213"/>
                </a:cubicBezTo>
                <a:cubicBezTo>
                  <a:pt x="533" y="213"/>
                  <a:pt x="533" y="213"/>
                  <a:pt x="533" y="213"/>
                </a:cubicBezTo>
                <a:lnTo>
                  <a:pt x="533" y="326"/>
                </a:lnTo>
                <a:close/>
                <a:moveTo>
                  <a:pt x="173" y="340"/>
                </a:moveTo>
                <a:cubicBezTo>
                  <a:pt x="533" y="340"/>
                  <a:pt x="533" y="340"/>
                  <a:pt x="533" y="340"/>
                </a:cubicBezTo>
                <a:cubicBezTo>
                  <a:pt x="533" y="453"/>
                  <a:pt x="533" y="453"/>
                  <a:pt x="533" y="453"/>
                </a:cubicBezTo>
                <a:cubicBezTo>
                  <a:pt x="173" y="453"/>
                  <a:pt x="173" y="453"/>
                  <a:pt x="173" y="453"/>
                </a:cubicBezTo>
                <a:lnTo>
                  <a:pt x="173" y="340"/>
                </a:lnTo>
                <a:close/>
                <a:moveTo>
                  <a:pt x="533" y="553"/>
                </a:moveTo>
                <a:cubicBezTo>
                  <a:pt x="173" y="553"/>
                  <a:pt x="173" y="553"/>
                  <a:pt x="173" y="553"/>
                </a:cubicBezTo>
                <a:cubicBezTo>
                  <a:pt x="173" y="466"/>
                  <a:pt x="173" y="466"/>
                  <a:pt x="173" y="466"/>
                </a:cubicBezTo>
                <a:cubicBezTo>
                  <a:pt x="533" y="466"/>
                  <a:pt x="533" y="466"/>
                  <a:pt x="533" y="466"/>
                </a:cubicBezTo>
                <a:lnTo>
                  <a:pt x="533" y="553"/>
                </a:lnTo>
                <a:close/>
                <a:moveTo>
                  <a:pt x="533" y="640"/>
                </a:moveTo>
                <a:cubicBezTo>
                  <a:pt x="173" y="640"/>
                  <a:pt x="173" y="640"/>
                  <a:pt x="173" y="640"/>
                </a:cubicBezTo>
                <a:cubicBezTo>
                  <a:pt x="173" y="620"/>
                  <a:pt x="173" y="620"/>
                  <a:pt x="173" y="620"/>
                </a:cubicBezTo>
                <a:cubicBezTo>
                  <a:pt x="533" y="620"/>
                  <a:pt x="533" y="620"/>
                  <a:pt x="533" y="620"/>
                </a:cubicBezTo>
                <a:lnTo>
                  <a:pt x="533" y="640"/>
                </a:lnTo>
                <a:close/>
                <a:moveTo>
                  <a:pt x="533" y="606"/>
                </a:moveTo>
                <a:cubicBezTo>
                  <a:pt x="173" y="606"/>
                  <a:pt x="173" y="606"/>
                  <a:pt x="173" y="606"/>
                </a:cubicBezTo>
                <a:cubicBezTo>
                  <a:pt x="173" y="566"/>
                  <a:pt x="173" y="566"/>
                  <a:pt x="173" y="566"/>
                </a:cubicBezTo>
                <a:cubicBezTo>
                  <a:pt x="533" y="566"/>
                  <a:pt x="533" y="566"/>
                  <a:pt x="533" y="566"/>
                </a:cubicBezTo>
                <a:lnTo>
                  <a:pt x="533" y="606"/>
                </a:lnTo>
                <a:close/>
                <a:moveTo>
                  <a:pt x="533" y="666"/>
                </a:moveTo>
                <a:cubicBezTo>
                  <a:pt x="173" y="666"/>
                  <a:pt x="173" y="666"/>
                  <a:pt x="173" y="666"/>
                </a:cubicBezTo>
                <a:cubicBezTo>
                  <a:pt x="173" y="653"/>
                  <a:pt x="173" y="653"/>
                  <a:pt x="173" y="653"/>
                </a:cubicBezTo>
                <a:cubicBezTo>
                  <a:pt x="533" y="653"/>
                  <a:pt x="533" y="653"/>
                  <a:pt x="533" y="653"/>
                </a:cubicBezTo>
                <a:lnTo>
                  <a:pt x="533" y="666"/>
                </a:lnTo>
                <a:close/>
                <a:moveTo>
                  <a:pt x="693" y="253"/>
                </a:moveTo>
                <a:cubicBezTo>
                  <a:pt x="693" y="413"/>
                  <a:pt x="693" y="413"/>
                  <a:pt x="693" y="413"/>
                </a:cubicBezTo>
                <a:cubicBezTo>
                  <a:pt x="693" y="413"/>
                  <a:pt x="682" y="426"/>
                  <a:pt x="667" y="426"/>
                </a:cubicBezTo>
                <a:cubicBezTo>
                  <a:pt x="667" y="240"/>
                  <a:pt x="667" y="240"/>
                  <a:pt x="667" y="240"/>
                </a:cubicBezTo>
                <a:cubicBezTo>
                  <a:pt x="682" y="240"/>
                  <a:pt x="693" y="253"/>
                  <a:pt x="693" y="253"/>
                </a:cubicBezTo>
                <a:close/>
                <a:moveTo>
                  <a:pt x="707" y="280"/>
                </a:moveTo>
                <a:cubicBezTo>
                  <a:pt x="800" y="280"/>
                  <a:pt x="800" y="280"/>
                  <a:pt x="800" y="280"/>
                </a:cubicBezTo>
                <a:cubicBezTo>
                  <a:pt x="800" y="386"/>
                  <a:pt x="800" y="386"/>
                  <a:pt x="800" y="386"/>
                </a:cubicBezTo>
                <a:cubicBezTo>
                  <a:pt x="707" y="386"/>
                  <a:pt x="707" y="386"/>
                  <a:pt x="707" y="386"/>
                </a:cubicBezTo>
                <a:lnTo>
                  <a:pt x="707" y="280"/>
                </a:lnTo>
                <a:close/>
              </a:path>
            </a:pathLst>
          </a:custGeom>
          <a:solidFill>
            <a:srgbClr val="879BA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5"/>
          <p:cNvSpPr>
            <a:spLocks noChangeAspect="1" noEditPoints="1"/>
          </p:cNvSpPr>
          <p:nvPr/>
        </p:nvSpPr>
        <p:spPr bwMode="auto">
          <a:xfrm flipH="1">
            <a:off x="10824954" y="2625972"/>
            <a:ext cx="417566" cy="449321"/>
          </a:xfrm>
          <a:custGeom>
            <a:avLst/>
            <a:gdLst>
              <a:gd name="T0" fmla="*/ 545 w 545"/>
              <a:gd name="T1" fmla="*/ 141 h 586"/>
              <a:gd name="T2" fmla="*/ 538 w 545"/>
              <a:gd name="T3" fmla="*/ 155 h 586"/>
              <a:gd name="T4" fmla="*/ 480 w 545"/>
              <a:gd name="T5" fmla="*/ 67 h 586"/>
              <a:gd name="T6" fmla="*/ 420 w 545"/>
              <a:gd name="T7" fmla="*/ 88 h 586"/>
              <a:gd name="T8" fmla="*/ 407 w 545"/>
              <a:gd name="T9" fmla="*/ 61 h 586"/>
              <a:gd name="T10" fmla="*/ 490 w 545"/>
              <a:gd name="T11" fmla="*/ 37 h 586"/>
              <a:gd name="T12" fmla="*/ 545 w 545"/>
              <a:gd name="T13" fmla="*/ 141 h 586"/>
              <a:gd name="T14" fmla="*/ 376 w 545"/>
              <a:gd name="T15" fmla="*/ 137 h 586"/>
              <a:gd name="T16" fmla="*/ 405 w 545"/>
              <a:gd name="T17" fmla="*/ 126 h 586"/>
              <a:gd name="T18" fmla="*/ 431 w 545"/>
              <a:gd name="T19" fmla="*/ 189 h 586"/>
              <a:gd name="T20" fmla="*/ 530 w 545"/>
              <a:gd name="T21" fmla="*/ 173 h 586"/>
              <a:gd name="T22" fmla="*/ 523 w 545"/>
              <a:gd name="T23" fmla="*/ 188 h 586"/>
              <a:gd name="T24" fmla="*/ 408 w 545"/>
              <a:gd name="T25" fmla="*/ 212 h 586"/>
              <a:gd name="T26" fmla="*/ 375 w 545"/>
              <a:gd name="T27" fmla="*/ 137 h 586"/>
              <a:gd name="T28" fmla="*/ 376 w 545"/>
              <a:gd name="T29" fmla="*/ 137 h 586"/>
              <a:gd name="T30" fmla="*/ 284 w 545"/>
              <a:gd name="T31" fmla="*/ 586 h 586"/>
              <a:gd name="T32" fmla="*/ 68 w 545"/>
              <a:gd name="T33" fmla="*/ 586 h 586"/>
              <a:gd name="T34" fmla="*/ 68 w 545"/>
              <a:gd name="T35" fmla="*/ 401 h 586"/>
              <a:gd name="T36" fmla="*/ 284 w 545"/>
              <a:gd name="T37" fmla="*/ 401 h 586"/>
              <a:gd name="T38" fmla="*/ 284 w 545"/>
              <a:gd name="T39" fmla="*/ 586 h 586"/>
              <a:gd name="T40" fmla="*/ 39 w 545"/>
              <a:gd name="T41" fmla="*/ 78 h 586"/>
              <a:gd name="T42" fmla="*/ 0 w 545"/>
              <a:gd name="T43" fmla="*/ 39 h 586"/>
              <a:gd name="T44" fmla="*/ 39 w 545"/>
              <a:gd name="T45" fmla="*/ 0 h 586"/>
              <a:gd name="T46" fmla="*/ 78 w 545"/>
              <a:gd name="T47" fmla="*/ 39 h 586"/>
              <a:gd name="T48" fmla="*/ 39 w 545"/>
              <a:gd name="T49" fmla="*/ 78 h 586"/>
              <a:gd name="T50" fmla="*/ 376 w 545"/>
              <a:gd name="T51" fmla="*/ 127 h 586"/>
              <a:gd name="T52" fmla="*/ 342 w 545"/>
              <a:gd name="T53" fmla="*/ 93 h 586"/>
              <a:gd name="T54" fmla="*/ 376 w 545"/>
              <a:gd name="T55" fmla="*/ 58 h 586"/>
              <a:gd name="T56" fmla="*/ 411 w 545"/>
              <a:gd name="T57" fmla="*/ 93 h 586"/>
              <a:gd name="T58" fmla="*/ 376 w 545"/>
              <a:gd name="T59" fmla="*/ 127 h 586"/>
              <a:gd name="T60" fmla="*/ 310 w 545"/>
              <a:gd name="T61" fmla="*/ 366 h 586"/>
              <a:gd name="T62" fmla="*/ 284 w 545"/>
              <a:gd name="T63" fmla="*/ 391 h 586"/>
              <a:gd name="T64" fmla="*/ 68 w 545"/>
              <a:gd name="T65" fmla="*/ 391 h 586"/>
              <a:gd name="T66" fmla="*/ 203 w 545"/>
              <a:gd name="T67" fmla="*/ 254 h 586"/>
              <a:gd name="T68" fmla="*/ 264 w 545"/>
              <a:gd name="T69" fmla="*/ 225 h 586"/>
              <a:gd name="T70" fmla="*/ 342 w 545"/>
              <a:gd name="T71" fmla="*/ 303 h 586"/>
              <a:gd name="T72" fmla="*/ 310 w 545"/>
              <a:gd name="T73" fmla="*/ 366 h 586"/>
              <a:gd name="T74" fmla="*/ 264 w 545"/>
              <a:gd name="T75" fmla="*/ 215 h 586"/>
              <a:gd name="T76" fmla="*/ 208 w 545"/>
              <a:gd name="T77" fmla="*/ 235 h 586"/>
              <a:gd name="T78" fmla="*/ 158 w 545"/>
              <a:gd name="T79" fmla="*/ 286 h 586"/>
              <a:gd name="T80" fmla="*/ 23 w 545"/>
              <a:gd name="T81" fmla="*/ 85 h 586"/>
              <a:gd name="T82" fmla="*/ 39 w 545"/>
              <a:gd name="T83" fmla="*/ 88 h 586"/>
              <a:gd name="T84" fmla="*/ 88 w 545"/>
              <a:gd name="T85" fmla="*/ 39 h 586"/>
              <a:gd name="T86" fmla="*/ 87 w 545"/>
              <a:gd name="T87" fmla="*/ 30 h 586"/>
              <a:gd name="T88" fmla="*/ 288 w 545"/>
              <a:gd name="T89" fmla="*/ 218 h 586"/>
              <a:gd name="T90" fmla="*/ 264 w 545"/>
              <a:gd name="T91" fmla="*/ 215 h 586"/>
              <a:gd name="T92" fmla="*/ 332 w 545"/>
              <a:gd name="T93" fmla="*/ 93 h 586"/>
              <a:gd name="T94" fmla="*/ 344 w 545"/>
              <a:gd name="T95" fmla="*/ 123 h 586"/>
              <a:gd name="T96" fmla="*/ 174 w 545"/>
              <a:gd name="T97" fmla="*/ 98 h 586"/>
              <a:gd name="T98" fmla="*/ 75 w 545"/>
              <a:gd name="T99" fmla="*/ 5 h 586"/>
              <a:gd name="T100" fmla="*/ 355 w 545"/>
              <a:gd name="T101" fmla="*/ 54 h 586"/>
              <a:gd name="T102" fmla="*/ 332 w 545"/>
              <a:gd name="T103" fmla="*/ 9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5" h="586">
                <a:moveTo>
                  <a:pt x="545" y="141"/>
                </a:moveTo>
                <a:cubicBezTo>
                  <a:pt x="538" y="155"/>
                  <a:pt x="538" y="155"/>
                  <a:pt x="538" y="155"/>
                </a:cubicBezTo>
                <a:cubicBezTo>
                  <a:pt x="480" y="67"/>
                  <a:pt x="480" y="67"/>
                  <a:pt x="480" y="67"/>
                </a:cubicBezTo>
                <a:cubicBezTo>
                  <a:pt x="420" y="88"/>
                  <a:pt x="420" y="88"/>
                  <a:pt x="420" y="88"/>
                </a:cubicBezTo>
                <a:cubicBezTo>
                  <a:pt x="419" y="78"/>
                  <a:pt x="414" y="68"/>
                  <a:pt x="407" y="61"/>
                </a:cubicBezTo>
                <a:cubicBezTo>
                  <a:pt x="490" y="37"/>
                  <a:pt x="490" y="37"/>
                  <a:pt x="490" y="37"/>
                </a:cubicBezTo>
                <a:lnTo>
                  <a:pt x="545" y="141"/>
                </a:lnTo>
                <a:close/>
                <a:moveTo>
                  <a:pt x="376" y="137"/>
                </a:moveTo>
                <a:cubicBezTo>
                  <a:pt x="387" y="137"/>
                  <a:pt x="397" y="133"/>
                  <a:pt x="405" y="126"/>
                </a:cubicBezTo>
                <a:cubicBezTo>
                  <a:pt x="431" y="189"/>
                  <a:pt x="431" y="189"/>
                  <a:pt x="431" y="189"/>
                </a:cubicBezTo>
                <a:cubicBezTo>
                  <a:pt x="530" y="173"/>
                  <a:pt x="530" y="173"/>
                  <a:pt x="530" y="173"/>
                </a:cubicBezTo>
                <a:cubicBezTo>
                  <a:pt x="523" y="188"/>
                  <a:pt x="523" y="188"/>
                  <a:pt x="523" y="188"/>
                </a:cubicBezTo>
                <a:cubicBezTo>
                  <a:pt x="408" y="212"/>
                  <a:pt x="408" y="212"/>
                  <a:pt x="408" y="212"/>
                </a:cubicBezTo>
                <a:cubicBezTo>
                  <a:pt x="375" y="137"/>
                  <a:pt x="375" y="137"/>
                  <a:pt x="375" y="137"/>
                </a:cubicBezTo>
                <a:cubicBezTo>
                  <a:pt x="375" y="137"/>
                  <a:pt x="376" y="137"/>
                  <a:pt x="376" y="137"/>
                </a:cubicBezTo>
                <a:close/>
                <a:moveTo>
                  <a:pt x="284" y="586"/>
                </a:moveTo>
                <a:cubicBezTo>
                  <a:pt x="68" y="586"/>
                  <a:pt x="68" y="586"/>
                  <a:pt x="68" y="586"/>
                </a:cubicBezTo>
                <a:cubicBezTo>
                  <a:pt x="68" y="401"/>
                  <a:pt x="68" y="401"/>
                  <a:pt x="68" y="401"/>
                </a:cubicBezTo>
                <a:cubicBezTo>
                  <a:pt x="284" y="401"/>
                  <a:pt x="284" y="401"/>
                  <a:pt x="284" y="401"/>
                </a:cubicBezTo>
                <a:lnTo>
                  <a:pt x="284" y="586"/>
                </a:lnTo>
                <a:close/>
                <a:moveTo>
                  <a:pt x="39" y="78"/>
                </a:moveTo>
                <a:cubicBezTo>
                  <a:pt x="18" y="78"/>
                  <a:pt x="0" y="60"/>
                  <a:pt x="0" y="39"/>
                </a:cubicBezTo>
                <a:cubicBezTo>
                  <a:pt x="0" y="17"/>
                  <a:pt x="18" y="0"/>
                  <a:pt x="39" y="0"/>
                </a:cubicBezTo>
                <a:cubicBezTo>
                  <a:pt x="61" y="0"/>
                  <a:pt x="78" y="17"/>
                  <a:pt x="78" y="39"/>
                </a:cubicBezTo>
                <a:cubicBezTo>
                  <a:pt x="78" y="60"/>
                  <a:pt x="61" y="78"/>
                  <a:pt x="39" y="78"/>
                </a:cubicBezTo>
                <a:close/>
                <a:moveTo>
                  <a:pt x="376" y="127"/>
                </a:moveTo>
                <a:cubicBezTo>
                  <a:pt x="358" y="127"/>
                  <a:pt x="342" y="111"/>
                  <a:pt x="342" y="93"/>
                </a:cubicBezTo>
                <a:cubicBezTo>
                  <a:pt x="342" y="74"/>
                  <a:pt x="358" y="58"/>
                  <a:pt x="376" y="58"/>
                </a:cubicBezTo>
                <a:cubicBezTo>
                  <a:pt x="395" y="58"/>
                  <a:pt x="411" y="74"/>
                  <a:pt x="411" y="93"/>
                </a:cubicBezTo>
                <a:cubicBezTo>
                  <a:pt x="411" y="111"/>
                  <a:pt x="395" y="127"/>
                  <a:pt x="376" y="127"/>
                </a:cubicBezTo>
                <a:close/>
                <a:moveTo>
                  <a:pt x="310" y="366"/>
                </a:moveTo>
                <a:cubicBezTo>
                  <a:pt x="284" y="391"/>
                  <a:pt x="284" y="391"/>
                  <a:pt x="284" y="391"/>
                </a:cubicBezTo>
                <a:cubicBezTo>
                  <a:pt x="68" y="391"/>
                  <a:pt x="68" y="391"/>
                  <a:pt x="68" y="391"/>
                </a:cubicBezTo>
                <a:cubicBezTo>
                  <a:pt x="203" y="254"/>
                  <a:pt x="203" y="254"/>
                  <a:pt x="203" y="254"/>
                </a:cubicBezTo>
                <a:cubicBezTo>
                  <a:pt x="217" y="236"/>
                  <a:pt x="239" y="225"/>
                  <a:pt x="264" y="225"/>
                </a:cubicBezTo>
                <a:cubicBezTo>
                  <a:pt x="307" y="225"/>
                  <a:pt x="342" y="260"/>
                  <a:pt x="342" y="303"/>
                </a:cubicBezTo>
                <a:cubicBezTo>
                  <a:pt x="342" y="329"/>
                  <a:pt x="330" y="351"/>
                  <a:pt x="310" y="366"/>
                </a:cubicBezTo>
                <a:close/>
                <a:moveTo>
                  <a:pt x="264" y="215"/>
                </a:moveTo>
                <a:cubicBezTo>
                  <a:pt x="243" y="215"/>
                  <a:pt x="223" y="222"/>
                  <a:pt x="208" y="235"/>
                </a:cubicBezTo>
                <a:cubicBezTo>
                  <a:pt x="203" y="239"/>
                  <a:pt x="158" y="286"/>
                  <a:pt x="158" y="286"/>
                </a:cubicBezTo>
                <a:cubicBezTo>
                  <a:pt x="23" y="85"/>
                  <a:pt x="23" y="85"/>
                  <a:pt x="23" y="85"/>
                </a:cubicBezTo>
                <a:cubicBezTo>
                  <a:pt x="28" y="87"/>
                  <a:pt x="34" y="88"/>
                  <a:pt x="39" y="88"/>
                </a:cubicBezTo>
                <a:cubicBezTo>
                  <a:pt x="66" y="88"/>
                  <a:pt x="88" y="66"/>
                  <a:pt x="88" y="39"/>
                </a:cubicBezTo>
                <a:cubicBezTo>
                  <a:pt x="88" y="36"/>
                  <a:pt x="88" y="33"/>
                  <a:pt x="87" y="30"/>
                </a:cubicBezTo>
                <a:cubicBezTo>
                  <a:pt x="288" y="218"/>
                  <a:pt x="288" y="218"/>
                  <a:pt x="288" y="218"/>
                </a:cubicBezTo>
                <a:cubicBezTo>
                  <a:pt x="280" y="216"/>
                  <a:pt x="272" y="215"/>
                  <a:pt x="264" y="215"/>
                </a:cubicBezTo>
                <a:close/>
                <a:moveTo>
                  <a:pt x="332" y="93"/>
                </a:moveTo>
                <a:cubicBezTo>
                  <a:pt x="332" y="104"/>
                  <a:pt x="337" y="115"/>
                  <a:pt x="344" y="123"/>
                </a:cubicBezTo>
                <a:cubicBezTo>
                  <a:pt x="174" y="98"/>
                  <a:pt x="174" y="98"/>
                  <a:pt x="174" y="98"/>
                </a:cubicBezTo>
                <a:cubicBezTo>
                  <a:pt x="75" y="5"/>
                  <a:pt x="75" y="5"/>
                  <a:pt x="75" y="5"/>
                </a:cubicBezTo>
                <a:cubicBezTo>
                  <a:pt x="355" y="54"/>
                  <a:pt x="355" y="54"/>
                  <a:pt x="355" y="54"/>
                </a:cubicBezTo>
                <a:cubicBezTo>
                  <a:pt x="342" y="61"/>
                  <a:pt x="332" y="76"/>
                  <a:pt x="332" y="93"/>
                </a:cubicBezTo>
                <a:close/>
              </a:path>
            </a:pathLst>
          </a:custGeom>
          <a:solidFill>
            <a:srgbClr val="879BA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4" name="Textfeld 87"/>
          <p:cNvSpPr txBox="1"/>
          <p:nvPr/>
        </p:nvSpPr>
        <p:spPr>
          <a:xfrm>
            <a:off x="9186348" y="2268744"/>
            <a:ext cx="2128341" cy="186138"/>
          </a:xfrm>
          <a:prstGeom prst="rect">
            <a:avLst/>
          </a:prstGeom>
          <a:noFill/>
        </p:spPr>
        <p:txBody>
          <a:bodyPr wrap="square" lIns="0" tIns="0" rIns="0" bIns="0" rtlCol="0">
            <a:noAutofit/>
          </a:bodyPr>
          <a:lstStyle/>
          <a:p>
            <a:pPr>
              <a:lnSpc>
                <a:spcPct val="110000"/>
              </a:lnSpc>
              <a:spcBef>
                <a:spcPts val="0"/>
              </a:spcBef>
            </a:pPr>
            <a:r>
              <a:rPr lang="en-US" sz="1000" dirty="0">
                <a:solidFill>
                  <a:schemeClr val="tx1"/>
                </a:solidFill>
                <a:latin typeface="+mn-lt"/>
                <a:ea typeface="Arial Unicode MS" panose="020B0604020202020204" pitchFamily="34" charset="-128"/>
                <a:cs typeface="Arial Unicode MS" panose="020B0604020202020204" pitchFamily="34" charset="-128"/>
              </a:rPr>
              <a:t>End user (end customer of OEM)</a:t>
            </a:r>
            <a:r>
              <a:rPr lang="en-US" sz="1000" b="1" baseline="30000" dirty="0">
                <a:solidFill>
                  <a:schemeClr val="tx1"/>
                </a:solidFill>
                <a:ea typeface="Arial Unicode MS" panose="020B0604020202020204" pitchFamily="34" charset="-128"/>
                <a:cs typeface="Arial Unicode MS" panose="020B0604020202020204" pitchFamily="34" charset="-128"/>
              </a:rPr>
              <a:t>1)</a:t>
            </a:r>
            <a:endParaRPr lang="en-US" sz="10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45" name="Grafik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38425" y="2271532"/>
            <a:ext cx="178037" cy="175122"/>
          </a:xfrm>
          <a:prstGeom prst="rect">
            <a:avLst/>
          </a:prstGeom>
          <a:solidFill>
            <a:schemeClr val="accent1">
              <a:lumMod val="20000"/>
              <a:lumOff val="80000"/>
            </a:schemeClr>
          </a:solidFill>
        </p:spPr>
      </p:pic>
      <p:sp>
        <p:nvSpPr>
          <p:cNvPr id="46" name="Rechteck 89"/>
          <p:cNvSpPr/>
          <p:nvPr/>
        </p:nvSpPr>
        <p:spPr bwMode="auto">
          <a:xfrm>
            <a:off x="8860995" y="2232740"/>
            <a:ext cx="2381525" cy="249202"/>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47" name="Monitor_Processing_Monitoring" descr="D:\syncplicity\Z003k6cf\Documents\ES Grafiken\Monitor_Processing_Monitoring.pn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889084" y="2673301"/>
            <a:ext cx="594124" cy="495221"/>
          </a:xfrm>
          <a:prstGeom prst="rect">
            <a:avLst/>
          </a:prstGeom>
          <a:noFill/>
          <a:extLst>
            <a:ext uri="{909E8E84-426E-40DD-AFC4-6F175D3DCCD1}">
              <a14:hiddenFill xmlns:a14="http://schemas.microsoft.com/office/drawing/2010/main">
                <a:solidFill>
                  <a:srgbClr val="FFFFFF"/>
                </a:solidFill>
              </a14:hiddenFill>
            </a:ext>
          </a:extLst>
        </p:spPr>
      </p:pic>
      <p:sp>
        <p:nvSpPr>
          <p:cNvPr id="48" name="Rechteck 118"/>
          <p:cNvSpPr/>
          <p:nvPr/>
        </p:nvSpPr>
        <p:spPr bwMode="auto">
          <a:xfrm>
            <a:off x="9318594" y="2559564"/>
            <a:ext cx="528743" cy="205076"/>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1</a:t>
            </a:r>
          </a:p>
        </p:txBody>
      </p:sp>
      <p:sp>
        <p:nvSpPr>
          <p:cNvPr id="49" name="Textfeld 2"/>
          <p:cNvSpPr txBox="1"/>
          <p:nvPr/>
        </p:nvSpPr>
        <p:spPr>
          <a:xfrm>
            <a:off x="8722402" y="3619038"/>
            <a:ext cx="2592077" cy="316145"/>
          </a:xfrm>
          <a:prstGeom prst="rect">
            <a:avLst/>
          </a:prstGeom>
          <a:solidFill>
            <a:srgbClr val="D2D741"/>
          </a:solidFill>
          <a:ln w="9525">
            <a:solidFill>
              <a:schemeClr val="accent1"/>
            </a:solid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84924" tIns="42461" rIns="113220" bIns="42461"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2000" b="1" kern="0">
                <a:solidFill>
                  <a:schemeClr val="accent3"/>
                </a:solidFill>
              </a:defRPr>
            </a:lvl1pPr>
          </a:lstStyle>
          <a:p>
            <a:r>
              <a:rPr lang="en-US" sz="1400" dirty="0">
                <a:solidFill>
                  <a:schemeClr val="bg1"/>
                </a:solidFill>
              </a:rPr>
              <a:t>Customer (C2)</a:t>
            </a:r>
          </a:p>
        </p:txBody>
      </p:sp>
      <p:sp>
        <p:nvSpPr>
          <p:cNvPr id="50" name="Textfeld 3"/>
          <p:cNvSpPr txBox="1"/>
          <p:nvPr/>
        </p:nvSpPr>
        <p:spPr>
          <a:xfrm>
            <a:off x="8722403" y="3874318"/>
            <a:ext cx="2597352" cy="621619"/>
          </a:xfrm>
          <a:prstGeom prst="rect">
            <a:avLst/>
          </a:prstGeom>
          <a:noFill/>
          <a:ln w="30724">
            <a:noFill/>
          </a:ln>
          <a:effectLst/>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36000" tIns="36000" rIns="36000" bIns="36000" numCol="1" spcCol="72000" rtlCol="0" fromWordArt="0" anchor="ctr" anchorCtr="0" forceAA="0" compatLnSpc="1">
            <a:prstTxWarp prst="textNoShape">
              <a:avLst/>
            </a:prstTxWarp>
            <a:noAutofit/>
          </a:bodyPr>
          <a:lstStyle>
            <a:defPPr>
              <a:defRPr lang="de-DE"/>
            </a:defPPr>
            <a:lvl1pPr algn="ctr" fontAlgn="auto">
              <a:spcBef>
                <a:spcPct val="0"/>
              </a:spcBef>
              <a:spcAft>
                <a:spcPts val="0"/>
              </a:spcAft>
              <a:buClr>
                <a:srgbClr val="879BAA"/>
              </a:buClr>
              <a:defRPr sz="1600" b="1" kern="0">
                <a:solidFill>
                  <a:schemeClr val="bg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000" i="1" kern="1200" dirty="0">
                <a:solidFill>
                  <a:schemeClr val="bg2">
                    <a:lumMod val="50000"/>
                  </a:schemeClr>
                </a:solidFill>
                <a:latin typeface="Arial" pitchFamily="34" charset="0"/>
                <a:ea typeface="Arial Unicode MS" panose="020B0604020202020204" pitchFamily="34" charset="-128"/>
                <a:cs typeface="Arial Unicode MS" panose="020B0604020202020204" pitchFamily="34" charset="-128"/>
              </a:rPr>
              <a:t>Use MindSphere applications based on ingested data – without development knowhow</a:t>
            </a:r>
          </a:p>
        </p:txBody>
      </p:sp>
      <p:sp>
        <p:nvSpPr>
          <p:cNvPr id="51" name="Rechteck 4"/>
          <p:cNvSpPr/>
          <p:nvPr/>
        </p:nvSpPr>
        <p:spPr bwMode="auto">
          <a:xfrm>
            <a:off x="8722402" y="3619038"/>
            <a:ext cx="2592077" cy="1992105"/>
          </a:xfrm>
          <a:prstGeom prst="rect">
            <a:avLst/>
          </a:prstGeom>
          <a:noFill/>
          <a:ln w="9525">
            <a:solidFill>
              <a:schemeClr val="accent1"/>
            </a:solidFill>
          </a:ln>
          <a:effectLst/>
          <a:extLst/>
        </p:spPr>
        <p:txBody>
          <a:bodyPr wrap="square" lIns="105300" tIns="52650" rIns="105300" bIns="5265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2" name="Freeform 80"/>
          <p:cNvSpPr>
            <a:spLocks noChangeAspect="1" noEditPoints="1"/>
          </p:cNvSpPr>
          <p:nvPr/>
        </p:nvSpPr>
        <p:spPr bwMode="auto">
          <a:xfrm>
            <a:off x="10234301" y="4920041"/>
            <a:ext cx="402894" cy="335487"/>
          </a:xfrm>
          <a:custGeom>
            <a:avLst/>
            <a:gdLst>
              <a:gd name="T0" fmla="*/ 0 w 800"/>
              <a:gd name="T1" fmla="*/ 66 h 666"/>
              <a:gd name="T2" fmla="*/ 67 w 800"/>
              <a:gd name="T3" fmla="*/ 653 h 666"/>
              <a:gd name="T4" fmla="*/ 160 w 800"/>
              <a:gd name="T5" fmla="*/ 0 h 666"/>
              <a:gd name="T6" fmla="*/ 653 w 800"/>
              <a:gd name="T7" fmla="*/ 40 h 666"/>
              <a:gd name="T8" fmla="*/ 547 w 800"/>
              <a:gd name="T9" fmla="*/ 666 h 666"/>
              <a:gd name="T10" fmla="*/ 653 w 800"/>
              <a:gd name="T11" fmla="*/ 40 h 666"/>
              <a:gd name="T12" fmla="*/ 173 w 800"/>
              <a:gd name="T13" fmla="*/ 13 h 666"/>
              <a:gd name="T14" fmla="*/ 533 w 800"/>
              <a:gd name="T15" fmla="*/ 0 h 666"/>
              <a:gd name="T16" fmla="*/ 533 w 800"/>
              <a:gd name="T17" fmla="*/ 46 h 666"/>
              <a:gd name="T18" fmla="*/ 173 w 800"/>
              <a:gd name="T19" fmla="*/ 26 h 666"/>
              <a:gd name="T20" fmla="*/ 533 w 800"/>
              <a:gd name="T21" fmla="*/ 46 h 666"/>
              <a:gd name="T22" fmla="*/ 173 w 800"/>
              <a:gd name="T23" fmla="*/ 100 h 666"/>
              <a:gd name="T24" fmla="*/ 533 w 800"/>
              <a:gd name="T25" fmla="*/ 60 h 666"/>
              <a:gd name="T26" fmla="*/ 533 w 800"/>
              <a:gd name="T27" fmla="*/ 200 h 666"/>
              <a:gd name="T28" fmla="*/ 173 w 800"/>
              <a:gd name="T29" fmla="*/ 113 h 666"/>
              <a:gd name="T30" fmla="*/ 533 w 800"/>
              <a:gd name="T31" fmla="*/ 200 h 666"/>
              <a:gd name="T32" fmla="*/ 173 w 800"/>
              <a:gd name="T33" fmla="*/ 326 h 666"/>
              <a:gd name="T34" fmla="*/ 533 w 800"/>
              <a:gd name="T35" fmla="*/ 213 h 666"/>
              <a:gd name="T36" fmla="*/ 173 w 800"/>
              <a:gd name="T37" fmla="*/ 340 h 666"/>
              <a:gd name="T38" fmla="*/ 533 w 800"/>
              <a:gd name="T39" fmla="*/ 453 h 666"/>
              <a:gd name="T40" fmla="*/ 173 w 800"/>
              <a:gd name="T41" fmla="*/ 340 h 666"/>
              <a:gd name="T42" fmla="*/ 173 w 800"/>
              <a:gd name="T43" fmla="*/ 553 h 666"/>
              <a:gd name="T44" fmla="*/ 533 w 800"/>
              <a:gd name="T45" fmla="*/ 466 h 666"/>
              <a:gd name="T46" fmla="*/ 533 w 800"/>
              <a:gd name="T47" fmla="*/ 640 h 666"/>
              <a:gd name="T48" fmla="*/ 173 w 800"/>
              <a:gd name="T49" fmla="*/ 620 h 666"/>
              <a:gd name="T50" fmla="*/ 533 w 800"/>
              <a:gd name="T51" fmla="*/ 640 h 666"/>
              <a:gd name="T52" fmla="*/ 173 w 800"/>
              <a:gd name="T53" fmla="*/ 606 h 666"/>
              <a:gd name="T54" fmla="*/ 533 w 800"/>
              <a:gd name="T55" fmla="*/ 566 h 666"/>
              <a:gd name="T56" fmla="*/ 533 w 800"/>
              <a:gd name="T57" fmla="*/ 666 h 666"/>
              <a:gd name="T58" fmla="*/ 173 w 800"/>
              <a:gd name="T59" fmla="*/ 653 h 666"/>
              <a:gd name="T60" fmla="*/ 533 w 800"/>
              <a:gd name="T61" fmla="*/ 666 h 666"/>
              <a:gd name="T62" fmla="*/ 693 w 800"/>
              <a:gd name="T63" fmla="*/ 413 h 666"/>
              <a:gd name="T64" fmla="*/ 667 w 800"/>
              <a:gd name="T65" fmla="*/ 240 h 666"/>
              <a:gd name="T66" fmla="*/ 707 w 800"/>
              <a:gd name="T67" fmla="*/ 280 h 666"/>
              <a:gd name="T68" fmla="*/ 800 w 800"/>
              <a:gd name="T69" fmla="*/ 386 h 666"/>
              <a:gd name="T70" fmla="*/ 707 w 800"/>
              <a:gd name="T71" fmla="*/ 28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666">
                <a:moveTo>
                  <a:pt x="67" y="13"/>
                </a:moveTo>
                <a:cubicBezTo>
                  <a:pt x="34" y="30"/>
                  <a:pt x="0" y="66"/>
                  <a:pt x="0" y="66"/>
                </a:cubicBezTo>
                <a:cubicBezTo>
                  <a:pt x="0" y="600"/>
                  <a:pt x="0" y="600"/>
                  <a:pt x="0" y="600"/>
                </a:cubicBezTo>
                <a:cubicBezTo>
                  <a:pt x="0" y="600"/>
                  <a:pt x="31" y="632"/>
                  <a:pt x="67" y="653"/>
                </a:cubicBezTo>
                <a:cubicBezTo>
                  <a:pt x="69" y="655"/>
                  <a:pt x="104" y="666"/>
                  <a:pt x="160" y="666"/>
                </a:cubicBezTo>
                <a:cubicBezTo>
                  <a:pt x="160" y="0"/>
                  <a:pt x="160" y="0"/>
                  <a:pt x="160" y="0"/>
                </a:cubicBezTo>
                <a:cubicBezTo>
                  <a:pt x="107" y="0"/>
                  <a:pt x="69" y="12"/>
                  <a:pt x="67" y="13"/>
                </a:cubicBezTo>
                <a:close/>
                <a:moveTo>
                  <a:pt x="653" y="40"/>
                </a:moveTo>
                <a:cubicBezTo>
                  <a:pt x="653" y="626"/>
                  <a:pt x="653" y="626"/>
                  <a:pt x="653" y="626"/>
                </a:cubicBezTo>
                <a:cubicBezTo>
                  <a:pt x="653" y="626"/>
                  <a:pt x="603" y="666"/>
                  <a:pt x="547" y="666"/>
                </a:cubicBezTo>
                <a:cubicBezTo>
                  <a:pt x="547" y="0"/>
                  <a:pt x="547" y="0"/>
                  <a:pt x="547" y="0"/>
                </a:cubicBezTo>
                <a:cubicBezTo>
                  <a:pt x="605" y="0"/>
                  <a:pt x="653" y="40"/>
                  <a:pt x="653" y="40"/>
                </a:cubicBezTo>
                <a:close/>
                <a:moveTo>
                  <a:pt x="533" y="13"/>
                </a:moveTo>
                <a:cubicBezTo>
                  <a:pt x="173" y="13"/>
                  <a:pt x="173" y="13"/>
                  <a:pt x="173" y="13"/>
                </a:cubicBezTo>
                <a:cubicBezTo>
                  <a:pt x="173" y="0"/>
                  <a:pt x="173" y="0"/>
                  <a:pt x="173" y="0"/>
                </a:cubicBezTo>
                <a:cubicBezTo>
                  <a:pt x="533" y="0"/>
                  <a:pt x="533" y="0"/>
                  <a:pt x="533" y="0"/>
                </a:cubicBezTo>
                <a:lnTo>
                  <a:pt x="533" y="13"/>
                </a:lnTo>
                <a:close/>
                <a:moveTo>
                  <a:pt x="533" y="46"/>
                </a:moveTo>
                <a:cubicBezTo>
                  <a:pt x="173" y="46"/>
                  <a:pt x="173" y="46"/>
                  <a:pt x="173" y="46"/>
                </a:cubicBezTo>
                <a:cubicBezTo>
                  <a:pt x="173" y="26"/>
                  <a:pt x="173" y="26"/>
                  <a:pt x="173" y="26"/>
                </a:cubicBezTo>
                <a:cubicBezTo>
                  <a:pt x="533" y="26"/>
                  <a:pt x="533" y="26"/>
                  <a:pt x="533" y="26"/>
                </a:cubicBezTo>
                <a:lnTo>
                  <a:pt x="533" y="46"/>
                </a:lnTo>
                <a:close/>
                <a:moveTo>
                  <a:pt x="533" y="100"/>
                </a:moveTo>
                <a:cubicBezTo>
                  <a:pt x="173" y="100"/>
                  <a:pt x="173" y="100"/>
                  <a:pt x="173" y="100"/>
                </a:cubicBezTo>
                <a:cubicBezTo>
                  <a:pt x="173" y="60"/>
                  <a:pt x="173" y="60"/>
                  <a:pt x="173" y="60"/>
                </a:cubicBezTo>
                <a:cubicBezTo>
                  <a:pt x="533" y="60"/>
                  <a:pt x="533" y="60"/>
                  <a:pt x="533" y="60"/>
                </a:cubicBezTo>
                <a:lnTo>
                  <a:pt x="533" y="100"/>
                </a:lnTo>
                <a:close/>
                <a:moveTo>
                  <a:pt x="533" y="200"/>
                </a:moveTo>
                <a:cubicBezTo>
                  <a:pt x="173" y="200"/>
                  <a:pt x="173" y="200"/>
                  <a:pt x="173" y="200"/>
                </a:cubicBezTo>
                <a:cubicBezTo>
                  <a:pt x="173" y="113"/>
                  <a:pt x="173" y="113"/>
                  <a:pt x="173" y="113"/>
                </a:cubicBezTo>
                <a:cubicBezTo>
                  <a:pt x="533" y="113"/>
                  <a:pt x="533" y="113"/>
                  <a:pt x="533" y="113"/>
                </a:cubicBezTo>
                <a:lnTo>
                  <a:pt x="533" y="200"/>
                </a:lnTo>
                <a:close/>
                <a:moveTo>
                  <a:pt x="533" y="326"/>
                </a:moveTo>
                <a:cubicBezTo>
                  <a:pt x="173" y="326"/>
                  <a:pt x="173" y="326"/>
                  <a:pt x="173" y="326"/>
                </a:cubicBezTo>
                <a:cubicBezTo>
                  <a:pt x="173" y="213"/>
                  <a:pt x="173" y="213"/>
                  <a:pt x="173" y="213"/>
                </a:cubicBezTo>
                <a:cubicBezTo>
                  <a:pt x="533" y="213"/>
                  <a:pt x="533" y="213"/>
                  <a:pt x="533" y="213"/>
                </a:cubicBezTo>
                <a:lnTo>
                  <a:pt x="533" y="326"/>
                </a:lnTo>
                <a:close/>
                <a:moveTo>
                  <a:pt x="173" y="340"/>
                </a:moveTo>
                <a:cubicBezTo>
                  <a:pt x="533" y="340"/>
                  <a:pt x="533" y="340"/>
                  <a:pt x="533" y="340"/>
                </a:cubicBezTo>
                <a:cubicBezTo>
                  <a:pt x="533" y="453"/>
                  <a:pt x="533" y="453"/>
                  <a:pt x="533" y="453"/>
                </a:cubicBezTo>
                <a:cubicBezTo>
                  <a:pt x="173" y="453"/>
                  <a:pt x="173" y="453"/>
                  <a:pt x="173" y="453"/>
                </a:cubicBezTo>
                <a:lnTo>
                  <a:pt x="173" y="340"/>
                </a:lnTo>
                <a:close/>
                <a:moveTo>
                  <a:pt x="533" y="553"/>
                </a:moveTo>
                <a:cubicBezTo>
                  <a:pt x="173" y="553"/>
                  <a:pt x="173" y="553"/>
                  <a:pt x="173" y="553"/>
                </a:cubicBezTo>
                <a:cubicBezTo>
                  <a:pt x="173" y="466"/>
                  <a:pt x="173" y="466"/>
                  <a:pt x="173" y="466"/>
                </a:cubicBezTo>
                <a:cubicBezTo>
                  <a:pt x="533" y="466"/>
                  <a:pt x="533" y="466"/>
                  <a:pt x="533" y="466"/>
                </a:cubicBezTo>
                <a:lnTo>
                  <a:pt x="533" y="553"/>
                </a:lnTo>
                <a:close/>
                <a:moveTo>
                  <a:pt x="533" y="640"/>
                </a:moveTo>
                <a:cubicBezTo>
                  <a:pt x="173" y="640"/>
                  <a:pt x="173" y="640"/>
                  <a:pt x="173" y="640"/>
                </a:cubicBezTo>
                <a:cubicBezTo>
                  <a:pt x="173" y="620"/>
                  <a:pt x="173" y="620"/>
                  <a:pt x="173" y="620"/>
                </a:cubicBezTo>
                <a:cubicBezTo>
                  <a:pt x="533" y="620"/>
                  <a:pt x="533" y="620"/>
                  <a:pt x="533" y="620"/>
                </a:cubicBezTo>
                <a:lnTo>
                  <a:pt x="533" y="640"/>
                </a:lnTo>
                <a:close/>
                <a:moveTo>
                  <a:pt x="533" y="606"/>
                </a:moveTo>
                <a:cubicBezTo>
                  <a:pt x="173" y="606"/>
                  <a:pt x="173" y="606"/>
                  <a:pt x="173" y="606"/>
                </a:cubicBezTo>
                <a:cubicBezTo>
                  <a:pt x="173" y="566"/>
                  <a:pt x="173" y="566"/>
                  <a:pt x="173" y="566"/>
                </a:cubicBezTo>
                <a:cubicBezTo>
                  <a:pt x="533" y="566"/>
                  <a:pt x="533" y="566"/>
                  <a:pt x="533" y="566"/>
                </a:cubicBezTo>
                <a:lnTo>
                  <a:pt x="533" y="606"/>
                </a:lnTo>
                <a:close/>
                <a:moveTo>
                  <a:pt x="533" y="666"/>
                </a:moveTo>
                <a:cubicBezTo>
                  <a:pt x="173" y="666"/>
                  <a:pt x="173" y="666"/>
                  <a:pt x="173" y="666"/>
                </a:cubicBezTo>
                <a:cubicBezTo>
                  <a:pt x="173" y="653"/>
                  <a:pt x="173" y="653"/>
                  <a:pt x="173" y="653"/>
                </a:cubicBezTo>
                <a:cubicBezTo>
                  <a:pt x="533" y="653"/>
                  <a:pt x="533" y="653"/>
                  <a:pt x="533" y="653"/>
                </a:cubicBezTo>
                <a:lnTo>
                  <a:pt x="533" y="666"/>
                </a:lnTo>
                <a:close/>
                <a:moveTo>
                  <a:pt x="693" y="253"/>
                </a:moveTo>
                <a:cubicBezTo>
                  <a:pt x="693" y="413"/>
                  <a:pt x="693" y="413"/>
                  <a:pt x="693" y="413"/>
                </a:cubicBezTo>
                <a:cubicBezTo>
                  <a:pt x="693" y="413"/>
                  <a:pt x="682" y="426"/>
                  <a:pt x="667" y="426"/>
                </a:cubicBezTo>
                <a:cubicBezTo>
                  <a:pt x="667" y="240"/>
                  <a:pt x="667" y="240"/>
                  <a:pt x="667" y="240"/>
                </a:cubicBezTo>
                <a:cubicBezTo>
                  <a:pt x="682" y="240"/>
                  <a:pt x="693" y="253"/>
                  <a:pt x="693" y="253"/>
                </a:cubicBezTo>
                <a:close/>
                <a:moveTo>
                  <a:pt x="707" y="280"/>
                </a:moveTo>
                <a:cubicBezTo>
                  <a:pt x="800" y="280"/>
                  <a:pt x="800" y="280"/>
                  <a:pt x="800" y="280"/>
                </a:cubicBezTo>
                <a:cubicBezTo>
                  <a:pt x="800" y="386"/>
                  <a:pt x="800" y="386"/>
                  <a:pt x="800" y="386"/>
                </a:cubicBezTo>
                <a:cubicBezTo>
                  <a:pt x="707" y="386"/>
                  <a:pt x="707" y="386"/>
                  <a:pt x="707" y="386"/>
                </a:cubicBezTo>
                <a:lnTo>
                  <a:pt x="707" y="280"/>
                </a:lnTo>
                <a:close/>
              </a:path>
            </a:pathLst>
          </a:custGeom>
          <a:solidFill>
            <a:srgbClr val="879BA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5"/>
          <p:cNvSpPr>
            <a:spLocks noChangeAspect="1" noEditPoints="1"/>
          </p:cNvSpPr>
          <p:nvPr/>
        </p:nvSpPr>
        <p:spPr bwMode="auto">
          <a:xfrm flipH="1">
            <a:off x="10824954" y="4853165"/>
            <a:ext cx="417566" cy="449321"/>
          </a:xfrm>
          <a:custGeom>
            <a:avLst/>
            <a:gdLst>
              <a:gd name="T0" fmla="*/ 545 w 545"/>
              <a:gd name="T1" fmla="*/ 141 h 586"/>
              <a:gd name="T2" fmla="*/ 538 w 545"/>
              <a:gd name="T3" fmla="*/ 155 h 586"/>
              <a:gd name="T4" fmla="*/ 480 w 545"/>
              <a:gd name="T5" fmla="*/ 67 h 586"/>
              <a:gd name="T6" fmla="*/ 420 w 545"/>
              <a:gd name="T7" fmla="*/ 88 h 586"/>
              <a:gd name="T8" fmla="*/ 407 w 545"/>
              <a:gd name="T9" fmla="*/ 61 h 586"/>
              <a:gd name="T10" fmla="*/ 490 w 545"/>
              <a:gd name="T11" fmla="*/ 37 h 586"/>
              <a:gd name="T12" fmla="*/ 545 w 545"/>
              <a:gd name="T13" fmla="*/ 141 h 586"/>
              <a:gd name="T14" fmla="*/ 376 w 545"/>
              <a:gd name="T15" fmla="*/ 137 h 586"/>
              <a:gd name="T16" fmla="*/ 405 w 545"/>
              <a:gd name="T17" fmla="*/ 126 h 586"/>
              <a:gd name="T18" fmla="*/ 431 w 545"/>
              <a:gd name="T19" fmla="*/ 189 h 586"/>
              <a:gd name="T20" fmla="*/ 530 w 545"/>
              <a:gd name="T21" fmla="*/ 173 h 586"/>
              <a:gd name="T22" fmla="*/ 523 w 545"/>
              <a:gd name="T23" fmla="*/ 188 h 586"/>
              <a:gd name="T24" fmla="*/ 408 w 545"/>
              <a:gd name="T25" fmla="*/ 212 h 586"/>
              <a:gd name="T26" fmla="*/ 375 w 545"/>
              <a:gd name="T27" fmla="*/ 137 h 586"/>
              <a:gd name="T28" fmla="*/ 376 w 545"/>
              <a:gd name="T29" fmla="*/ 137 h 586"/>
              <a:gd name="T30" fmla="*/ 284 w 545"/>
              <a:gd name="T31" fmla="*/ 586 h 586"/>
              <a:gd name="T32" fmla="*/ 68 w 545"/>
              <a:gd name="T33" fmla="*/ 586 h 586"/>
              <a:gd name="T34" fmla="*/ 68 w 545"/>
              <a:gd name="T35" fmla="*/ 401 h 586"/>
              <a:gd name="T36" fmla="*/ 284 w 545"/>
              <a:gd name="T37" fmla="*/ 401 h 586"/>
              <a:gd name="T38" fmla="*/ 284 w 545"/>
              <a:gd name="T39" fmla="*/ 586 h 586"/>
              <a:gd name="T40" fmla="*/ 39 w 545"/>
              <a:gd name="T41" fmla="*/ 78 h 586"/>
              <a:gd name="T42" fmla="*/ 0 w 545"/>
              <a:gd name="T43" fmla="*/ 39 h 586"/>
              <a:gd name="T44" fmla="*/ 39 w 545"/>
              <a:gd name="T45" fmla="*/ 0 h 586"/>
              <a:gd name="T46" fmla="*/ 78 w 545"/>
              <a:gd name="T47" fmla="*/ 39 h 586"/>
              <a:gd name="T48" fmla="*/ 39 w 545"/>
              <a:gd name="T49" fmla="*/ 78 h 586"/>
              <a:gd name="T50" fmla="*/ 376 w 545"/>
              <a:gd name="T51" fmla="*/ 127 h 586"/>
              <a:gd name="T52" fmla="*/ 342 w 545"/>
              <a:gd name="T53" fmla="*/ 93 h 586"/>
              <a:gd name="T54" fmla="*/ 376 w 545"/>
              <a:gd name="T55" fmla="*/ 58 h 586"/>
              <a:gd name="T56" fmla="*/ 411 w 545"/>
              <a:gd name="T57" fmla="*/ 93 h 586"/>
              <a:gd name="T58" fmla="*/ 376 w 545"/>
              <a:gd name="T59" fmla="*/ 127 h 586"/>
              <a:gd name="T60" fmla="*/ 310 w 545"/>
              <a:gd name="T61" fmla="*/ 366 h 586"/>
              <a:gd name="T62" fmla="*/ 284 w 545"/>
              <a:gd name="T63" fmla="*/ 391 h 586"/>
              <a:gd name="T64" fmla="*/ 68 w 545"/>
              <a:gd name="T65" fmla="*/ 391 h 586"/>
              <a:gd name="T66" fmla="*/ 203 w 545"/>
              <a:gd name="T67" fmla="*/ 254 h 586"/>
              <a:gd name="T68" fmla="*/ 264 w 545"/>
              <a:gd name="T69" fmla="*/ 225 h 586"/>
              <a:gd name="T70" fmla="*/ 342 w 545"/>
              <a:gd name="T71" fmla="*/ 303 h 586"/>
              <a:gd name="T72" fmla="*/ 310 w 545"/>
              <a:gd name="T73" fmla="*/ 366 h 586"/>
              <a:gd name="T74" fmla="*/ 264 w 545"/>
              <a:gd name="T75" fmla="*/ 215 h 586"/>
              <a:gd name="T76" fmla="*/ 208 w 545"/>
              <a:gd name="T77" fmla="*/ 235 h 586"/>
              <a:gd name="T78" fmla="*/ 158 w 545"/>
              <a:gd name="T79" fmla="*/ 286 h 586"/>
              <a:gd name="T80" fmla="*/ 23 w 545"/>
              <a:gd name="T81" fmla="*/ 85 h 586"/>
              <a:gd name="T82" fmla="*/ 39 w 545"/>
              <a:gd name="T83" fmla="*/ 88 h 586"/>
              <a:gd name="T84" fmla="*/ 88 w 545"/>
              <a:gd name="T85" fmla="*/ 39 h 586"/>
              <a:gd name="T86" fmla="*/ 87 w 545"/>
              <a:gd name="T87" fmla="*/ 30 h 586"/>
              <a:gd name="T88" fmla="*/ 288 w 545"/>
              <a:gd name="T89" fmla="*/ 218 h 586"/>
              <a:gd name="T90" fmla="*/ 264 w 545"/>
              <a:gd name="T91" fmla="*/ 215 h 586"/>
              <a:gd name="T92" fmla="*/ 332 w 545"/>
              <a:gd name="T93" fmla="*/ 93 h 586"/>
              <a:gd name="T94" fmla="*/ 344 w 545"/>
              <a:gd name="T95" fmla="*/ 123 h 586"/>
              <a:gd name="T96" fmla="*/ 174 w 545"/>
              <a:gd name="T97" fmla="*/ 98 h 586"/>
              <a:gd name="T98" fmla="*/ 75 w 545"/>
              <a:gd name="T99" fmla="*/ 5 h 586"/>
              <a:gd name="T100" fmla="*/ 355 w 545"/>
              <a:gd name="T101" fmla="*/ 54 h 586"/>
              <a:gd name="T102" fmla="*/ 332 w 545"/>
              <a:gd name="T103" fmla="*/ 9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5" h="586">
                <a:moveTo>
                  <a:pt x="545" y="141"/>
                </a:moveTo>
                <a:cubicBezTo>
                  <a:pt x="538" y="155"/>
                  <a:pt x="538" y="155"/>
                  <a:pt x="538" y="155"/>
                </a:cubicBezTo>
                <a:cubicBezTo>
                  <a:pt x="480" y="67"/>
                  <a:pt x="480" y="67"/>
                  <a:pt x="480" y="67"/>
                </a:cubicBezTo>
                <a:cubicBezTo>
                  <a:pt x="420" y="88"/>
                  <a:pt x="420" y="88"/>
                  <a:pt x="420" y="88"/>
                </a:cubicBezTo>
                <a:cubicBezTo>
                  <a:pt x="419" y="78"/>
                  <a:pt x="414" y="68"/>
                  <a:pt x="407" y="61"/>
                </a:cubicBezTo>
                <a:cubicBezTo>
                  <a:pt x="490" y="37"/>
                  <a:pt x="490" y="37"/>
                  <a:pt x="490" y="37"/>
                </a:cubicBezTo>
                <a:lnTo>
                  <a:pt x="545" y="141"/>
                </a:lnTo>
                <a:close/>
                <a:moveTo>
                  <a:pt x="376" y="137"/>
                </a:moveTo>
                <a:cubicBezTo>
                  <a:pt x="387" y="137"/>
                  <a:pt x="397" y="133"/>
                  <a:pt x="405" y="126"/>
                </a:cubicBezTo>
                <a:cubicBezTo>
                  <a:pt x="431" y="189"/>
                  <a:pt x="431" y="189"/>
                  <a:pt x="431" y="189"/>
                </a:cubicBezTo>
                <a:cubicBezTo>
                  <a:pt x="530" y="173"/>
                  <a:pt x="530" y="173"/>
                  <a:pt x="530" y="173"/>
                </a:cubicBezTo>
                <a:cubicBezTo>
                  <a:pt x="523" y="188"/>
                  <a:pt x="523" y="188"/>
                  <a:pt x="523" y="188"/>
                </a:cubicBezTo>
                <a:cubicBezTo>
                  <a:pt x="408" y="212"/>
                  <a:pt x="408" y="212"/>
                  <a:pt x="408" y="212"/>
                </a:cubicBezTo>
                <a:cubicBezTo>
                  <a:pt x="375" y="137"/>
                  <a:pt x="375" y="137"/>
                  <a:pt x="375" y="137"/>
                </a:cubicBezTo>
                <a:cubicBezTo>
                  <a:pt x="375" y="137"/>
                  <a:pt x="376" y="137"/>
                  <a:pt x="376" y="137"/>
                </a:cubicBezTo>
                <a:close/>
                <a:moveTo>
                  <a:pt x="284" y="586"/>
                </a:moveTo>
                <a:cubicBezTo>
                  <a:pt x="68" y="586"/>
                  <a:pt x="68" y="586"/>
                  <a:pt x="68" y="586"/>
                </a:cubicBezTo>
                <a:cubicBezTo>
                  <a:pt x="68" y="401"/>
                  <a:pt x="68" y="401"/>
                  <a:pt x="68" y="401"/>
                </a:cubicBezTo>
                <a:cubicBezTo>
                  <a:pt x="284" y="401"/>
                  <a:pt x="284" y="401"/>
                  <a:pt x="284" y="401"/>
                </a:cubicBezTo>
                <a:lnTo>
                  <a:pt x="284" y="586"/>
                </a:lnTo>
                <a:close/>
                <a:moveTo>
                  <a:pt x="39" y="78"/>
                </a:moveTo>
                <a:cubicBezTo>
                  <a:pt x="18" y="78"/>
                  <a:pt x="0" y="60"/>
                  <a:pt x="0" y="39"/>
                </a:cubicBezTo>
                <a:cubicBezTo>
                  <a:pt x="0" y="17"/>
                  <a:pt x="18" y="0"/>
                  <a:pt x="39" y="0"/>
                </a:cubicBezTo>
                <a:cubicBezTo>
                  <a:pt x="61" y="0"/>
                  <a:pt x="78" y="17"/>
                  <a:pt x="78" y="39"/>
                </a:cubicBezTo>
                <a:cubicBezTo>
                  <a:pt x="78" y="60"/>
                  <a:pt x="61" y="78"/>
                  <a:pt x="39" y="78"/>
                </a:cubicBezTo>
                <a:close/>
                <a:moveTo>
                  <a:pt x="376" y="127"/>
                </a:moveTo>
                <a:cubicBezTo>
                  <a:pt x="358" y="127"/>
                  <a:pt x="342" y="111"/>
                  <a:pt x="342" y="93"/>
                </a:cubicBezTo>
                <a:cubicBezTo>
                  <a:pt x="342" y="74"/>
                  <a:pt x="358" y="58"/>
                  <a:pt x="376" y="58"/>
                </a:cubicBezTo>
                <a:cubicBezTo>
                  <a:pt x="395" y="58"/>
                  <a:pt x="411" y="74"/>
                  <a:pt x="411" y="93"/>
                </a:cubicBezTo>
                <a:cubicBezTo>
                  <a:pt x="411" y="111"/>
                  <a:pt x="395" y="127"/>
                  <a:pt x="376" y="127"/>
                </a:cubicBezTo>
                <a:close/>
                <a:moveTo>
                  <a:pt x="310" y="366"/>
                </a:moveTo>
                <a:cubicBezTo>
                  <a:pt x="284" y="391"/>
                  <a:pt x="284" y="391"/>
                  <a:pt x="284" y="391"/>
                </a:cubicBezTo>
                <a:cubicBezTo>
                  <a:pt x="68" y="391"/>
                  <a:pt x="68" y="391"/>
                  <a:pt x="68" y="391"/>
                </a:cubicBezTo>
                <a:cubicBezTo>
                  <a:pt x="203" y="254"/>
                  <a:pt x="203" y="254"/>
                  <a:pt x="203" y="254"/>
                </a:cubicBezTo>
                <a:cubicBezTo>
                  <a:pt x="217" y="236"/>
                  <a:pt x="239" y="225"/>
                  <a:pt x="264" y="225"/>
                </a:cubicBezTo>
                <a:cubicBezTo>
                  <a:pt x="307" y="225"/>
                  <a:pt x="342" y="260"/>
                  <a:pt x="342" y="303"/>
                </a:cubicBezTo>
                <a:cubicBezTo>
                  <a:pt x="342" y="329"/>
                  <a:pt x="330" y="351"/>
                  <a:pt x="310" y="366"/>
                </a:cubicBezTo>
                <a:close/>
                <a:moveTo>
                  <a:pt x="264" y="215"/>
                </a:moveTo>
                <a:cubicBezTo>
                  <a:pt x="243" y="215"/>
                  <a:pt x="223" y="222"/>
                  <a:pt x="208" y="235"/>
                </a:cubicBezTo>
                <a:cubicBezTo>
                  <a:pt x="203" y="239"/>
                  <a:pt x="158" y="286"/>
                  <a:pt x="158" y="286"/>
                </a:cubicBezTo>
                <a:cubicBezTo>
                  <a:pt x="23" y="85"/>
                  <a:pt x="23" y="85"/>
                  <a:pt x="23" y="85"/>
                </a:cubicBezTo>
                <a:cubicBezTo>
                  <a:pt x="28" y="87"/>
                  <a:pt x="34" y="88"/>
                  <a:pt x="39" y="88"/>
                </a:cubicBezTo>
                <a:cubicBezTo>
                  <a:pt x="66" y="88"/>
                  <a:pt x="88" y="66"/>
                  <a:pt x="88" y="39"/>
                </a:cubicBezTo>
                <a:cubicBezTo>
                  <a:pt x="88" y="36"/>
                  <a:pt x="88" y="33"/>
                  <a:pt x="87" y="30"/>
                </a:cubicBezTo>
                <a:cubicBezTo>
                  <a:pt x="288" y="218"/>
                  <a:pt x="288" y="218"/>
                  <a:pt x="288" y="218"/>
                </a:cubicBezTo>
                <a:cubicBezTo>
                  <a:pt x="280" y="216"/>
                  <a:pt x="272" y="215"/>
                  <a:pt x="264" y="215"/>
                </a:cubicBezTo>
                <a:close/>
                <a:moveTo>
                  <a:pt x="332" y="93"/>
                </a:moveTo>
                <a:cubicBezTo>
                  <a:pt x="332" y="104"/>
                  <a:pt x="337" y="115"/>
                  <a:pt x="344" y="123"/>
                </a:cubicBezTo>
                <a:cubicBezTo>
                  <a:pt x="174" y="98"/>
                  <a:pt x="174" y="98"/>
                  <a:pt x="174" y="98"/>
                </a:cubicBezTo>
                <a:cubicBezTo>
                  <a:pt x="75" y="5"/>
                  <a:pt x="75" y="5"/>
                  <a:pt x="75" y="5"/>
                </a:cubicBezTo>
                <a:cubicBezTo>
                  <a:pt x="355" y="54"/>
                  <a:pt x="355" y="54"/>
                  <a:pt x="355" y="54"/>
                </a:cubicBezTo>
                <a:cubicBezTo>
                  <a:pt x="342" y="61"/>
                  <a:pt x="332" y="76"/>
                  <a:pt x="332" y="93"/>
                </a:cubicBezTo>
                <a:close/>
              </a:path>
            </a:pathLst>
          </a:custGeom>
          <a:solidFill>
            <a:srgbClr val="879BA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4" name="Textfeld 87"/>
          <p:cNvSpPr txBox="1"/>
          <p:nvPr/>
        </p:nvSpPr>
        <p:spPr>
          <a:xfrm>
            <a:off x="9186348" y="4495937"/>
            <a:ext cx="2128341" cy="186138"/>
          </a:xfrm>
          <a:prstGeom prst="rect">
            <a:avLst/>
          </a:prstGeom>
          <a:noFill/>
        </p:spPr>
        <p:txBody>
          <a:bodyPr wrap="square" lIns="0" tIns="0" rIns="0" bIns="0" rtlCol="0">
            <a:noAutofit/>
          </a:bodyPr>
          <a:lstStyle/>
          <a:p>
            <a:pPr>
              <a:lnSpc>
                <a:spcPct val="110000"/>
              </a:lnSpc>
              <a:spcBef>
                <a:spcPts val="0"/>
              </a:spcBef>
            </a:pPr>
            <a:r>
              <a:rPr lang="en-US" sz="1000" dirty="0">
                <a:solidFill>
                  <a:schemeClr val="tx1"/>
                </a:solidFill>
                <a:latin typeface="+mn-lt"/>
                <a:ea typeface="Arial Unicode MS" panose="020B0604020202020204" pitchFamily="34" charset="-128"/>
                <a:cs typeface="Arial Unicode MS" panose="020B0604020202020204" pitchFamily="34" charset="-128"/>
              </a:rPr>
              <a:t>End user (end customer of OEM)</a:t>
            </a:r>
            <a:r>
              <a:rPr lang="en-US" sz="1000" b="1" baseline="30000" dirty="0">
                <a:solidFill>
                  <a:schemeClr val="tx1"/>
                </a:solidFill>
                <a:ea typeface="Arial Unicode MS" panose="020B0604020202020204" pitchFamily="34" charset="-128"/>
                <a:cs typeface="Arial Unicode MS" panose="020B0604020202020204" pitchFamily="34" charset="-128"/>
              </a:rPr>
              <a:t> 1)</a:t>
            </a:r>
            <a:endParaRPr lang="en-US" sz="10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55" name="Grafik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38425" y="4498725"/>
            <a:ext cx="178037" cy="175122"/>
          </a:xfrm>
          <a:prstGeom prst="rect">
            <a:avLst/>
          </a:prstGeom>
          <a:solidFill>
            <a:schemeClr val="accent1">
              <a:lumMod val="20000"/>
              <a:lumOff val="80000"/>
            </a:schemeClr>
          </a:solidFill>
        </p:spPr>
      </p:pic>
      <p:sp>
        <p:nvSpPr>
          <p:cNvPr id="56" name="Rechteck 89"/>
          <p:cNvSpPr/>
          <p:nvPr/>
        </p:nvSpPr>
        <p:spPr bwMode="auto">
          <a:xfrm>
            <a:off x="8860995" y="4459933"/>
            <a:ext cx="2381525" cy="249202"/>
          </a:xfrm>
          <a:prstGeom prst="rect">
            <a:avLst/>
          </a:prstGeom>
          <a:noFill/>
          <a:ln>
            <a:solidFill>
              <a:schemeClr val="bg2">
                <a:lumMod val="75000"/>
              </a:schemeClr>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57" name="Monitor_Processing_Monitoring" descr="D:\syncplicity\Z003k6cf\Documents\ES Grafiken\Monitor_Processing_Monitoring.pn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889084" y="4900494"/>
            <a:ext cx="594124" cy="495221"/>
          </a:xfrm>
          <a:prstGeom prst="rect">
            <a:avLst/>
          </a:prstGeom>
          <a:noFill/>
          <a:extLst>
            <a:ext uri="{909E8E84-426E-40DD-AFC4-6F175D3DCCD1}">
              <a14:hiddenFill xmlns:a14="http://schemas.microsoft.com/office/drawing/2010/main">
                <a:solidFill>
                  <a:srgbClr val="FFFFFF"/>
                </a:solidFill>
              </a14:hiddenFill>
            </a:ext>
          </a:extLst>
        </p:spPr>
      </p:pic>
      <p:sp>
        <p:nvSpPr>
          <p:cNvPr id="58" name="Rechteck 118"/>
          <p:cNvSpPr/>
          <p:nvPr/>
        </p:nvSpPr>
        <p:spPr bwMode="auto">
          <a:xfrm>
            <a:off x="9318594" y="4786757"/>
            <a:ext cx="528743" cy="205076"/>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900" dirty="0">
                <a:solidFill>
                  <a:schemeClr val="bg1"/>
                </a:solidFill>
                <a:latin typeface="+mn-lt"/>
                <a:ea typeface="Arial Unicode MS" panose="020B0604020202020204" pitchFamily="34" charset="-128"/>
                <a:cs typeface="Arial Unicode MS" panose="020B0604020202020204" pitchFamily="34" charset="-128"/>
              </a:rPr>
              <a:t>App 2</a:t>
            </a:r>
          </a:p>
        </p:txBody>
      </p:sp>
      <p:sp>
        <p:nvSpPr>
          <p:cNvPr id="59" name="Textfeld 96"/>
          <p:cNvSpPr txBox="1"/>
          <p:nvPr/>
        </p:nvSpPr>
        <p:spPr>
          <a:xfrm>
            <a:off x="6463753" y="5667140"/>
            <a:ext cx="689291" cy="156133"/>
          </a:xfrm>
          <a:prstGeom prst="rect">
            <a:avLst/>
          </a:prstGeom>
          <a:noFill/>
        </p:spPr>
        <p:txBody>
          <a:bodyPr wrap="none" lIns="0" tIns="0" rIns="0" bIns="0" rtlCol="0" anchor="ctr" anchorCtr="0">
            <a:spAutoFit/>
          </a:bodyPr>
          <a:lstStyle/>
          <a:p>
            <a:pPr>
              <a:lnSpc>
                <a:spcPct val="110000"/>
              </a:lnSpc>
              <a:spcBef>
                <a:spcPts val="0"/>
              </a:spcBef>
            </a:pPr>
            <a:r>
              <a:rPr lang="en-US" sz="1000" b="1" dirty="0">
                <a:solidFill>
                  <a:schemeClr val="tx1"/>
                </a:solidFill>
                <a:latin typeface="+mn-lt"/>
                <a:ea typeface="Arial Unicode MS" panose="020B0604020202020204" pitchFamily="34" charset="-128"/>
                <a:cs typeface="Arial Unicode MS" panose="020B0604020202020204" pitchFamily="34" charset="-128"/>
              </a:rPr>
              <a:t>Data ingest</a:t>
            </a:r>
          </a:p>
        </p:txBody>
      </p:sp>
      <p:sp>
        <p:nvSpPr>
          <p:cNvPr id="60" name="Zylinder 94"/>
          <p:cNvSpPr/>
          <p:nvPr/>
        </p:nvSpPr>
        <p:spPr bwMode="auto">
          <a:xfrm>
            <a:off x="5645726" y="3015988"/>
            <a:ext cx="2471843" cy="1797659"/>
          </a:xfrm>
          <a:prstGeom prst="can">
            <a:avLst/>
          </a:prstGeom>
          <a:solidFill>
            <a:schemeClr val="bg2">
              <a:lumMod val="40000"/>
              <a:lumOff val="60000"/>
              <a:alpha val="80000"/>
            </a:schemeClr>
          </a:solidFill>
          <a:ln>
            <a:solidFill>
              <a:schemeClr val="bg2">
                <a:lumMod val="75000"/>
              </a:schemeClr>
            </a:solidFill>
          </a:ln>
          <a:effectLst/>
          <a:extLst/>
        </p:spPr>
        <p:txBody>
          <a:bodyPr rtlCol="0" anchor="t" anchorCtr="0"/>
          <a:lstStyle/>
          <a:p>
            <a:pPr algn="ctr"/>
            <a:r>
              <a:rPr lang="en-US" sz="1000" b="1" dirty="0">
                <a:solidFill>
                  <a:schemeClr val="tx1"/>
                </a:solidFill>
              </a:rPr>
              <a:t>Productive tenant</a:t>
            </a:r>
            <a:r>
              <a:rPr lang="en-US" sz="1000" b="1" baseline="30000" dirty="0">
                <a:solidFill>
                  <a:schemeClr val="tx1"/>
                </a:solidFill>
              </a:rPr>
              <a:t>1)</a:t>
            </a:r>
          </a:p>
          <a:p>
            <a:pPr algn="ctr"/>
            <a:endParaRPr lang="en-US" sz="1000" b="1" dirty="0">
              <a:solidFill>
                <a:schemeClr val="tx1"/>
              </a:solidFill>
            </a:endParaRPr>
          </a:p>
        </p:txBody>
      </p:sp>
      <p:sp>
        <p:nvSpPr>
          <p:cNvPr id="61" name="Zylinder 94"/>
          <p:cNvSpPr/>
          <p:nvPr/>
        </p:nvSpPr>
        <p:spPr bwMode="auto">
          <a:xfrm>
            <a:off x="5739651" y="4150566"/>
            <a:ext cx="595538" cy="510020"/>
          </a:xfrm>
          <a:prstGeom prst="can">
            <a:avLst/>
          </a:prstGeom>
          <a:solidFill>
            <a:schemeClr val="bg2">
              <a:lumMod val="40000"/>
              <a:lumOff val="60000"/>
              <a:alpha val="80000"/>
            </a:schemeClr>
          </a:solidFill>
          <a:ln>
            <a:solidFill>
              <a:schemeClr val="bg2">
                <a:lumMod val="75000"/>
              </a:schemeClr>
            </a:solidFill>
          </a:ln>
          <a:effectLst/>
          <a:extLst/>
        </p:spPr>
        <p:txBody>
          <a:bodyPr rtlCol="0" anchor="t" anchorCtr="0"/>
          <a:lstStyle/>
          <a:p>
            <a:pPr algn="ctr"/>
            <a:r>
              <a:rPr lang="en-US" sz="1000" b="1" dirty="0">
                <a:solidFill>
                  <a:schemeClr val="tx1"/>
                </a:solidFill>
              </a:rPr>
              <a:t>C1</a:t>
            </a:r>
          </a:p>
        </p:txBody>
      </p:sp>
      <p:sp>
        <p:nvSpPr>
          <p:cNvPr id="62" name="Zylinder 94"/>
          <p:cNvSpPr/>
          <p:nvPr/>
        </p:nvSpPr>
        <p:spPr bwMode="auto">
          <a:xfrm>
            <a:off x="7413421" y="4112797"/>
            <a:ext cx="595538" cy="510020"/>
          </a:xfrm>
          <a:prstGeom prst="can">
            <a:avLst/>
          </a:prstGeom>
          <a:solidFill>
            <a:schemeClr val="bg2">
              <a:lumMod val="40000"/>
              <a:lumOff val="60000"/>
              <a:alpha val="80000"/>
            </a:schemeClr>
          </a:solidFill>
          <a:ln>
            <a:solidFill>
              <a:schemeClr val="bg2">
                <a:lumMod val="75000"/>
              </a:schemeClr>
            </a:solidFill>
          </a:ln>
          <a:effectLst/>
          <a:extLst/>
        </p:spPr>
        <p:txBody>
          <a:bodyPr rtlCol="0" anchor="t" anchorCtr="0"/>
          <a:lstStyle/>
          <a:p>
            <a:pPr algn="ctr"/>
            <a:r>
              <a:rPr lang="en-US" sz="1000" b="1" dirty="0">
                <a:solidFill>
                  <a:schemeClr val="tx1"/>
                </a:solidFill>
              </a:rPr>
              <a:t>C2</a:t>
            </a:r>
          </a:p>
        </p:txBody>
      </p:sp>
      <p:cxnSp>
        <p:nvCxnSpPr>
          <p:cNvPr id="63" name="Gewinkelte Verbindung 91"/>
          <p:cNvCxnSpPr>
            <a:stCxn id="62" idx="3"/>
            <a:endCxn id="52" idx="34"/>
          </p:cNvCxnSpPr>
          <p:nvPr/>
        </p:nvCxnSpPr>
        <p:spPr bwMode="auto">
          <a:xfrm rot="16200000" flipH="1">
            <a:off x="8928360" y="3405646"/>
            <a:ext cx="491665" cy="2926005"/>
          </a:xfrm>
          <a:prstGeom prst="bentConnector4">
            <a:avLst>
              <a:gd name="adj1" fmla="val 223956"/>
              <a:gd name="adj2" fmla="val 129949"/>
            </a:avLst>
          </a:prstGeom>
          <a:solidFill>
            <a:schemeClr val="tx2"/>
          </a:solidFill>
          <a:ln w="28575" cap="flat" cmpd="sng" algn="ctr">
            <a:solidFill>
              <a:schemeClr val="accent2">
                <a:lumMod val="75000"/>
              </a:schemeClr>
            </a:solidFill>
            <a:prstDash val="solid"/>
            <a:round/>
            <a:headEnd type="triangl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winkelte Verbindung 91"/>
          <p:cNvCxnSpPr>
            <a:stCxn id="61" idx="3"/>
            <a:endCxn id="42" idx="34"/>
          </p:cNvCxnSpPr>
          <p:nvPr/>
        </p:nvCxnSpPr>
        <p:spPr bwMode="auto">
          <a:xfrm rot="5400000" flipH="1" flipV="1">
            <a:off x="7450658" y="1474050"/>
            <a:ext cx="1773297" cy="4599775"/>
          </a:xfrm>
          <a:prstGeom prst="bentConnector4">
            <a:avLst>
              <a:gd name="adj1" fmla="val -65745"/>
              <a:gd name="adj2" fmla="val 122620"/>
            </a:avLst>
          </a:prstGeom>
          <a:solidFill>
            <a:schemeClr val="tx2"/>
          </a:solidFill>
          <a:ln w="28575" cap="flat" cmpd="sng" algn="ctr">
            <a:solidFill>
              <a:schemeClr val="accent2">
                <a:lumMod val="75000"/>
              </a:schemeClr>
            </a:solidFill>
            <a:prstDash val="solid"/>
            <a:round/>
            <a:headEnd type="triangl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winkelte Verbindung 91"/>
          <p:cNvCxnSpPr>
            <a:stCxn id="14" idx="3"/>
            <a:endCxn id="62" idx="3"/>
          </p:cNvCxnSpPr>
          <p:nvPr/>
        </p:nvCxnSpPr>
        <p:spPr bwMode="auto">
          <a:xfrm flipV="1">
            <a:off x="3254374" y="4622817"/>
            <a:ext cx="4456816" cy="440732"/>
          </a:xfrm>
          <a:prstGeom prst="bentConnector2">
            <a:avLst/>
          </a:prstGeom>
          <a:solidFill>
            <a:schemeClr val="tx2"/>
          </a:solidFill>
          <a:ln w="28575" cap="flat" cmpd="sng" algn="ctr">
            <a:solidFill>
              <a:schemeClr val="accent2">
                <a:lumMod val="75000"/>
              </a:schemeClr>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6" name="Ellipse 62"/>
          <p:cNvSpPr>
            <a:spLocks noChangeAspect="1"/>
          </p:cNvSpPr>
          <p:nvPr/>
        </p:nvSpPr>
        <p:spPr bwMode="auto">
          <a:xfrm>
            <a:off x="11391763" y="4920041"/>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4</a:t>
            </a:r>
          </a:p>
        </p:txBody>
      </p:sp>
      <p:sp>
        <p:nvSpPr>
          <p:cNvPr id="67" name="Ellipse 62"/>
          <p:cNvSpPr>
            <a:spLocks noChangeAspect="1"/>
          </p:cNvSpPr>
          <p:nvPr/>
        </p:nvSpPr>
        <p:spPr bwMode="auto">
          <a:xfrm>
            <a:off x="11532980" y="2734591"/>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00" tIns="54000" rIns="108000" bIns="5400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4</a:t>
            </a:r>
          </a:p>
        </p:txBody>
      </p:sp>
      <p:cxnSp>
        <p:nvCxnSpPr>
          <p:cNvPr id="68" name="Gewinkelte Verbindung 91"/>
          <p:cNvCxnSpPr>
            <a:endCxn id="47" idx="1"/>
          </p:cNvCxnSpPr>
          <p:nvPr/>
        </p:nvCxnSpPr>
        <p:spPr bwMode="auto">
          <a:xfrm flipV="1">
            <a:off x="3269022" y="2920912"/>
            <a:ext cx="5620062" cy="1371688"/>
          </a:xfrm>
          <a:prstGeom prst="bentConnector3">
            <a:avLst>
              <a:gd name="adj1" fmla="val 22069"/>
            </a:avLst>
          </a:prstGeom>
          <a:solidFill>
            <a:schemeClr val="tx2"/>
          </a:solidFill>
          <a:ln w="28575" cap="flat" cmpd="sng" algn="ctr">
            <a:solidFill>
              <a:schemeClr val="accent2">
                <a:lumMod val="75000"/>
              </a:schemeClr>
            </a:solidFill>
            <a:prstDash val="sysDot"/>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winkelte Verbindung 91"/>
          <p:cNvCxnSpPr>
            <a:endCxn id="57" idx="1"/>
          </p:cNvCxnSpPr>
          <p:nvPr/>
        </p:nvCxnSpPr>
        <p:spPr bwMode="auto">
          <a:xfrm flipV="1">
            <a:off x="3269022" y="5148105"/>
            <a:ext cx="5620062" cy="23937"/>
          </a:xfrm>
          <a:prstGeom prst="bentConnector3">
            <a:avLst>
              <a:gd name="adj1" fmla="val 50000"/>
            </a:avLst>
          </a:prstGeom>
          <a:solidFill>
            <a:schemeClr val="tx2"/>
          </a:solidFill>
          <a:ln w="28575" cap="flat" cmpd="sng" algn="ctr">
            <a:solidFill>
              <a:schemeClr val="accent2">
                <a:lumMod val="75000"/>
              </a:schemeClr>
            </a:solidFill>
            <a:prstDash val="sysDot"/>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0" name="Ellipse 55"/>
          <p:cNvSpPr>
            <a:spLocks noChangeAspect="1"/>
          </p:cNvSpPr>
          <p:nvPr/>
        </p:nvSpPr>
        <p:spPr bwMode="auto">
          <a:xfrm>
            <a:off x="4361145" y="2734591"/>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5b</a:t>
            </a:r>
          </a:p>
        </p:txBody>
      </p:sp>
      <p:sp>
        <p:nvSpPr>
          <p:cNvPr id="71" name="Ellipse 55"/>
          <p:cNvSpPr>
            <a:spLocks noChangeAspect="1"/>
          </p:cNvSpPr>
          <p:nvPr/>
        </p:nvSpPr>
        <p:spPr bwMode="auto">
          <a:xfrm>
            <a:off x="4401221" y="5114481"/>
            <a:ext cx="252000" cy="252000"/>
          </a:xfrm>
          <a:prstGeom prst="ellipse">
            <a:avLst/>
          </a:prstGeom>
          <a:solidFill>
            <a:schemeClr val="bg2">
              <a:lumMod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72000" rtlCol="0" fromWordArt="0" anchor="ctr" anchorCtr="0" forceAA="0" compatLnSpc="1">
            <a:prstTxWarp prst="textNoShape">
              <a:avLst/>
            </a:prstTxWarp>
            <a:noAutofit/>
          </a:bodyPr>
          <a:lstStyle/>
          <a:p>
            <a:pPr algn="ctr">
              <a:lnSpc>
                <a:spcPct val="110000"/>
              </a:lnSpc>
              <a:spcBef>
                <a:spcPct val="0"/>
              </a:spcBef>
              <a:buFont typeface="Wingdings" charset="0"/>
              <a:buNone/>
            </a:pPr>
            <a:r>
              <a:rPr lang="en-US" sz="1000" dirty="0">
                <a:solidFill>
                  <a:schemeClr val="bg1"/>
                </a:solidFill>
                <a:latin typeface="+mn-lt"/>
                <a:ea typeface="Arial Unicode MS" panose="020B0604020202020204" pitchFamily="34" charset="-128"/>
                <a:cs typeface="Arial Unicode MS" panose="020B0604020202020204" pitchFamily="34" charset="-128"/>
              </a:rPr>
              <a:t>5b</a:t>
            </a:r>
          </a:p>
        </p:txBody>
      </p:sp>
    </p:spTree>
    <p:extLst>
      <p:ext uri="{BB962C8B-B14F-4D97-AF65-F5344CB8AC3E}">
        <p14:creationId xmlns:p14="http://schemas.microsoft.com/office/powerpoint/2010/main" val="837279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Architecture &amp; API</a:t>
            </a:r>
            <a:br>
              <a:rPr lang="de-DE" dirty="0">
                <a:solidFill>
                  <a:srgbClr val="00646E"/>
                </a:solidFill>
              </a:rPr>
            </a:br>
            <a:r>
              <a:rPr lang="en-US" b="0" dirty="0">
                <a:solidFill>
                  <a:srgbClr val="00646E"/>
                </a:solidFill>
              </a:rPr>
              <a:t>Summary</a:t>
            </a:r>
            <a:endParaRPr lang="en-US" dirty="0">
              <a:solidFill>
                <a:srgbClr val="00646E"/>
              </a:solidFill>
            </a:endParaRPr>
          </a:p>
        </p:txBody>
      </p:sp>
      <p:sp>
        <p:nvSpPr>
          <p:cNvPr id="6" name="Line Callout 2 5"/>
          <p:cNvSpPr/>
          <p:nvPr/>
        </p:nvSpPr>
        <p:spPr bwMode="auto">
          <a:xfrm flipH="1">
            <a:off x="594987" y="1680633"/>
            <a:ext cx="3391810" cy="1976967"/>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dirty="0" err="1">
                <a:solidFill>
                  <a:srgbClr val="FFFFFF"/>
                </a:solidFill>
                <a:ea typeface="Arial Unicode MS" panose="020B0604020202020204" pitchFamily="34" charset="-128"/>
                <a:cs typeface="Arial Unicode MS" panose="020B0604020202020204" pitchFamily="34" charset="-128"/>
              </a:rPr>
              <a:t>How</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is</a:t>
            </a:r>
            <a:r>
              <a:rPr lang="de-DE" dirty="0">
                <a:solidFill>
                  <a:srgbClr val="FFFFFF"/>
                </a:solidFill>
                <a:ea typeface="Arial Unicode MS" panose="020B0604020202020204" pitchFamily="34" charset="-128"/>
                <a:cs typeface="Arial Unicode MS" panose="020B0604020202020204" pitchFamily="34" charset="-128"/>
              </a:rPr>
              <a:t> MindSphere </a:t>
            </a:r>
            <a:r>
              <a:rPr lang="de-DE" dirty="0" err="1">
                <a:solidFill>
                  <a:srgbClr val="FFFFFF"/>
                </a:solidFill>
                <a:ea typeface="Arial Unicode MS" panose="020B0604020202020204" pitchFamily="34" charset="-128"/>
                <a:cs typeface="Arial Unicode MS" panose="020B0604020202020204" pitchFamily="34" charset="-128"/>
              </a:rPr>
              <a:t>designed</a:t>
            </a:r>
            <a:r>
              <a:rPr lang="de-DE" dirty="0">
                <a:solidFill>
                  <a:srgbClr val="FFFFFF"/>
                </a:solidFill>
                <a:ea typeface="Arial Unicode MS" panose="020B0604020202020204" pitchFamily="34" charset="-128"/>
                <a:cs typeface="Arial Unicode MS" panose="020B0604020202020204" pitchFamily="34" charset="-128"/>
              </a:rPr>
              <a:t>?</a:t>
            </a:r>
            <a:endParaRPr lang="en-US"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chemeClr val="bg1"/>
                </a:solidFill>
                <a:ea typeface="Arial Unicode MS" panose="020B0604020202020204" pitchFamily="34" charset="-128"/>
                <a:cs typeface="Arial Unicode MS" panose="020B0604020202020204" pitchFamily="34" charset="-128"/>
              </a:rPr>
              <a:t>As an open </a:t>
            </a:r>
            <a:r>
              <a:rPr lang="de-DE" b="1" dirty="0" err="1">
                <a:solidFill>
                  <a:schemeClr val="bg1"/>
                </a:solidFill>
                <a:ea typeface="Arial Unicode MS" panose="020B0604020202020204" pitchFamily="34" charset="-128"/>
                <a:cs typeface="Arial Unicode MS" panose="020B0604020202020204" pitchFamily="34" charset="-128"/>
              </a:rPr>
              <a:t>platform</a:t>
            </a:r>
            <a:r>
              <a:rPr lang="de-DE" b="1" dirty="0">
                <a:solidFill>
                  <a:schemeClr val="bg1"/>
                </a:solidFill>
                <a:ea typeface="Arial Unicode MS" panose="020B0604020202020204" pitchFamily="34" charset="-128"/>
                <a:cs typeface="Arial Unicode MS" panose="020B0604020202020204" pitchFamily="34" charset="-128"/>
              </a:rPr>
              <a:t> </a:t>
            </a:r>
            <a:r>
              <a:rPr lang="en-US" b="1" dirty="0">
                <a:solidFill>
                  <a:schemeClr val="bg1"/>
                </a:solidFill>
                <a:ea typeface="Arial Unicode MS" panose="020B0604020202020204" pitchFamily="34" charset="-128"/>
                <a:cs typeface="Arial Unicode MS" panose="020B0604020202020204" pitchFamily="34" charset="-128"/>
              </a:rPr>
              <a:t>as a service (PaaS) for scalable, global </a:t>
            </a:r>
            <a:r>
              <a:rPr lang="en-US" b="1" dirty="0" err="1">
                <a:solidFill>
                  <a:schemeClr val="bg1"/>
                </a:solidFill>
                <a:ea typeface="Arial Unicode MS" panose="020B0604020202020204" pitchFamily="34" charset="-128"/>
                <a:cs typeface="Arial Unicode MS" panose="020B0604020202020204" pitchFamily="34" charset="-128"/>
              </a:rPr>
              <a:t>IoT</a:t>
            </a:r>
            <a:r>
              <a:rPr lang="en-US" b="1" dirty="0">
                <a:solidFill>
                  <a:schemeClr val="bg1"/>
                </a:solidFill>
                <a:ea typeface="Arial Unicode MS" panose="020B0604020202020204" pitchFamily="34" charset="-128"/>
                <a:cs typeface="Arial Unicode MS" panose="020B0604020202020204" pitchFamily="34" charset="-128"/>
              </a:rPr>
              <a:t> connectivity and application development.</a:t>
            </a:r>
            <a:endParaRPr lang="de-DE" b="1" dirty="0">
              <a:solidFill>
                <a:srgbClr val="FFFFFF"/>
              </a:solidFill>
              <a:ea typeface="Arial Unicode MS" panose="020B0604020202020204" pitchFamily="34" charset="-128"/>
              <a:cs typeface="Arial Unicode MS" panose="020B0604020202020204" pitchFamily="34" charset="-128"/>
            </a:endParaRPr>
          </a:p>
        </p:txBody>
      </p:sp>
      <p:sp>
        <p:nvSpPr>
          <p:cNvPr id="7" name="Line Callout 2 6"/>
          <p:cNvSpPr/>
          <p:nvPr/>
        </p:nvSpPr>
        <p:spPr bwMode="auto">
          <a:xfrm flipH="1">
            <a:off x="594986" y="3811163"/>
            <a:ext cx="4167467" cy="2805537"/>
          </a:xfrm>
          <a:prstGeom prst="borderCallout2">
            <a:avLst>
              <a:gd name="adj1" fmla="val 51247"/>
              <a:gd name="adj2" fmla="val 181"/>
              <a:gd name="adj3" fmla="val 51248"/>
              <a:gd name="adj4" fmla="val -17022"/>
              <a:gd name="adj5" fmla="val 77171"/>
              <a:gd name="adj6" fmla="val -30158"/>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dirty="0" err="1">
                <a:solidFill>
                  <a:srgbClr val="FFFFFF"/>
                </a:solidFill>
                <a:ea typeface="Arial Unicode MS" panose="020B0604020202020204" pitchFamily="34" charset="-128"/>
                <a:cs typeface="Arial Unicode MS" panose="020B0604020202020204" pitchFamily="34" charset="-128"/>
              </a:rPr>
              <a:t>How</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shall</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we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develop</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applications</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for</a:t>
            </a:r>
            <a:r>
              <a:rPr lang="de-DE" dirty="0">
                <a:solidFill>
                  <a:srgbClr val="FFFFFF"/>
                </a:solidFill>
                <a:ea typeface="Arial Unicode MS" panose="020B0604020202020204" pitchFamily="34" charset="-128"/>
                <a:cs typeface="Arial Unicode MS" panose="020B0604020202020204" pitchFamily="34" charset="-128"/>
              </a:rPr>
              <a:t> MindSphere? </a:t>
            </a:r>
          </a:p>
          <a:p>
            <a:pPr algn="ctr">
              <a:lnSpc>
                <a:spcPct val="110000"/>
              </a:lnSpc>
            </a:pPr>
            <a:endParaRPr lang="de-DE" b="1"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chemeClr val="bg1"/>
                </a:solidFill>
                <a:ea typeface="Arial Unicode MS" panose="020B0604020202020204" pitchFamily="34" charset="-128"/>
                <a:cs typeface="Arial Unicode MS" panose="020B0604020202020204" pitchFamily="34" charset="-128"/>
              </a:rPr>
              <a:t>By </a:t>
            </a:r>
            <a:r>
              <a:rPr lang="de-DE" b="1" dirty="0" err="1">
                <a:solidFill>
                  <a:schemeClr val="bg1"/>
                </a:solidFill>
                <a:ea typeface="Arial Unicode MS" panose="020B0604020202020204" pitchFamily="34" charset="-128"/>
                <a:cs typeface="Arial Unicode MS" panose="020B0604020202020204" pitchFamily="34" charset="-128"/>
              </a:rPr>
              <a:t>getting</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MindAccess</a:t>
            </a:r>
            <a:r>
              <a:rPr lang="de-DE" b="1" dirty="0">
                <a:solidFill>
                  <a:schemeClr val="bg1"/>
                </a:solidFill>
                <a:ea typeface="Arial Unicode MS" panose="020B0604020202020204" pitchFamily="34" charset="-128"/>
                <a:cs typeface="Arial Unicode MS" panose="020B0604020202020204" pitchFamily="34" charset="-128"/>
              </a:rPr>
              <a:t> Developer plan</a:t>
            </a:r>
            <a:br>
              <a:rPr lang="de-DE" b="1" dirty="0">
                <a:solidFill>
                  <a:schemeClr val="bg1"/>
                </a:solidFill>
                <a:ea typeface="Arial Unicode MS" panose="020B0604020202020204" pitchFamily="34" charset="-128"/>
                <a:cs typeface="Arial Unicode MS" panose="020B0604020202020204" pitchFamily="34" charset="-128"/>
              </a:rPr>
            </a:br>
            <a:r>
              <a:rPr lang="de-DE" b="1" dirty="0">
                <a:solidFill>
                  <a:schemeClr val="bg1"/>
                </a:solidFill>
                <a:ea typeface="Arial Unicode MS" panose="020B0604020202020204" pitchFamily="34" charset="-128"/>
                <a:cs typeface="Arial Unicode MS" panose="020B0604020202020204" pitchFamily="34" charset="-128"/>
              </a:rPr>
              <a:t>(S, M, L), </a:t>
            </a:r>
            <a:r>
              <a:rPr lang="de-DE" b="1" dirty="0" err="1">
                <a:solidFill>
                  <a:schemeClr val="bg1"/>
                </a:solidFill>
                <a:ea typeface="Arial Unicode MS" panose="020B0604020202020204" pitchFamily="34" charset="-128"/>
                <a:cs typeface="Arial Unicode MS" panose="020B0604020202020204" pitchFamily="34" charset="-128"/>
              </a:rPr>
              <a:t>we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can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start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using</a:t>
            </a:r>
            <a:r>
              <a:rPr lang="de-DE" b="1" dirty="0">
                <a:solidFill>
                  <a:schemeClr val="bg1"/>
                </a:solidFill>
                <a:ea typeface="Arial Unicode MS" panose="020B0604020202020204" pitchFamily="34" charset="-128"/>
                <a:cs typeface="Arial Unicode MS" panose="020B0604020202020204" pitchFamily="34" charset="-128"/>
              </a:rPr>
              <a:t> 18 different APIs </a:t>
            </a:r>
            <a:r>
              <a:rPr lang="de-DE" b="1" dirty="0" err="1">
                <a:solidFill>
                  <a:schemeClr val="bg1"/>
                </a:solidFill>
                <a:ea typeface="Arial Unicode MS" panose="020B0604020202020204" pitchFamily="34" charset="-128"/>
                <a:cs typeface="Arial Unicode MS" panose="020B0604020202020204" pitchFamily="34" charset="-128"/>
              </a:rPr>
              <a:t>to</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make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the</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application</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development</a:t>
            </a:r>
            <a:r>
              <a:rPr lang="de-DE" b="1" dirty="0">
                <a:solidFill>
                  <a:schemeClr val="bg1"/>
                </a:solidFill>
                <a:ea typeface="Arial Unicode MS" panose="020B0604020202020204" pitchFamily="34" charset="-128"/>
                <a:cs typeface="Arial Unicode MS" panose="020B0604020202020204" pitchFamily="34" charset="-128"/>
              </a:rPr>
              <a:t> easy </a:t>
            </a:r>
            <a:r>
              <a:rPr lang="de-DE" b="1" dirty="0" err="1">
                <a:solidFill>
                  <a:schemeClr val="bg1"/>
                </a:solidFill>
                <a:ea typeface="Arial Unicode MS" panose="020B0604020202020204" pitchFamily="34" charset="-128"/>
                <a:cs typeface="Arial Unicode MS" panose="020B0604020202020204" pitchFamily="34" charset="-128"/>
              </a:rPr>
              <a:t>and</a:t>
            </a:r>
            <a:r>
              <a:rPr lang="de-DE" b="1" dirty="0">
                <a:solidFill>
                  <a:schemeClr val="bg1"/>
                </a:solidFill>
                <a:ea typeface="Arial Unicode MS" panose="020B0604020202020204" pitchFamily="34" charset="-128"/>
                <a:cs typeface="Arial Unicode MS" panose="020B0604020202020204" pitchFamily="34" charset="-128"/>
              </a:rPr>
              <a:t> fast. </a:t>
            </a:r>
            <a:endParaRPr lang="en-US" b="1" dirty="0">
              <a:solidFill>
                <a:schemeClr val="bg1"/>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31355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427D59-ECF5-414C-B254-BDD4A4012079}"/>
              </a:ext>
            </a:extLst>
          </p:cNvPr>
          <p:cNvSpPr>
            <a:spLocks noGrp="1"/>
          </p:cNvSpPr>
          <p:nvPr>
            <p:ph type="title"/>
          </p:nvPr>
        </p:nvSpPr>
        <p:spPr/>
        <p:txBody>
          <a:bodyPr/>
          <a:lstStyle/>
          <a:p>
            <a:r>
              <a:rPr lang="de-DE" dirty="0"/>
              <a:t>Day 2</a:t>
            </a:r>
          </a:p>
        </p:txBody>
      </p:sp>
      <p:graphicFrame>
        <p:nvGraphicFramePr>
          <p:cNvPr id="9" name="Content Placeholder 8">
            <a:extLst>
              <a:ext uri="{FF2B5EF4-FFF2-40B4-BE49-F238E27FC236}">
                <a16:creationId xmlns:a16="http://schemas.microsoft.com/office/drawing/2014/main" id="{3AF49C17-12D1-4B54-A540-B959F75B5750}"/>
              </a:ext>
            </a:extLst>
          </p:cNvPr>
          <p:cNvGraphicFramePr>
            <a:graphicFrameLocks noGrp="1"/>
          </p:cNvGraphicFramePr>
          <p:nvPr>
            <p:ph idx="1"/>
            <p:extLst>
              <p:ext uri="{D42A27DB-BD31-4B8C-83A1-F6EECF244321}">
                <p14:modId xmlns:p14="http://schemas.microsoft.com/office/powerpoint/2010/main" val="1615265658"/>
              </p:ext>
            </p:extLst>
          </p:nvPr>
        </p:nvGraphicFramePr>
        <p:xfrm>
          <a:off x="627063" y="1439863"/>
          <a:ext cx="8204200" cy="4751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3861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3174" y="992"/>
            <a:ext cx="12185653"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3431" y="994"/>
            <a:ext cx="7445396" cy="6856017"/>
          </a:xfrm>
          <a:prstGeom prst="rect">
            <a:avLst/>
          </a:prstGeom>
        </p:spPr>
      </p:pic>
      <p:sp>
        <p:nvSpPr>
          <p:cNvPr id="9" name="Titel 6"/>
          <p:cNvSpPr txBox="1">
            <a:spLocks/>
          </p:cNvSpPr>
          <p:nvPr/>
        </p:nvSpPr>
        <p:spPr bwMode="gray">
          <a:xfrm>
            <a:off x="629910" y="4419624"/>
            <a:ext cx="929314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a:solidFill>
                  <a:schemeClr val="tx1"/>
                </a:solidFill>
              </a:rPr>
              <a:t>IoT data model</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2333860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Architecture &amp; API</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322553"/>
            <a:ext cx="8324758" cy="2067594"/>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de-DE" sz="2000" b="0" dirty="0" err="1"/>
              <a:t>Objective</a:t>
            </a:r>
            <a:endParaRPr lang="de-DE" sz="2000" b="0" dirty="0"/>
          </a:p>
          <a:p>
            <a:pPr marL="324000" indent="-285750">
              <a:buFont typeface="Arial" panose="020B0604020202020204" pitchFamily="34" charset="0"/>
              <a:buChar char="•"/>
            </a:pPr>
            <a:r>
              <a:rPr lang="de-DE" sz="2000" b="0" dirty="0"/>
              <a:t>Concept</a:t>
            </a:r>
          </a:p>
          <a:p>
            <a:pPr marL="324000" indent="-285750">
              <a:buFont typeface="Arial" panose="020B0604020202020204" pitchFamily="34" charset="0"/>
              <a:buChar char="•"/>
            </a:pPr>
            <a:r>
              <a:rPr lang="de-DE" sz="2000" b="0" dirty="0" err="1"/>
              <a:t>Brewery</a:t>
            </a:r>
            <a:r>
              <a:rPr lang="de-DE" sz="2000" b="0" dirty="0"/>
              <a:t> Use-Case</a:t>
            </a:r>
          </a:p>
          <a:p>
            <a:pPr marL="324000" indent="-285750">
              <a:buFont typeface="Arial" panose="020B0604020202020204" pitchFamily="34" charset="0"/>
              <a:buChar char="•"/>
            </a:pPr>
            <a:endParaRPr lang="en-US" sz="2000" b="0" dirty="0"/>
          </a:p>
          <a:p>
            <a:pPr marL="324000" indent="-285750">
              <a:buFont typeface="Arial" panose="020B0604020202020204" pitchFamily="34" charset="0"/>
              <a:buChar char="•"/>
            </a:pPr>
            <a:endParaRPr lang="en-US" sz="2000" b="0" dirty="0"/>
          </a:p>
          <a:p>
            <a:pPr marL="324000"/>
            <a:endParaRPr lang="fr-FR" sz="2000" b="0" kern="0" dirty="0"/>
          </a:p>
        </p:txBody>
      </p:sp>
      <p:sp>
        <p:nvSpPr>
          <p:cNvPr id="5" name="Line Callout 2 4"/>
          <p:cNvSpPr/>
          <p:nvPr/>
        </p:nvSpPr>
        <p:spPr bwMode="auto">
          <a:xfrm flipH="1">
            <a:off x="626737" y="1680633"/>
            <a:ext cx="3391810" cy="1774543"/>
          </a:xfrm>
          <a:prstGeom prst="borderCallout2">
            <a:avLst>
              <a:gd name="adj1" fmla="val 51247"/>
              <a:gd name="adj2" fmla="val 181"/>
              <a:gd name="adj3" fmla="val 51248"/>
              <a:gd name="adj4" fmla="val -17022"/>
              <a:gd name="adj5" fmla="val 81194"/>
              <a:gd name="adj6" fmla="val -33854"/>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How</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does</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the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IoT</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data</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model</a:t>
            </a:r>
            <a:r>
              <a:rPr lang="de-DE" b="1" dirty="0">
                <a:solidFill>
                  <a:srgbClr val="FFFFFF"/>
                </a:solidFill>
                <a:ea typeface="Arial Unicode MS" panose="020B0604020202020204" pitchFamily="34" charset="-128"/>
                <a:cs typeface="Arial Unicode MS" panose="020B0604020202020204" pitchFamily="34" charset="-128"/>
              </a:rPr>
              <a:t> in MindSphere </a:t>
            </a:r>
            <a:r>
              <a:rPr lang="de-DE" b="1" dirty="0" err="1">
                <a:solidFill>
                  <a:srgbClr val="FFFFFF"/>
                </a:solidFill>
                <a:ea typeface="Arial Unicode MS" panose="020B0604020202020204" pitchFamily="34" charset="-128"/>
                <a:cs typeface="Arial Unicode MS" panose="020B0604020202020204" pitchFamily="34" charset="-128"/>
              </a:rPr>
              <a:t>work</a:t>
            </a:r>
            <a:r>
              <a:rPr lang="de-DE" b="1" dirty="0">
                <a:solidFill>
                  <a:srgbClr val="FFFFFF"/>
                </a:solidFill>
                <a:ea typeface="Arial Unicode MS" panose="020B0604020202020204" pitchFamily="34" charset="-128"/>
                <a:cs typeface="Arial Unicode MS" panose="020B0604020202020204" pitchFamily="34" charset="-128"/>
              </a:rPr>
              <a:t>?</a:t>
            </a:r>
          </a:p>
        </p:txBody>
      </p:sp>
    </p:spTree>
    <p:extLst>
      <p:ext uri="{BB962C8B-B14F-4D97-AF65-F5344CB8AC3E}">
        <p14:creationId xmlns:p14="http://schemas.microsoft.com/office/powerpoint/2010/main" val="1941783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 descr="Untitled picture 12.03.19, 10:44 Office Lens&#10;Unbenanntes Bild.png MindSphere &#10;">
            <a:extLst>
              <a:ext uri="{FF2B5EF4-FFF2-40B4-BE49-F238E27FC236}">
                <a16:creationId xmlns:a16="http://schemas.microsoft.com/office/drawing/2014/main" id="{CC1392F5-647D-4B2D-BD98-BFBB452373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28" t="40261" r="28005" b="39929"/>
          <a:stretch/>
        </p:blipFill>
        <p:spPr bwMode="auto">
          <a:xfrm>
            <a:off x="3849462" y="3163316"/>
            <a:ext cx="4493076" cy="1807253"/>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a:extLst>
              <a:ext uri="{FF2B5EF4-FFF2-40B4-BE49-F238E27FC236}">
                <a16:creationId xmlns:a16="http://schemas.microsoft.com/office/drawing/2014/main" id="{F8D73E37-554F-4142-B0DC-6ACDB03C633A}"/>
              </a:ext>
            </a:extLst>
          </p:cNvPr>
          <p:cNvPicPr>
            <a:picLocks noChangeAspect="1"/>
          </p:cNvPicPr>
          <p:nvPr>
            <p:custDataLst>
              <p:tags r:id="rId1"/>
            </p:custDataLst>
          </p:nvPr>
        </p:nvPicPr>
        <p:blipFill rotWithShape="1">
          <a:blip r:embed="rId5" cstate="screen">
            <a:clrChange>
              <a:clrFrom>
                <a:srgbClr val="000000">
                  <a:alpha val="0"/>
                </a:srgbClr>
              </a:clrFrom>
              <a:clrTo>
                <a:srgbClr val="000000">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3667268" y="1907739"/>
            <a:ext cx="4772477" cy="3082172"/>
          </a:xfrm>
          <a:prstGeom prst="rect">
            <a:avLst/>
          </a:prstGeom>
        </p:spPr>
      </p:pic>
      <p:sp>
        <p:nvSpPr>
          <p:cNvPr id="2" name="Title 1">
            <a:extLst>
              <a:ext uri="{FF2B5EF4-FFF2-40B4-BE49-F238E27FC236}">
                <a16:creationId xmlns:a16="http://schemas.microsoft.com/office/drawing/2014/main" id="{04A2A8D7-05F7-4077-9C47-6FBBFD9EA2A2}"/>
              </a:ext>
            </a:extLst>
          </p:cNvPr>
          <p:cNvSpPr>
            <a:spLocks noGrp="1"/>
          </p:cNvSpPr>
          <p:nvPr>
            <p:ph type="title"/>
          </p:nvPr>
        </p:nvSpPr>
        <p:spPr/>
        <p:txBody>
          <a:bodyPr/>
          <a:lstStyle/>
          <a:p>
            <a:r>
              <a:rPr lang="de-DE" dirty="0"/>
              <a:t>What do we want to do?</a:t>
            </a:r>
          </a:p>
        </p:txBody>
      </p:sp>
      <p:grpSp>
        <p:nvGrpSpPr>
          <p:cNvPr id="4" name="Gruppieren 46">
            <a:extLst>
              <a:ext uri="{FF2B5EF4-FFF2-40B4-BE49-F238E27FC236}">
                <a16:creationId xmlns:a16="http://schemas.microsoft.com/office/drawing/2014/main" id="{2608E59A-E62C-4D3E-8DE4-2EE41C9B83DA}"/>
              </a:ext>
            </a:extLst>
          </p:cNvPr>
          <p:cNvGrpSpPr>
            <a:grpSpLocks/>
          </p:cNvGrpSpPr>
          <p:nvPr/>
        </p:nvGrpSpPr>
        <p:grpSpPr bwMode="auto">
          <a:xfrm>
            <a:off x="5420881" y="5608288"/>
            <a:ext cx="1450409" cy="910364"/>
            <a:chOff x="4403324" y="5132772"/>
            <a:chExt cx="747204" cy="467558"/>
          </a:xfrm>
        </p:grpSpPr>
        <p:sp>
          <p:nvSpPr>
            <p:cNvPr id="5" name="Ellipse 47">
              <a:extLst>
                <a:ext uri="{FF2B5EF4-FFF2-40B4-BE49-F238E27FC236}">
                  <a16:creationId xmlns:a16="http://schemas.microsoft.com/office/drawing/2014/main" id="{16B80A68-AF90-47FE-A61A-5BFC56E219B7}"/>
                </a:ext>
              </a:extLst>
            </p:cNvPr>
            <p:cNvSpPr/>
            <p:nvPr/>
          </p:nvSpPr>
          <p:spPr bwMode="auto">
            <a:xfrm>
              <a:off x="4454197" y="5229454"/>
              <a:ext cx="317959" cy="315403"/>
            </a:xfrm>
            <a:prstGeom prst="ellipse">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6" name="Abgerundetes Rechteck 27">
              <a:extLst>
                <a:ext uri="{FF2B5EF4-FFF2-40B4-BE49-F238E27FC236}">
                  <a16:creationId xmlns:a16="http://schemas.microsoft.com/office/drawing/2014/main" id="{46AFD779-74E9-4D60-97DD-507C7B91C469}"/>
                </a:ext>
              </a:extLst>
            </p:cNvPr>
            <p:cNvSpPr/>
            <p:nvPr/>
          </p:nvSpPr>
          <p:spPr bwMode="auto">
            <a:xfrm>
              <a:off x="4807132" y="5180320"/>
              <a:ext cx="122415" cy="68153"/>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7" name="Abgerundetes Rechteck 3">
              <a:extLst>
                <a:ext uri="{FF2B5EF4-FFF2-40B4-BE49-F238E27FC236}">
                  <a16:creationId xmlns:a16="http://schemas.microsoft.com/office/drawing/2014/main" id="{8F272D21-B4D9-4654-8371-061FED31DDCF}"/>
                </a:ext>
              </a:extLst>
            </p:cNvPr>
            <p:cNvSpPr/>
            <p:nvPr/>
          </p:nvSpPr>
          <p:spPr bwMode="auto">
            <a:xfrm>
              <a:off x="4729233" y="5245303"/>
              <a:ext cx="421295" cy="286874"/>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8" name="Abgerundetes Rechteck 30">
              <a:extLst>
                <a:ext uri="{FF2B5EF4-FFF2-40B4-BE49-F238E27FC236}">
                  <a16:creationId xmlns:a16="http://schemas.microsoft.com/office/drawing/2014/main" id="{EF7A6F3F-6D20-464F-8454-5CD040BACD1D}"/>
                </a:ext>
              </a:extLst>
            </p:cNvPr>
            <p:cNvSpPr/>
            <p:nvPr/>
          </p:nvSpPr>
          <p:spPr bwMode="auto">
            <a:xfrm>
              <a:off x="4403324" y="5270662"/>
              <a:ext cx="112876" cy="231401"/>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9" name="Rechteck 51">
              <a:extLst>
                <a:ext uri="{FF2B5EF4-FFF2-40B4-BE49-F238E27FC236}">
                  <a16:creationId xmlns:a16="http://schemas.microsoft.com/office/drawing/2014/main" id="{65DEC7A2-238F-46F8-9AEA-2492EB7037EE}"/>
                </a:ext>
              </a:extLst>
            </p:cNvPr>
            <p:cNvSpPr/>
            <p:nvPr/>
          </p:nvSpPr>
          <p:spPr bwMode="auto">
            <a:xfrm>
              <a:off x="4449429" y="5185076"/>
              <a:ext cx="178057" cy="41525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 name="Rechteck 52">
              <a:extLst>
                <a:ext uri="{FF2B5EF4-FFF2-40B4-BE49-F238E27FC236}">
                  <a16:creationId xmlns:a16="http://schemas.microsoft.com/office/drawing/2014/main" id="{A5CEF182-D20C-4A6A-821F-F6BBF6637BDE}"/>
                </a:ext>
              </a:extLst>
            </p:cNvPr>
            <p:cNvSpPr/>
            <p:nvPr/>
          </p:nvSpPr>
          <p:spPr bwMode="auto">
            <a:xfrm>
              <a:off x="4419222" y="5132772"/>
              <a:ext cx="238469" cy="4913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cxnSp>
        <p:nvCxnSpPr>
          <p:cNvPr id="11" name="Elbow Connector 8">
            <a:extLst>
              <a:ext uri="{FF2B5EF4-FFF2-40B4-BE49-F238E27FC236}">
                <a16:creationId xmlns:a16="http://schemas.microsoft.com/office/drawing/2014/main" id="{A3056C2F-4CC7-4F48-90AC-CA4A62E97AA0}"/>
              </a:ext>
            </a:extLst>
          </p:cNvPr>
          <p:cNvCxnSpPr>
            <a:cxnSpLocks/>
          </p:cNvCxnSpPr>
          <p:nvPr/>
        </p:nvCxnSpPr>
        <p:spPr bwMode="auto">
          <a:xfrm rot="5400000" flipH="1" flipV="1">
            <a:off x="5854029" y="5266475"/>
            <a:ext cx="580369" cy="1775"/>
          </a:xfrm>
          <a:prstGeom prst="bentConnector3">
            <a:avLst>
              <a:gd name="adj1" fmla="val 50000"/>
            </a:avLst>
          </a:prstGeom>
          <a:ln w="57150">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grpSp>
        <p:nvGrpSpPr>
          <p:cNvPr id="14" name="Gruppieren 13">
            <a:extLst>
              <a:ext uri="{FF2B5EF4-FFF2-40B4-BE49-F238E27FC236}">
                <a16:creationId xmlns:a16="http://schemas.microsoft.com/office/drawing/2014/main" id="{D71EC56C-796A-4E50-A411-B1C000AA3B96}"/>
              </a:ext>
            </a:extLst>
          </p:cNvPr>
          <p:cNvGrpSpPr/>
          <p:nvPr/>
        </p:nvGrpSpPr>
        <p:grpSpPr>
          <a:xfrm>
            <a:off x="5130677" y="-50041"/>
            <a:ext cx="1845658" cy="1846619"/>
            <a:chOff x="4533794" y="804583"/>
            <a:chExt cx="2338782" cy="2340000"/>
          </a:xfrm>
        </p:grpSpPr>
        <p:pic>
          <p:nvPicPr>
            <p:cNvPr id="13" name="software_application.png">
              <a:extLst>
                <a:ext uri="{FF2B5EF4-FFF2-40B4-BE49-F238E27FC236}">
                  <a16:creationId xmlns:a16="http://schemas.microsoft.com/office/drawing/2014/main" id="{A7EEB99D-627D-4F02-A643-D7AEF7AF363D}"/>
                </a:ext>
              </a:extLst>
            </p:cNvPr>
            <p:cNvPicPr>
              <a:picLocks noChangeAspect="1"/>
            </p:cNvPicPr>
            <p:nvPr>
              <p:custDataLst>
                <p:tags r:id="rId2"/>
              </p:custDataLst>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3794" y="804583"/>
              <a:ext cx="2338782" cy="2340000"/>
            </a:xfrm>
            <a:prstGeom prst="rect">
              <a:avLst/>
            </a:prstGeom>
          </p:spPr>
        </p:pic>
        <p:sp>
          <p:nvSpPr>
            <p:cNvPr id="3" name="Rechteck 2">
              <a:extLst>
                <a:ext uri="{FF2B5EF4-FFF2-40B4-BE49-F238E27FC236}">
                  <a16:creationId xmlns:a16="http://schemas.microsoft.com/office/drawing/2014/main" id="{158C0701-6896-473B-8344-BD4C53E087C9}"/>
                </a:ext>
              </a:extLst>
            </p:cNvPr>
            <p:cNvSpPr/>
            <p:nvPr/>
          </p:nvSpPr>
          <p:spPr bwMode="auto">
            <a:xfrm>
              <a:off x="5184249" y="1380488"/>
              <a:ext cx="1073427" cy="766364"/>
            </a:xfrm>
            <a:prstGeom prst="rect">
              <a:avLst/>
            </a:prstGeom>
            <a:solidFill>
              <a:schemeClr val="bg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cxnSp>
        <p:nvCxnSpPr>
          <p:cNvPr id="18" name="Elbow Connector 8">
            <a:extLst>
              <a:ext uri="{FF2B5EF4-FFF2-40B4-BE49-F238E27FC236}">
                <a16:creationId xmlns:a16="http://schemas.microsoft.com/office/drawing/2014/main" id="{8380C65E-B665-40CF-BE52-1B2392785574}"/>
              </a:ext>
            </a:extLst>
          </p:cNvPr>
          <p:cNvCxnSpPr>
            <a:cxnSpLocks/>
          </p:cNvCxnSpPr>
          <p:nvPr/>
        </p:nvCxnSpPr>
        <p:spPr bwMode="auto">
          <a:xfrm rot="5400000" flipH="1" flipV="1">
            <a:off x="5801896" y="1805362"/>
            <a:ext cx="580369" cy="1775"/>
          </a:xfrm>
          <a:prstGeom prst="bentConnector3">
            <a:avLst>
              <a:gd name="adj1" fmla="val 50000"/>
            </a:avLst>
          </a:prstGeom>
          <a:ln w="57150">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7510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B7429013-8F03-4AFB-A15D-92BDEC658483}"/>
              </a:ext>
            </a:extLst>
          </p:cNvPr>
          <p:cNvSpPr/>
          <p:nvPr/>
        </p:nvSpPr>
        <p:spPr bwMode="auto">
          <a:xfrm>
            <a:off x="4555754" y="2824185"/>
            <a:ext cx="2717765" cy="1919123"/>
          </a:xfrm>
          <a:prstGeom prst="rect">
            <a:avLst/>
          </a:prstGeom>
          <a:solidFill>
            <a:srgbClr val="A5E1E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 name="Title 2">
            <a:extLst>
              <a:ext uri="{FF2B5EF4-FFF2-40B4-BE49-F238E27FC236}">
                <a16:creationId xmlns:a16="http://schemas.microsoft.com/office/drawing/2014/main" id="{F759466E-F92C-41BF-ADBF-C9BCB8A135C0}"/>
              </a:ext>
            </a:extLst>
          </p:cNvPr>
          <p:cNvSpPr>
            <a:spLocks noGrp="1"/>
          </p:cNvSpPr>
          <p:nvPr>
            <p:ph type="title"/>
          </p:nvPr>
        </p:nvSpPr>
        <p:spPr>
          <a:xfrm>
            <a:off x="0" y="0"/>
            <a:ext cx="12192000" cy="1440000"/>
          </a:xfrm>
        </p:spPr>
        <p:txBody>
          <a:bodyPr/>
          <a:lstStyle/>
          <a:p>
            <a:r>
              <a:rPr lang="de-DE" dirty="0"/>
              <a:t>How can we do this?</a:t>
            </a:r>
          </a:p>
        </p:txBody>
      </p:sp>
      <p:grpSp>
        <p:nvGrpSpPr>
          <p:cNvPr id="6" name="Gruppieren 46">
            <a:extLst>
              <a:ext uri="{FF2B5EF4-FFF2-40B4-BE49-F238E27FC236}">
                <a16:creationId xmlns:a16="http://schemas.microsoft.com/office/drawing/2014/main" id="{98125C72-6D82-4C51-ABCC-098218E1295B}"/>
              </a:ext>
            </a:extLst>
          </p:cNvPr>
          <p:cNvGrpSpPr>
            <a:grpSpLocks/>
          </p:cNvGrpSpPr>
          <p:nvPr/>
        </p:nvGrpSpPr>
        <p:grpSpPr bwMode="auto">
          <a:xfrm>
            <a:off x="5420881" y="5608288"/>
            <a:ext cx="1450409" cy="910364"/>
            <a:chOff x="4403324" y="5132772"/>
            <a:chExt cx="747204" cy="467558"/>
          </a:xfrm>
        </p:grpSpPr>
        <p:sp>
          <p:nvSpPr>
            <p:cNvPr id="7" name="Ellipse 47">
              <a:extLst>
                <a:ext uri="{FF2B5EF4-FFF2-40B4-BE49-F238E27FC236}">
                  <a16:creationId xmlns:a16="http://schemas.microsoft.com/office/drawing/2014/main" id="{EF5C73CF-89E4-4759-8FB1-40F537139C4E}"/>
                </a:ext>
              </a:extLst>
            </p:cNvPr>
            <p:cNvSpPr/>
            <p:nvPr/>
          </p:nvSpPr>
          <p:spPr bwMode="auto">
            <a:xfrm>
              <a:off x="4454197" y="5229454"/>
              <a:ext cx="317959" cy="315403"/>
            </a:xfrm>
            <a:prstGeom prst="ellipse">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8" name="Abgerundetes Rechteck 27">
              <a:extLst>
                <a:ext uri="{FF2B5EF4-FFF2-40B4-BE49-F238E27FC236}">
                  <a16:creationId xmlns:a16="http://schemas.microsoft.com/office/drawing/2014/main" id="{7893AF4C-4242-4082-AD23-ACCD81B721FC}"/>
                </a:ext>
              </a:extLst>
            </p:cNvPr>
            <p:cNvSpPr/>
            <p:nvPr/>
          </p:nvSpPr>
          <p:spPr bwMode="auto">
            <a:xfrm>
              <a:off x="4807132" y="5180320"/>
              <a:ext cx="122415" cy="68153"/>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9" name="Abgerundetes Rechteck 3">
              <a:extLst>
                <a:ext uri="{FF2B5EF4-FFF2-40B4-BE49-F238E27FC236}">
                  <a16:creationId xmlns:a16="http://schemas.microsoft.com/office/drawing/2014/main" id="{11833380-1C0D-4FED-9CE9-2589009E8280}"/>
                </a:ext>
              </a:extLst>
            </p:cNvPr>
            <p:cNvSpPr/>
            <p:nvPr/>
          </p:nvSpPr>
          <p:spPr bwMode="auto">
            <a:xfrm>
              <a:off x="4729233" y="5245303"/>
              <a:ext cx="421295" cy="286874"/>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 name="Abgerundetes Rechteck 30">
              <a:extLst>
                <a:ext uri="{FF2B5EF4-FFF2-40B4-BE49-F238E27FC236}">
                  <a16:creationId xmlns:a16="http://schemas.microsoft.com/office/drawing/2014/main" id="{F9C6E3F1-4ADE-4B25-A9F7-231E9DD6CAC1}"/>
                </a:ext>
              </a:extLst>
            </p:cNvPr>
            <p:cNvSpPr/>
            <p:nvPr/>
          </p:nvSpPr>
          <p:spPr bwMode="auto">
            <a:xfrm>
              <a:off x="4403324" y="5270662"/>
              <a:ext cx="112876" cy="231401"/>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1" name="Rechteck 51">
              <a:extLst>
                <a:ext uri="{FF2B5EF4-FFF2-40B4-BE49-F238E27FC236}">
                  <a16:creationId xmlns:a16="http://schemas.microsoft.com/office/drawing/2014/main" id="{821F9D78-3989-4E94-B627-E6AB3A617C35}"/>
                </a:ext>
              </a:extLst>
            </p:cNvPr>
            <p:cNvSpPr/>
            <p:nvPr/>
          </p:nvSpPr>
          <p:spPr bwMode="auto">
            <a:xfrm>
              <a:off x="4449429" y="5185076"/>
              <a:ext cx="178057" cy="41525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 name="Rechteck 52">
              <a:extLst>
                <a:ext uri="{FF2B5EF4-FFF2-40B4-BE49-F238E27FC236}">
                  <a16:creationId xmlns:a16="http://schemas.microsoft.com/office/drawing/2014/main" id="{A62508EA-6BD6-4014-8BC1-88DCC1D2423A}"/>
                </a:ext>
              </a:extLst>
            </p:cNvPr>
            <p:cNvSpPr/>
            <p:nvPr/>
          </p:nvSpPr>
          <p:spPr bwMode="auto">
            <a:xfrm>
              <a:off x="4419222" y="5132772"/>
              <a:ext cx="238469" cy="4913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cxnSp>
        <p:nvCxnSpPr>
          <p:cNvPr id="13" name="Elbow Connector 8">
            <a:extLst>
              <a:ext uri="{FF2B5EF4-FFF2-40B4-BE49-F238E27FC236}">
                <a16:creationId xmlns:a16="http://schemas.microsoft.com/office/drawing/2014/main" id="{0675E7B6-A78B-46BC-8B5E-F985E2A2A76B}"/>
              </a:ext>
            </a:extLst>
          </p:cNvPr>
          <p:cNvCxnSpPr>
            <a:cxnSpLocks/>
          </p:cNvCxnSpPr>
          <p:nvPr/>
        </p:nvCxnSpPr>
        <p:spPr bwMode="auto">
          <a:xfrm rot="5400000" flipH="1" flipV="1">
            <a:off x="5854029" y="5266475"/>
            <a:ext cx="580369" cy="1775"/>
          </a:xfrm>
          <a:prstGeom prst="bentConnector3">
            <a:avLst>
              <a:gd name="adj1" fmla="val 50000"/>
            </a:avLst>
          </a:prstGeom>
          <a:ln w="57150">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grpSp>
        <p:nvGrpSpPr>
          <p:cNvPr id="14" name="Gruppieren 13">
            <a:extLst>
              <a:ext uri="{FF2B5EF4-FFF2-40B4-BE49-F238E27FC236}">
                <a16:creationId xmlns:a16="http://schemas.microsoft.com/office/drawing/2014/main" id="{6ECEF05C-1736-42FB-B13E-888EA6706711}"/>
              </a:ext>
            </a:extLst>
          </p:cNvPr>
          <p:cNvGrpSpPr/>
          <p:nvPr/>
        </p:nvGrpSpPr>
        <p:grpSpPr>
          <a:xfrm>
            <a:off x="5130677" y="-50041"/>
            <a:ext cx="1845658" cy="1846619"/>
            <a:chOff x="4533794" y="804583"/>
            <a:chExt cx="2338782" cy="2340000"/>
          </a:xfrm>
        </p:grpSpPr>
        <p:pic>
          <p:nvPicPr>
            <p:cNvPr id="15" name="software_application.png">
              <a:extLst>
                <a:ext uri="{FF2B5EF4-FFF2-40B4-BE49-F238E27FC236}">
                  <a16:creationId xmlns:a16="http://schemas.microsoft.com/office/drawing/2014/main" id="{B3893DB8-7ADE-423F-A3B1-D924F6C1A126}"/>
                </a:ext>
              </a:extLst>
            </p:cNvPr>
            <p:cNvPicPr>
              <a:picLocks noChangeAspect="1"/>
            </p:cNvPicPr>
            <p:nvPr>
              <p:custDataLst>
                <p:tags r:id="rId2"/>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3794" y="804583"/>
              <a:ext cx="2338782" cy="2340000"/>
            </a:xfrm>
            <a:prstGeom prst="rect">
              <a:avLst/>
            </a:prstGeom>
          </p:spPr>
        </p:pic>
        <p:sp>
          <p:nvSpPr>
            <p:cNvPr id="16" name="Rechteck 15">
              <a:extLst>
                <a:ext uri="{FF2B5EF4-FFF2-40B4-BE49-F238E27FC236}">
                  <a16:creationId xmlns:a16="http://schemas.microsoft.com/office/drawing/2014/main" id="{ADE5BC24-5A34-41FE-B436-07F665745FDA}"/>
                </a:ext>
              </a:extLst>
            </p:cNvPr>
            <p:cNvSpPr/>
            <p:nvPr/>
          </p:nvSpPr>
          <p:spPr bwMode="auto">
            <a:xfrm>
              <a:off x="5184249" y="1380488"/>
              <a:ext cx="1073427" cy="766364"/>
            </a:xfrm>
            <a:prstGeom prst="rect">
              <a:avLst/>
            </a:prstGeom>
            <a:solidFill>
              <a:schemeClr val="bg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sp>
        <p:nvSpPr>
          <p:cNvPr id="2" name="Rechteck 1">
            <a:extLst>
              <a:ext uri="{FF2B5EF4-FFF2-40B4-BE49-F238E27FC236}">
                <a16:creationId xmlns:a16="http://schemas.microsoft.com/office/drawing/2014/main" id="{F85792D2-6A57-41C4-A3E5-A1E239ADCFCA}"/>
              </a:ext>
            </a:extLst>
          </p:cNvPr>
          <p:cNvSpPr/>
          <p:nvPr/>
        </p:nvSpPr>
        <p:spPr bwMode="auto">
          <a:xfrm>
            <a:off x="4643278" y="2926424"/>
            <a:ext cx="2533164" cy="7796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9" name="Rechteck 18">
            <a:extLst>
              <a:ext uri="{FF2B5EF4-FFF2-40B4-BE49-F238E27FC236}">
                <a16:creationId xmlns:a16="http://schemas.microsoft.com/office/drawing/2014/main" id="{44B57F57-A784-4D6C-857E-0E59E22808A6}"/>
              </a:ext>
            </a:extLst>
          </p:cNvPr>
          <p:cNvSpPr/>
          <p:nvPr/>
        </p:nvSpPr>
        <p:spPr bwMode="auto">
          <a:xfrm>
            <a:off x="4643278" y="3899538"/>
            <a:ext cx="2533163" cy="75269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1" name="Rechteck 20">
            <a:extLst>
              <a:ext uri="{FF2B5EF4-FFF2-40B4-BE49-F238E27FC236}">
                <a16:creationId xmlns:a16="http://schemas.microsoft.com/office/drawing/2014/main" id="{829D503B-879E-4889-96D7-455D1D034229}"/>
              </a:ext>
            </a:extLst>
          </p:cNvPr>
          <p:cNvSpPr/>
          <p:nvPr/>
        </p:nvSpPr>
        <p:spPr bwMode="auto">
          <a:xfrm>
            <a:off x="4714714" y="30066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2" name="Rechteck 21">
            <a:extLst>
              <a:ext uri="{FF2B5EF4-FFF2-40B4-BE49-F238E27FC236}">
                <a16:creationId xmlns:a16="http://schemas.microsoft.com/office/drawing/2014/main" id="{B9DB7682-FB88-41E3-8791-C6FAB75FBD98}"/>
              </a:ext>
            </a:extLst>
          </p:cNvPr>
          <p:cNvSpPr/>
          <p:nvPr/>
        </p:nvSpPr>
        <p:spPr bwMode="auto">
          <a:xfrm>
            <a:off x="5804975" y="3062057"/>
            <a:ext cx="1218824" cy="515680"/>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4" name="Rechteck 23">
            <a:extLst>
              <a:ext uri="{FF2B5EF4-FFF2-40B4-BE49-F238E27FC236}">
                <a16:creationId xmlns:a16="http://schemas.microsoft.com/office/drawing/2014/main" id="{50519F61-AB16-4BE1-A495-724CF0805940}"/>
              </a:ext>
            </a:extLst>
          </p:cNvPr>
          <p:cNvSpPr/>
          <p:nvPr/>
        </p:nvSpPr>
        <p:spPr bwMode="auto">
          <a:xfrm>
            <a:off x="4714714" y="3952613"/>
            <a:ext cx="2386581" cy="640355"/>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5" name="Rechteck 24">
            <a:extLst>
              <a:ext uri="{FF2B5EF4-FFF2-40B4-BE49-F238E27FC236}">
                <a16:creationId xmlns:a16="http://schemas.microsoft.com/office/drawing/2014/main" id="{8E47E70E-6EAC-410D-A2C6-5A271DC290B4}"/>
              </a:ext>
            </a:extLst>
          </p:cNvPr>
          <p:cNvSpPr/>
          <p:nvPr/>
        </p:nvSpPr>
        <p:spPr bwMode="auto">
          <a:xfrm>
            <a:off x="5804975" y="3994401"/>
            <a:ext cx="1218824" cy="549193"/>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26" name="Gerader Verbinder 25">
            <a:extLst>
              <a:ext uri="{FF2B5EF4-FFF2-40B4-BE49-F238E27FC236}">
                <a16:creationId xmlns:a16="http://schemas.microsoft.com/office/drawing/2014/main" id="{24338C53-6827-43AD-8D5A-B9B869923BB7}"/>
              </a:ext>
            </a:extLst>
          </p:cNvPr>
          <p:cNvCxnSpPr>
            <a:cxnSpLocks/>
          </p:cNvCxnSpPr>
          <p:nvPr/>
        </p:nvCxnSpPr>
        <p:spPr bwMode="auto">
          <a:xfrm>
            <a:off x="4600239" y="3792286"/>
            <a:ext cx="3168101" cy="0"/>
          </a:xfrm>
          <a:prstGeom prst="line">
            <a:avLst/>
          </a:prstGeom>
          <a:solidFill>
            <a:schemeClr val="tx2"/>
          </a:solidFill>
          <a:ln w="57150" cap="flat" cmpd="sng" algn="ctr">
            <a:solidFill>
              <a:schemeClr val="bg1"/>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8" name="Textfeld 27">
            <a:extLst>
              <a:ext uri="{FF2B5EF4-FFF2-40B4-BE49-F238E27FC236}">
                <a16:creationId xmlns:a16="http://schemas.microsoft.com/office/drawing/2014/main" id="{E6AAB102-BF13-4A30-9E3F-4A926064AF75}"/>
              </a:ext>
            </a:extLst>
          </p:cNvPr>
          <p:cNvSpPr txBox="1"/>
          <p:nvPr/>
        </p:nvSpPr>
        <p:spPr>
          <a:xfrm>
            <a:off x="4816092" y="3206378"/>
            <a:ext cx="1185700" cy="242207"/>
          </a:xfrm>
          <a:prstGeom prst="rect">
            <a:avLst/>
          </a:prstGeom>
          <a:noFill/>
        </p:spPr>
        <p:txBody>
          <a:bodyPr wrap="square" lIns="0" tIns="0" rIns="0" bIns="0" rtlCol="0">
            <a:noAutofit/>
          </a:bodyPr>
          <a:lstStyle/>
          <a:p>
            <a:pPr>
              <a:lnSpc>
                <a:spcPct val="110000"/>
              </a:lnSpc>
              <a:spcBef>
                <a:spcPts val="0"/>
              </a:spcBef>
            </a:pPr>
            <a:r>
              <a:rPr lang="de-DE" sz="1200" dirty="0">
                <a:solidFill>
                  <a:srgbClr val="FFFFFF"/>
                </a:solidFill>
                <a:latin typeface="+mn-lt"/>
                <a:ea typeface="Arial Unicode MS" panose="020B0604020202020204" pitchFamily="34" charset="-128"/>
                <a:cs typeface="Arial Unicode MS" panose="020B0604020202020204" pitchFamily="34" charset="-128"/>
              </a:rPr>
              <a:t>Virtual Asset</a:t>
            </a:r>
          </a:p>
        </p:txBody>
      </p:sp>
      <p:sp>
        <p:nvSpPr>
          <p:cNvPr id="30" name="Textfeld 29">
            <a:extLst>
              <a:ext uri="{FF2B5EF4-FFF2-40B4-BE49-F238E27FC236}">
                <a16:creationId xmlns:a16="http://schemas.microsoft.com/office/drawing/2014/main" id="{DC288B00-25F0-40A3-AF0A-D671AD394A83}"/>
              </a:ext>
            </a:extLst>
          </p:cNvPr>
          <p:cNvSpPr txBox="1"/>
          <p:nvPr/>
        </p:nvSpPr>
        <p:spPr>
          <a:xfrm>
            <a:off x="4777604" y="4064758"/>
            <a:ext cx="1185700" cy="242207"/>
          </a:xfrm>
          <a:prstGeom prst="rect">
            <a:avLst/>
          </a:prstGeom>
          <a:noFill/>
        </p:spPr>
        <p:txBody>
          <a:bodyPr wrap="square" lIns="0" tIns="0" rIns="0" bIns="0" rtlCol="0">
            <a:noAutofit/>
          </a:bodyPr>
          <a:lstStyle/>
          <a:p>
            <a:pPr>
              <a:lnSpc>
                <a:spcPct val="110000"/>
              </a:lnSpc>
              <a:spcBef>
                <a:spcPts val="0"/>
              </a:spcBef>
            </a:pPr>
            <a:r>
              <a:rPr lang="de-DE" sz="1200" dirty="0" err="1">
                <a:solidFill>
                  <a:srgbClr val="FFFFFF"/>
                </a:solidFill>
                <a:latin typeface="+mn-lt"/>
                <a:ea typeface="Arial Unicode MS" panose="020B0604020202020204" pitchFamily="34" charset="-128"/>
                <a:cs typeface="Arial Unicode MS" panose="020B0604020202020204" pitchFamily="34" charset="-128"/>
              </a:rPr>
              <a:t>Physical</a:t>
            </a:r>
            <a:r>
              <a:rPr lang="de-DE" sz="1200" dirty="0">
                <a:solidFill>
                  <a:srgbClr val="FFFFFF"/>
                </a:solidFill>
                <a:latin typeface="+mn-lt"/>
                <a:ea typeface="Arial Unicode MS" panose="020B0604020202020204" pitchFamily="34" charset="-128"/>
                <a:cs typeface="Arial Unicode MS" panose="020B0604020202020204" pitchFamily="34" charset="-128"/>
              </a:rPr>
              <a:t> Asset</a:t>
            </a:r>
          </a:p>
          <a:p>
            <a:pPr>
              <a:lnSpc>
                <a:spcPct val="110000"/>
              </a:lnSpc>
              <a:spcBef>
                <a:spcPts val="0"/>
              </a:spcBef>
            </a:pPr>
            <a:r>
              <a:rPr lang="de-DE" sz="1000" dirty="0">
                <a:solidFill>
                  <a:srgbClr val="FFFFFF"/>
                </a:solidFill>
                <a:ea typeface="Arial Unicode MS" panose="020B0604020202020204" pitchFamily="34" charset="-128"/>
                <a:cs typeface="Arial Unicode MS" panose="020B0604020202020204" pitchFamily="34" charset="-128"/>
              </a:rPr>
              <a:t>(Agent)</a:t>
            </a:r>
          </a:p>
        </p:txBody>
      </p:sp>
      <p:sp>
        <p:nvSpPr>
          <p:cNvPr id="31" name="Textfeld 30">
            <a:extLst>
              <a:ext uri="{FF2B5EF4-FFF2-40B4-BE49-F238E27FC236}">
                <a16:creationId xmlns:a16="http://schemas.microsoft.com/office/drawing/2014/main" id="{434952E7-2CF1-4BEC-A081-230A3DD10E57}"/>
              </a:ext>
            </a:extLst>
          </p:cNvPr>
          <p:cNvSpPr txBox="1"/>
          <p:nvPr/>
        </p:nvSpPr>
        <p:spPr>
          <a:xfrm>
            <a:off x="5844193" y="3071976"/>
            <a:ext cx="507832" cy="242207"/>
          </a:xfrm>
          <a:prstGeom prst="rect">
            <a:avLst/>
          </a:prstGeom>
          <a:noFill/>
        </p:spPr>
        <p:txBody>
          <a:bodyPr wrap="square" lIns="0" tIns="0" rIns="0" bIns="0" rtlCol="0">
            <a:noAutofit/>
          </a:bodyPr>
          <a:lstStyle/>
          <a:p>
            <a:pPr>
              <a:lnSpc>
                <a:spcPct val="110000"/>
              </a:lnSpc>
              <a:spcBef>
                <a:spcPts val="0"/>
              </a:spcBef>
            </a:pPr>
            <a:r>
              <a:rPr lang="de-DE" sz="1000" dirty="0" err="1">
                <a:solidFill>
                  <a:srgbClr val="FFFFFF"/>
                </a:solidFill>
                <a:latin typeface="+mn-lt"/>
                <a:ea typeface="Arial Unicode MS" panose="020B0604020202020204" pitchFamily="34" charset="-128"/>
                <a:cs typeface="Arial Unicode MS" panose="020B0604020202020204" pitchFamily="34" charset="-128"/>
              </a:rPr>
              <a:t>Aspects</a:t>
            </a:r>
            <a:endParaRPr lang="de-DE" sz="1000" dirty="0">
              <a:solidFill>
                <a:srgbClr val="FFFFFF"/>
              </a:solidFill>
              <a:latin typeface="+mn-lt"/>
              <a:ea typeface="Arial Unicode MS" panose="020B0604020202020204" pitchFamily="34" charset="-128"/>
              <a:cs typeface="Arial Unicode MS" panose="020B0604020202020204" pitchFamily="34" charset="-128"/>
            </a:endParaRPr>
          </a:p>
        </p:txBody>
      </p:sp>
      <p:sp>
        <p:nvSpPr>
          <p:cNvPr id="32" name="Textfeld 31">
            <a:extLst>
              <a:ext uri="{FF2B5EF4-FFF2-40B4-BE49-F238E27FC236}">
                <a16:creationId xmlns:a16="http://schemas.microsoft.com/office/drawing/2014/main" id="{B393595B-9269-49E1-9F0F-1FC3686935C0}"/>
              </a:ext>
            </a:extLst>
          </p:cNvPr>
          <p:cNvSpPr txBox="1"/>
          <p:nvPr/>
        </p:nvSpPr>
        <p:spPr>
          <a:xfrm>
            <a:off x="5844193" y="4013001"/>
            <a:ext cx="479433" cy="369167"/>
          </a:xfrm>
          <a:prstGeom prst="rect">
            <a:avLst/>
          </a:prstGeom>
          <a:noFill/>
        </p:spPr>
        <p:txBody>
          <a:bodyPr wrap="square" lIns="0" tIns="0" rIns="0" bIns="0" rtlCol="0">
            <a:noAutofit/>
          </a:bodyPr>
          <a:lstStyle/>
          <a:p>
            <a:pPr>
              <a:lnSpc>
                <a:spcPct val="110000"/>
              </a:lnSpc>
              <a:spcBef>
                <a:spcPts val="0"/>
              </a:spcBef>
            </a:pPr>
            <a:r>
              <a:rPr lang="de-DE" sz="1050" dirty="0">
                <a:solidFill>
                  <a:srgbClr val="FFFFFF"/>
                </a:solidFill>
                <a:latin typeface="+mn-lt"/>
                <a:ea typeface="Arial Unicode MS" panose="020B0604020202020204" pitchFamily="34" charset="-128"/>
                <a:cs typeface="Arial Unicode MS" panose="020B0604020202020204" pitchFamily="34" charset="-128"/>
              </a:rPr>
              <a:t>Data</a:t>
            </a:r>
          </a:p>
          <a:p>
            <a:pPr>
              <a:lnSpc>
                <a:spcPct val="110000"/>
              </a:lnSpc>
              <a:spcBef>
                <a:spcPts val="0"/>
              </a:spcBef>
            </a:pPr>
            <a:r>
              <a:rPr lang="de-DE" sz="1050" dirty="0">
                <a:solidFill>
                  <a:srgbClr val="FFFFFF"/>
                </a:solidFill>
                <a:ea typeface="Arial Unicode MS" panose="020B0604020202020204" pitchFamily="34" charset="-128"/>
                <a:cs typeface="Arial Unicode MS" panose="020B0604020202020204" pitchFamily="34" charset="-128"/>
              </a:rPr>
              <a:t>S</a:t>
            </a:r>
            <a:r>
              <a:rPr lang="de-DE" sz="1050" dirty="0">
                <a:solidFill>
                  <a:srgbClr val="FFFFFF"/>
                </a:solidFill>
                <a:latin typeface="+mn-lt"/>
                <a:ea typeface="Arial Unicode MS" panose="020B0604020202020204" pitchFamily="34" charset="-128"/>
                <a:cs typeface="Arial Unicode MS" panose="020B0604020202020204" pitchFamily="34" charset="-128"/>
              </a:rPr>
              <a:t>ource</a:t>
            </a:r>
          </a:p>
        </p:txBody>
      </p:sp>
      <p:sp>
        <p:nvSpPr>
          <p:cNvPr id="33" name="Rechteck 32">
            <a:extLst>
              <a:ext uri="{FF2B5EF4-FFF2-40B4-BE49-F238E27FC236}">
                <a16:creationId xmlns:a16="http://schemas.microsoft.com/office/drawing/2014/main" id="{5EE3B86B-12F4-4FA7-AF4E-617BBB91466F}"/>
              </a:ext>
            </a:extLst>
          </p:cNvPr>
          <p:cNvSpPr/>
          <p:nvPr/>
        </p:nvSpPr>
        <p:spPr bwMode="auto">
          <a:xfrm>
            <a:off x="6436148" y="3097928"/>
            <a:ext cx="527910" cy="42438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4" name="Rechteck 33">
            <a:extLst>
              <a:ext uri="{FF2B5EF4-FFF2-40B4-BE49-F238E27FC236}">
                <a16:creationId xmlns:a16="http://schemas.microsoft.com/office/drawing/2014/main" id="{C67E6FBE-C14E-4A80-96C7-4E1466F30C2A}"/>
              </a:ext>
            </a:extLst>
          </p:cNvPr>
          <p:cNvSpPr/>
          <p:nvPr/>
        </p:nvSpPr>
        <p:spPr bwMode="auto">
          <a:xfrm>
            <a:off x="6436148" y="4055359"/>
            <a:ext cx="527910" cy="42438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5" name="Textfeld 34">
            <a:extLst>
              <a:ext uri="{FF2B5EF4-FFF2-40B4-BE49-F238E27FC236}">
                <a16:creationId xmlns:a16="http://schemas.microsoft.com/office/drawing/2014/main" id="{B7C6765D-50EE-4D4D-80B6-65EF0A204382}"/>
              </a:ext>
            </a:extLst>
          </p:cNvPr>
          <p:cNvSpPr txBox="1"/>
          <p:nvPr/>
        </p:nvSpPr>
        <p:spPr>
          <a:xfrm>
            <a:off x="6475366" y="4090323"/>
            <a:ext cx="479433" cy="369167"/>
          </a:xfrm>
          <a:prstGeom prst="rect">
            <a:avLst/>
          </a:prstGeom>
          <a:noFill/>
        </p:spPr>
        <p:txBody>
          <a:bodyPr wrap="square" lIns="0" tIns="0" rIns="0" bIns="0" rtlCol="0">
            <a:noAutofit/>
          </a:bodyPr>
          <a:lstStyle/>
          <a:p>
            <a:pPr algn="ctr">
              <a:lnSpc>
                <a:spcPct val="110000"/>
              </a:lnSpc>
              <a:spcBef>
                <a:spcPts val="0"/>
              </a:spcBef>
            </a:pPr>
            <a:r>
              <a:rPr lang="de-DE" sz="1050" dirty="0">
                <a:latin typeface="+mn-lt"/>
                <a:ea typeface="Arial Unicode MS" panose="020B0604020202020204" pitchFamily="34" charset="-128"/>
                <a:cs typeface="Arial Unicode MS" panose="020B0604020202020204" pitchFamily="34" charset="-128"/>
              </a:rPr>
              <a:t>Data</a:t>
            </a:r>
          </a:p>
          <a:p>
            <a:pPr algn="ctr">
              <a:lnSpc>
                <a:spcPct val="110000"/>
              </a:lnSpc>
              <a:spcBef>
                <a:spcPts val="0"/>
              </a:spcBef>
            </a:pPr>
            <a:r>
              <a:rPr lang="de-DE" sz="1050" dirty="0">
                <a:latin typeface="+mn-lt"/>
                <a:ea typeface="Arial Unicode MS" panose="020B0604020202020204" pitchFamily="34" charset="-128"/>
                <a:cs typeface="Arial Unicode MS" panose="020B0604020202020204" pitchFamily="34" charset="-128"/>
              </a:rPr>
              <a:t>Point</a:t>
            </a:r>
          </a:p>
        </p:txBody>
      </p:sp>
      <p:sp>
        <p:nvSpPr>
          <p:cNvPr id="36" name="Textfeld 35">
            <a:extLst>
              <a:ext uri="{FF2B5EF4-FFF2-40B4-BE49-F238E27FC236}">
                <a16:creationId xmlns:a16="http://schemas.microsoft.com/office/drawing/2014/main" id="{2F0B706D-482C-46F5-8AF1-EC5F826BF27D}"/>
              </a:ext>
            </a:extLst>
          </p:cNvPr>
          <p:cNvSpPr txBox="1"/>
          <p:nvPr/>
        </p:nvSpPr>
        <p:spPr>
          <a:xfrm>
            <a:off x="6460386" y="3217877"/>
            <a:ext cx="479433" cy="162605"/>
          </a:xfrm>
          <a:prstGeom prst="rect">
            <a:avLst/>
          </a:prstGeom>
          <a:noFill/>
        </p:spPr>
        <p:txBody>
          <a:bodyPr wrap="square" lIns="0" tIns="0" rIns="0" bIns="0" rtlCol="0">
            <a:noAutofit/>
          </a:bodyPr>
          <a:lstStyle/>
          <a:p>
            <a:pPr algn="ctr">
              <a:lnSpc>
                <a:spcPct val="110000"/>
              </a:lnSpc>
              <a:spcBef>
                <a:spcPts val="0"/>
              </a:spcBef>
            </a:pPr>
            <a:r>
              <a:rPr lang="de-DE" sz="1000" dirty="0">
                <a:latin typeface="+mn-lt"/>
                <a:ea typeface="Arial Unicode MS" panose="020B0604020202020204" pitchFamily="34" charset="-128"/>
                <a:cs typeface="Arial Unicode MS" panose="020B0604020202020204" pitchFamily="34" charset="-128"/>
              </a:rPr>
              <a:t>Variable</a:t>
            </a:r>
          </a:p>
        </p:txBody>
      </p:sp>
      <p:cxnSp>
        <p:nvCxnSpPr>
          <p:cNvPr id="38" name="Elbow Connector 8">
            <a:extLst>
              <a:ext uri="{FF2B5EF4-FFF2-40B4-BE49-F238E27FC236}">
                <a16:creationId xmlns:a16="http://schemas.microsoft.com/office/drawing/2014/main" id="{D7645CA2-58F9-42B9-9503-EF96966E6C53}"/>
              </a:ext>
            </a:extLst>
          </p:cNvPr>
          <p:cNvCxnSpPr>
            <a:cxnSpLocks/>
          </p:cNvCxnSpPr>
          <p:nvPr/>
        </p:nvCxnSpPr>
        <p:spPr bwMode="auto">
          <a:xfrm rot="5400000" flipH="1" flipV="1">
            <a:off x="6363689" y="3733767"/>
            <a:ext cx="696435" cy="6351"/>
          </a:xfrm>
          <a:prstGeom prst="bentConnector3">
            <a:avLst>
              <a:gd name="adj1" fmla="val 50000"/>
            </a:avLst>
          </a:prstGeom>
          <a:ln w="57150">
            <a:solidFill>
              <a:schemeClr val="tx1">
                <a:lumMod val="65000"/>
                <a:lumOff val="35000"/>
              </a:schemeClr>
            </a:solidFill>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cxnSp>
        <p:nvCxnSpPr>
          <p:cNvPr id="17" name="Elbow Connector 8">
            <a:extLst>
              <a:ext uri="{FF2B5EF4-FFF2-40B4-BE49-F238E27FC236}">
                <a16:creationId xmlns:a16="http://schemas.microsoft.com/office/drawing/2014/main" id="{0A2CAEBD-8F1E-4395-9BF4-55A24029B373}"/>
              </a:ext>
            </a:extLst>
          </p:cNvPr>
          <p:cNvCxnSpPr>
            <a:cxnSpLocks/>
          </p:cNvCxnSpPr>
          <p:nvPr/>
        </p:nvCxnSpPr>
        <p:spPr bwMode="auto">
          <a:xfrm rot="5400000" flipH="1" flipV="1">
            <a:off x="5801896" y="1805362"/>
            <a:ext cx="580369" cy="1775"/>
          </a:xfrm>
          <a:prstGeom prst="bentConnector3">
            <a:avLst>
              <a:gd name="adj1" fmla="val 50000"/>
            </a:avLst>
          </a:prstGeom>
          <a:ln w="57150">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pic>
        <p:nvPicPr>
          <p:cNvPr id="5" name="Grafik 4">
            <a:extLst>
              <a:ext uri="{FF2B5EF4-FFF2-40B4-BE49-F238E27FC236}">
                <a16:creationId xmlns:a16="http://schemas.microsoft.com/office/drawing/2014/main" id="{2651B8A4-8D6D-4CA5-8EEA-7BF976EB5697}"/>
              </a:ext>
            </a:extLst>
          </p:cNvPr>
          <p:cNvPicPr>
            <a:picLocks noChangeAspect="1"/>
          </p:cNvPicPr>
          <p:nvPr>
            <p:custDataLst>
              <p:tags r:id="rId1"/>
            </p:custDataLst>
          </p:nvPr>
        </p:nvPicPr>
        <p:blipFill rotWithShape="1">
          <a:blip r:embed="rId5" cstate="screen">
            <a:clrChange>
              <a:clrFrom>
                <a:srgbClr val="000000">
                  <a:alpha val="0"/>
                </a:srgbClr>
              </a:clrFrom>
              <a:clrTo>
                <a:srgbClr val="000000">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3667268" y="1907739"/>
            <a:ext cx="4772477" cy="3082172"/>
          </a:xfrm>
          <a:prstGeom prst="rect">
            <a:avLst/>
          </a:prstGeom>
        </p:spPr>
      </p:pic>
    </p:spTree>
    <p:extLst>
      <p:ext uri="{BB962C8B-B14F-4D97-AF65-F5344CB8AC3E}">
        <p14:creationId xmlns:p14="http://schemas.microsoft.com/office/powerpoint/2010/main" val="2520596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el 1">
            <a:extLst>
              <a:ext uri="{FF2B5EF4-FFF2-40B4-BE49-F238E27FC236}">
                <a16:creationId xmlns:a16="http://schemas.microsoft.com/office/drawing/2014/main" id="{DD3E385D-942C-4124-9516-0E54A31232D9}"/>
              </a:ext>
            </a:extLst>
          </p:cNvPr>
          <p:cNvSpPr>
            <a:spLocks noGrp="1"/>
          </p:cNvSpPr>
          <p:nvPr>
            <p:ph type="title"/>
          </p:nvPr>
        </p:nvSpPr>
        <p:spPr>
          <a:xfrm>
            <a:off x="0" y="0"/>
            <a:ext cx="12198350" cy="1268413"/>
          </a:xfrm>
        </p:spPr>
        <p:txBody>
          <a:bodyPr/>
          <a:lstStyle/>
          <a:p>
            <a:r>
              <a:rPr lang="en-US"/>
              <a:t>Our Use Case – Brewery</a:t>
            </a:r>
            <a:br>
              <a:rPr lang="en-US"/>
            </a:br>
            <a:r>
              <a:rPr lang="en-US"/>
              <a:t>Architecture</a:t>
            </a:r>
            <a:endParaRPr lang="de-DE" dirty="0"/>
          </a:p>
        </p:txBody>
      </p:sp>
      <p:sp>
        <p:nvSpPr>
          <p:cNvPr id="181" name="Flussdiagramm: Manuelle Eingabe 21">
            <a:extLst>
              <a:ext uri="{FF2B5EF4-FFF2-40B4-BE49-F238E27FC236}">
                <a16:creationId xmlns:a16="http://schemas.microsoft.com/office/drawing/2014/main" id="{FB52C5D7-762B-43CC-B734-782538FADB71}"/>
              </a:ext>
            </a:extLst>
          </p:cNvPr>
          <p:cNvSpPr/>
          <p:nvPr/>
        </p:nvSpPr>
        <p:spPr bwMode="auto">
          <a:xfrm>
            <a:off x="7123113" y="1752600"/>
            <a:ext cx="1254125" cy="369093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93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493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4930"/>
                </a:moveTo>
                <a:lnTo>
                  <a:pt x="10000" y="0"/>
                </a:lnTo>
                <a:lnTo>
                  <a:pt x="10000" y="10000"/>
                </a:lnTo>
                <a:lnTo>
                  <a:pt x="0" y="10000"/>
                </a:lnTo>
                <a:lnTo>
                  <a:pt x="0" y="4930"/>
                </a:lnTo>
                <a:close/>
              </a:path>
            </a:pathLst>
          </a:cu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2" name="Rechteck 3">
            <a:extLst>
              <a:ext uri="{FF2B5EF4-FFF2-40B4-BE49-F238E27FC236}">
                <a16:creationId xmlns:a16="http://schemas.microsoft.com/office/drawing/2014/main" id="{B91EB694-EFBD-4E0A-AAF1-AE67BA3BBB35}"/>
              </a:ext>
            </a:extLst>
          </p:cNvPr>
          <p:cNvSpPr/>
          <p:nvPr/>
        </p:nvSpPr>
        <p:spPr bwMode="auto">
          <a:xfrm>
            <a:off x="8377238" y="1754188"/>
            <a:ext cx="3338512" cy="36893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3" name="Rechteck 4">
            <a:extLst>
              <a:ext uri="{FF2B5EF4-FFF2-40B4-BE49-F238E27FC236}">
                <a16:creationId xmlns:a16="http://schemas.microsoft.com/office/drawing/2014/main" id="{58F2A6AE-CEBB-4228-B6AC-B7A630B38095}"/>
              </a:ext>
            </a:extLst>
          </p:cNvPr>
          <p:cNvSpPr/>
          <p:nvPr/>
        </p:nvSpPr>
        <p:spPr bwMode="auto">
          <a:xfrm>
            <a:off x="627063" y="3598863"/>
            <a:ext cx="6496050" cy="18446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4" name="Rechteck 5">
            <a:extLst>
              <a:ext uri="{FF2B5EF4-FFF2-40B4-BE49-F238E27FC236}">
                <a16:creationId xmlns:a16="http://schemas.microsoft.com/office/drawing/2014/main" id="{A74A6F92-8093-4CE0-AB72-F340CCA57564}"/>
              </a:ext>
            </a:extLst>
          </p:cNvPr>
          <p:cNvSpPr/>
          <p:nvPr/>
        </p:nvSpPr>
        <p:spPr bwMode="auto">
          <a:xfrm>
            <a:off x="1773238" y="3598863"/>
            <a:ext cx="4849812" cy="1671637"/>
          </a:xfrm>
          <a:prstGeom prst="rect">
            <a:avLst/>
          </a:prstGeom>
          <a:solidFill>
            <a:srgbClr val="3C464B"/>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5" name="Rechteck 6">
            <a:extLst>
              <a:ext uri="{FF2B5EF4-FFF2-40B4-BE49-F238E27FC236}">
                <a16:creationId xmlns:a16="http://schemas.microsoft.com/office/drawing/2014/main" id="{5CB630A9-16A7-4856-8104-982EBFC4436B}"/>
              </a:ext>
            </a:extLst>
          </p:cNvPr>
          <p:cNvSpPr/>
          <p:nvPr/>
        </p:nvSpPr>
        <p:spPr bwMode="auto">
          <a:xfrm>
            <a:off x="1920875" y="3598863"/>
            <a:ext cx="1471613" cy="151130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6" name="Rechteck 7">
            <a:extLst>
              <a:ext uri="{FF2B5EF4-FFF2-40B4-BE49-F238E27FC236}">
                <a16:creationId xmlns:a16="http://schemas.microsoft.com/office/drawing/2014/main" id="{7BCB6A02-C905-46EF-8018-86F4090920FC}"/>
              </a:ext>
            </a:extLst>
          </p:cNvPr>
          <p:cNvSpPr/>
          <p:nvPr/>
        </p:nvSpPr>
        <p:spPr bwMode="auto">
          <a:xfrm>
            <a:off x="3552825" y="3598863"/>
            <a:ext cx="2922588" cy="151130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7" name="Rechteck 8">
            <a:extLst>
              <a:ext uri="{FF2B5EF4-FFF2-40B4-BE49-F238E27FC236}">
                <a16:creationId xmlns:a16="http://schemas.microsoft.com/office/drawing/2014/main" id="{13FE1D4B-40DF-456C-B1C4-10272FDD79EE}"/>
              </a:ext>
            </a:extLst>
          </p:cNvPr>
          <p:cNvSpPr/>
          <p:nvPr/>
        </p:nvSpPr>
        <p:spPr bwMode="auto">
          <a:xfrm>
            <a:off x="9194800" y="1754188"/>
            <a:ext cx="1785938" cy="1844675"/>
          </a:xfrm>
          <a:prstGeom prst="rect">
            <a:avLst/>
          </a:prstGeom>
          <a:solidFill>
            <a:srgbClr val="3C464B"/>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8" name="Rechteck 9">
            <a:extLst>
              <a:ext uri="{FF2B5EF4-FFF2-40B4-BE49-F238E27FC236}">
                <a16:creationId xmlns:a16="http://schemas.microsoft.com/office/drawing/2014/main" id="{234BF020-BACC-46DC-B5A0-826A115B622C}"/>
              </a:ext>
            </a:extLst>
          </p:cNvPr>
          <p:cNvSpPr/>
          <p:nvPr/>
        </p:nvSpPr>
        <p:spPr bwMode="auto">
          <a:xfrm>
            <a:off x="9353550" y="1754188"/>
            <a:ext cx="1470025" cy="168275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9" name="Freihandform 18">
            <a:extLst>
              <a:ext uri="{FF2B5EF4-FFF2-40B4-BE49-F238E27FC236}">
                <a16:creationId xmlns:a16="http://schemas.microsoft.com/office/drawing/2014/main" id="{1BCD0EC0-4912-46B8-85A4-9CB623FFB30E}"/>
              </a:ext>
            </a:extLst>
          </p:cNvPr>
          <p:cNvSpPr/>
          <p:nvPr/>
        </p:nvSpPr>
        <p:spPr bwMode="auto">
          <a:xfrm>
            <a:off x="2897188" y="1971675"/>
            <a:ext cx="6784975" cy="2681288"/>
          </a:xfrm>
          <a:custGeom>
            <a:avLst/>
            <a:gdLst>
              <a:gd name="connsiteX0" fmla="*/ 0 w 6512011"/>
              <a:gd name="connsiteY0" fmla="*/ 2094470 h 2094470"/>
              <a:gd name="connsiteX1" fmla="*/ 4306330 w 6512011"/>
              <a:gd name="connsiteY1" fmla="*/ 2094470 h 2094470"/>
              <a:gd name="connsiteX2" fmla="*/ 5647038 w 6512011"/>
              <a:gd name="connsiteY2" fmla="*/ 0 h 2094470"/>
              <a:gd name="connsiteX3" fmla="*/ 6512011 w 6512011"/>
              <a:gd name="connsiteY3" fmla="*/ 0 h 2094470"/>
              <a:gd name="connsiteX0" fmla="*/ 0 w 6783859"/>
              <a:gd name="connsiteY0" fmla="*/ 2681416 h 2681416"/>
              <a:gd name="connsiteX1" fmla="*/ 4306330 w 6783859"/>
              <a:gd name="connsiteY1" fmla="*/ 2681416 h 2681416"/>
              <a:gd name="connsiteX2" fmla="*/ 5647038 w 6783859"/>
              <a:gd name="connsiteY2" fmla="*/ 586946 h 2681416"/>
              <a:gd name="connsiteX3" fmla="*/ 6783859 w 6783859"/>
              <a:gd name="connsiteY3" fmla="*/ 0 h 2681416"/>
              <a:gd name="connsiteX0" fmla="*/ 0 w 6783859"/>
              <a:gd name="connsiteY0" fmla="*/ 2681416 h 2681416"/>
              <a:gd name="connsiteX1" fmla="*/ 4306330 w 6783859"/>
              <a:gd name="connsiteY1" fmla="*/ 2681416 h 2681416"/>
              <a:gd name="connsiteX2" fmla="*/ 6227806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66022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47487 w 6783859"/>
              <a:gd name="connsiteY2" fmla="*/ 6178 h 2681416"/>
              <a:gd name="connsiteX3" fmla="*/ 6783859 w 6783859"/>
              <a:gd name="connsiteY3" fmla="*/ 0 h 2681416"/>
            </a:gdLst>
            <a:ahLst/>
            <a:cxnLst>
              <a:cxn ang="0">
                <a:pos x="connsiteX0" y="connsiteY0"/>
              </a:cxn>
              <a:cxn ang="0">
                <a:pos x="connsiteX1" y="connsiteY1"/>
              </a:cxn>
              <a:cxn ang="0">
                <a:pos x="connsiteX2" y="connsiteY2"/>
              </a:cxn>
              <a:cxn ang="0">
                <a:pos x="connsiteX3" y="connsiteY3"/>
              </a:cxn>
            </a:cxnLst>
            <a:rect l="l" t="t" r="r" b="b"/>
            <a:pathLst>
              <a:path w="6783859" h="2681416">
                <a:moveTo>
                  <a:pt x="0" y="2681416"/>
                </a:moveTo>
                <a:lnTo>
                  <a:pt x="4306330" y="2681416"/>
                </a:lnTo>
                <a:lnTo>
                  <a:pt x="6147487" y="6178"/>
                </a:lnTo>
                <a:lnTo>
                  <a:pt x="6783859" y="0"/>
                </a:lnTo>
              </a:path>
            </a:pathLst>
          </a:custGeom>
          <a:noFill/>
          <a:ln w="127000">
            <a:solidFill>
              <a:srgbClr val="FFB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defRPr/>
            </a:pPr>
            <a:endParaRPr lang="en-US" sz="2400">
              <a:solidFill>
                <a:srgbClr val="000000"/>
              </a:solidFill>
              <a:latin typeface="Arial" charset="0"/>
              <a:ea typeface="Arial" charset="0"/>
              <a:cs typeface="+mn-cs"/>
            </a:endParaRPr>
          </a:p>
        </p:txBody>
      </p:sp>
      <p:cxnSp>
        <p:nvCxnSpPr>
          <p:cNvPr id="190" name="Gerade Verbindung 37">
            <a:extLst>
              <a:ext uri="{FF2B5EF4-FFF2-40B4-BE49-F238E27FC236}">
                <a16:creationId xmlns:a16="http://schemas.microsoft.com/office/drawing/2014/main" id="{1A5861DD-C555-4541-9F23-91C9C0A3803B}"/>
              </a:ext>
            </a:extLst>
          </p:cNvPr>
          <p:cNvCxnSpPr/>
          <p:nvPr/>
        </p:nvCxnSpPr>
        <p:spPr bwMode="auto">
          <a:xfrm>
            <a:off x="627063" y="3598863"/>
            <a:ext cx="11088687" cy="0"/>
          </a:xfrm>
          <a:prstGeom prst="line">
            <a:avLst/>
          </a:prstGeom>
          <a:solidFill>
            <a:schemeClr val="tx2"/>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1" name="Freihandform 553">
            <a:extLst>
              <a:ext uri="{FF2B5EF4-FFF2-40B4-BE49-F238E27FC236}">
                <a16:creationId xmlns:a16="http://schemas.microsoft.com/office/drawing/2014/main" id="{92C22F52-129F-437C-BE47-3265B05E6729}"/>
              </a:ext>
            </a:extLst>
          </p:cNvPr>
          <p:cNvSpPr/>
          <p:nvPr/>
        </p:nvSpPr>
        <p:spPr bwMode="auto">
          <a:xfrm>
            <a:off x="2897188" y="1971675"/>
            <a:ext cx="6784975" cy="2681288"/>
          </a:xfrm>
          <a:custGeom>
            <a:avLst/>
            <a:gdLst>
              <a:gd name="connsiteX0" fmla="*/ 0 w 6512011"/>
              <a:gd name="connsiteY0" fmla="*/ 2094470 h 2094470"/>
              <a:gd name="connsiteX1" fmla="*/ 4306330 w 6512011"/>
              <a:gd name="connsiteY1" fmla="*/ 2094470 h 2094470"/>
              <a:gd name="connsiteX2" fmla="*/ 5647038 w 6512011"/>
              <a:gd name="connsiteY2" fmla="*/ 0 h 2094470"/>
              <a:gd name="connsiteX3" fmla="*/ 6512011 w 6512011"/>
              <a:gd name="connsiteY3" fmla="*/ 0 h 2094470"/>
              <a:gd name="connsiteX0" fmla="*/ 0 w 6783859"/>
              <a:gd name="connsiteY0" fmla="*/ 2681416 h 2681416"/>
              <a:gd name="connsiteX1" fmla="*/ 4306330 w 6783859"/>
              <a:gd name="connsiteY1" fmla="*/ 2681416 h 2681416"/>
              <a:gd name="connsiteX2" fmla="*/ 5647038 w 6783859"/>
              <a:gd name="connsiteY2" fmla="*/ 586946 h 2681416"/>
              <a:gd name="connsiteX3" fmla="*/ 6783859 w 6783859"/>
              <a:gd name="connsiteY3" fmla="*/ 0 h 2681416"/>
              <a:gd name="connsiteX0" fmla="*/ 0 w 6783859"/>
              <a:gd name="connsiteY0" fmla="*/ 2681416 h 2681416"/>
              <a:gd name="connsiteX1" fmla="*/ 4306330 w 6783859"/>
              <a:gd name="connsiteY1" fmla="*/ 2681416 h 2681416"/>
              <a:gd name="connsiteX2" fmla="*/ 6227806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66022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47487 w 6783859"/>
              <a:gd name="connsiteY2" fmla="*/ 6178 h 2681416"/>
              <a:gd name="connsiteX3" fmla="*/ 6783859 w 6783859"/>
              <a:gd name="connsiteY3" fmla="*/ 0 h 2681416"/>
            </a:gdLst>
            <a:ahLst/>
            <a:cxnLst>
              <a:cxn ang="0">
                <a:pos x="connsiteX0" y="connsiteY0"/>
              </a:cxn>
              <a:cxn ang="0">
                <a:pos x="connsiteX1" y="connsiteY1"/>
              </a:cxn>
              <a:cxn ang="0">
                <a:pos x="connsiteX2" y="connsiteY2"/>
              </a:cxn>
              <a:cxn ang="0">
                <a:pos x="connsiteX3" y="connsiteY3"/>
              </a:cxn>
            </a:cxnLst>
            <a:rect l="l" t="t" r="r" b="b"/>
            <a:pathLst>
              <a:path w="6783859" h="2681416">
                <a:moveTo>
                  <a:pt x="0" y="2681416"/>
                </a:moveTo>
                <a:lnTo>
                  <a:pt x="4306330" y="2681416"/>
                </a:lnTo>
                <a:lnTo>
                  <a:pt x="6147487" y="6178"/>
                </a:lnTo>
                <a:lnTo>
                  <a:pt x="6783859" y="0"/>
                </a:lnTo>
              </a:path>
            </a:pathLst>
          </a:custGeom>
          <a:noFill/>
          <a:ln w="107950">
            <a:solidFill>
              <a:srgbClr val="FFB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defRPr/>
            </a:pPr>
            <a:endParaRPr lang="en-US" sz="2400">
              <a:solidFill>
                <a:srgbClr val="000000"/>
              </a:solidFill>
              <a:latin typeface="Arial" charset="0"/>
              <a:ea typeface="Arial" charset="0"/>
              <a:cs typeface="+mn-cs"/>
            </a:endParaRPr>
          </a:p>
        </p:txBody>
      </p:sp>
      <p:cxnSp>
        <p:nvCxnSpPr>
          <p:cNvPr id="192" name="Gerade Verbindung mit Pfeil 13">
            <a:extLst>
              <a:ext uri="{FF2B5EF4-FFF2-40B4-BE49-F238E27FC236}">
                <a16:creationId xmlns:a16="http://schemas.microsoft.com/office/drawing/2014/main" id="{D7A921AF-3C5D-4E79-8471-9ECF41DBD783}"/>
              </a:ext>
            </a:extLst>
          </p:cNvPr>
          <p:cNvCxnSpPr/>
          <p:nvPr/>
        </p:nvCxnSpPr>
        <p:spPr bwMode="auto">
          <a:xfrm>
            <a:off x="11283950" y="3598863"/>
            <a:ext cx="0" cy="1844675"/>
          </a:xfrm>
          <a:prstGeom prst="straightConnector1">
            <a:avLst/>
          </a:prstGeom>
          <a:solidFill>
            <a:schemeClr val="tx2"/>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3" name="Textfeld 14">
            <a:extLst>
              <a:ext uri="{FF2B5EF4-FFF2-40B4-BE49-F238E27FC236}">
                <a16:creationId xmlns:a16="http://schemas.microsoft.com/office/drawing/2014/main" id="{FF604F5A-7678-4F29-AD63-BE1C74930980}"/>
              </a:ext>
            </a:extLst>
          </p:cNvPr>
          <p:cNvSpPr txBox="1"/>
          <p:nvPr/>
        </p:nvSpPr>
        <p:spPr>
          <a:xfrm>
            <a:off x="10514013" y="4386263"/>
            <a:ext cx="956993" cy="246221"/>
          </a:xfrm>
          <a:prstGeom prst="rect">
            <a:avLst/>
          </a:prstGeom>
          <a:solidFill>
            <a:srgbClr val="BECDD7"/>
          </a:solidFill>
        </p:spPr>
        <p:txBody>
          <a:bodyPr wrap="none" lIns="0" tIns="0" rIns="0" bIns="0">
            <a:spAutoFit/>
          </a:bodyPr>
          <a:lstStyle/>
          <a:p>
            <a:pPr>
              <a:buClr>
                <a:srgbClr val="879BAA"/>
              </a:buClr>
              <a:defRPr/>
            </a:pPr>
            <a:r>
              <a:rPr lang="de-DE" sz="1600" b="1" dirty="0" err="1">
                <a:solidFill>
                  <a:srgbClr val="3C464B"/>
                </a:solidFill>
              </a:rPr>
              <a:t>basement</a:t>
            </a:r>
            <a:endParaRPr lang="en-US" sz="1600" b="1" dirty="0">
              <a:solidFill>
                <a:srgbClr val="3C464B"/>
              </a:solidFill>
            </a:endParaRPr>
          </a:p>
        </p:txBody>
      </p:sp>
      <p:grpSp>
        <p:nvGrpSpPr>
          <p:cNvPr id="194" name="Gruppieren 15">
            <a:extLst>
              <a:ext uri="{FF2B5EF4-FFF2-40B4-BE49-F238E27FC236}">
                <a16:creationId xmlns:a16="http://schemas.microsoft.com/office/drawing/2014/main" id="{525BD775-DFEC-4D20-8DA9-ACD994C59889}"/>
              </a:ext>
            </a:extLst>
          </p:cNvPr>
          <p:cNvGrpSpPr>
            <a:grpSpLocks/>
          </p:cNvGrpSpPr>
          <p:nvPr/>
        </p:nvGrpSpPr>
        <p:grpSpPr bwMode="auto">
          <a:xfrm>
            <a:off x="4222753" y="4859227"/>
            <a:ext cx="777764" cy="1127179"/>
            <a:chOff x="3839857" y="4928165"/>
            <a:chExt cx="778456" cy="1126755"/>
          </a:xfrm>
        </p:grpSpPr>
        <p:cxnSp>
          <p:nvCxnSpPr>
            <p:cNvPr id="195" name="Gerade Verbindung 791">
              <a:extLst>
                <a:ext uri="{FF2B5EF4-FFF2-40B4-BE49-F238E27FC236}">
                  <a16:creationId xmlns:a16="http://schemas.microsoft.com/office/drawing/2014/main" id="{5619E494-CFDA-41A7-B817-3823BBF9EC71}"/>
                </a:ext>
              </a:extLst>
            </p:cNvPr>
            <p:cNvCxnSpPr>
              <a:endCxn id="196" idx="0"/>
            </p:cNvCxnSpPr>
            <p:nvPr/>
          </p:nvCxnSpPr>
          <p:spPr bwMode="auto">
            <a:xfrm flipH="1">
              <a:off x="4229085" y="4928165"/>
              <a:ext cx="283772" cy="770708"/>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6" name="Textfeld 799">
              <a:extLst>
                <a:ext uri="{FF2B5EF4-FFF2-40B4-BE49-F238E27FC236}">
                  <a16:creationId xmlns:a16="http://schemas.microsoft.com/office/drawing/2014/main" id="{CB840989-FCE2-4E32-BAEB-53D632D7D982}"/>
                </a:ext>
              </a:extLst>
            </p:cNvPr>
            <p:cNvSpPr txBox="1">
              <a:spLocks noChangeArrowheads="1"/>
            </p:cNvSpPr>
            <p:nvPr/>
          </p:nvSpPr>
          <p:spPr bwMode="auto">
            <a:xfrm>
              <a:off x="3839857" y="5698873"/>
              <a:ext cx="778456" cy="3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pump</a:t>
              </a:r>
            </a:p>
          </p:txBody>
        </p:sp>
      </p:grpSp>
      <p:grpSp>
        <p:nvGrpSpPr>
          <p:cNvPr id="197" name="Gruppieren 801">
            <a:extLst>
              <a:ext uri="{FF2B5EF4-FFF2-40B4-BE49-F238E27FC236}">
                <a16:creationId xmlns:a16="http://schemas.microsoft.com/office/drawing/2014/main" id="{EB573BAF-A34D-4EA1-BFA2-4D0E76490C95}"/>
              </a:ext>
            </a:extLst>
          </p:cNvPr>
          <p:cNvGrpSpPr>
            <a:grpSpLocks/>
          </p:cNvGrpSpPr>
          <p:nvPr/>
        </p:nvGrpSpPr>
        <p:grpSpPr bwMode="auto">
          <a:xfrm>
            <a:off x="2100261" y="3505200"/>
            <a:ext cx="1132028" cy="1604963"/>
            <a:chOff x="2099642" y="3504867"/>
            <a:chExt cx="1133476" cy="1604651"/>
          </a:xfrm>
        </p:grpSpPr>
        <p:grpSp>
          <p:nvGrpSpPr>
            <p:cNvPr id="198" name="Gruppieren 786">
              <a:extLst>
                <a:ext uri="{FF2B5EF4-FFF2-40B4-BE49-F238E27FC236}">
                  <a16:creationId xmlns:a16="http://schemas.microsoft.com/office/drawing/2014/main" id="{941B16BA-3130-4506-B030-7DA1BAAFCE2A}"/>
                </a:ext>
              </a:extLst>
            </p:cNvPr>
            <p:cNvGrpSpPr>
              <a:grpSpLocks/>
            </p:cNvGrpSpPr>
            <p:nvPr/>
          </p:nvGrpSpPr>
          <p:grpSpPr bwMode="auto">
            <a:xfrm>
              <a:off x="2282751" y="3933056"/>
              <a:ext cx="720080" cy="1176462"/>
              <a:chOff x="2282751" y="3933056"/>
              <a:chExt cx="720080" cy="1176462"/>
            </a:xfrm>
          </p:grpSpPr>
          <p:sp>
            <p:nvSpPr>
              <p:cNvPr id="200" name="Abgerundetes Rechteck 23">
                <a:extLst>
                  <a:ext uri="{FF2B5EF4-FFF2-40B4-BE49-F238E27FC236}">
                    <a16:creationId xmlns:a16="http://schemas.microsoft.com/office/drawing/2014/main" id="{8F4F9BE9-8BEF-4B77-8188-EA41C24F0831}"/>
                  </a:ext>
                </a:extLst>
              </p:cNvPr>
              <p:cNvSpPr/>
              <p:nvPr/>
            </p:nvSpPr>
            <p:spPr bwMode="auto">
              <a:xfrm>
                <a:off x="2282438" y="3933409"/>
                <a:ext cx="720057" cy="866606"/>
              </a:xfrm>
              <a:prstGeom prst="roundRect">
                <a:avLst>
                  <a:gd name="adj" fmla="val 9998"/>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1" name="Rechteck 22">
                <a:extLst>
                  <a:ext uri="{FF2B5EF4-FFF2-40B4-BE49-F238E27FC236}">
                    <a16:creationId xmlns:a16="http://schemas.microsoft.com/office/drawing/2014/main" id="{D62A0570-9B3C-4955-BE69-316D1E918B7F}"/>
                  </a:ext>
                </a:extLst>
              </p:cNvPr>
              <p:cNvSpPr/>
              <p:nvPr/>
            </p:nvSpPr>
            <p:spPr bwMode="auto">
              <a:xfrm>
                <a:off x="2358735" y="4800015"/>
                <a:ext cx="63581" cy="309503"/>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2" name="Rechteck 23">
                <a:extLst>
                  <a:ext uri="{FF2B5EF4-FFF2-40B4-BE49-F238E27FC236}">
                    <a16:creationId xmlns:a16="http://schemas.microsoft.com/office/drawing/2014/main" id="{C7C80417-75C4-44AE-9D20-DFCA107ED223}"/>
                  </a:ext>
                </a:extLst>
              </p:cNvPr>
              <p:cNvSpPr/>
              <p:nvPr/>
            </p:nvSpPr>
            <p:spPr bwMode="auto">
              <a:xfrm>
                <a:off x="2865795" y="4800015"/>
                <a:ext cx="65170" cy="309503"/>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sp>
          <p:nvSpPr>
            <p:cNvPr id="199" name="Textfeld 800">
              <a:extLst>
                <a:ext uri="{FF2B5EF4-FFF2-40B4-BE49-F238E27FC236}">
                  <a16:creationId xmlns:a16="http://schemas.microsoft.com/office/drawing/2014/main" id="{8EF91227-41C6-446F-97C7-AB0223B87C18}"/>
                </a:ext>
              </a:extLst>
            </p:cNvPr>
            <p:cNvSpPr txBox="1">
              <a:spLocks noChangeArrowheads="1"/>
            </p:cNvSpPr>
            <p:nvPr/>
          </p:nvSpPr>
          <p:spPr bwMode="auto">
            <a:xfrm>
              <a:off x="2099642" y="3504867"/>
              <a:ext cx="1133476" cy="3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beer tank</a:t>
              </a:r>
            </a:p>
          </p:txBody>
        </p:sp>
      </p:grpSp>
      <p:sp>
        <p:nvSpPr>
          <p:cNvPr id="203" name="Freihandform 828">
            <a:extLst>
              <a:ext uri="{FF2B5EF4-FFF2-40B4-BE49-F238E27FC236}">
                <a16:creationId xmlns:a16="http://schemas.microsoft.com/office/drawing/2014/main" id="{3500FF61-082C-4D9C-88CD-E48BAF2287B5}"/>
              </a:ext>
            </a:extLst>
          </p:cNvPr>
          <p:cNvSpPr/>
          <p:nvPr/>
        </p:nvSpPr>
        <p:spPr bwMode="auto">
          <a:xfrm>
            <a:off x="4114206" y="1971675"/>
            <a:ext cx="5567957" cy="2684378"/>
          </a:xfrm>
          <a:custGeom>
            <a:avLst/>
            <a:gdLst>
              <a:gd name="connsiteX0" fmla="*/ 0 w 6512011"/>
              <a:gd name="connsiteY0" fmla="*/ 2094470 h 2094470"/>
              <a:gd name="connsiteX1" fmla="*/ 4306330 w 6512011"/>
              <a:gd name="connsiteY1" fmla="*/ 2094470 h 2094470"/>
              <a:gd name="connsiteX2" fmla="*/ 5647038 w 6512011"/>
              <a:gd name="connsiteY2" fmla="*/ 0 h 2094470"/>
              <a:gd name="connsiteX3" fmla="*/ 6512011 w 6512011"/>
              <a:gd name="connsiteY3" fmla="*/ 0 h 2094470"/>
              <a:gd name="connsiteX0" fmla="*/ 0 w 6783859"/>
              <a:gd name="connsiteY0" fmla="*/ 2681416 h 2681416"/>
              <a:gd name="connsiteX1" fmla="*/ 4306330 w 6783859"/>
              <a:gd name="connsiteY1" fmla="*/ 2681416 h 2681416"/>
              <a:gd name="connsiteX2" fmla="*/ 5647038 w 6783859"/>
              <a:gd name="connsiteY2" fmla="*/ 586946 h 2681416"/>
              <a:gd name="connsiteX3" fmla="*/ 6783859 w 6783859"/>
              <a:gd name="connsiteY3" fmla="*/ 0 h 2681416"/>
              <a:gd name="connsiteX0" fmla="*/ 0 w 6783859"/>
              <a:gd name="connsiteY0" fmla="*/ 2681416 h 2681416"/>
              <a:gd name="connsiteX1" fmla="*/ 4306330 w 6783859"/>
              <a:gd name="connsiteY1" fmla="*/ 2681416 h 2681416"/>
              <a:gd name="connsiteX2" fmla="*/ 6227806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66022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47487 w 6783859"/>
              <a:gd name="connsiteY2" fmla="*/ 6178 h 2681416"/>
              <a:gd name="connsiteX3" fmla="*/ 6783859 w 6783859"/>
              <a:gd name="connsiteY3" fmla="*/ 0 h 2681416"/>
              <a:gd name="connsiteX0" fmla="*/ 0 w 4541107"/>
              <a:gd name="connsiteY0" fmla="*/ 2693772 h 2693772"/>
              <a:gd name="connsiteX1" fmla="*/ 2063578 w 4541107"/>
              <a:gd name="connsiteY1" fmla="*/ 2681416 h 2693772"/>
              <a:gd name="connsiteX2" fmla="*/ 3904735 w 4541107"/>
              <a:gd name="connsiteY2" fmla="*/ 6178 h 2693772"/>
              <a:gd name="connsiteX3" fmla="*/ 4541107 w 4541107"/>
              <a:gd name="connsiteY3" fmla="*/ 0 h 2693772"/>
              <a:gd name="connsiteX0" fmla="*/ 0 w 4556764"/>
              <a:gd name="connsiteY0" fmla="*/ 2684378 h 2684378"/>
              <a:gd name="connsiteX1" fmla="*/ 2079235 w 4556764"/>
              <a:gd name="connsiteY1" fmla="*/ 2681416 h 2684378"/>
              <a:gd name="connsiteX2" fmla="*/ 3920392 w 4556764"/>
              <a:gd name="connsiteY2" fmla="*/ 6178 h 2684378"/>
              <a:gd name="connsiteX3" fmla="*/ 4556764 w 4556764"/>
              <a:gd name="connsiteY3" fmla="*/ 0 h 2684378"/>
              <a:gd name="connsiteX0" fmla="*/ 0 w 5566798"/>
              <a:gd name="connsiteY0" fmla="*/ 2685882 h 2685882"/>
              <a:gd name="connsiteX1" fmla="*/ 3089269 w 5566798"/>
              <a:gd name="connsiteY1" fmla="*/ 2681416 h 2685882"/>
              <a:gd name="connsiteX2" fmla="*/ 4930426 w 5566798"/>
              <a:gd name="connsiteY2" fmla="*/ 6178 h 2685882"/>
              <a:gd name="connsiteX3" fmla="*/ 5566798 w 5566798"/>
              <a:gd name="connsiteY3" fmla="*/ 0 h 2685882"/>
            </a:gdLst>
            <a:ahLst/>
            <a:cxnLst>
              <a:cxn ang="0">
                <a:pos x="connsiteX0" y="connsiteY0"/>
              </a:cxn>
              <a:cxn ang="0">
                <a:pos x="connsiteX1" y="connsiteY1"/>
              </a:cxn>
              <a:cxn ang="0">
                <a:pos x="connsiteX2" y="connsiteY2"/>
              </a:cxn>
              <a:cxn ang="0">
                <a:pos x="connsiteX3" y="connsiteY3"/>
              </a:cxn>
            </a:cxnLst>
            <a:rect l="l" t="t" r="r" b="b"/>
            <a:pathLst>
              <a:path w="5566798" h="2685882">
                <a:moveTo>
                  <a:pt x="0" y="2685882"/>
                </a:moveTo>
                <a:lnTo>
                  <a:pt x="3089269" y="2681416"/>
                </a:lnTo>
                <a:lnTo>
                  <a:pt x="4930426" y="6178"/>
                </a:lnTo>
                <a:lnTo>
                  <a:pt x="5566798" y="0"/>
                </a:lnTo>
              </a:path>
            </a:pathLst>
          </a:custGeom>
          <a:noFill/>
          <a:ln w="107950">
            <a:solidFill>
              <a:srgbClr val="FFB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defRPr/>
            </a:pPr>
            <a:endParaRPr lang="en-US" sz="2400">
              <a:solidFill>
                <a:srgbClr val="000000"/>
              </a:solidFill>
              <a:latin typeface="Arial" charset="0"/>
              <a:ea typeface="Arial" charset="0"/>
              <a:cs typeface="+mn-cs"/>
            </a:endParaRPr>
          </a:p>
        </p:txBody>
      </p:sp>
      <p:sp>
        <p:nvSpPr>
          <p:cNvPr id="204" name="Gleichschenkliges Dreieck 25">
            <a:extLst>
              <a:ext uri="{FF2B5EF4-FFF2-40B4-BE49-F238E27FC236}">
                <a16:creationId xmlns:a16="http://schemas.microsoft.com/office/drawing/2014/main" id="{A1228127-180C-4860-B73F-360F42BECEE2}"/>
              </a:ext>
            </a:extLst>
          </p:cNvPr>
          <p:cNvSpPr/>
          <p:nvPr/>
        </p:nvSpPr>
        <p:spPr bwMode="auto">
          <a:xfrm rot="2173438">
            <a:off x="7610475" y="3946525"/>
            <a:ext cx="73025" cy="144463"/>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5" name="Gleichschenkliges Dreieck 26">
            <a:extLst>
              <a:ext uri="{FF2B5EF4-FFF2-40B4-BE49-F238E27FC236}">
                <a16:creationId xmlns:a16="http://schemas.microsoft.com/office/drawing/2014/main" id="{7D9B294E-97DB-4CB1-884B-09BAC3672D32}"/>
              </a:ext>
            </a:extLst>
          </p:cNvPr>
          <p:cNvSpPr/>
          <p:nvPr/>
        </p:nvSpPr>
        <p:spPr bwMode="auto">
          <a:xfrm rot="2173438">
            <a:off x="8510588" y="2636838"/>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6" name="Gleichschenkliges Dreieck 27">
            <a:extLst>
              <a:ext uri="{FF2B5EF4-FFF2-40B4-BE49-F238E27FC236}">
                <a16:creationId xmlns:a16="http://schemas.microsoft.com/office/drawing/2014/main" id="{3C54FDD6-90F8-49DB-8BAF-158486F3352C}"/>
              </a:ext>
            </a:extLst>
          </p:cNvPr>
          <p:cNvSpPr/>
          <p:nvPr/>
        </p:nvSpPr>
        <p:spPr bwMode="auto">
          <a:xfrm rot="5400000">
            <a:off x="9194007" y="1899444"/>
            <a:ext cx="71437" cy="142875"/>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7" name="Gleichschenkliges Dreieck 28">
            <a:extLst>
              <a:ext uri="{FF2B5EF4-FFF2-40B4-BE49-F238E27FC236}">
                <a16:creationId xmlns:a16="http://schemas.microsoft.com/office/drawing/2014/main" id="{FDC8A7F0-C217-423C-B283-9A459227E145}"/>
              </a:ext>
            </a:extLst>
          </p:cNvPr>
          <p:cNvSpPr/>
          <p:nvPr/>
        </p:nvSpPr>
        <p:spPr bwMode="auto">
          <a:xfrm rot="5400000">
            <a:off x="6855619" y="4580731"/>
            <a:ext cx="71438" cy="142875"/>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08" name="Gruppieren 42">
            <a:extLst>
              <a:ext uri="{FF2B5EF4-FFF2-40B4-BE49-F238E27FC236}">
                <a16:creationId xmlns:a16="http://schemas.microsoft.com/office/drawing/2014/main" id="{23C6CCB1-78DB-457C-9CFA-A1606248C561}"/>
              </a:ext>
            </a:extLst>
          </p:cNvPr>
          <p:cNvGrpSpPr>
            <a:grpSpLocks/>
          </p:cNvGrpSpPr>
          <p:nvPr/>
        </p:nvGrpSpPr>
        <p:grpSpPr bwMode="auto">
          <a:xfrm>
            <a:off x="5854203" y="4209566"/>
            <a:ext cx="489447" cy="565634"/>
            <a:chOff x="2652713" y="5123342"/>
            <a:chExt cx="489347" cy="565867"/>
          </a:xfrm>
        </p:grpSpPr>
        <p:sp>
          <p:nvSpPr>
            <p:cNvPr id="209" name="Abgerundetes Rechteck 43">
              <a:extLst>
                <a:ext uri="{FF2B5EF4-FFF2-40B4-BE49-F238E27FC236}">
                  <a16:creationId xmlns:a16="http://schemas.microsoft.com/office/drawing/2014/main" id="{FDA4B443-F640-49EF-9672-AD41FB66E6A3}"/>
                </a:ext>
              </a:extLst>
            </p:cNvPr>
            <p:cNvSpPr/>
            <p:nvPr/>
          </p:nvSpPr>
          <p:spPr bwMode="auto">
            <a:xfrm>
              <a:off x="2742092" y="5123826"/>
              <a:ext cx="303151" cy="36528"/>
            </a:xfrm>
            <a:prstGeom prst="roundRect">
              <a:avLst>
                <a:gd name="adj" fmla="val 50000"/>
              </a:avLst>
            </a:prstGeom>
            <a:solidFill>
              <a:srgbClr val="41AAC8"/>
            </a:solidFill>
            <a:ln w="19050">
              <a:solidFill>
                <a:schemeClr val="tx1"/>
              </a:solidFill>
              <a:miter lim="800000"/>
            </a:ln>
            <a:effectLst/>
            <a:extLst/>
          </p:spPr>
          <p:txBody>
            <a:bodyPr lIns="108013" tIns="54006" rIns="108013" bIns="54006" spcCol="72000"/>
            <a:lstStyle/>
            <a:p>
              <a:pPr algn="ctr" fontAlgn="auto">
                <a:spcAft>
                  <a:spcPts val="0"/>
                </a:spcAft>
                <a:buClr>
                  <a:srgbClr val="879BAA"/>
                </a:buClr>
                <a:defRPr/>
              </a:pPr>
              <a:endParaRPr lang="en-US" sz="1200" kern="0" dirty="0">
                <a:solidFill>
                  <a:srgbClr val="000000"/>
                </a:solidFill>
                <a:latin typeface="Arial" charset="0"/>
                <a:cs typeface="+mn-cs"/>
              </a:endParaRPr>
            </a:p>
          </p:txBody>
        </p:sp>
        <p:sp>
          <p:nvSpPr>
            <p:cNvPr id="210" name="Freihandform 44">
              <a:extLst>
                <a:ext uri="{FF2B5EF4-FFF2-40B4-BE49-F238E27FC236}">
                  <a16:creationId xmlns:a16="http://schemas.microsoft.com/office/drawing/2014/main" id="{0F38926F-96DB-4429-A869-BCDF0171EE62}"/>
                </a:ext>
              </a:extLst>
            </p:cNvPr>
            <p:cNvSpPr/>
            <p:nvPr/>
          </p:nvSpPr>
          <p:spPr bwMode="auto">
            <a:xfrm>
              <a:off x="2653210" y="5161942"/>
              <a:ext cx="488850" cy="503445"/>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347" h="503635">
                  <a:moveTo>
                    <a:pt x="61912" y="315516"/>
                  </a:moveTo>
                  <a:lnTo>
                    <a:pt x="0" y="315516"/>
                  </a:lnTo>
                  <a:lnTo>
                    <a:pt x="0" y="503635"/>
                  </a:lnTo>
                  <a:lnTo>
                    <a:pt x="57150" y="503635"/>
                  </a:lnTo>
                  <a:lnTo>
                    <a:pt x="57150" y="464344"/>
                  </a:lnTo>
                  <a:lnTo>
                    <a:pt x="157162" y="464344"/>
                  </a:lnTo>
                  <a:lnTo>
                    <a:pt x="329803" y="464344"/>
                  </a:lnTo>
                  <a:lnTo>
                    <a:pt x="429815" y="464344"/>
                  </a:lnTo>
                  <a:lnTo>
                    <a:pt x="429815" y="503635"/>
                  </a:lnTo>
                  <a:lnTo>
                    <a:pt x="489347" y="503635"/>
                  </a:lnTo>
                  <a:lnTo>
                    <a:pt x="489347" y="315516"/>
                  </a:lnTo>
                  <a:lnTo>
                    <a:pt x="428625" y="315516"/>
                  </a:lnTo>
                  <a:lnTo>
                    <a:pt x="428625" y="359569"/>
                  </a:lnTo>
                  <a:lnTo>
                    <a:pt x="351234" y="359569"/>
                  </a:lnTo>
                  <a:lnTo>
                    <a:pt x="351234" y="242888"/>
                  </a:lnTo>
                  <a:lnTo>
                    <a:pt x="394097" y="242888"/>
                  </a:lnTo>
                  <a:lnTo>
                    <a:pt x="394097" y="205979"/>
                  </a:lnTo>
                  <a:lnTo>
                    <a:pt x="303609" y="205979"/>
                  </a:lnTo>
                  <a:lnTo>
                    <a:pt x="303609" y="89297"/>
                  </a:lnTo>
                  <a:lnTo>
                    <a:pt x="258365" y="89297"/>
                  </a:lnTo>
                  <a:lnTo>
                    <a:pt x="258365" y="0"/>
                  </a:lnTo>
                  <a:lnTo>
                    <a:pt x="228600" y="0"/>
                  </a:lnTo>
                  <a:lnTo>
                    <a:pt x="228600" y="92869"/>
                  </a:lnTo>
                  <a:lnTo>
                    <a:pt x="180975" y="92869"/>
                  </a:lnTo>
                  <a:lnTo>
                    <a:pt x="180975" y="205979"/>
                  </a:lnTo>
                  <a:lnTo>
                    <a:pt x="91678" y="205979"/>
                  </a:lnTo>
                  <a:lnTo>
                    <a:pt x="91678" y="241697"/>
                  </a:lnTo>
                  <a:lnTo>
                    <a:pt x="133350" y="241697"/>
                  </a:lnTo>
                  <a:lnTo>
                    <a:pt x="133350" y="359569"/>
                  </a:lnTo>
                  <a:lnTo>
                    <a:pt x="59531" y="361950"/>
                  </a:lnTo>
                  <a:lnTo>
                    <a:pt x="61912" y="315516"/>
                  </a:lnTo>
                  <a:close/>
                </a:path>
              </a:pathLst>
            </a:cu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11" name="Akkord 45">
              <a:extLst>
                <a:ext uri="{FF2B5EF4-FFF2-40B4-BE49-F238E27FC236}">
                  <a16:creationId xmlns:a16="http://schemas.microsoft.com/office/drawing/2014/main" id="{C0845AFB-3CB7-4809-91B7-4ECA50617386}"/>
                </a:ext>
              </a:extLst>
            </p:cNvPr>
            <p:cNvSpPr/>
            <p:nvPr/>
          </p:nvSpPr>
          <p:spPr bwMode="auto">
            <a:xfrm rot="20368306">
              <a:off x="2781772" y="5470044"/>
              <a:ext cx="219030" cy="219165"/>
            </a:xfrm>
            <a:prstGeom prst="chord">
              <a:avLst>
                <a:gd name="adj1" fmla="val 2700000"/>
                <a:gd name="adj2" fmla="val 10540069"/>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12" name="Akkord 46">
              <a:extLst>
                <a:ext uri="{FF2B5EF4-FFF2-40B4-BE49-F238E27FC236}">
                  <a16:creationId xmlns:a16="http://schemas.microsoft.com/office/drawing/2014/main" id="{7E04204A-9E40-4387-BEF6-70B23C5D581B}"/>
                </a:ext>
              </a:extLst>
            </p:cNvPr>
            <p:cNvSpPr/>
            <p:nvPr/>
          </p:nvSpPr>
          <p:spPr bwMode="auto">
            <a:xfrm rot="20368306">
              <a:off x="2780184" y="5455751"/>
              <a:ext cx="219030" cy="219165"/>
            </a:xfrm>
            <a:prstGeom prst="chord">
              <a:avLst>
                <a:gd name="adj1" fmla="val 2700000"/>
                <a:gd name="adj2" fmla="val 10540069"/>
              </a:avLst>
            </a:prstGeom>
            <a:solidFill>
              <a:srgbClr val="41AAC8"/>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213" name="Gerade Verbindung 47">
              <a:extLst>
                <a:ext uri="{FF2B5EF4-FFF2-40B4-BE49-F238E27FC236}">
                  <a16:creationId xmlns:a16="http://schemas.microsoft.com/office/drawing/2014/main" id="{CB883DBB-6E29-474F-B09E-739D6705AD0C}"/>
                </a:ext>
              </a:extLst>
            </p:cNvPr>
            <p:cNvCxnSpPr/>
            <p:nvPr/>
          </p:nvCxnSpPr>
          <p:spPr bwMode="auto">
            <a:xfrm>
              <a:off x="2786533" y="5401754"/>
              <a:ext cx="217444" cy="1588"/>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4" name="Gerade Verbindung 48">
              <a:extLst>
                <a:ext uri="{FF2B5EF4-FFF2-40B4-BE49-F238E27FC236}">
                  <a16:creationId xmlns:a16="http://schemas.microsoft.com/office/drawing/2014/main" id="{A34AFE4B-EDDF-482E-816C-5795B1D73D34}"/>
                </a:ext>
              </a:extLst>
            </p:cNvPr>
            <p:cNvCxnSpPr/>
            <p:nvPr/>
          </p:nvCxnSpPr>
          <p:spPr bwMode="auto">
            <a:xfrm>
              <a:off x="2786533" y="5371578"/>
              <a:ext cx="217444"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215" name="Freihandform 803">
            <a:extLst>
              <a:ext uri="{FF2B5EF4-FFF2-40B4-BE49-F238E27FC236}">
                <a16:creationId xmlns:a16="http://schemas.microsoft.com/office/drawing/2014/main" id="{8FEE4FC4-FBB0-4B81-9392-2696A580D065}"/>
              </a:ext>
            </a:extLst>
          </p:cNvPr>
          <p:cNvSpPr/>
          <p:nvPr/>
        </p:nvSpPr>
        <p:spPr bwMode="auto">
          <a:xfrm>
            <a:off x="3879850" y="3758500"/>
            <a:ext cx="2217738" cy="395288"/>
          </a:xfrm>
          <a:custGeom>
            <a:avLst/>
            <a:gdLst>
              <a:gd name="connsiteX0" fmla="*/ 0 w 2218037"/>
              <a:gd name="connsiteY0" fmla="*/ 389238 h 395417"/>
              <a:gd name="connsiteX1" fmla="*/ 0 w 2218037"/>
              <a:gd name="connsiteY1" fmla="*/ 0 h 395417"/>
              <a:gd name="connsiteX2" fmla="*/ 2218037 w 2218037"/>
              <a:gd name="connsiteY2" fmla="*/ 0 h 395417"/>
              <a:gd name="connsiteX3" fmla="*/ 2218037 w 2218037"/>
              <a:gd name="connsiteY3" fmla="*/ 395417 h 395417"/>
            </a:gdLst>
            <a:ahLst/>
            <a:cxnLst>
              <a:cxn ang="0">
                <a:pos x="connsiteX0" y="connsiteY0"/>
              </a:cxn>
              <a:cxn ang="0">
                <a:pos x="connsiteX1" y="connsiteY1"/>
              </a:cxn>
              <a:cxn ang="0">
                <a:pos x="connsiteX2" y="connsiteY2"/>
              </a:cxn>
              <a:cxn ang="0">
                <a:pos x="connsiteX3" y="connsiteY3"/>
              </a:cxn>
            </a:cxnLst>
            <a:rect l="l" t="t" r="r" b="b"/>
            <a:pathLst>
              <a:path w="2218037" h="395417">
                <a:moveTo>
                  <a:pt x="0" y="389238"/>
                </a:moveTo>
                <a:lnTo>
                  <a:pt x="0" y="0"/>
                </a:lnTo>
                <a:lnTo>
                  <a:pt x="2218037" y="0"/>
                </a:lnTo>
                <a:lnTo>
                  <a:pt x="2218037" y="395417"/>
                </a:lnTo>
              </a:path>
            </a:pathLst>
          </a:custGeom>
          <a:no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defRPr/>
            </a:pPr>
            <a:endParaRPr lang="en-US" sz="2400">
              <a:solidFill>
                <a:srgbClr val="000000"/>
              </a:solidFill>
              <a:latin typeface="Arial" charset="0"/>
              <a:ea typeface="Arial" charset="0"/>
              <a:cs typeface="+mn-cs"/>
            </a:endParaRPr>
          </a:p>
        </p:txBody>
      </p:sp>
      <p:sp>
        <p:nvSpPr>
          <p:cNvPr id="216" name="Textfeld 802">
            <a:extLst>
              <a:ext uri="{FF2B5EF4-FFF2-40B4-BE49-F238E27FC236}">
                <a16:creationId xmlns:a16="http://schemas.microsoft.com/office/drawing/2014/main" id="{83A2AEB7-CDE2-421D-A503-4F832EAD8BA7}"/>
              </a:ext>
            </a:extLst>
          </p:cNvPr>
          <p:cNvSpPr txBox="1">
            <a:spLocks noChangeArrowheads="1"/>
          </p:cNvSpPr>
          <p:nvPr/>
        </p:nvSpPr>
        <p:spPr bwMode="auto">
          <a:xfrm>
            <a:off x="4639685" y="3551363"/>
            <a:ext cx="732880" cy="3561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valve</a:t>
            </a:r>
          </a:p>
        </p:txBody>
      </p:sp>
      <p:sp>
        <p:nvSpPr>
          <p:cNvPr id="217" name="Gleichschenkliges Dreieck 38">
            <a:extLst>
              <a:ext uri="{FF2B5EF4-FFF2-40B4-BE49-F238E27FC236}">
                <a16:creationId xmlns:a16="http://schemas.microsoft.com/office/drawing/2014/main" id="{DC360C8B-ADC9-406B-A1D2-5E11AD32FF9C}"/>
              </a:ext>
            </a:extLst>
          </p:cNvPr>
          <p:cNvSpPr/>
          <p:nvPr/>
        </p:nvSpPr>
        <p:spPr bwMode="auto">
          <a:xfrm rot="5400000">
            <a:off x="3327400" y="4579938"/>
            <a:ext cx="71438"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18" name="Gruppieren 39">
            <a:extLst>
              <a:ext uri="{FF2B5EF4-FFF2-40B4-BE49-F238E27FC236}">
                <a16:creationId xmlns:a16="http://schemas.microsoft.com/office/drawing/2014/main" id="{DDFA37F5-5CCB-4F3C-AE63-535F3B471259}"/>
              </a:ext>
            </a:extLst>
          </p:cNvPr>
          <p:cNvGrpSpPr/>
          <p:nvPr/>
        </p:nvGrpSpPr>
        <p:grpSpPr>
          <a:xfrm>
            <a:off x="4403324" y="4401108"/>
            <a:ext cx="747204" cy="467558"/>
            <a:chOff x="4403324" y="5132772"/>
            <a:chExt cx="747204" cy="467558"/>
          </a:xfrm>
          <a:solidFill>
            <a:srgbClr val="FF0000"/>
          </a:solidFill>
        </p:grpSpPr>
        <p:sp>
          <p:nvSpPr>
            <p:cNvPr id="219" name="Ellipse 40">
              <a:extLst>
                <a:ext uri="{FF2B5EF4-FFF2-40B4-BE49-F238E27FC236}">
                  <a16:creationId xmlns:a16="http://schemas.microsoft.com/office/drawing/2014/main" id="{0032AFFE-41F3-4B91-BD4C-57B0518CB614}"/>
                </a:ext>
              </a:extLst>
            </p:cNvPr>
            <p:cNvSpPr/>
            <p:nvPr/>
          </p:nvSpPr>
          <p:spPr bwMode="auto">
            <a:xfrm>
              <a:off x="4453630" y="5228948"/>
              <a:ext cx="318117" cy="315157"/>
            </a:xfrm>
            <a:prstGeom prst="ellipse">
              <a:avLst/>
            </a:pr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0" name="Abgerundetes Rechteck 823">
              <a:extLst>
                <a:ext uri="{FF2B5EF4-FFF2-40B4-BE49-F238E27FC236}">
                  <a16:creationId xmlns:a16="http://schemas.microsoft.com/office/drawing/2014/main" id="{68C05B21-DFD9-4381-8C98-6CD937FD171D}"/>
                </a:ext>
              </a:extLst>
            </p:cNvPr>
            <p:cNvSpPr/>
            <p:nvPr/>
          </p:nvSpPr>
          <p:spPr bwMode="auto">
            <a:xfrm>
              <a:off x="4807258" y="5180120"/>
              <a:ext cx="122808" cy="68063"/>
            </a:xfrm>
            <a:prstGeom prst="roundRect">
              <a:avLst/>
            </a:prstGeom>
            <a:grp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1" name="Abgerundetes Rechteck 824">
              <a:extLst>
                <a:ext uri="{FF2B5EF4-FFF2-40B4-BE49-F238E27FC236}">
                  <a16:creationId xmlns:a16="http://schemas.microsoft.com/office/drawing/2014/main" id="{33D897DD-F0E8-48EE-80A1-C70BAA8E7C16}"/>
                </a:ext>
              </a:extLst>
            </p:cNvPr>
            <p:cNvSpPr/>
            <p:nvPr/>
          </p:nvSpPr>
          <p:spPr bwMode="auto">
            <a:xfrm>
              <a:off x="4728839" y="5245223"/>
              <a:ext cx="421689" cy="287045"/>
            </a:xfrm>
            <a:prstGeom prst="roundRect">
              <a:avLst/>
            </a:prstGeom>
            <a:grp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2" name="Abgerundetes Rechteck 825">
              <a:extLst>
                <a:ext uri="{FF2B5EF4-FFF2-40B4-BE49-F238E27FC236}">
                  <a16:creationId xmlns:a16="http://schemas.microsoft.com/office/drawing/2014/main" id="{1A97D4BC-50AB-4735-A46E-EA064329C2D6}"/>
                </a:ext>
              </a:extLst>
            </p:cNvPr>
            <p:cNvSpPr/>
            <p:nvPr/>
          </p:nvSpPr>
          <p:spPr bwMode="auto">
            <a:xfrm>
              <a:off x="4403324" y="5270377"/>
              <a:ext cx="112451" cy="232299"/>
            </a:xfrm>
            <a:prstGeom prst="roundRect">
              <a:avLst/>
            </a:prstGeom>
            <a:grp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3" name="Rechteck 44">
              <a:extLst>
                <a:ext uri="{FF2B5EF4-FFF2-40B4-BE49-F238E27FC236}">
                  <a16:creationId xmlns:a16="http://schemas.microsoft.com/office/drawing/2014/main" id="{9AA4A0D9-53BD-4793-A87D-36FF84A88B4C}"/>
                </a:ext>
              </a:extLst>
            </p:cNvPr>
            <p:cNvSpPr/>
            <p:nvPr/>
          </p:nvSpPr>
          <p:spPr bwMode="auto">
            <a:xfrm>
              <a:off x="4449192" y="5184559"/>
              <a:ext cx="177554" cy="415771"/>
            </a:xfrm>
            <a:prstGeom prst="rect">
              <a:avLst/>
            </a:pr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4" name="Rechteck 45">
              <a:extLst>
                <a:ext uri="{FF2B5EF4-FFF2-40B4-BE49-F238E27FC236}">
                  <a16:creationId xmlns:a16="http://schemas.microsoft.com/office/drawing/2014/main" id="{BDCCE10E-6C72-4048-862C-4E52F3AF2B57}"/>
                </a:ext>
              </a:extLst>
            </p:cNvPr>
            <p:cNvSpPr/>
            <p:nvPr/>
          </p:nvSpPr>
          <p:spPr bwMode="auto">
            <a:xfrm>
              <a:off x="4419601" y="5132772"/>
              <a:ext cx="238216" cy="48828"/>
            </a:xfrm>
            <a:prstGeom prst="rect">
              <a:avLst/>
            </a:pr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225" name="Gruppieren 46">
            <a:extLst>
              <a:ext uri="{FF2B5EF4-FFF2-40B4-BE49-F238E27FC236}">
                <a16:creationId xmlns:a16="http://schemas.microsoft.com/office/drawing/2014/main" id="{597CBF41-13C6-4459-B6E7-805482794B0B}"/>
              </a:ext>
            </a:extLst>
          </p:cNvPr>
          <p:cNvGrpSpPr>
            <a:grpSpLocks/>
          </p:cNvGrpSpPr>
          <p:nvPr/>
        </p:nvGrpSpPr>
        <p:grpSpPr bwMode="auto">
          <a:xfrm>
            <a:off x="4403725" y="4401108"/>
            <a:ext cx="746125" cy="468313"/>
            <a:chOff x="4403324" y="5132772"/>
            <a:chExt cx="747204" cy="467558"/>
          </a:xfrm>
        </p:grpSpPr>
        <p:sp>
          <p:nvSpPr>
            <p:cNvPr id="226" name="Ellipse 47">
              <a:extLst>
                <a:ext uri="{FF2B5EF4-FFF2-40B4-BE49-F238E27FC236}">
                  <a16:creationId xmlns:a16="http://schemas.microsoft.com/office/drawing/2014/main" id="{8AAB049C-A3BE-4E65-AD82-77353A29C4B0}"/>
                </a:ext>
              </a:extLst>
            </p:cNvPr>
            <p:cNvSpPr/>
            <p:nvPr/>
          </p:nvSpPr>
          <p:spPr bwMode="auto">
            <a:xfrm>
              <a:off x="4454197" y="5229454"/>
              <a:ext cx="317959" cy="315403"/>
            </a:xfrm>
            <a:prstGeom prst="ellipse">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7" name="Abgerundetes Rechteck 27">
              <a:extLst>
                <a:ext uri="{FF2B5EF4-FFF2-40B4-BE49-F238E27FC236}">
                  <a16:creationId xmlns:a16="http://schemas.microsoft.com/office/drawing/2014/main" id="{FC15841D-6C6B-4C03-9683-29C8FB7501CE}"/>
                </a:ext>
              </a:extLst>
            </p:cNvPr>
            <p:cNvSpPr/>
            <p:nvPr/>
          </p:nvSpPr>
          <p:spPr bwMode="auto">
            <a:xfrm>
              <a:off x="4807132" y="5180320"/>
              <a:ext cx="122415" cy="68153"/>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8" name="Abgerundetes Rechteck 3">
              <a:extLst>
                <a:ext uri="{FF2B5EF4-FFF2-40B4-BE49-F238E27FC236}">
                  <a16:creationId xmlns:a16="http://schemas.microsoft.com/office/drawing/2014/main" id="{84C9A9A5-F6EA-454E-9238-04D432F25880}"/>
                </a:ext>
              </a:extLst>
            </p:cNvPr>
            <p:cNvSpPr/>
            <p:nvPr/>
          </p:nvSpPr>
          <p:spPr bwMode="auto">
            <a:xfrm>
              <a:off x="4729233" y="5245303"/>
              <a:ext cx="421295" cy="286874"/>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9" name="Abgerundetes Rechteck 30">
              <a:extLst>
                <a:ext uri="{FF2B5EF4-FFF2-40B4-BE49-F238E27FC236}">
                  <a16:creationId xmlns:a16="http://schemas.microsoft.com/office/drawing/2014/main" id="{DF53B3AF-A99C-41ED-BEF6-3378A2A37AA8}"/>
                </a:ext>
              </a:extLst>
            </p:cNvPr>
            <p:cNvSpPr/>
            <p:nvPr/>
          </p:nvSpPr>
          <p:spPr bwMode="auto">
            <a:xfrm>
              <a:off x="4403324" y="5270662"/>
              <a:ext cx="112876" cy="231401"/>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30" name="Rechteck 51">
              <a:extLst>
                <a:ext uri="{FF2B5EF4-FFF2-40B4-BE49-F238E27FC236}">
                  <a16:creationId xmlns:a16="http://schemas.microsoft.com/office/drawing/2014/main" id="{244559C1-9437-459D-8756-954D39E80B0C}"/>
                </a:ext>
              </a:extLst>
            </p:cNvPr>
            <p:cNvSpPr/>
            <p:nvPr/>
          </p:nvSpPr>
          <p:spPr bwMode="auto">
            <a:xfrm>
              <a:off x="4449429" y="5185076"/>
              <a:ext cx="178057" cy="41525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31" name="Rechteck 52">
              <a:extLst>
                <a:ext uri="{FF2B5EF4-FFF2-40B4-BE49-F238E27FC236}">
                  <a16:creationId xmlns:a16="http://schemas.microsoft.com/office/drawing/2014/main" id="{74ADA160-AFB9-4946-8B35-1632850B84CA}"/>
                </a:ext>
              </a:extLst>
            </p:cNvPr>
            <p:cNvSpPr/>
            <p:nvPr/>
          </p:nvSpPr>
          <p:spPr bwMode="auto">
            <a:xfrm>
              <a:off x="4419222" y="5132772"/>
              <a:ext cx="238469" cy="4913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232" name="Gruppieren 53">
            <a:extLst>
              <a:ext uri="{FF2B5EF4-FFF2-40B4-BE49-F238E27FC236}">
                <a16:creationId xmlns:a16="http://schemas.microsoft.com/office/drawing/2014/main" id="{B371E051-D2E2-4112-BAC4-35F69979F911}"/>
              </a:ext>
            </a:extLst>
          </p:cNvPr>
          <p:cNvGrpSpPr/>
          <p:nvPr/>
        </p:nvGrpSpPr>
        <p:grpSpPr>
          <a:xfrm>
            <a:off x="5365750" y="4454525"/>
            <a:ext cx="1782553" cy="1540056"/>
            <a:chOff x="5365750" y="4454525"/>
            <a:chExt cx="1782553" cy="1540056"/>
          </a:xfrm>
        </p:grpSpPr>
        <p:grpSp>
          <p:nvGrpSpPr>
            <p:cNvPr id="233" name="Gruppieren 16">
              <a:extLst>
                <a:ext uri="{FF2B5EF4-FFF2-40B4-BE49-F238E27FC236}">
                  <a16:creationId xmlns:a16="http://schemas.microsoft.com/office/drawing/2014/main" id="{7EFD9419-6D72-4405-B23A-44AAD0348F28}"/>
                </a:ext>
              </a:extLst>
            </p:cNvPr>
            <p:cNvGrpSpPr>
              <a:grpSpLocks/>
            </p:cNvGrpSpPr>
            <p:nvPr/>
          </p:nvGrpSpPr>
          <p:grpSpPr bwMode="auto">
            <a:xfrm>
              <a:off x="5365750" y="4454525"/>
              <a:ext cx="488950" cy="320675"/>
              <a:chOff x="5365475" y="5162802"/>
              <a:chExt cx="489347" cy="321870"/>
            </a:xfrm>
          </p:grpSpPr>
          <p:sp>
            <p:nvSpPr>
              <p:cNvPr id="237" name="Freihandform 51">
                <a:extLst>
                  <a:ext uri="{FF2B5EF4-FFF2-40B4-BE49-F238E27FC236}">
                    <a16:creationId xmlns:a16="http://schemas.microsoft.com/office/drawing/2014/main" id="{9F674F0B-4335-4930-A52A-6A7BF7028241}"/>
                  </a:ext>
                </a:extLst>
              </p:cNvPr>
              <p:cNvSpPr/>
              <p:nvPr/>
            </p:nvSpPr>
            <p:spPr bwMode="auto">
              <a:xfrm>
                <a:off x="5365475" y="5162802"/>
                <a:ext cx="489347" cy="297969"/>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28600 w 489347"/>
                  <a:gd name="connsiteY20" fmla="*/ 0 h 503635"/>
                  <a:gd name="connsiteX21" fmla="*/ 228600 w 489347"/>
                  <a:gd name="connsiteY21" fmla="*/ 92869 h 503635"/>
                  <a:gd name="connsiteX22" fmla="*/ 180975 w 489347"/>
                  <a:gd name="connsiteY22" fmla="*/ 92869 h 503635"/>
                  <a:gd name="connsiteX23" fmla="*/ 180975 w 489347"/>
                  <a:gd name="connsiteY23" fmla="*/ 205979 h 503635"/>
                  <a:gd name="connsiteX24" fmla="*/ 91678 w 489347"/>
                  <a:gd name="connsiteY24" fmla="*/ 205979 h 503635"/>
                  <a:gd name="connsiteX25" fmla="*/ 91678 w 489347"/>
                  <a:gd name="connsiteY25" fmla="*/ 241697 h 503635"/>
                  <a:gd name="connsiteX26" fmla="*/ 133350 w 489347"/>
                  <a:gd name="connsiteY26" fmla="*/ 241697 h 503635"/>
                  <a:gd name="connsiteX27" fmla="*/ 133350 w 489347"/>
                  <a:gd name="connsiteY27" fmla="*/ 359569 h 503635"/>
                  <a:gd name="connsiteX28" fmla="*/ 59531 w 489347"/>
                  <a:gd name="connsiteY28" fmla="*/ 361950 h 503635"/>
                  <a:gd name="connsiteX29" fmla="*/ 61912 w 489347"/>
                  <a:gd name="connsiteY29" fmla="*/ 315516 h 503635"/>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228600 w 489347"/>
                  <a:gd name="connsiteY20" fmla="*/ 3572 h 414338"/>
                  <a:gd name="connsiteX21" fmla="*/ 180975 w 489347"/>
                  <a:gd name="connsiteY21" fmla="*/ 3572 h 414338"/>
                  <a:gd name="connsiteX22" fmla="*/ 180975 w 489347"/>
                  <a:gd name="connsiteY22" fmla="*/ 116682 h 414338"/>
                  <a:gd name="connsiteX23" fmla="*/ 91678 w 489347"/>
                  <a:gd name="connsiteY23" fmla="*/ 116682 h 414338"/>
                  <a:gd name="connsiteX24" fmla="*/ 91678 w 489347"/>
                  <a:gd name="connsiteY24" fmla="*/ 152400 h 414338"/>
                  <a:gd name="connsiteX25" fmla="*/ 133350 w 489347"/>
                  <a:gd name="connsiteY25" fmla="*/ 152400 h 414338"/>
                  <a:gd name="connsiteX26" fmla="*/ 133350 w 489347"/>
                  <a:gd name="connsiteY26" fmla="*/ 270272 h 414338"/>
                  <a:gd name="connsiteX27" fmla="*/ 59531 w 489347"/>
                  <a:gd name="connsiteY27" fmla="*/ 272653 h 414338"/>
                  <a:gd name="connsiteX28" fmla="*/ 61912 w 489347"/>
                  <a:gd name="connsiteY28"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228600 w 489347"/>
                  <a:gd name="connsiteY20" fmla="*/ 3572 h 414338"/>
                  <a:gd name="connsiteX21" fmla="*/ 180975 w 489347"/>
                  <a:gd name="connsiteY21" fmla="*/ 116682 h 414338"/>
                  <a:gd name="connsiteX22" fmla="*/ 91678 w 489347"/>
                  <a:gd name="connsiteY22" fmla="*/ 116682 h 414338"/>
                  <a:gd name="connsiteX23" fmla="*/ 91678 w 489347"/>
                  <a:gd name="connsiteY23" fmla="*/ 152400 h 414338"/>
                  <a:gd name="connsiteX24" fmla="*/ 133350 w 489347"/>
                  <a:gd name="connsiteY24" fmla="*/ 152400 h 414338"/>
                  <a:gd name="connsiteX25" fmla="*/ 133350 w 489347"/>
                  <a:gd name="connsiteY25" fmla="*/ 270272 h 414338"/>
                  <a:gd name="connsiteX26" fmla="*/ 59531 w 489347"/>
                  <a:gd name="connsiteY26" fmla="*/ 272653 h 414338"/>
                  <a:gd name="connsiteX27" fmla="*/ 61912 w 489347"/>
                  <a:gd name="connsiteY27"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180975 w 489347"/>
                  <a:gd name="connsiteY20" fmla="*/ 116682 h 414338"/>
                  <a:gd name="connsiteX21" fmla="*/ 91678 w 489347"/>
                  <a:gd name="connsiteY21" fmla="*/ 116682 h 414338"/>
                  <a:gd name="connsiteX22" fmla="*/ 91678 w 489347"/>
                  <a:gd name="connsiteY22" fmla="*/ 152400 h 414338"/>
                  <a:gd name="connsiteX23" fmla="*/ 133350 w 489347"/>
                  <a:gd name="connsiteY23" fmla="*/ 152400 h 414338"/>
                  <a:gd name="connsiteX24" fmla="*/ 133350 w 489347"/>
                  <a:gd name="connsiteY24" fmla="*/ 270272 h 414338"/>
                  <a:gd name="connsiteX25" fmla="*/ 59531 w 489347"/>
                  <a:gd name="connsiteY25" fmla="*/ 272653 h 414338"/>
                  <a:gd name="connsiteX26" fmla="*/ 61912 w 489347"/>
                  <a:gd name="connsiteY26"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180975 w 489347"/>
                  <a:gd name="connsiteY19" fmla="*/ 116682 h 414338"/>
                  <a:gd name="connsiteX20" fmla="*/ 91678 w 489347"/>
                  <a:gd name="connsiteY20" fmla="*/ 116682 h 414338"/>
                  <a:gd name="connsiteX21" fmla="*/ 91678 w 489347"/>
                  <a:gd name="connsiteY21" fmla="*/ 152400 h 414338"/>
                  <a:gd name="connsiteX22" fmla="*/ 133350 w 489347"/>
                  <a:gd name="connsiteY22" fmla="*/ 152400 h 414338"/>
                  <a:gd name="connsiteX23" fmla="*/ 133350 w 489347"/>
                  <a:gd name="connsiteY23" fmla="*/ 270272 h 414338"/>
                  <a:gd name="connsiteX24" fmla="*/ 59531 w 489347"/>
                  <a:gd name="connsiteY24" fmla="*/ 272653 h 414338"/>
                  <a:gd name="connsiteX25" fmla="*/ 61912 w 489347"/>
                  <a:gd name="connsiteY25" fmla="*/ 226219 h 414338"/>
                  <a:gd name="connsiteX0" fmla="*/ 61912 w 489347"/>
                  <a:gd name="connsiteY0" fmla="*/ 109537 h 297656"/>
                  <a:gd name="connsiteX1" fmla="*/ 0 w 489347"/>
                  <a:gd name="connsiteY1" fmla="*/ 109537 h 297656"/>
                  <a:gd name="connsiteX2" fmla="*/ 0 w 489347"/>
                  <a:gd name="connsiteY2" fmla="*/ 297656 h 297656"/>
                  <a:gd name="connsiteX3" fmla="*/ 57150 w 489347"/>
                  <a:gd name="connsiteY3" fmla="*/ 297656 h 297656"/>
                  <a:gd name="connsiteX4" fmla="*/ 57150 w 489347"/>
                  <a:gd name="connsiteY4" fmla="*/ 258365 h 297656"/>
                  <a:gd name="connsiteX5" fmla="*/ 157162 w 489347"/>
                  <a:gd name="connsiteY5" fmla="*/ 258365 h 297656"/>
                  <a:gd name="connsiteX6" fmla="*/ 329803 w 489347"/>
                  <a:gd name="connsiteY6" fmla="*/ 258365 h 297656"/>
                  <a:gd name="connsiteX7" fmla="*/ 429815 w 489347"/>
                  <a:gd name="connsiteY7" fmla="*/ 258365 h 297656"/>
                  <a:gd name="connsiteX8" fmla="*/ 429815 w 489347"/>
                  <a:gd name="connsiteY8" fmla="*/ 297656 h 297656"/>
                  <a:gd name="connsiteX9" fmla="*/ 489347 w 489347"/>
                  <a:gd name="connsiteY9" fmla="*/ 297656 h 297656"/>
                  <a:gd name="connsiteX10" fmla="*/ 489347 w 489347"/>
                  <a:gd name="connsiteY10" fmla="*/ 109537 h 297656"/>
                  <a:gd name="connsiteX11" fmla="*/ 428625 w 489347"/>
                  <a:gd name="connsiteY11" fmla="*/ 109537 h 297656"/>
                  <a:gd name="connsiteX12" fmla="*/ 428625 w 489347"/>
                  <a:gd name="connsiteY12" fmla="*/ 153590 h 297656"/>
                  <a:gd name="connsiteX13" fmla="*/ 351234 w 489347"/>
                  <a:gd name="connsiteY13" fmla="*/ 153590 h 297656"/>
                  <a:gd name="connsiteX14" fmla="*/ 351234 w 489347"/>
                  <a:gd name="connsiteY14" fmla="*/ 36909 h 297656"/>
                  <a:gd name="connsiteX15" fmla="*/ 394097 w 489347"/>
                  <a:gd name="connsiteY15" fmla="*/ 36909 h 297656"/>
                  <a:gd name="connsiteX16" fmla="*/ 394097 w 489347"/>
                  <a:gd name="connsiteY16" fmla="*/ 0 h 297656"/>
                  <a:gd name="connsiteX17" fmla="*/ 303609 w 489347"/>
                  <a:gd name="connsiteY17" fmla="*/ 0 h 297656"/>
                  <a:gd name="connsiteX18" fmla="*/ 180975 w 489347"/>
                  <a:gd name="connsiteY18" fmla="*/ 0 h 297656"/>
                  <a:gd name="connsiteX19" fmla="*/ 91678 w 489347"/>
                  <a:gd name="connsiteY19" fmla="*/ 0 h 297656"/>
                  <a:gd name="connsiteX20" fmla="*/ 91678 w 489347"/>
                  <a:gd name="connsiteY20" fmla="*/ 35718 h 297656"/>
                  <a:gd name="connsiteX21" fmla="*/ 133350 w 489347"/>
                  <a:gd name="connsiteY21" fmla="*/ 35718 h 297656"/>
                  <a:gd name="connsiteX22" fmla="*/ 133350 w 489347"/>
                  <a:gd name="connsiteY22" fmla="*/ 153590 h 297656"/>
                  <a:gd name="connsiteX23" fmla="*/ 59531 w 489347"/>
                  <a:gd name="connsiteY23" fmla="*/ 155971 h 297656"/>
                  <a:gd name="connsiteX24" fmla="*/ 61912 w 489347"/>
                  <a:gd name="connsiteY24" fmla="*/ 109537 h 29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9347" h="297656">
                    <a:moveTo>
                      <a:pt x="61912" y="109537"/>
                    </a:moveTo>
                    <a:lnTo>
                      <a:pt x="0" y="109537"/>
                    </a:lnTo>
                    <a:lnTo>
                      <a:pt x="0" y="297656"/>
                    </a:lnTo>
                    <a:lnTo>
                      <a:pt x="57150" y="297656"/>
                    </a:lnTo>
                    <a:lnTo>
                      <a:pt x="57150" y="258365"/>
                    </a:lnTo>
                    <a:lnTo>
                      <a:pt x="157162" y="258365"/>
                    </a:lnTo>
                    <a:lnTo>
                      <a:pt x="329803" y="258365"/>
                    </a:lnTo>
                    <a:lnTo>
                      <a:pt x="429815" y="258365"/>
                    </a:lnTo>
                    <a:lnTo>
                      <a:pt x="429815" y="297656"/>
                    </a:lnTo>
                    <a:lnTo>
                      <a:pt x="489347" y="297656"/>
                    </a:lnTo>
                    <a:lnTo>
                      <a:pt x="489347" y="109537"/>
                    </a:lnTo>
                    <a:lnTo>
                      <a:pt x="428625" y="109537"/>
                    </a:lnTo>
                    <a:lnTo>
                      <a:pt x="428625" y="153590"/>
                    </a:lnTo>
                    <a:lnTo>
                      <a:pt x="351234" y="153590"/>
                    </a:lnTo>
                    <a:lnTo>
                      <a:pt x="351234" y="36909"/>
                    </a:lnTo>
                    <a:lnTo>
                      <a:pt x="394097" y="36909"/>
                    </a:lnTo>
                    <a:lnTo>
                      <a:pt x="394097" y="0"/>
                    </a:lnTo>
                    <a:lnTo>
                      <a:pt x="303609" y="0"/>
                    </a:lnTo>
                    <a:lnTo>
                      <a:pt x="180975" y="0"/>
                    </a:lnTo>
                    <a:lnTo>
                      <a:pt x="91678" y="0"/>
                    </a:lnTo>
                    <a:lnTo>
                      <a:pt x="91678" y="35718"/>
                    </a:lnTo>
                    <a:lnTo>
                      <a:pt x="133350" y="35718"/>
                    </a:lnTo>
                    <a:lnTo>
                      <a:pt x="133350" y="153590"/>
                    </a:lnTo>
                    <a:lnTo>
                      <a:pt x="59531" y="155971"/>
                    </a:lnTo>
                    <a:lnTo>
                      <a:pt x="61912" y="109537"/>
                    </a:lnTo>
                    <a:close/>
                  </a:path>
                </a:pathLst>
              </a:cu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38" name="Akkord 52">
                <a:extLst>
                  <a:ext uri="{FF2B5EF4-FFF2-40B4-BE49-F238E27FC236}">
                    <a16:creationId xmlns:a16="http://schemas.microsoft.com/office/drawing/2014/main" id="{4ADDBE49-565E-4265-B00D-C4E7F6BD37DE}"/>
                  </a:ext>
                </a:extLst>
              </p:cNvPr>
              <p:cNvSpPr/>
              <p:nvPr/>
            </p:nvSpPr>
            <p:spPr bwMode="auto">
              <a:xfrm rot="20368306">
                <a:off x="5494167" y="5266375"/>
                <a:ext cx="219253" cy="218297"/>
              </a:xfrm>
              <a:prstGeom prst="chord">
                <a:avLst>
                  <a:gd name="adj1" fmla="val 2700000"/>
                  <a:gd name="adj2" fmla="val 10540069"/>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39" name="Akkord 53">
                <a:extLst>
                  <a:ext uri="{FF2B5EF4-FFF2-40B4-BE49-F238E27FC236}">
                    <a16:creationId xmlns:a16="http://schemas.microsoft.com/office/drawing/2014/main" id="{660AB127-0355-45F7-B59B-16BD57402FF9}"/>
                  </a:ext>
                </a:extLst>
              </p:cNvPr>
              <p:cNvSpPr/>
              <p:nvPr/>
            </p:nvSpPr>
            <p:spPr bwMode="auto">
              <a:xfrm rot="20368306">
                <a:off x="5492578" y="5252033"/>
                <a:ext cx="219253" cy="218298"/>
              </a:xfrm>
              <a:prstGeom prst="chord">
                <a:avLst>
                  <a:gd name="adj1" fmla="val 2700000"/>
                  <a:gd name="adj2" fmla="val 10540069"/>
                </a:avLst>
              </a:prstGeom>
              <a:solidFill>
                <a:srgbClr val="41AAC8"/>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240" name="Gerade Verbindung 54">
                <a:extLst>
                  <a:ext uri="{FF2B5EF4-FFF2-40B4-BE49-F238E27FC236}">
                    <a16:creationId xmlns:a16="http://schemas.microsoft.com/office/drawing/2014/main" id="{C07B4C46-E952-400A-AC5C-C072C02D5BB1}"/>
                  </a:ext>
                </a:extLst>
              </p:cNvPr>
              <p:cNvCxnSpPr/>
              <p:nvPr/>
            </p:nvCxnSpPr>
            <p:spPr bwMode="auto">
              <a:xfrm>
                <a:off x="5498933" y="5197857"/>
                <a:ext cx="217665"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1" name="Gerade Verbindung 55">
                <a:extLst>
                  <a:ext uri="{FF2B5EF4-FFF2-40B4-BE49-F238E27FC236}">
                    <a16:creationId xmlns:a16="http://schemas.microsoft.com/office/drawing/2014/main" id="{6ADB275B-8A04-4F61-9F6B-04DF5310BF1D}"/>
                  </a:ext>
                </a:extLst>
              </p:cNvPr>
              <p:cNvCxnSpPr/>
              <p:nvPr/>
            </p:nvCxnSpPr>
            <p:spPr bwMode="auto">
              <a:xfrm>
                <a:off x="5498933" y="5165989"/>
                <a:ext cx="217665" cy="1594"/>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42" name="Ellipse 63">
                <a:extLst>
                  <a:ext uri="{FF2B5EF4-FFF2-40B4-BE49-F238E27FC236}">
                    <a16:creationId xmlns:a16="http://schemas.microsoft.com/office/drawing/2014/main" id="{06C0B275-355D-4819-8F46-999E05B340EE}"/>
                  </a:ext>
                </a:extLst>
              </p:cNvPr>
              <p:cNvSpPr/>
              <p:nvPr/>
            </p:nvSpPr>
            <p:spPr bwMode="auto">
              <a:xfrm>
                <a:off x="5646691" y="5226539"/>
                <a:ext cx="95327" cy="97199"/>
              </a:xfrm>
              <a:prstGeom prst="ellipse">
                <a:avLst/>
              </a:prstGeom>
              <a:solidFill>
                <a:srgbClr val="41AAC8"/>
              </a:solidFill>
              <a:ln w="1270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234" name="Gruppieren 808">
              <a:extLst>
                <a:ext uri="{FF2B5EF4-FFF2-40B4-BE49-F238E27FC236}">
                  <a16:creationId xmlns:a16="http://schemas.microsoft.com/office/drawing/2014/main" id="{454F98F4-AB1D-42E0-8A88-D2327DB3FA61}"/>
                </a:ext>
              </a:extLst>
            </p:cNvPr>
            <p:cNvGrpSpPr>
              <a:grpSpLocks/>
            </p:cNvGrpSpPr>
            <p:nvPr/>
          </p:nvGrpSpPr>
          <p:grpSpPr bwMode="auto">
            <a:xfrm>
              <a:off x="5395913" y="4822650"/>
              <a:ext cx="1752390" cy="1171931"/>
              <a:chOff x="5396658" y="4822755"/>
              <a:chExt cx="1752404" cy="1172487"/>
            </a:xfrm>
          </p:grpSpPr>
          <p:sp>
            <p:nvSpPr>
              <p:cNvPr id="235" name="Textfeld 805">
                <a:extLst>
                  <a:ext uri="{FF2B5EF4-FFF2-40B4-BE49-F238E27FC236}">
                    <a16:creationId xmlns:a16="http://schemas.microsoft.com/office/drawing/2014/main" id="{6CA102B5-75ED-4321-A053-A6A78A22C5BC}"/>
                  </a:ext>
                </a:extLst>
              </p:cNvPr>
              <p:cNvSpPr txBox="1">
                <a:spLocks noChangeArrowheads="1"/>
              </p:cNvSpPr>
              <p:nvPr/>
            </p:nvSpPr>
            <p:spPr bwMode="auto">
              <a:xfrm>
                <a:off x="5396658" y="5638892"/>
                <a:ext cx="1752404" cy="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fluid-flow meter</a:t>
                </a:r>
              </a:p>
            </p:txBody>
          </p:sp>
          <p:cxnSp>
            <p:nvCxnSpPr>
              <p:cNvPr id="236" name="Gerade Verbindung 807">
                <a:extLst>
                  <a:ext uri="{FF2B5EF4-FFF2-40B4-BE49-F238E27FC236}">
                    <a16:creationId xmlns:a16="http://schemas.microsoft.com/office/drawing/2014/main" id="{4281B57D-B0FD-476F-B5D6-F73D65A20AED}"/>
                  </a:ext>
                </a:extLst>
              </p:cNvPr>
              <p:cNvCxnSpPr>
                <a:endCxn id="235" idx="0"/>
              </p:cNvCxnSpPr>
              <p:nvPr/>
            </p:nvCxnSpPr>
            <p:spPr bwMode="auto">
              <a:xfrm>
                <a:off x="5642597" y="4822755"/>
                <a:ext cx="630263" cy="816137"/>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sp>
        <p:nvSpPr>
          <p:cNvPr id="247" name="Abgerundetes Rechteck 174">
            <a:extLst>
              <a:ext uri="{FF2B5EF4-FFF2-40B4-BE49-F238E27FC236}">
                <a16:creationId xmlns:a16="http://schemas.microsoft.com/office/drawing/2014/main" id="{3057D385-8154-48D2-8B67-9B50127636FB}"/>
              </a:ext>
            </a:extLst>
          </p:cNvPr>
          <p:cNvSpPr/>
          <p:nvPr/>
        </p:nvSpPr>
        <p:spPr bwMode="auto">
          <a:xfrm>
            <a:off x="3727450" y="4210047"/>
            <a:ext cx="303213" cy="36513"/>
          </a:xfrm>
          <a:prstGeom prst="roundRect">
            <a:avLst>
              <a:gd name="adj" fmla="val 50000"/>
            </a:avLst>
          </a:prstGeom>
          <a:solidFill>
            <a:schemeClr val="bg1"/>
          </a:solidFill>
          <a:ln w="19050">
            <a:solidFill>
              <a:schemeClr val="tx1"/>
            </a:solidFill>
            <a:miter lim="800000"/>
          </a:ln>
          <a:effectLst/>
          <a:extLst/>
        </p:spPr>
        <p:txBody>
          <a:bodyPr lIns="108013" tIns="54006" rIns="108013" bIns="54006" spcCol="72000"/>
          <a:lstStyle/>
          <a:p>
            <a:pPr algn="ctr" fontAlgn="auto">
              <a:spcAft>
                <a:spcPts val="0"/>
              </a:spcAft>
              <a:buClr>
                <a:srgbClr val="879BAA"/>
              </a:buClr>
              <a:defRPr/>
            </a:pPr>
            <a:endParaRPr lang="en-US" sz="1200" kern="0" dirty="0">
              <a:solidFill>
                <a:srgbClr val="000000"/>
              </a:solidFill>
              <a:latin typeface="Arial" charset="0"/>
              <a:cs typeface="+mn-cs"/>
            </a:endParaRPr>
          </a:p>
        </p:txBody>
      </p:sp>
      <p:grpSp>
        <p:nvGrpSpPr>
          <p:cNvPr id="248" name="Gruppieren 69">
            <a:extLst>
              <a:ext uri="{FF2B5EF4-FFF2-40B4-BE49-F238E27FC236}">
                <a16:creationId xmlns:a16="http://schemas.microsoft.com/office/drawing/2014/main" id="{D1B42B9F-9BC2-4FC0-84F9-918E604A62B3}"/>
              </a:ext>
            </a:extLst>
          </p:cNvPr>
          <p:cNvGrpSpPr/>
          <p:nvPr/>
        </p:nvGrpSpPr>
        <p:grpSpPr>
          <a:xfrm>
            <a:off x="3638551" y="4336590"/>
            <a:ext cx="488950" cy="438608"/>
            <a:chOff x="3638551" y="5678254"/>
            <a:chExt cx="488950" cy="438608"/>
          </a:xfrm>
          <a:solidFill>
            <a:schemeClr val="bg1"/>
          </a:solidFill>
        </p:grpSpPr>
        <p:sp>
          <p:nvSpPr>
            <p:cNvPr id="249" name="Freihandform 175">
              <a:extLst>
                <a:ext uri="{FF2B5EF4-FFF2-40B4-BE49-F238E27FC236}">
                  <a16:creationId xmlns:a16="http://schemas.microsoft.com/office/drawing/2014/main" id="{51025942-63DB-455C-B607-304B084BABB2}"/>
                </a:ext>
              </a:extLst>
            </p:cNvPr>
            <p:cNvSpPr/>
            <p:nvPr/>
          </p:nvSpPr>
          <p:spPr bwMode="auto">
            <a:xfrm>
              <a:off x="3638551" y="5678254"/>
              <a:ext cx="488950" cy="414796"/>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28600 w 489347"/>
                <a:gd name="connsiteY20" fmla="*/ 0 h 503635"/>
                <a:gd name="connsiteX21" fmla="*/ 228600 w 489347"/>
                <a:gd name="connsiteY21" fmla="*/ 92869 h 503635"/>
                <a:gd name="connsiteX22" fmla="*/ 180975 w 489347"/>
                <a:gd name="connsiteY22" fmla="*/ 92869 h 503635"/>
                <a:gd name="connsiteX23" fmla="*/ 180975 w 489347"/>
                <a:gd name="connsiteY23" fmla="*/ 205979 h 503635"/>
                <a:gd name="connsiteX24" fmla="*/ 91678 w 489347"/>
                <a:gd name="connsiteY24" fmla="*/ 205979 h 503635"/>
                <a:gd name="connsiteX25" fmla="*/ 91678 w 489347"/>
                <a:gd name="connsiteY25" fmla="*/ 241697 h 503635"/>
                <a:gd name="connsiteX26" fmla="*/ 133350 w 489347"/>
                <a:gd name="connsiteY26" fmla="*/ 241697 h 503635"/>
                <a:gd name="connsiteX27" fmla="*/ 133350 w 489347"/>
                <a:gd name="connsiteY27" fmla="*/ 359569 h 503635"/>
                <a:gd name="connsiteX28" fmla="*/ 59531 w 489347"/>
                <a:gd name="connsiteY28" fmla="*/ 361950 h 503635"/>
                <a:gd name="connsiteX29" fmla="*/ 61912 w 489347"/>
                <a:gd name="connsiteY29" fmla="*/ 315516 h 503635"/>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228600 w 489347"/>
                <a:gd name="connsiteY20" fmla="*/ 3572 h 414338"/>
                <a:gd name="connsiteX21" fmla="*/ 180975 w 489347"/>
                <a:gd name="connsiteY21" fmla="*/ 3572 h 414338"/>
                <a:gd name="connsiteX22" fmla="*/ 180975 w 489347"/>
                <a:gd name="connsiteY22" fmla="*/ 116682 h 414338"/>
                <a:gd name="connsiteX23" fmla="*/ 91678 w 489347"/>
                <a:gd name="connsiteY23" fmla="*/ 116682 h 414338"/>
                <a:gd name="connsiteX24" fmla="*/ 91678 w 489347"/>
                <a:gd name="connsiteY24" fmla="*/ 152400 h 414338"/>
                <a:gd name="connsiteX25" fmla="*/ 133350 w 489347"/>
                <a:gd name="connsiteY25" fmla="*/ 152400 h 414338"/>
                <a:gd name="connsiteX26" fmla="*/ 133350 w 489347"/>
                <a:gd name="connsiteY26" fmla="*/ 270272 h 414338"/>
                <a:gd name="connsiteX27" fmla="*/ 59531 w 489347"/>
                <a:gd name="connsiteY27" fmla="*/ 272653 h 414338"/>
                <a:gd name="connsiteX28" fmla="*/ 61912 w 489347"/>
                <a:gd name="connsiteY28"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180975 w 489347"/>
                <a:gd name="connsiteY20" fmla="*/ 3572 h 414338"/>
                <a:gd name="connsiteX21" fmla="*/ 180975 w 489347"/>
                <a:gd name="connsiteY21" fmla="*/ 116682 h 414338"/>
                <a:gd name="connsiteX22" fmla="*/ 91678 w 489347"/>
                <a:gd name="connsiteY22" fmla="*/ 116682 h 414338"/>
                <a:gd name="connsiteX23" fmla="*/ 91678 w 489347"/>
                <a:gd name="connsiteY23" fmla="*/ 152400 h 414338"/>
                <a:gd name="connsiteX24" fmla="*/ 133350 w 489347"/>
                <a:gd name="connsiteY24" fmla="*/ 152400 h 414338"/>
                <a:gd name="connsiteX25" fmla="*/ 133350 w 489347"/>
                <a:gd name="connsiteY25" fmla="*/ 270272 h 414338"/>
                <a:gd name="connsiteX26" fmla="*/ 59531 w 489347"/>
                <a:gd name="connsiteY26" fmla="*/ 272653 h 414338"/>
                <a:gd name="connsiteX27" fmla="*/ 61912 w 489347"/>
                <a:gd name="connsiteY27"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180975 w 489347"/>
                <a:gd name="connsiteY19" fmla="*/ 3572 h 414338"/>
                <a:gd name="connsiteX20" fmla="*/ 180975 w 489347"/>
                <a:gd name="connsiteY20" fmla="*/ 116682 h 414338"/>
                <a:gd name="connsiteX21" fmla="*/ 91678 w 489347"/>
                <a:gd name="connsiteY21" fmla="*/ 116682 h 414338"/>
                <a:gd name="connsiteX22" fmla="*/ 91678 w 489347"/>
                <a:gd name="connsiteY22" fmla="*/ 152400 h 414338"/>
                <a:gd name="connsiteX23" fmla="*/ 133350 w 489347"/>
                <a:gd name="connsiteY23" fmla="*/ 152400 h 414338"/>
                <a:gd name="connsiteX24" fmla="*/ 133350 w 489347"/>
                <a:gd name="connsiteY24" fmla="*/ 270272 h 414338"/>
                <a:gd name="connsiteX25" fmla="*/ 59531 w 489347"/>
                <a:gd name="connsiteY25" fmla="*/ 272653 h 414338"/>
                <a:gd name="connsiteX26" fmla="*/ 61912 w 489347"/>
                <a:gd name="connsiteY26" fmla="*/ 226219 h 414338"/>
                <a:gd name="connsiteX0" fmla="*/ 61912 w 489347"/>
                <a:gd name="connsiteY0" fmla="*/ 227005 h 415124"/>
                <a:gd name="connsiteX1" fmla="*/ 0 w 489347"/>
                <a:gd name="connsiteY1" fmla="*/ 227005 h 415124"/>
                <a:gd name="connsiteX2" fmla="*/ 0 w 489347"/>
                <a:gd name="connsiteY2" fmla="*/ 415124 h 415124"/>
                <a:gd name="connsiteX3" fmla="*/ 57150 w 489347"/>
                <a:gd name="connsiteY3" fmla="*/ 415124 h 415124"/>
                <a:gd name="connsiteX4" fmla="*/ 57150 w 489347"/>
                <a:gd name="connsiteY4" fmla="*/ 375833 h 415124"/>
                <a:gd name="connsiteX5" fmla="*/ 157162 w 489347"/>
                <a:gd name="connsiteY5" fmla="*/ 375833 h 415124"/>
                <a:gd name="connsiteX6" fmla="*/ 329803 w 489347"/>
                <a:gd name="connsiteY6" fmla="*/ 375833 h 415124"/>
                <a:gd name="connsiteX7" fmla="*/ 429815 w 489347"/>
                <a:gd name="connsiteY7" fmla="*/ 375833 h 415124"/>
                <a:gd name="connsiteX8" fmla="*/ 429815 w 489347"/>
                <a:gd name="connsiteY8" fmla="*/ 415124 h 415124"/>
                <a:gd name="connsiteX9" fmla="*/ 489347 w 489347"/>
                <a:gd name="connsiteY9" fmla="*/ 415124 h 415124"/>
                <a:gd name="connsiteX10" fmla="*/ 489347 w 489347"/>
                <a:gd name="connsiteY10" fmla="*/ 227005 h 415124"/>
                <a:gd name="connsiteX11" fmla="*/ 428625 w 489347"/>
                <a:gd name="connsiteY11" fmla="*/ 227005 h 415124"/>
                <a:gd name="connsiteX12" fmla="*/ 428625 w 489347"/>
                <a:gd name="connsiteY12" fmla="*/ 271058 h 415124"/>
                <a:gd name="connsiteX13" fmla="*/ 351234 w 489347"/>
                <a:gd name="connsiteY13" fmla="*/ 271058 h 415124"/>
                <a:gd name="connsiteX14" fmla="*/ 351234 w 489347"/>
                <a:gd name="connsiteY14" fmla="*/ 154377 h 415124"/>
                <a:gd name="connsiteX15" fmla="*/ 394097 w 489347"/>
                <a:gd name="connsiteY15" fmla="*/ 154377 h 415124"/>
                <a:gd name="connsiteX16" fmla="*/ 394097 w 489347"/>
                <a:gd name="connsiteY16" fmla="*/ 117468 h 415124"/>
                <a:gd name="connsiteX17" fmla="*/ 303609 w 489347"/>
                <a:gd name="connsiteY17" fmla="*/ 117468 h 415124"/>
                <a:gd name="connsiteX18" fmla="*/ 303609 w 489347"/>
                <a:gd name="connsiteY18" fmla="*/ 786 h 415124"/>
                <a:gd name="connsiteX19" fmla="*/ 183880 w 489347"/>
                <a:gd name="connsiteY19" fmla="*/ 0 h 415124"/>
                <a:gd name="connsiteX20" fmla="*/ 180975 w 489347"/>
                <a:gd name="connsiteY20" fmla="*/ 117468 h 415124"/>
                <a:gd name="connsiteX21" fmla="*/ 91678 w 489347"/>
                <a:gd name="connsiteY21" fmla="*/ 117468 h 415124"/>
                <a:gd name="connsiteX22" fmla="*/ 91678 w 489347"/>
                <a:gd name="connsiteY22" fmla="*/ 153186 h 415124"/>
                <a:gd name="connsiteX23" fmla="*/ 133350 w 489347"/>
                <a:gd name="connsiteY23" fmla="*/ 153186 h 415124"/>
                <a:gd name="connsiteX24" fmla="*/ 133350 w 489347"/>
                <a:gd name="connsiteY24" fmla="*/ 271058 h 415124"/>
                <a:gd name="connsiteX25" fmla="*/ 59531 w 489347"/>
                <a:gd name="connsiteY25" fmla="*/ 273439 h 415124"/>
                <a:gd name="connsiteX26" fmla="*/ 61912 w 489347"/>
                <a:gd name="connsiteY26" fmla="*/ 227005 h 4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347" h="415124">
                  <a:moveTo>
                    <a:pt x="61912" y="227005"/>
                  </a:moveTo>
                  <a:lnTo>
                    <a:pt x="0" y="227005"/>
                  </a:lnTo>
                  <a:lnTo>
                    <a:pt x="0" y="415124"/>
                  </a:lnTo>
                  <a:lnTo>
                    <a:pt x="57150" y="415124"/>
                  </a:lnTo>
                  <a:lnTo>
                    <a:pt x="57150" y="375833"/>
                  </a:lnTo>
                  <a:lnTo>
                    <a:pt x="157162" y="375833"/>
                  </a:lnTo>
                  <a:lnTo>
                    <a:pt x="329803" y="375833"/>
                  </a:lnTo>
                  <a:lnTo>
                    <a:pt x="429815" y="375833"/>
                  </a:lnTo>
                  <a:lnTo>
                    <a:pt x="429815" y="415124"/>
                  </a:lnTo>
                  <a:lnTo>
                    <a:pt x="489347" y="415124"/>
                  </a:lnTo>
                  <a:lnTo>
                    <a:pt x="489347" y="227005"/>
                  </a:lnTo>
                  <a:lnTo>
                    <a:pt x="428625" y="227005"/>
                  </a:lnTo>
                  <a:lnTo>
                    <a:pt x="428625" y="271058"/>
                  </a:lnTo>
                  <a:lnTo>
                    <a:pt x="351234" y="271058"/>
                  </a:lnTo>
                  <a:lnTo>
                    <a:pt x="351234" y="154377"/>
                  </a:lnTo>
                  <a:lnTo>
                    <a:pt x="394097" y="154377"/>
                  </a:lnTo>
                  <a:lnTo>
                    <a:pt x="394097" y="117468"/>
                  </a:lnTo>
                  <a:lnTo>
                    <a:pt x="303609" y="117468"/>
                  </a:lnTo>
                  <a:lnTo>
                    <a:pt x="303609" y="786"/>
                  </a:lnTo>
                  <a:lnTo>
                    <a:pt x="183880" y="0"/>
                  </a:lnTo>
                  <a:cubicBezTo>
                    <a:pt x="182912" y="39156"/>
                    <a:pt x="181943" y="78312"/>
                    <a:pt x="180975" y="117468"/>
                  </a:cubicBezTo>
                  <a:lnTo>
                    <a:pt x="91678" y="117468"/>
                  </a:lnTo>
                  <a:lnTo>
                    <a:pt x="91678" y="153186"/>
                  </a:lnTo>
                  <a:lnTo>
                    <a:pt x="133350" y="153186"/>
                  </a:lnTo>
                  <a:lnTo>
                    <a:pt x="133350" y="271058"/>
                  </a:lnTo>
                  <a:lnTo>
                    <a:pt x="59531" y="273439"/>
                  </a:lnTo>
                  <a:lnTo>
                    <a:pt x="61912" y="227005"/>
                  </a:lnTo>
                  <a:close/>
                </a:path>
              </a:pathLst>
            </a:cu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50" name="Akkord 176">
              <a:extLst>
                <a:ext uri="{FF2B5EF4-FFF2-40B4-BE49-F238E27FC236}">
                  <a16:creationId xmlns:a16="http://schemas.microsoft.com/office/drawing/2014/main" id="{BDBEE85D-7316-43DE-A4B8-C934A79DA74C}"/>
                </a:ext>
              </a:extLst>
            </p:cNvPr>
            <p:cNvSpPr/>
            <p:nvPr/>
          </p:nvSpPr>
          <p:spPr bwMode="auto">
            <a:xfrm rot="20368306">
              <a:off x="3767139" y="5897787"/>
              <a:ext cx="219075" cy="219075"/>
            </a:xfrm>
            <a:prstGeom prst="chord">
              <a:avLst>
                <a:gd name="adj1" fmla="val 2700000"/>
                <a:gd name="adj2" fmla="val 10540069"/>
              </a:avLst>
            </a:pr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51" name="Akkord 177">
              <a:extLst>
                <a:ext uri="{FF2B5EF4-FFF2-40B4-BE49-F238E27FC236}">
                  <a16:creationId xmlns:a16="http://schemas.microsoft.com/office/drawing/2014/main" id="{90B11F8C-4019-4F95-9694-9D37F9191FD0}"/>
                </a:ext>
              </a:extLst>
            </p:cNvPr>
            <p:cNvSpPr/>
            <p:nvPr/>
          </p:nvSpPr>
          <p:spPr bwMode="auto">
            <a:xfrm rot="20368306">
              <a:off x="3765551" y="5883500"/>
              <a:ext cx="219075" cy="219075"/>
            </a:xfrm>
            <a:prstGeom prst="chord">
              <a:avLst>
                <a:gd name="adj1" fmla="val 2700000"/>
                <a:gd name="adj2" fmla="val 10540069"/>
              </a:avLst>
            </a:prstGeom>
            <a:grp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252" name="Gerade Verbindung 178">
              <a:extLst>
                <a:ext uri="{FF2B5EF4-FFF2-40B4-BE49-F238E27FC236}">
                  <a16:creationId xmlns:a16="http://schemas.microsoft.com/office/drawing/2014/main" id="{7DD1DB75-8938-48BB-B7F9-6CA8C49B5A4E}"/>
                </a:ext>
              </a:extLst>
            </p:cNvPr>
            <p:cNvCxnSpPr/>
            <p:nvPr/>
          </p:nvCxnSpPr>
          <p:spPr bwMode="auto">
            <a:xfrm>
              <a:off x="3771901" y="5829525"/>
              <a:ext cx="217488" cy="1587"/>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3" name="Gerade Verbindung 179">
              <a:extLst>
                <a:ext uri="{FF2B5EF4-FFF2-40B4-BE49-F238E27FC236}">
                  <a16:creationId xmlns:a16="http://schemas.microsoft.com/office/drawing/2014/main" id="{4B3DEAF1-C531-4B83-8447-532395E31A42}"/>
                </a:ext>
              </a:extLst>
            </p:cNvPr>
            <p:cNvCxnSpPr/>
            <p:nvPr/>
          </p:nvCxnSpPr>
          <p:spPr bwMode="auto">
            <a:xfrm>
              <a:off x="3771901" y="5799362"/>
              <a:ext cx="217488"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54" name="Gruppieren 13">
            <a:extLst>
              <a:ext uri="{FF2B5EF4-FFF2-40B4-BE49-F238E27FC236}">
                <a16:creationId xmlns:a16="http://schemas.microsoft.com/office/drawing/2014/main" id="{FAAEA6CE-0599-45FB-AC95-C1F9860F17E4}"/>
              </a:ext>
            </a:extLst>
          </p:cNvPr>
          <p:cNvGrpSpPr>
            <a:grpSpLocks/>
          </p:cNvGrpSpPr>
          <p:nvPr/>
        </p:nvGrpSpPr>
        <p:grpSpPr bwMode="auto">
          <a:xfrm>
            <a:off x="3638551" y="4210047"/>
            <a:ext cx="488950" cy="565151"/>
            <a:chOff x="2652713" y="5123825"/>
            <a:chExt cx="488850" cy="565384"/>
          </a:xfrm>
        </p:grpSpPr>
        <p:sp>
          <p:nvSpPr>
            <p:cNvPr id="255" name="Abgerundetes Rechteck 31">
              <a:extLst>
                <a:ext uri="{FF2B5EF4-FFF2-40B4-BE49-F238E27FC236}">
                  <a16:creationId xmlns:a16="http://schemas.microsoft.com/office/drawing/2014/main" id="{040D4E99-7478-4F16-9BCD-97F05260B6B6}"/>
                </a:ext>
              </a:extLst>
            </p:cNvPr>
            <p:cNvSpPr/>
            <p:nvPr/>
          </p:nvSpPr>
          <p:spPr bwMode="auto">
            <a:xfrm>
              <a:off x="2741594" y="5123825"/>
              <a:ext cx="303151" cy="36528"/>
            </a:xfrm>
            <a:prstGeom prst="roundRect">
              <a:avLst>
                <a:gd name="adj" fmla="val 50000"/>
              </a:avLst>
            </a:prstGeom>
            <a:solidFill>
              <a:srgbClr val="41AAC8"/>
            </a:solidFill>
            <a:ln w="19050">
              <a:solidFill>
                <a:schemeClr val="tx1"/>
              </a:solidFill>
              <a:miter lim="800000"/>
            </a:ln>
            <a:effectLst/>
            <a:extLst/>
          </p:spPr>
          <p:txBody>
            <a:bodyPr lIns="108013" tIns="54006" rIns="108013" bIns="54006" spcCol="72000"/>
            <a:lstStyle/>
            <a:p>
              <a:pPr algn="ctr" fontAlgn="auto">
                <a:spcAft>
                  <a:spcPts val="0"/>
                </a:spcAft>
                <a:buClr>
                  <a:srgbClr val="879BAA"/>
                </a:buClr>
                <a:defRPr/>
              </a:pPr>
              <a:endParaRPr lang="en-US" sz="1200" kern="0" dirty="0">
                <a:solidFill>
                  <a:srgbClr val="000000"/>
                </a:solidFill>
                <a:latin typeface="Arial" charset="0"/>
                <a:cs typeface="+mn-cs"/>
              </a:endParaRPr>
            </a:p>
          </p:txBody>
        </p:sp>
        <p:sp>
          <p:nvSpPr>
            <p:cNvPr id="256" name="Freihandform 6">
              <a:extLst>
                <a:ext uri="{FF2B5EF4-FFF2-40B4-BE49-F238E27FC236}">
                  <a16:creationId xmlns:a16="http://schemas.microsoft.com/office/drawing/2014/main" id="{E80E2120-4BD8-4944-A27C-EA7941FDCDC5}"/>
                </a:ext>
              </a:extLst>
            </p:cNvPr>
            <p:cNvSpPr/>
            <p:nvPr/>
          </p:nvSpPr>
          <p:spPr bwMode="auto">
            <a:xfrm>
              <a:off x="2652713" y="5161942"/>
              <a:ext cx="488850" cy="503445"/>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347" h="503635">
                  <a:moveTo>
                    <a:pt x="61912" y="315516"/>
                  </a:moveTo>
                  <a:lnTo>
                    <a:pt x="0" y="315516"/>
                  </a:lnTo>
                  <a:lnTo>
                    <a:pt x="0" y="503635"/>
                  </a:lnTo>
                  <a:lnTo>
                    <a:pt x="57150" y="503635"/>
                  </a:lnTo>
                  <a:lnTo>
                    <a:pt x="57150" y="464344"/>
                  </a:lnTo>
                  <a:lnTo>
                    <a:pt x="157162" y="464344"/>
                  </a:lnTo>
                  <a:lnTo>
                    <a:pt x="329803" y="464344"/>
                  </a:lnTo>
                  <a:lnTo>
                    <a:pt x="429815" y="464344"/>
                  </a:lnTo>
                  <a:lnTo>
                    <a:pt x="429815" y="503635"/>
                  </a:lnTo>
                  <a:lnTo>
                    <a:pt x="489347" y="503635"/>
                  </a:lnTo>
                  <a:lnTo>
                    <a:pt x="489347" y="315516"/>
                  </a:lnTo>
                  <a:lnTo>
                    <a:pt x="428625" y="315516"/>
                  </a:lnTo>
                  <a:lnTo>
                    <a:pt x="428625" y="359569"/>
                  </a:lnTo>
                  <a:lnTo>
                    <a:pt x="351234" y="359569"/>
                  </a:lnTo>
                  <a:lnTo>
                    <a:pt x="351234" y="242888"/>
                  </a:lnTo>
                  <a:lnTo>
                    <a:pt x="394097" y="242888"/>
                  </a:lnTo>
                  <a:lnTo>
                    <a:pt x="394097" y="205979"/>
                  </a:lnTo>
                  <a:lnTo>
                    <a:pt x="303609" y="205979"/>
                  </a:lnTo>
                  <a:lnTo>
                    <a:pt x="303609" y="89297"/>
                  </a:lnTo>
                  <a:lnTo>
                    <a:pt x="258365" y="89297"/>
                  </a:lnTo>
                  <a:lnTo>
                    <a:pt x="258365" y="0"/>
                  </a:lnTo>
                  <a:lnTo>
                    <a:pt x="228600" y="0"/>
                  </a:lnTo>
                  <a:lnTo>
                    <a:pt x="228600" y="92869"/>
                  </a:lnTo>
                  <a:lnTo>
                    <a:pt x="180975" y="92869"/>
                  </a:lnTo>
                  <a:lnTo>
                    <a:pt x="180975" y="205979"/>
                  </a:lnTo>
                  <a:lnTo>
                    <a:pt x="91678" y="205979"/>
                  </a:lnTo>
                  <a:lnTo>
                    <a:pt x="91678" y="241697"/>
                  </a:lnTo>
                  <a:lnTo>
                    <a:pt x="133350" y="241697"/>
                  </a:lnTo>
                  <a:lnTo>
                    <a:pt x="133350" y="359569"/>
                  </a:lnTo>
                  <a:lnTo>
                    <a:pt x="59531" y="361950"/>
                  </a:lnTo>
                  <a:lnTo>
                    <a:pt x="61912" y="315516"/>
                  </a:lnTo>
                  <a:close/>
                </a:path>
              </a:pathLst>
            </a:cu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57" name="Akkord 35">
              <a:extLst>
                <a:ext uri="{FF2B5EF4-FFF2-40B4-BE49-F238E27FC236}">
                  <a16:creationId xmlns:a16="http://schemas.microsoft.com/office/drawing/2014/main" id="{D0C880CF-728B-4000-86FC-0A2F53E6A378}"/>
                </a:ext>
              </a:extLst>
            </p:cNvPr>
            <p:cNvSpPr/>
            <p:nvPr/>
          </p:nvSpPr>
          <p:spPr bwMode="auto">
            <a:xfrm rot="20368306">
              <a:off x="2781275" y="5470044"/>
              <a:ext cx="219030" cy="219165"/>
            </a:xfrm>
            <a:prstGeom prst="chord">
              <a:avLst>
                <a:gd name="adj1" fmla="val 2700000"/>
                <a:gd name="adj2" fmla="val 10540069"/>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58" name="Akkord 8">
              <a:extLst>
                <a:ext uri="{FF2B5EF4-FFF2-40B4-BE49-F238E27FC236}">
                  <a16:creationId xmlns:a16="http://schemas.microsoft.com/office/drawing/2014/main" id="{80874F63-A237-449A-8612-093D8D2DCFCB}"/>
                </a:ext>
              </a:extLst>
            </p:cNvPr>
            <p:cNvSpPr/>
            <p:nvPr/>
          </p:nvSpPr>
          <p:spPr bwMode="auto">
            <a:xfrm rot="20368306">
              <a:off x="2779687" y="5455751"/>
              <a:ext cx="219030" cy="219165"/>
            </a:xfrm>
            <a:prstGeom prst="chord">
              <a:avLst>
                <a:gd name="adj1" fmla="val 2700000"/>
                <a:gd name="adj2" fmla="val 10540069"/>
              </a:avLst>
            </a:prstGeom>
            <a:solidFill>
              <a:srgbClr val="41AAC8"/>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259" name="Gerade Verbindung 10">
              <a:extLst>
                <a:ext uri="{FF2B5EF4-FFF2-40B4-BE49-F238E27FC236}">
                  <a16:creationId xmlns:a16="http://schemas.microsoft.com/office/drawing/2014/main" id="{E759C98F-8723-4E79-9594-A2A17173DB89}"/>
                </a:ext>
              </a:extLst>
            </p:cNvPr>
            <p:cNvCxnSpPr/>
            <p:nvPr/>
          </p:nvCxnSpPr>
          <p:spPr bwMode="auto">
            <a:xfrm>
              <a:off x="2786036" y="5401754"/>
              <a:ext cx="217444" cy="1588"/>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0" name="Gerade Verbindung 38">
              <a:extLst>
                <a:ext uri="{FF2B5EF4-FFF2-40B4-BE49-F238E27FC236}">
                  <a16:creationId xmlns:a16="http://schemas.microsoft.com/office/drawing/2014/main" id="{1833C281-5AD4-45B4-8E1C-72439C0BF85C}"/>
                </a:ext>
              </a:extLst>
            </p:cNvPr>
            <p:cNvCxnSpPr/>
            <p:nvPr/>
          </p:nvCxnSpPr>
          <p:spPr bwMode="auto">
            <a:xfrm>
              <a:off x="2786036" y="5371578"/>
              <a:ext cx="217444"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61" name="Gruppieren 82">
            <a:extLst>
              <a:ext uri="{FF2B5EF4-FFF2-40B4-BE49-F238E27FC236}">
                <a16:creationId xmlns:a16="http://schemas.microsoft.com/office/drawing/2014/main" id="{3497A278-F8F8-419E-9C0E-857CCEA534BC}"/>
              </a:ext>
            </a:extLst>
          </p:cNvPr>
          <p:cNvGrpSpPr/>
          <p:nvPr/>
        </p:nvGrpSpPr>
        <p:grpSpPr>
          <a:xfrm>
            <a:off x="9493250" y="1844675"/>
            <a:ext cx="1369181" cy="1512888"/>
            <a:chOff x="9493250" y="1844675"/>
            <a:chExt cx="1369181" cy="1512888"/>
          </a:xfrm>
        </p:grpSpPr>
        <p:grpSp>
          <p:nvGrpSpPr>
            <p:cNvPr id="262" name="Gruppieren 83">
              <a:extLst>
                <a:ext uri="{FF2B5EF4-FFF2-40B4-BE49-F238E27FC236}">
                  <a16:creationId xmlns:a16="http://schemas.microsoft.com/office/drawing/2014/main" id="{FCE1A3B5-C94A-4DA4-9B01-8BE7E86FB155}"/>
                </a:ext>
              </a:extLst>
            </p:cNvPr>
            <p:cNvGrpSpPr/>
            <p:nvPr/>
          </p:nvGrpSpPr>
          <p:grpSpPr>
            <a:xfrm>
              <a:off x="9493250" y="1844675"/>
              <a:ext cx="1230313" cy="1512888"/>
              <a:chOff x="9493250" y="1844675"/>
              <a:chExt cx="1230313" cy="1512888"/>
            </a:xfrm>
          </p:grpSpPr>
          <p:sp>
            <p:nvSpPr>
              <p:cNvPr id="264" name="Rad 33">
                <a:extLst>
                  <a:ext uri="{FF2B5EF4-FFF2-40B4-BE49-F238E27FC236}">
                    <a16:creationId xmlns:a16="http://schemas.microsoft.com/office/drawing/2014/main" id="{09BC6FDA-1FF8-4268-B25A-166E9F1273BF}"/>
                  </a:ext>
                </a:extLst>
              </p:cNvPr>
              <p:cNvSpPr/>
              <p:nvPr/>
            </p:nvSpPr>
            <p:spPr bwMode="auto">
              <a:xfrm>
                <a:off x="9493250" y="3117850"/>
                <a:ext cx="239713" cy="239713"/>
              </a:xfrm>
              <a:prstGeom prst="donut">
                <a:avLst/>
              </a:prstGeom>
              <a:solidFill>
                <a:srgbClr val="41AAC8"/>
              </a:solidFill>
              <a:ln>
                <a:solidFill>
                  <a:srgbClr val="000000"/>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65" name="Rad 541">
                <a:extLst>
                  <a:ext uri="{FF2B5EF4-FFF2-40B4-BE49-F238E27FC236}">
                    <a16:creationId xmlns:a16="http://schemas.microsoft.com/office/drawing/2014/main" id="{F86F706A-FB7B-4B0C-BA88-C154A55BC317}"/>
                  </a:ext>
                </a:extLst>
              </p:cNvPr>
              <p:cNvSpPr/>
              <p:nvPr/>
            </p:nvSpPr>
            <p:spPr bwMode="auto">
              <a:xfrm>
                <a:off x="10483850" y="3117850"/>
                <a:ext cx="239713" cy="239713"/>
              </a:xfrm>
              <a:prstGeom prst="donut">
                <a:avLst/>
              </a:prstGeom>
              <a:solidFill>
                <a:srgbClr val="41AAC8"/>
              </a:solidFill>
              <a:ln>
                <a:solidFill>
                  <a:srgbClr val="000000"/>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66" name="Gruppieren 754">
                <a:extLst>
                  <a:ext uri="{FF2B5EF4-FFF2-40B4-BE49-F238E27FC236}">
                    <a16:creationId xmlns:a16="http://schemas.microsoft.com/office/drawing/2014/main" id="{5151DA48-D918-409B-A3BE-D7439BA36C77}"/>
                  </a:ext>
                </a:extLst>
              </p:cNvPr>
              <p:cNvGrpSpPr>
                <a:grpSpLocks/>
              </p:cNvGrpSpPr>
              <p:nvPr/>
            </p:nvGrpSpPr>
            <p:grpSpPr bwMode="auto">
              <a:xfrm>
                <a:off x="9648825" y="3025775"/>
                <a:ext cx="879475" cy="96838"/>
                <a:chOff x="9648961" y="3032956"/>
                <a:chExt cx="819697" cy="89797"/>
              </a:xfrm>
            </p:grpSpPr>
            <p:sp>
              <p:nvSpPr>
                <p:cNvPr id="301" name="Rectangle 382">
                  <a:extLst>
                    <a:ext uri="{FF2B5EF4-FFF2-40B4-BE49-F238E27FC236}">
                      <a16:creationId xmlns:a16="http://schemas.microsoft.com/office/drawing/2014/main" id="{CAC38958-9F03-45AA-8B9A-47BEFC0EE665}"/>
                    </a:ext>
                  </a:extLst>
                </p:cNvPr>
                <p:cNvSpPr>
                  <a:spLocks noChangeArrowheads="1"/>
                </p:cNvSpPr>
                <p:nvPr/>
              </p:nvSpPr>
              <p:spPr bwMode="auto">
                <a:xfrm>
                  <a:off x="10289384" y="3080643"/>
                  <a:ext cx="165891"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2" name="Rectangle 383">
                  <a:extLst>
                    <a:ext uri="{FF2B5EF4-FFF2-40B4-BE49-F238E27FC236}">
                      <a16:creationId xmlns:a16="http://schemas.microsoft.com/office/drawing/2014/main" id="{0EEB5D41-475D-4E91-9103-6E985C2E97A3}"/>
                    </a:ext>
                  </a:extLst>
                </p:cNvPr>
                <p:cNvSpPr>
                  <a:spLocks noChangeArrowheads="1"/>
                </p:cNvSpPr>
                <p:nvPr/>
              </p:nvSpPr>
              <p:spPr bwMode="auto">
                <a:xfrm>
                  <a:off x="10289384" y="3032956"/>
                  <a:ext cx="165891"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3" name="Freeform 384">
                  <a:extLst>
                    <a:ext uri="{FF2B5EF4-FFF2-40B4-BE49-F238E27FC236}">
                      <a16:creationId xmlns:a16="http://schemas.microsoft.com/office/drawing/2014/main" id="{A0732DAA-C40A-41B5-A799-18CF3678A23C}"/>
                    </a:ext>
                  </a:extLst>
                </p:cNvPr>
                <p:cNvSpPr>
                  <a:spLocks/>
                </p:cNvSpPr>
                <p:nvPr/>
              </p:nvSpPr>
              <p:spPr bwMode="auto">
                <a:xfrm>
                  <a:off x="10276280" y="3043553"/>
                  <a:ext cx="192378" cy="37090"/>
                </a:xfrm>
                <a:custGeom>
                  <a:avLst/>
                  <a:gdLst>
                    <a:gd name="T0" fmla="*/ 182496 w 292"/>
                    <a:gd name="T1" fmla="*/ 37090 h 56"/>
                    <a:gd name="T2" fmla="*/ 10541 w 292"/>
                    <a:gd name="T3" fmla="*/ 37090 h 56"/>
                    <a:gd name="T4" fmla="*/ 0 w 292"/>
                    <a:gd name="T5" fmla="*/ 27155 h 56"/>
                    <a:gd name="T6" fmla="*/ 0 w 292"/>
                    <a:gd name="T7" fmla="*/ 0 h 56"/>
                    <a:gd name="T8" fmla="*/ 192378 w 292"/>
                    <a:gd name="T9" fmla="*/ 0 h 56"/>
                    <a:gd name="T10" fmla="*/ 192378 w 292"/>
                    <a:gd name="T11" fmla="*/ 27155 h 56"/>
                    <a:gd name="T12" fmla="*/ 182496 w 292"/>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2" h="56">
                      <a:moveTo>
                        <a:pt x="277" y="56"/>
                      </a:moveTo>
                      <a:cubicBezTo>
                        <a:pt x="16" y="56"/>
                        <a:pt x="16" y="56"/>
                        <a:pt x="16" y="56"/>
                      </a:cubicBezTo>
                      <a:cubicBezTo>
                        <a:pt x="8" y="56"/>
                        <a:pt x="0" y="49"/>
                        <a:pt x="0" y="41"/>
                      </a:cubicBezTo>
                      <a:cubicBezTo>
                        <a:pt x="0" y="0"/>
                        <a:pt x="0" y="0"/>
                        <a:pt x="0" y="0"/>
                      </a:cubicBezTo>
                      <a:cubicBezTo>
                        <a:pt x="292" y="0"/>
                        <a:pt x="292" y="0"/>
                        <a:pt x="292" y="0"/>
                      </a:cubicBezTo>
                      <a:cubicBezTo>
                        <a:pt x="292" y="41"/>
                        <a:pt x="292" y="41"/>
                        <a:pt x="292" y="41"/>
                      </a:cubicBezTo>
                      <a:cubicBezTo>
                        <a:pt x="292" y="49"/>
                        <a:pt x="285" y="56"/>
                        <a:pt x="277"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4" name="Freeform 385">
                  <a:extLst>
                    <a:ext uri="{FF2B5EF4-FFF2-40B4-BE49-F238E27FC236}">
                      <a16:creationId xmlns:a16="http://schemas.microsoft.com/office/drawing/2014/main" id="{07013709-3602-4C8E-B21B-1D84D47CE8C7}"/>
                    </a:ext>
                  </a:extLst>
                </p:cNvPr>
                <p:cNvSpPr>
                  <a:spLocks/>
                </p:cNvSpPr>
                <p:nvPr/>
              </p:nvSpPr>
              <p:spPr bwMode="auto">
                <a:xfrm>
                  <a:off x="10326187" y="3080643"/>
                  <a:ext cx="91728" cy="42110"/>
                </a:xfrm>
                <a:custGeom>
                  <a:avLst/>
                  <a:gdLst>
                    <a:gd name="T0" fmla="*/ 76550 w 139"/>
                    <a:gd name="T1" fmla="*/ 42110 h 64"/>
                    <a:gd name="T2" fmla="*/ 15178 w 139"/>
                    <a:gd name="T3" fmla="*/ 42110 h 64"/>
                    <a:gd name="T4" fmla="*/ 7919 w 139"/>
                    <a:gd name="T5" fmla="*/ 35530 h 64"/>
                    <a:gd name="T6" fmla="*/ 7919 w 139"/>
                    <a:gd name="T7" fmla="*/ 8554 h 64"/>
                    <a:gd name="T8" fmla="*/ 0 w 139"/>
                    <a:gd name="T9" fmla="*/ 0 h 64"/>
                    <a:gd name="T10" fmla="*/ 91728 w 139"/>
                    <a:gd name="T11" fmla="*/ 0 h 64"/>
                    <a:gd name="T12" fmla="*/ 84469 w 139"/>
                    <a:gd name="T13" fmla="*/ 8554 h 64"/>
                    <a:gd name="T14" fmla="*/ 84469 w 139"/>
                    <a:gd name="T15" fmla="*/ 35530 h 64"/>
                    <a:gd name="T16" fmla="*/ 76550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3" y="64"/>
                        <a:pt x="23" y="64"/>
                        <a:pt x="23" y="64"/>
                      </a:cubicBezTo>
                      <a:cubicBezTo>
                        <a:pt x="16" y="64"/>
                        <a:pt x="12" y="60"/>
                        <a:pt x="12" y="54"/>
                      </a:cubicBezTo>
                      <a:cubicBezTo>
                        <a:pt x="12" y="13"/>
                        <a:pt x="12" y="13"/>
                        <a:pt x="12" y="13"/>
                      </a:cubicBezTo>
                      <a:cubicBezTo>
                        <a:pt x="12" y="3"/>
                        <a:pt x="0" y="0"/>
                        <a:pt x="0" y="0"/>
                      </a:cubicBezTo>
                      <a:cubicBezTo>
                        <a:pt x="139" y="0"/>
                        <a:pt x="139" y="0"/>
                        <a:pt x="139" y="0"/>
                      </a:cubicBezTo>
                      <a:cubicBezTo>
                        <a:pt x="139" y="0"/>
                        <a:pt x="128" y="4"/>
                        <a:pt x="128" y="13"/>
                      </a:cubicBezTo>
                      <a:cubicBezTo>
                        <a:pt x="128" y="54"/>
                        <a:pt x="128" y="54"/>
                        <a:pt x="128" y="54"/>
                      </a:cubicBezTo>
                      <a:cubicBezTo>
                        <a:pt x="128" y="60"/>
                        <a:pt x="122"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5" name="Oval 386">
                  <a:extLst>
                    <a:ext uri="{FF2B5EF4-FFF2-40B4-BE49-F238E27FC236}">
                      <a16:creationId xmlns:a16="http://schemas.microsoft.com/office/drawing/2014/main" id="{D732DF67-4165-48F5-A2E2-8B3F9445E8F5}"/>
                    </a:ext>
                  </a:extLst>
                </p:cNvPr>
                <p:cNvSpPr>
                  <a:spLocks noChangeArrowheads="1"/>
                </p:cNvSpPr>
                <p:nvPr/>
              </p:nvSpPr>
              <p:spPr bwMode="auto">
                <a:xfrm>
                  <a:off x="10289384" y="3081758"/>
                  <a:ext cx="39591"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6" name="Oval 387">
                  <a:extLst>
                    <a:ext uri="{FF2B5EF4-FFF2-40B4-BE49-F238E27FC236}">
                      <a16:creationId xmlns:a16="http://schemas.microsoft.com/office/drawing/2014/main" id="{9CA303DD-DCCC-402A-AB94-3FEEA9C52575}"/>
                    </a:ext>
                  </a:extLst>
                </p:cNvPr>
                <p:cNvSpPr>
                  <a:spLocks noChangeArrowheads="1"/>
                </p:cNvSpPr>
                <p:nvPr/>
              </p:nvSpPr>
              <p:spPr bwMode="auto">
                <a:xfrm>
                  <a:off x="10299979" y="3092356"/>
                  <a:ext cx="18959"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7" name="Oval 388">
                  <a:extLst>
                    <a:ext uri="{FF2B5EF4-FFF2-40B4-BE49-F238E27FC236}">
                      <a16:creationId xmlns:a16="http://schemas.microsoft.com/office/drawing/2014/main" id="{D2100A8A-8B51-4ADD-AA71-B8C2E7905FE8}"/>
                    </a:ext>
                  </a:extLst>
                </p:cNvPr>
                <p:cNvSpPr>
                  <a:spLocks noChangeArrowheads="1"/>
                </p:cNvSpPr>
                <p:nvPr/>
              </p:nvSpPr>
              <p:spPr bwMode="auto">
                <a:xfrm>
                  <a:off x="10293287"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8" name="Oval 389">
                  <a:extLst>
                    <a:ext uri="{FF2B5EF4-FFF2-40B4-BE49-F238E27FC236}">
                      <a16:creationId xmlns:a16="http://schemas.microsoft.com/office/drawing/2014/main" id="{5E31430F-5244-4BB1-93E2-6E4813754AA7}"/>
                    </a:ext>
                  </a:extLst>
                </p:cNvPr>
                <p:cNvSpPr>
                  <a:spLocks noChangeArrowheads="1"/>
                </p:cNvSpPr>
                <p:nvPr/>
              </p:nvSpPr>
              <p:spPr bwMode="auto">
                <a:xfrm>
                  <a:off x="10414012" y="3081758"/>
                  <a:ext cx="40148"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9" name="Oval 390">
                  <a:extLst>
                    <a:ext uri="{FF2B5EF4-FFF2-40B4-BE49-F238E27FC236}">
                      <a16:creationId xmlns:a16="http://schemas.microsoft.com/office/drawing/2014/main" id="{E74BE576-FA7C-424C-A9E7-8E1F20F24927}"/>
                    </a:ext>
                  </a:extLst>
                </p:cNvPr>
                <p:cNvSpPr>
                  <a:spLocks noChangeArrowheads="1"/>
                </p:cNvSpPr>
                <p:nvPr/>
              </p:nvSpPr>
              <p:spPr bwMode="auto">
                <a:xfrm>
                  <a:off x="10424327"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0" name="Oval 391">
                  <a:extLst>
                    <a:ext uri="{FF2B5EF4-FFF2-40B4-BE49-F238E27FC236}">
                      <a16:creationId xmlns:a16="http://schemas.microsoft.com/office/drawing/2014/main" id="{5B4ECE44-17FF-4D51-B1F6-A28B5330F547}"/>
                    </a:ext>
                  </a:extLst>
                </p:cNvPr>
                <p:cNvSpPr>
                  <a:spLocks noChangeArrowheads="1"/>
                </p:cNvSpPr>
                <p:nvPr/>
              </p:nvSpPr>
              <p:spPr bwMode="auto">
                <a:xfrm>
                  <a:off x="10417915"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1" name="Oval 392">
                  <a:extLst>
                    <a:ext uri="{FF2B5EF4-FFF2-40B4-BE49-F238E27FC236}">
                      <a16:creationId xmlns:a16="http://schemas.microsoft.com/office/drawing/2014/main" id="{3E0044D3-CC74-43E4-9B05-31EB653FD33B}"/>
                    </a:ext>
                  </a:extLst>
                </p:cNvPr>
                <p:cNvSpPr>
                  <a:spLocks noChangeArrowheads="1"/>
                </p:cNvSpPr>
                <p:nvPr/>
              </p:nvSpPr>
              <p:spPr bwMode="auto">
                <a:xfrm>
                  <a:off x="10343473"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2" name="Oval 393">
                  <a:extLst>
                    <a:ext uri="{FF2B5EF4-FFF2-40B4-BE49-F238E27FC236}">
                      <a16:creationId xmlns:a16="http://schemas.microsoft.com/office/drawing/2014/main" id="{F2FA672E-E5A9-4E26-A1DB-B95867B930DE}"/>
                    </a:ext>
                  </a:extLst>
                </p:cNvPr>
                <p:cNvSpPr>
                  <a:spLocks noChangeArrowheads="1"/>
                </p:cNvSpPr>
                <p:nvPr/>
              </p:nvSpPr>
              <p:spPr bwMode="auto">
                <a:xfrm>
                  <a:off x="10346818"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3" name="Oval 394">
                  <a:extLst>
                    <a:ext uri="{FF2B5EF4-FFF2-40B4-BE49-F238E27FC236}">
                      <a16:creationId xmlns:a16="http://schemas.microsoft.com/office/drawing/2014/main" id="{7F2CFEC7-ACC6-4A21-AED8-107233D82C32}"/>
                    </a:ext>
                  </a:extLst>
                </p:cNvPr>
                <p:cNvSpPr>
                  <a:spLocks noChangeArrowheads="1"/>
                </p:cNvSpPr>
                <p:nvPr/>
              </p:nvSpPr>
              <p:spPr bwMode="auto">
                <a:xfrm>
                  <a:off x="10381670" y="3092356"/>
                  <a:ext cx="18402"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4" name="Oval 395">
                  <a:extLst>
                    <a:ext uri="{FF2B5EF4-FFF2-40B4-BE49-F238E27FC236}">
                      <a16:creationId xmlns:a16="http://schemas.microsoft.com/office/drawing/2014/main" id="{7D020188-DF63-4975-AEBB-3B0448B29611}"/>
                    </a:ext>
                  </a:extLst>
                </p:cNvPr>
                <p:cNvSpPr>
                  <a:spLocks noChangeArrowheads="1"/>
                </p:cNvSpPr>
                <p:nvPr/>
              </p:nvSpPr>
              <p:spPr bwMode="auto">
                <a:xfrm>
                  <a:off x="10384179"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5" name="Rectangle 396">
                  <a:extLst>
                    <a:ext uri="{FF2B5EF4-FFF2-40B4-BE49-F238E27FC236}">
                      <a16:creationId xmlns:a16="http://schemas.microsoft.com/office/drawing/2014/main" id="{C9F6428C-04FC-4FE6-923D-88C64647CF93}"/>
                    </a:ext>
                  </a:extLst>
                </p:cNvPr>
                <p:cNvSpPr>
                  <a:spLocks noChangeArrowheads="1"/>
                </p:cNvSpPr>
                <p:nvPr/>
              </p:nvSpPr>
              <p:spPr bwMode="auto">
                <a:xfrm>
                  <a:off x="10078605" y="3080643"/>
                  <a:ext cx="168679"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6" name="Rectangle 397">
                  <a:extLst>
                    <a:ext uri="{FF2B5EF4-FFF2-40B4-BE49-F238E27FC236}">
                      <a16:creationId xmlns:a16="http://schemas.microsoft.com/office/drawing/2014/main" id="{0295509F-E069-4E50-A0CD-822D5EE61252}"/>
                    </a:ext>
                  </a:extLst>
                </p:cNvPr>
                <p:cNvSpPr>
                  <a:spLocks noChangeArrowheads="1"/>
                </p:cNvSpPr>
                <p:nvPr/>
              </p:nvSpPr>
              <p:spPr bwMode="auto">
                <a:xfrm>
                  <a:off x="10078605" y="3032956"/>
                  <a:ext cx="165891"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7" name="Freeform 398">
                  <a:extLst>
                    <a:ext uri="{FF2B5EF4-FFF2-40B4-BE49-F238E27FC236}">
                      <a16:creationId xmlns:a16="http://schemas.microsoft.com/office/drawing/2014/main" id="{BF115CC0-29AC-426C-A8A7-4D46662D9711}"/>
                    </a:ext>
                  </a:extLst>
                </p:cNvPr>
                <p:cNvSpPr>
                  <a:spLocks/>
                </p:cNvSpPr>
                <p:nvPr/>
              </p:nvSpPr>
              <p:spPr bwMode="auto">
                <a:xfrm>
                  <a:off x="10068010" y="3043553"/>
                  <a:ext cx="189590" cy="37090"/>
                </a:xfrm>
                <a:custGeom>
                  <a:avLst/>
                  <a:gdLst>
                    <a:gd name="T0" fmla="*/ 181032 w 288"/>
                    <a:gd name="T1" fmla="*/ 37090 h 56"/>
                    <a:gd name="T2" fmla="*/ 8558 w 288"/>
                    <a:gd name="T3" fmla="*/ 37090 h 56"/>
                    <a:gd name="T4" fmla="*/ 0 w 288"/>
                    <a:gd name="T5" fmla="*/ 27155 h 56"/>
                    <a:gd name="T6" fmla="*/ 0 w 288"/>
                    <a:gd name="T7" fmla="*/ 0 h 56"/>
                    <a:gd name="T8" fmla="*/ 189590 w 288"/>
                    <a:gd name="T9" fmla="*/ 0 h 56"/>
                    <a:gd name="T10" fmla="*/ 189590 w 288"/>
                    <a:gd name="T11" fmla="*/ 27155 h 56"/>
                    <a:gd name="T12" fmla="*/ 181032 w 288"/>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8" h="56">
                      <a:moveTo>
                        <a:pt x="275" y="56"/>
                      </a:moveTo>
                      <a:cubicBezTo>
                        <a:pt x="13" y="56"/>
                        <a:pt x="13" y="56"/>
                        <a:pt x="13" y="56"/>
                      </a:cubicBezTo>
                      <a:cubicBezTo>
                        <a:pt x="6" y="56"/>
                        <a:pt x="0" y="49"/>
                        <a:pt x="0" y="41"/>
                      </a:cubicBezTo>
                      <a:cubicBezTo>
                        <a:pt x="0" y="0"/>
                        <a:pt x="0" y="0"/>
                        <a:pt x="0" y="0"/>
                      </a:cubicBezTo>
                      <a:cubicBezTo>
                        <a:pt x="288" y="0"/>
                        <a:pt x="288" y="0"/>
                        <a:pt x="288" y="0"/>
                      </a:cubicBezTo>
                      <a:cubicBezTo>
                        <a:pt x="288" y="41"/>
                        <a:pt x="288" y="41"/>
                        <a:pt x="288" y="41"/>
                      </a:cubicBezTo>
                      <a:cubicBezTo>
                        <a:pt x="288" y="49"/>
                        <a:pt x="282" y="56"/>
                        <a:pt x="275"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 name="Freeform 399">
                  <a:extLst>
                    <a:ext uri="{FF2B5EF4-FFF2-40B4-BE49-F238E27FC236}">
                      <a16:creationId xmlns:a16="http://schemas.microsoft.com/office/drawing/2014/main" id="{D1D94566-196E-46AB-9445-FAF917D197FF}"/>
                    </a:ext>
                  </a:extLst>
                </p:cNvPr>
                <p:cNvSpPr>
                  <a:spLocks/>
                </p:cNvSpPr>
                <p:nvPr/>
              </p:nvSpPr>
              <p:spPr bwMode="auto">
                <a:xfrm>
                  <a:off x="10115965" y="3080643"/>
                  <a:ext cx="91728" cy="42110"/>
                </a:xfrm>
                <a:custGeom>
                  <a:avLst/>
                  <a:gdLst>
                    <a:gd name="T0" fmla="*/ 76550 w 139"/>
                    <a:gd name="T1" fmla="*/ 42110 h 64"/>
                    <a:gd name="T2" fmla="*/ 15838 w 139"/>
                    <a:gd name="T3" fmla="*/ 42110 h 64"/>
                    <a:gd name="T4" fmla="*/ 7259 w 139"/>
                    <a:gd name="T5" fmla="*/ 35530 h 64"/>
                    <a:gd name="T6" fmla="*/ 7259 w 139"/>
                    <a:gd name="T7" fmla="*/ 8554 h 64"/>
                    <a:gd name="T8" fmla="*/ 0 w 139"/>
                    <a:gd name="T9" fmla="*/ 0 h 64"/>
                    <a:gd name="T10" fmla="*/ 91728 w 139"/>
                    <a:gd name="T11" fmla="*/ 0 h 64"/>
                    <a:gd name="T12" fmla="*/ 83809 w 139"/>
                    <a:gd name="T13" fmla="*/ 8554 h 64"/>
                    <a:gd name="T14" fmla="*/ 83809 w 139"/>
                    <a:gd name="T15" fmla="*/ 35530 h 64"/>
                    <a:gd name="T16" fmla="*/ 76550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4" y="64"/>
                        <a:pt x="24" y="64"/>
                        <a:pt x="24" y="64"/>
                      </a:cubicBezTo>
                      <a:cubicBezTo>
                        <a:pt x="17" y="64"/>
                        <a:pt x="11" y="60"/>
                        <a:pt x="11" y="54"/>
                      </a:cubicBezTo>
                      <a:cubicBezTo>
                        <a:pt x="11" y="13"/>
                        <a:pt x="11" y="13"/>
                        <a:pt x="11" y="13"/>
                      </a:cubicBezTo>
                      <a:cubicBezTo>
                        <a:pt x="11" y="3"/>
                        <a:pt x="0" y="0"/>
                        <a:pt x="0" y="0"/>
                      </a:cubicBezTo>
                      <a:cubicBezTo>
                        <a:pt x="139" y="0"/>
                        <a:pt x="139" y="0"/>
                        <a:pt x="139" y="0"/>
                      </a:cubicBezTo>
                      <a:cubicBezTo>
                        <a:pt x="139" y="0"/>
                        <a:pt x="127" y="4"/>
                        <a:pt x="127" y="13"/>
                      </a:cubicBezTo>
                      <a:cubicBezTo>
                        <a:pt x="127" y="54"/>
                        <a:pt x="127" y="54"/>
                        <a:pt x="127" y="54"/>
                      </a:cubicBezTo>
                      <a:cubicBezTo>
                        <a:pt x="127" y="60"/>
                        <a:pt x="123"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 name="Oval 400">
                  <a:extLst>
                    <a:ext uri="{FF2B5EF4-FFF2-40B4-BE49-F238E27FC236}">
                      <a16:creationId xmlns:a16="http://schemas.microsoft.com/office/drawing/2014/main" id="{A36B50DD-DC2E-4447-BD50-0DAC9BD09C16}"/>
                    </a:ext>
                  </a:extLst>
                </p:cNvPr>
                <p:cNvSpPr>
                  <a:spLocks noChangeArrowheads="1"/>
                </p:cNvSpPr>
                <p:nvPr/>
              </p:nvSpPr>
              <p:spPr bwMode="auto">
                <a:xfrm>
                  <a:off x="10079720" y="3081758"/>
                  <a:ext cx="39591"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0" name="Oval 401">
                  <a:extLst>
                    <a:ext uri="{FF2B5EF4-FFF2-40B4-BE49-F238E27FC236}">
                      <a16:creationId xmlns:a16="http://schemas.microsoft.com/office/drawing/2014/main" id="{39F441C6-95B7-4973-AA98-CCE110D18E83}"/>
                    </a:ext>
                  </a:extLst>
                </p:cNvPr>
                <p:cNvSpPr>
                  <a:spLocks noChangeArrowheads="1"/>
                </p:cNvSpPr>
                <p:nvPr/>
              </p:nvSpPr>
              <p:spPr bwMode="auto">
                <a:xfrm>
                  <a:off x="10090315" y="3092356"/>
                  <a:ext cx="18402"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1" name="Oval 402">
                  <a:extLst>
                    <a:ext uri="{FF2B5EF4-FFF2-40B4-BE49-F238E27FC236}">
                      <a16:creationId xmlns:a16="http://schemas.microsoft.com/office/drawing/2014/main" id="{EA4C6A5F-6EA6-40C6-A9DF-DDD975794C16}"/>
                    </a:ext>
                  </a:extLst>
                </p:cNvPr>
                <p:cNvSpPr>
                  <a:spLocks noChangeArrowheads="1"/>
                </p:cNvSpPr>
                <p:nvPr/>
              </p:nvSpPr>
              <p:spPr bwMode="auto">
                <a:xfrm>
                  <a:off x="10083066" y="3085942"/>
                  <a:ext cx="32900"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2" name="Oval 403">
                  <a:extLst>
                    <a:ext uri="{FF2B5EF4-FFF2-40B4-BE49-F238E27FC236}">
                      <a16:creationId xmlns:a16="http://schemas.microsoft.com/office/drawing/2014/main" id="{3D75C32A-C5B7-428F-ABA8-C7B6F296E50E}"/>
                    </a:ext>
                  </a:extLst>
                </p:cNvPr>
                <p:cNvSpPr>
                  <a:spLocks noChangeArrowheads="1"/>
                </p:cNvSpPr>
                <p:nvPr/>
              </p:nvSpPr>
              <p:spPr bwMode="auto">
                <a:xfrm>
                  <a:off x="10204348" y="3081758"/>
                  <a:ext cx="39591"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3" name="Oval 404">
                  <a:extLst>
                    <a:ext uri="{FF2B5EF4-FFF2-40B4-BE49-F238E27FC236}">
                      <a16:creationId xmlns:a16="http://schemas.microsoft.com/office/drawing/2014/main" id="{D5ED5073-9344-408E-9721-E1A90C63AB4B}"/>
                    </a:ext>
                  </a:extLst>
                </p:cNvPr>
                <p:cNvSpPr>
                  <a:spLocks noChangeArrowheads="1"/>
                </p:cNvSpPr>
                <p:nvPr/>
              </p:nvSpPr>
              <p:spPr bwMode="auto">
                <a:xfrm>
                  <a:off x="10214942" y="3092356"/>
                  <a:ext cx="18959"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4" name="Oval 405">
                  <a:extLst>
                    <a:ext uri="{FF2B5EF4-FFF2-40B4-BE49-F238E27FC236}">
                      <a16:creationId xmlns:a16="http://schemas.microsoft.com/office/drawing/2014/main" id="{C72FB95A-EF3C-4D89-B3CB-6E233141BA8D}"/>
                    </a:ext>
                  </a:extLst>
                </p:cNvPr>
                <p:cNvSpPr>
                  <a:spLocks noChangeArrowheads="1"/>
                </p:cNvSpPr>
                <p:nvPr/>
              </p:nvSpPr>
              <p:spPr bwMode="auto">
                <a:xfrm>
                  <a:off x="10208251"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5" name="Oval 406">
                  <a:extLst>
                    <a:ext uri="{FF2B5EF4-FFF2-40B4-BE49-F238E27FC236}">
                      <a16:creationId xmlns:a16="http://schemas.microsoft.com/office/drawing/2014/main" id="{BCC0F745-3922-449F-B0A8-40A8F94592A8}"/>
                    </a:ext>
                  </a:extLst>
                </p:cNvPr>
                <p:cNvSpPr>
                  <a:spLocks noChangeArrowheads="1"/>
                </p:cNvSpPr>
                <p:nvPr/>
              </p:nvSpPr>
              <p:spPr bwMode="auto">
                <a:xfrm>
                  <a:off x="10133809" y="3092356"/>
                  <a:ext cx="19238"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6" name="Oval 407">
                  <a:extLst>
                    <a:ext uri="{FF2B5EF4-FFF2-40B4-BE49-F238E27FC236}">
                      <a16:creationId xmlns:a16="http://schemas.microsoft.com/office/drawing/2014/main" id="{5D25D538-4614-4E70-9D6C-B8CCD2AE4CE4}"/>
                    </a:ext>
                  </a:extLst>
                </p:cNvPr>
                <p:cNvSpPr>
                  <a:spLocks noChangeArrowheads="1"/>
                </p:cNvSpPr>
                <p:nvPr/>
              </p:nvSpPr>
              <p:spPr bwMode="auto">
                <a:xfrm>
                  <a:off x="10137155" y="3095702"/>
                  <a:ext cx="12546"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7" name="Oval 408">
                  <a:extLst>
                    <a:ext uri="{FF2B5EF4-FFF2-40B4-BE49-F238E27FC236}">
                      <a16:creationId xmlns:a16="http://schemas.microsoft.com/office/drawing/2014/main" id="{D8DD30DB-F440-4868-9727-64211F5CF642}"/>
                    </a:ext>
                  </a:extLst>
                </p:cNvPr>
                <p:cNvSpPr>
                  <a:spLocks noChangeArrowheads="1"/>
                </p:cNvSpPr>
                <p:nvPr/>
              </p:nvSpPr>
              <p:spPr bwMode="auto">
                <a:xfrm>
                  <a:off x="10171448"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8" name="Oval 409">
                  <a:extLst>
                    <a:ext uri="{FF2B5EF4-FFF2-40B4-BE49-F238E27FC236}">
                      <a16:creationId xmlns:a16="http://schemas.microsoft.com/office/drawing/2014/main" id="{F3D627F7-5EC0-401F-AD65-1476AB415BBE}"/>
                    </a:ext>
                  </a:extLst>
                </p:cNvPr>
                <p:cNvSpPr>
                  <a:spLocks noChangeArrowheads="1"/>
                </p:cNvSpPr>
                <p:nvPr/>
              </p:nvSpPr>
              <p:spPr bwMode="auto">
                <a:xfrm>
                  <a:off x="10174794"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9" name="Rectangle 410">
                  <a:extLst>
                    <a:ext uri="{FF2B5EF4-FFF2-40B4-BE49-F238E27FC236}">
                      <a16:creationId xmlns:a16="http://schemas.microsoft.com/office/drawing/2014/main" id="{613484DA-06C4-4412-8FD0-28097FBDA503}"/>
                    </a:ext>
                  </a:extLst>
                </p:cNvPr>
                <p:cNvSpPr>
                  <a:spLocks noChangeArrowheads="1"/>
                </p:cNvSpPr>
                <p:nvPr/>
              </p:nvSpPr>
              <p:spPr bwMode="auto">
                <a:xfrm>
                  <a:off x="9870335" y="3080643"/>
                  <a:ext cx="165891"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0" name="Rectangle 411">
                  <a:extLst>
                    <a:ext uri="{FF2B5EF4-FFF2-40B4-BE49-F238E27FC236}">
                      <a16:creationId xmlns:a16="http://schemas.microsoft.com/office/drawing/2014/main" id="{AF327B27-2C20-4070-9B2E-79104964EBFF}"/>
                    </a:ext>
                  </a:extLst>
                </p:cNvPr>
                <p:cNvSpPr>
                  <a:spLocks noChangeArrowheads="1"/>
                </p:cNvSpPr>
                <p:nvPr/>
              </p:nvSpPr>
              <p:spPr bwMode="auto">
                <a:xfrm>
                  <a:off x="9867547" y="3032956"/>
                  <a:ext cx="168679"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1" name="Freeform 412">
                  <a:extLst>
                    <a:ext uri="{FF2B5EF4-FFF2-40B4-BE49-F238E27FC236}">
                      <a16:creationId xmlns:a16="http://schemas.microsoft.com/office/drawing/2014/main" id="{131FD0FD-CE9E-405B-BE1C-F03A3E4D4970}"/>
                    </a:ext>
                  </a:extLst>
                </p:cNvPr>
                <p:cNvSpPr>
                  <a:spLocks/>
                </p:cNvSpPr>
                <p:nvPr/>
              </p:nvSpPr>
              <p:spPr bwMode="auto">
                <a:xfrm>
                  <a:off x="9857231" y="3043553"/>
                  <a:ext cx="192378" cy="37090"/>
                </a:xfrm>
                <a:custGeom>
                  <a:avLst/>
                  <a:gdLst>
                    <a:gd name="T0" fmla="*/ 181837 w 292"/>
                    <a:gd name="T1" fmla="*/ 37090 h 56"/>
                    <a:gd name="T2" fmla="*/ 9882 w 292"/>
                    <a:gd name="T3" fmla="*/ 37090 h 56"/>
                    <a:gd name="T4" fmla="*/ 0 w 292"/>
                    <a:gd name="T5" fmla="*/ 27155 h 56"/>
                    <a:gd name="T6" fmla="*/ 0 w 292"/>
                    <a:gd name="T7" fmla="*/ 0 h 56"/>
                    <a:gd name="T8" fmla="*/ 192378 w 292"/>
                    <a:gd name="T9" fmla="*/ 0 h 56"/>
                    <a:gd name="T10" fmla="*/ 192378 w 292"/>
                    <a:gd name="T11" fmla="*/ 27155 h 56"/>
                    <a:gd name="T12" fmla="*/ 181837 w 292"/>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2" h="56">
                      <a:moveTo>
                        <a:pt x="276" y="56"/>
                      </a:moveTo>
                      <a:cubicBezTo>
                        <a:pt x="15" y="56"/>
                        <a:pt x="15" y="56"/>
                        <a:pt x="15" y="56"/>
                      </a:cubicBezTo>
                      <a:cubicBezTo>
                        <a:pt x="8" y="56"/>
                        <a:pt x="0" y="49"/>
                        <a:pt x="0" y="41"/>
                      </a:cubicBezTo>
                      <a:cubicBezTo>
                        <a:pt x="0" y="0"/>
                        <a:pt x="0" y="0"/>
                        <a:pt x="0" y="0"/>
                      </a:cubicBezTo>
                      <a:cubicBezTo>
                        <a:pt x="292" y="0"/>
                        <a:pt x="292" y="0"/>
                        <a:pt x="292" y="0"/>
                      </a:cubicBezTo>
                      <a:cubicBezTo>
                        <a:pt x="292" y="41"/>
                        <a:pt x="292" y="41"/>
                        <a:pt x="292" y="41"/>
                      </a:cubicBezTo>
                      <a:cubicBezTo>
                        <a:pt x="292" y="49"/>
                        <a:pt x="284" y="56"/>
                        <a:pt x="276"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2" name="Freeform 413">
                  <a:extLst>
                    <a:ext uri="{FF2B5EF4-FFF2-40B4-BE49-F238E27FC236}">
                      <a16:creationId xmlns:a16="http://schemas.microsoft.com/office/drawing/2014/main" id="{269A0167-3668-417F-9495-C09F37266749}"/>
                    </a:ext>
                  </a:extLst>
                </p:cNvPr>
                <p:cNvSpPr>
                  <a:spLocks/>
                </p:cNvSpPr>
                <p:nvPr/>
              </p:nvSpPr>
              <p:spPr bwMode="auto">
                <a:xfrm>
                  <a:off x="9906580" y="3080643"/>
                  <a:ext cx="91449" cy="42110"/>
                </a:xfrm>
                <a:custGeom>
                  <a:avLst/>
                  <a:gdLst>
                    <a:gd name="T0" fmla="*/ 76317 w 139"/>
                    <a:gd name="T1" fmla="*/ 42110 h 64"/>
                    <a:gd name="T2" fmla="*/ 15132 w 139"/>
                    <a:gd name="T3" fmla="*/ 42110 h 64"/>
                    <a:gd name="T4" fmla="*/ 8553 w 139"/>
                    <a:gd name="T5" fmla="*/ 35530 h 64"/>
                    <a:gd name="T6" fmla="*/ 8553 w 139"/>
                    <a:gd name="T7" fmla="*/ 8554 h 64"/>
                    <a:gd name="T8" fmla="*/ 0 w 139"/>
                    <a:gd name="T9" fmla="*/ 0 h 64"/>
                    <a:gd name="T10" fmla="*/ 91449 w 139"/>
                    <a:gd name="T11" fmla="*/ 0 h 64"/>
                    <a:gd name="T12" fmla="*/ 84870 w 139"/>
                    <a:gd name="T13" fmla="*/ 8554 h 64"/>
                    <a:gd name="T14" fmla="*/ 84870 w 139"/>
                    <a:gd name="T15" fmla="*/ 35530 h 64"/>
                    <a:gd name="T16" fmla="*/ 76317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3" y="64"/>
                        <a:pt x="23" y="64"/>
                        <a:pt x="23" y="64"/>
                      </a:cubicBezTo>
                      <a:cubicBezTo>
                        <a:pt x="17" y="64"/>
                        <a:pt x="13" y="60"/>
                        <a:pt x="13" y="54"/>
                      </a:cubicBezTo>
                      <a:cubicBezTo>
                        <a:pt x="13" y="13"/>
                        <a:pt x="13" y="13"/>
                        <a:pt x="13" y="13"/>
                      </a:cubicBezTo>
                      <a:cubicBezTo>
                        <a:pt x="13" y="3"/>
                        <a:pt x="0" y="0"/>
                        <a:pt x="0" y="0"/>
                      </a:cubicBezTo>
                      <a:cubicBezTo>
                        <a:pt x="139" y="0"/>
                        <a:pt x="139" y="0"/>
                        <a:pt x="139" y="0"/>
                      </a:cubicBezTo>
                      <a:cubicBezTo>
                        <a:pt x="139" y="0"/>
                        <a:pt x="129" y="4"/>
                        <a:pt x="129" y="13"/>
                      </a:cubicBezTo>
                      <a:cubicBezTo>
                        <a:pt x="129" y="54"/>
                        <a:pt x="129" y="54"/>
                        <a:pt x="129" y="54"/>
                      </a:cubicBezTo>
                      <a:cubicBezTo>
                        <a:pt x="129" y="60"/>
                        <a:pt x="123"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3" name="Oval 414">
                  <a:extLst>
                    <a:ext uri="{FF2B5EF4-FFF2-40B4-BE49-F238E27FC236}">
                      <a16:creationId xmlns:a16="http://schemas.microsoft.com/office/drawing/2014/main" id="{015ED422-A510-494C-A2EB-6B36685A0C50}"/>
                    </a:ext>
                  </a:extLst>
                </p:cNvPr>
                <p:cNvSpPr>
                  <a:spLocks noChangeArrowheads="1"/>
                </p:cNvSpPr>
                <p:nvPr/>
              </p:nvSpPr>
              <p:spPr bwMode="auto">
                <a:xfrm>
                  <a:off x="9869498" y="3081758"/>
                  <a:ext cx="40427"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4" name="Oval 415">
                  <a:extLst>
                    <a:ext uri="{FF2B5EF4-FFF2-40B4-BE49-F238E27FC236}">
                      <a16:creationId xmlns:a16="http://schemas.microsoft.com/office/drawing/2014/main" id="{D448CF1F-81FA-44CE-9B0C-9F76BA9ADE38}"/>
                    </a:ext>
                  </a:extLst>
                </p:cNvPr>
                <p:cNvSpPr>
                  <a:spLocks noChangeArrowheads="1"/>
                </p:cNvSpPr>
                <p:nvPr/>
              </p:nvSpPr>
              <p:spPr bwMode="auto">
                <a:xfrm>
                  <a:off x="9880093"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5" name="Oval 416">
                  <a:extLst>
                    <a:ext uri="{FF2B5EF4-FFF2-40B4-BE49-F238E27FC236}">
                      <a16:creationId xmlns:a16="http://schemas.microsoft.com/office/drawing/2014/main" id="{9E4BEC6D-AB4A-421C-9AE7-017481CEA427}"/>
                    </a:ext>
                  </a:extLst>
                </p:cNvPr>
                <p:cNvSpPr>
                  <a:spLocks noChangeArrowheads="1"/>
                </p:cNvSpPr>
                <p:nvPr/>
              </p:nvSpPr>
              <p:spPr bwMode="auto">
                <a:xfrm>
                  <a:off x="9873681" y="3085942"/>
                  <a:ext cx="32063"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6" name="Oval 417">
                  <a:extLst>
                    <a:ext uri="{FF2B5EF4-FFF2-40B4-BE49-F238E27FC236}">
                      <a16:creationId xmlns:a16="http://schemas.microsoft.com/office/drawing/2014/main" id="{65167CA9-D7F7-4C2D-814C-B2B01A37FF44}"/>
                    </a:ext>
                  </a:extLst>
                </p:cNvPr>
                <p:cNvSpPr>
                  <a:spLocks noChangeArrowheads="1"/>
                </p:cNvSpPr>
                <p:nvPr/>
              </p:nvSpPr>
              <p:spPr bwMode="auto">
                <a:xfrm>
                  <a:off x="9994963" y="3081758"/>
                  <a:ext cx="39312"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7" name="Oval 418">
                  <a:extLst>
                    <a:ext uri="{FF2B5EF4-FFF2-40B4-BE49-F238E27FC236}">
                      <a16:creationId xmlns:a16="http://schemas.microsoft.com/office/drawing/2014/main" id="{FAF2A4A6-AE18-4752-9C4D-8714D75FD7A6}"/>
                    </a:ext>
                  </a:extLst>
                </p:cNvPr>
                <p:cNvSpPr>
                  <a:spLocks noChangeArrowheads="1"/>
                </p:cNvSpPr>
                <p:nvPr/>
              </p:nvSpPr>
              <p:spPr bwMode="auto">
                <a:xfrm>
                  <a:off x="10004721"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8" name="Oval 419">
                  <a:extLst>
                    <a:ext uri="{FF2B5EF4-FFF2-40B4-BE49-F238E27FC236}">
                      <a16:creationId xmlns:a16="http://schemas.microsoft.com/office/drawing/2014/main" id="{E6BD8B29-2CC8-4DF5-B7C6-5E4C25AD7E13}"/>
                    </a:ext>
                  </a:extLst>
                </p:cNvPr>
                <p:cNvSpPr>
                  <a:spLocks noChangeArrowheads="1"/>
                </p:cNvSpPr>
                <p:nvPr/>
              </p:nvSpPr>
              <p:spPr bwMode="auto">
                <a:xfrm>
                  <a:off x="9998030"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9" name="Oval 420">
                  <a:extLst>
                    <a:ext uri="{FF2B5EF4-FFF2-40B4-BE49-F238E27FC236}">
                      <a16:creationId xmlns:a16="http://schemas.microsoft.com/office/drawing/2014/main" id="{EE3B515C-B5AA-4DAE-9224-8DA077019D00}"/>
                    </a:ext>
                  </a:extLst>
                </p:cNvPr>
                <p:cNvSpPr>
                  <a:spLocks noChangeArrowheads="1"/>
                </p:cNvSpPr>
                <p:nvPr/>
              </p:nvSpPr>
              <p:spPr bwMode="auto">
                <a:xfrm>
                  <a:off x="9924424"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0" name="Oval 421">
                  <a:extLst>
                    <a:ext uri="{FF2B5EF4-FFF2-40B4-BE49-F238E27FC236}">
                      <a16:creationId xmlns:a16="http://schemas.microsoft.com/office/drawing/2014/main" id="{AB643817-A90B-476A-9494-7D8E374D5FD9}"/>
                    </a:ext>
                  </a:extLst>
                </p:cNvPr>
                <p:cNvSpPr>
                  <a:spLocks noChangeArrowheads="1"/>
                </p:cNvSpPr>
                <p:nvPr/>
              </p:nvSpPr>
              <p:spPr bwMode="auto">
                <a:xfrm>
                  <a:off x="9926933"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1" name="Oval 422">
                  <a:extLst>
                    <a:ext uri="{FF2B5EF4-FFF2-40B4-BE49-F238E27FC236}">
                      <a16:creationId xmlns:a16="http://schemas.microsoft.com/office/drawing/2014/main" id="{726DDF3A-B0D7-4129-BA87-A4E571273541}"/>
                    </a:ext>
                  </a:extLst>
                </p:cNvPr>
                <p:cNvSpPr>
                  <a:spLocks noChangeArrowheads="1"/>
                </p:cNvSpPr>
                <p:nvPr/>
              </p:nvSpPr>
              <p:spPr bwMode="auto">
                <a:xfrm>
                  <a:off x="9961784" y="3092356"/>
                  <a:ext cx="19238"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2" name="Oval 423">
                  <a:extLst>
                    <a:ext uri="{FF2B5EF4-FFF2-40B4-BE49-F238E27FC236}">
                      <a16:creationId xmlns:a16="http://schemas.microsoft.com/office/drawing/2014/main" id="{2CE32065-8C05-4040-8713-59E0D51F0FDE}"/>
                    </a:ext>
                  </a:extLst>
                </p:cNvPr>
                <p:cNvSpPr>
                  <a:spLocks noChangeArrowheads="1"/>
                </p:cNvSpPr>
                <p:nvPr/>
              </p:nvSpPr>
              <p:spPr bwMode="auto">
                <a:xfrm>
                  <a:off x="9965130" y="3095702"/>
                  <a:ext cx="12546"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3" name="Rectangle 424">
                  <a:extLst>
                    <a:ext uri="{FF2B5EF4-FFF2-40B4-BE49-F238E27FC236}">
                      <a16:creationId xmlns:a16="http://schemas.microsoft.com/office/drawing/2014/main" id="{CDBCD9E0-0B95-40EB-9599-A310BBC1F375}"/>
                    </a:ext>
                  </a:extLst>
                </p:cNvPr>
                <p:cNvSpPr>
                  <a:spLocks noChangeArrowheads="1"/>
                </p:cNvSpPr>
                <p:nvPr/>
              </p:nvSpPr>
              <p:spPr bwMode="auto">
                <a:xfrm>
                  <a:off x="9659556" y="3080643"/>
                  <a:ext cx="168679"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4" name="Rectangle 425">
                  <a:extLst>
                    <a:ext uri="{FF2B5EF4-FFF2-40B4-BE49-F238E27FC236}">
                      <a16:creationId xmlns:a16="http://schemas.microsoft.com/office/drawing/2014/main" id="{A5E03E15-EE8A-471B-9374-5370F7F7DB5B}"/>
                    </a:ext>
                  </a:extLst>
                </p:cNvPr>
                <p:cNvSpPr>
                  <a:spLocks noChangeArrowheads="1"/>
                </p:cNvSpPr>
                <p:nvPr/>
              </p:nvSpPr>
              <p:spPr bwMode="auto">
                <a:xfrm>
                  <a:off x="9659556" y="3032956"/>
                  <a:ext cx="165891"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5" name="Freeform 426">
                  <a:extLst>
                    <a:ext uri="{FF2B5EF4-FFF2-40B4-BE49-F238E27FC236}">
                      <a16:creationId xmlns:a16="http://schemas.microsoft.com/office/drawing/2014/main" id="{A1FF06D7-74B9-4B39-B515-A945ED3699E1}"/>
                    </a:ext>
                  </a:extLst>
                </p:cNvPr>
                <p:cNvSpPr>
                  <a:spLocks/>
                </p:cNvSpPr>
                <p:nvPr/>
              </p:nvSpPr>
              <p:spPr bwMode="auto">
                <a:xfrm>
                  <a:off x="9648961" y="3043553"/>
                  <a:ext cx="189590" cy="37090"/>
                </a:xfrm>
                <a:custGeom>
                  <a:avLst/>
                  <a:gdLst>
                    <a:gd name="T0" fmla="*/ 180374 w 288"/>
                    <a:gd name="T1" fmla="*/ 37090 h 56"/>
                    <a:gd name="T2" fmla="*/ 8558 w 288"/>
                    <a:gd name="T3" fmla="*/ 37090 h 56"/>
                    <a:gd name="T4" fmla="*/ 0 w 288"/>
                    <a:gd name="T5" fmla="*/ 27155 h 56"/>
                    <a:gd name="T6" fmla="*/ 0 w 288"/>
                    <a:gd name="T7" fmla="*/ 0 h 56"/>
                    <a:gd name="T8" fmla="*/ 189590 w 288"/>
                    <a:gd name="T9" fmla="*/ 0 h 56"/>
                    <a:gd name="T10" fmla="*/ 189590 w 288"/>
                    <a:gd name="T11" fmla="*/ 27155 h 56"/>
                    <a:gd name="T12" fmla="*/ 180374 w 288"/>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8" h="56">
                      <a:moveTo>
                        <a:pt x="274" y="56"/>
                      </a:moveTo>
                      <a:cubicBezTo>
                        <a:pt x="13" y="56"/>
                        <a:pt x="13" y="56"/>
                        <a:pt x="13" y="56"/>
                      </a:cubicBezTo>
                      <a:cubicBezTo>
                        <a:pt x="5" y="56"/>
                        <a:pt x="0" y="49"/>
                        <a:pt x="0" y="41"/>
                      </a:cubicBezTo>
                      <a:cubicBezTo>
                        <a:pt x="0" y="0"/>
                        <a:pt x="0" y="0"/>
                        <a:pt x="0" y="0"/>
                      </a:cubicBezTo>
                      <a:cubicBezTo>
                        <a:pt x="288" y="0"/>
                        <a:pt x="288" y="0"/>
                        <a:pt x="288" y="0"/>
                      </a:cubicBezTo>
                      <a:cubicBezTo>
                        <a:pt x="288" y="41"/>
                        <a:pt x="288" y="41"/>
                        <a:pt x="288" y="41"/>
                      </a:cubicBezTo>
                      <a:cubicBezTo>
                        <a:pt x="288" y="49"/>
                        <a:pt x="282" y="56"/>
                        <a:pt x="274"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 name="Freeform 427">
                  <a:extLst>
                    <a:ext uri="{FF2B5EF4-FFF2-40B4-BE49-F238E27FC236}">
                      <a16:creationId xmlns:a16="http://schemas.microsoft.com/office/drawing/2014/main" id="{1E629972-9E6E-4DC2-8733-22582C594143}"/>
                    </a:ext>
                  </a:extLst>
                </p:cNvPr>
                <p:cNvSpPr>
                  <a:spLocks/>
                </p:cNvSpPr>
                <p:nvPr/>
              </p:nvSpPr>
              <p:spPr bwMode="auto">
                <a:xfrm>
                  <a:off x="9696916" y="3080643"/>
                  <a:ext cx="91728" cy="42110"/>
                </a:xfrm>
                <a:custGeom>
                  <a:avLst/>
                  <a:gdLst>
                    <a:gd name="T0" fmla="*/ 76550 w 139"/>
                    <a:gd name="T1" fmla="*/ 42110 h 64"/>
                    <a:gd name="T2" fmla="*/ 15178 w 139"/>
                    <a:gd name="T3" fmla="*/ 42110 h 64"/>
                    <a:gd name="T4" fmla="*/ 7259 w 139"/>
                    <a:gd name="T5" fmla="*/ 35530 h 64"/>
                    <a:gd name="T6" fmla="*/ 7259 w 139"/>
                    <a:gd name="T7" fmla="*/ 8554 h 64"/>
                    <a:gd name="T8" fmla="*/ 0 w 139"/>
                    <a:gd name="T9" fmla="*/ 0 h 64"/>
                    <a:gd name="T10" fmla="*/ 91728 w 139"/>
                    <a:gd name="T11" fmla="*/ 0 h 64"/>
                    <a:gd name="T12" fmla="*/ 83809 w 139"/>
                    <a:gd name="T13" fmla="*/ 8554 h 64"/>
                    <a:gd name="T14" fmla="*/ 83809 w 139"/>
                    <a:gd name="T15" fmla="*/ 35530 h 64"/>
                    <a:gd name="T16" fmla="*/ 76550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3" y="64"/>
                        <a:pt x="23" y="64"/>
                        <a:pt x="23" y="64"/>
                      </a:cubicBezTo>
                      <a:cubicBezTo>
                        <a:pt x="17" y="64"/>
                        <a:pt x="11" y="60"/>
                        <a:pt x="11" y="54"/>
                      </a:cubicBezTo>
                      <a:cubicBezTo>
                        <a:pt x="11" y="13"/>
                        <a:pt x="11" y="13"/>
                        <a:pt x="11" y="13"/>
                      </a:cubicBezTo>
                      <a:cubicBezTo>
                        <a:pt x="11" y="3"/>
                        <a:pt x="0" y="0"/>
                        <a:pt x="0" y="0"/>
                      </a:cubicBezTo>
                      <a:cubicBezTo>
                        <a:pt x="139" y="0"/>
                        <a:pt x="139" y="0"/>
                        <a:pt x="139" y="0"/>
                      </a:cubicBezTo>
                      <a:cubicBezTo>
                        <a:pt x="139" y="0"/>
                        <a:pt x="127" y="4"/>
                        <a:pt x="127" y="13"/>
                      </a:cubicBezTo>
                      <a:cubicBezTo>
                        <a:pt x="127" y="54"/>
                        <a:pt x="127" y="54"/>
                        <a:pt x="127" y="54"/>
                      </a:cubicBezTo>
                      <a:cubicBezTo>
                        <a:pt x="127" y="60"/>
                        <a:pt x="122"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 name="Oval 428">
                  <a:extLst>
                    <a:ext uri="{FF2B5EF4-FFF2-40B4-BE49-F238E27FC236}">
                      <a16:creationId xmlns:a16="http://schemas.microsoft.com/office/drawing/2014/main" id="{845CC580-A7DE-4DCC-91FE-0F2A6478A5A2}"/>
                    </a:ext>
                  </a:extLst>
                </p:cNvPr>
                <p:cNvSpPr>
                  <a:spLocks noChangeArrowheads="1"/>
                </p:cNvSpPr>
                <p:nvPr/>
              </p:nvSpPr>
              <p:spPr bwMode="auto">
                <a:xfrm>
                  <a:off x="9660113" y="3081758"/>
                  <a:ext cx="40148"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8" name="Oval 429">
                  <a:extLst>
                    <a:ext uri="{FF2B5EF4-FFF2-40B4-BE49-F238E27FC236}">
                      <a16:creationId xmlns:a16="http://schemas.microsoft.com/office/drawing/2014/main" id="{DE9DDF24-48FB-4703-9B8B-085632FB2301}"/>
                    </a:ext>
                  </a:extLst>
                </p:cNvPr>
                <p:cNvSpPr>
                  <a:spLocks noChangeArrowheads="1"/>
                </p:cNvSpPr>
                <p:nvPr/>
              </p:nvSpPr>
              <p:spPr bwMode="auto">
                <a:xfrm>
                  <a:off x="9670708" y="3092356"/>
                  <a:ext cx="18959"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9" name="Oval 430">
                  <a:extLst>
                    <a:ext uri="{FF2B5EF4-FFF2-40B4-BE49-F238E27FC236}">
                      <a16:creationId xmlns:a16="http://schemas.microsoft.com/office/drawing/2014/main" id="{CF0F4280-9687-4C67-9893-D70041B820A8}"/>
                    </a:ext>
                  </a:extLst>
                </p:cNvPr>
                <p:cNvSpPr>
                  <a:spLocks noChangeArrowheads="1"/>
                </p:cNvSpPr>
                <p:nvPr/>
              </p:nvSpPr>
              <p:spPr bwMode="auto">
                <a:xfrm>
                  <a:off x="9664017"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0" name="Oval 431">
                  <a:extLst>
                    <a:ext uri="{FF2B5EF4-FFF2-40B4-BE49-F238E27FC236}">
                      <a16:creationId xmlns:a16="http://schemas.microsoft.com/office/drawing/2014/main" id="{4750B65F-0BC7-4A20-9EEF-06088A96AB27}"/>
                    </a:ext>
                  </a:extLst>
                </p:cNvPr>
                <p:cNvSpPr>
                  <a:spLocks noChangeArrowheads="1"/>
                </p:cNvSpPr>
                <p:nvPr/>
              </p:nvSpPr>
              <p:spPr bwMode="auto">
                <a:xfrm>
                  <a:off x="9784741" y="3081758"/>
                  <a:ext cx="40148"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1" name="Oval 432">
                  <a:extLst>
                    <a:ext uri="{FF2B5EF4-FFF2-40B4-BE49-F238E27FC236}">
                      <a16:creationId xmlns:a16="http://schemas.microsoft.com/office/drawing/2014/main" id="{E259B06D-A859-405B-965A-F60C36E59C19}"/>
                    </a:ext>
                  </a:extLst>
                </p:cNvPr>
                <p:cNvSpPr>
                  <a:spLocks noChangeArrowheads="1"/>
                </p:cNvSpPr>
                <p:nvPr/>
              </p:nvSpPr>
              <p:spPr bwMode="auto">
                <a:xfrm>
                  <a:off x="9795057"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2" name="Oval 433">
                  <a:extLst>
                    <a:ext uri="{FF2B5EF4-FFF2-40B4-BE49-F238E27FC236}">
                      <a16:creationId xmlns:a16="http://schemas.microsoft.com/office/drawing/2014/main" id="{B285D97D-BE29-4FB0-843C-36C71794B513}"/>
                    </a:ext>
                  </a:extLst>
                </p:cNvPr>
                <p:cNvSpPr>
                  <a:spLocks noChangeArrowheads="1"/>
                </p:cNvSpPr>
                <p:nvPr/>
              </p:nvSpPr>
              <p:spPr bwMode="auto">
                <a:xfrm>
                  <a:off x="9788644"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3" name="Oval 434">
                  <a:extLst>
                    <a:ext uri="{FF2B5EF4-FFF2-40B4-BE49-F238E27FC236}">
                      <a16:creationId xmlns:a16="http://schemas.microsoft.com/office/drawing/2014/main" id="{8E5E1767-9DCA-4D8F-A6B1-717C2E2F2792}"/>
                    </a:ext>
                  </a:extLst>
                </p:cNvPr>
                <p:cNvSpPr>
                  <a:spLocks noChangeArrowheads="1"/>
                </p:cNvSpPr>
                <p:nvPr/>
              </p:nvSpPr>
              <p:spPr bwMode="auto">
                <a:xfrm>
                  <a:off x="9714760" y="3092356"/>
                  <a:ext cx="18402"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4" name="Oval 435">
                  <a:extLst>
                    <a:ext uri="{FF2B5EF4-FFF2-40B4-BE49-F238E27FC236}">
                      <a16:creationId xmlns:a16="http://schemas.microsoft.com/office/drawing/2014/main" id="{095C6050-68F2-4C20-93A0-561FF84F33B7}"/>
                    </a:ext>
                  </a:extLst>
                </p:cNvPr>
                <p:cNvSpPr>
                  <a:spLocks noChangeArrowheads="1"/>
                </p:cNvSpPr>
                <p:nvPr/>
              </p:nvSpPr>
              <p:spPr bwMode="auto">
                <a:xfrm>
                  <a:off x="9717548"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5" name="Oval 436">
                  <a:extLst>
                    <a:ext uri="{FF2B5EF4-FFF2-40B4-BE49-F238E27FC236}">
                      <a16:creationId xmlns:a16="http://schemas.microsoft.com/office/drawing/2014/main" id="{B34C19E6-180B-4B79-89E4-23C228A4C8CB}"/>
                    </a:ext>
                  </a:extLst>
                </p:cNvPr>
                <p:cNvSpPr>
                  <a:spLocks noChangeArrowheads="1"/>
                </p:cNvSpPr>
                <p:nvPr/>
              </p:nvSpPr>
              <p:spPr bwMode="auto">
                <a:xfrm>
                  <a:off x="9752399"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6" name="Oval 437">
                  <a:extLst>
                    <a:ext uri="{FF2B5EF4-FFF2-40B4-BE49-F238E27FC236}">
                      <a16:creationId xmlns:a16="http://schemas.microsoft.com/office/drawing/2014/main" id="{FB56C5B1-971E-4F14-83E1-33B8DC8A08B6}"/>
                    </a:ext>
                  </a:extLst>
                </p:cNvPr>
                <p:cNvSpPr>
                  <a:spLocks noChangeArrowheads="1"/>
                </p:cNvSpPr>
                <p:nvPr/>
              </p:nvSpPr>
              <p:spPr bwMode="auto">
                <a:xfrm>
                  <a:off x="9754908" y="3095702"/>
                  <a:ext cx="13383"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grpSp>
          <p:sp>
            <p:nvSpPr>
              <p:cNvPr id="267" name="Abgerundetes Rechteck 753">
                <a:extLst>
                  <a:ext uri="{FF2B5EF4-FFF2-40B4-BE49-F238E27FC236}">
                    <a16:creationId xmlns:a16="http://schemas.microsoft.com/office/drawing/2014/main" id="{72797DCC-281C-4035-B5A1-84A14B40ED58}"/>
                  </a:ext>
                </a:extLst>
              </p:cNvPr>
              <p:cNvSpPr/>
              <p:nvPr/>
            </p:nvSpPr>
            <p:spPr bwMode="auto">
              <a:xfrm>
                <a:off x="9494838" y="3117850"/>
                <a:ext cx="1227137" cy="239713"/>
              </a:xfrm>
              <a:prstGeom prst="roundRect">
                <a:avLst>
                  <a:gd name="adj" fmla="val 48946"/>
                </a:avLst>
              </a:prstGeom>
              <a:no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68" name="Gruppieren 758">
                <a:extLst>
                  <a:ext uri="{FF2B5EF4-FFF2-40B4-BE49-F238E27FC236}">
                    <a16:creationId xmlns:a16="http://schemas.microsoft.com/office/drawing/2014/main" id="{370770F6-A5C0-48A1-AA83-65855E50E8AE}"/>
                  </a:ext>
                </a:extLst>
              </p:cNvPr>
              <p:cNvGrpSpPr>
                <a:grpSpLocks/>
              </p:cNvGrpSpPr>
              <p:nvPr/>
            </p:nvGrpSpPr>
            <p:grpSpPr bwMode="auto">
              <a:xfrm>
                <a:off x="9672638" y="2543175"/>
                <a:ext cx="147637" cy="490538"/>
                <a:chOff x="9690306" y="2672916"/>
                <a:chExt cx="108394" cy="360012"/>
              </a:xfrm>
            </p:grpSpPr>
            <p:sp>
              <p:nvSpPr>
                <p:cNvPr id="298" name="Rechteck 119">
                  <a:extLst>
                    <a:ext uri="{FF2B5EF4-FFF2-40B4-BE49-F238E27FC236}">
                      <a16:creationId xmlns:a16="http://schemas.microsoft.com/office/drawing/2014/main" id="{5ADCD651-609F-4A30-96B6-A9B0EF8DB335}"/>
                    </a:ext>
                  </a:extLst>
                </p:cNvPr>
                <p:cNvSpPr/>
                <p:nvPr/>
              </p:nvSpPr>
              <p:spPr bwMode="auto">
                <a:xfrm>
                  <a:off x="9690306" y="2781269"/>
                  <a:ext cx="108394" cy="25165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9" name="Trapezoid 298">
                  <a:extLst>
                    <a:ext uri="{FF2B5EF4-FFF2-40B4-BE49-F238E27FC236}">
                      <a16:creationId xmlns:a16="http://schemas.microsoft.com/office/drawing/2014/main" id="{80D8D5BD-FE0A-4C87-9EBE-387C1CF0CAFE}"/>
                    </a:ext>
                  </a:extLst>
                </p:cNvPr>
                <p:cNvSpPr/>
                <p:nvPr/>
              </p:nvSpPr>
              <p:spPr bwMode="auto">
                <a:xfrm>
                  <a:off x="9691471" y="2709034"/>
                  <a:ext cx="106064" cy="72235"/>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300" name="Rechteck 121">
                  <a:extLst>
                    <a:ext uri="{FF2B5EF4-FFF2-40B4-BE49-F238E27FC236}">
                      <a16:creationId xmlns:a16="http://schemas.microsoft.com/office/drawing/2014/main" id="{21CF4F60-E068-4DF5-92A3-0647CC55C23B}"/>
                    </a:ext>
                  </a:extLst>
                </p:cNvPr>
                <p:cNvSpPr/>
                <p:nvPr/>
              </p:nvSpPr>
              <p:spPr bwMode="auto">
                <a:xfrm>
                  <a:off x="9721775" y="2672916"/>
                  <a:ext cx="45456" cy="7223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269" name="Gruppieren 773">
                <a:extLst>
                  <a:ext uri="{FF2B5EF4-FFF2-40B4-BE49-F238E27FC236}">
                    <a16:creationId xmlns:a16="http://schemas.microsoft.com/office/drawing/2014/main" id="{76B671FD-53B2-4FB7-848C-920E34857EB7}"/>
                  </a:ext>
                </a:extLst>
              </p:cNvPr>
              <p:cNvGrpSpPr>
                <a:grpSpLocks/>
              </p:cNvGrpSpPr>
              <p:nvPr/>
            </p:nvGrpSpPr>
            <p:grpSpPr bwMode="auto">
              <a:xfrm>
                <a:off x="9896475" y="2543175"/>
                <a:ext cx="147638" cy="490538"/>
                <a:chOff x="9896732" y="2543869"/>
                <a:chExt cx="147248" cy="489059"/>
              </a:xfrm>
            </p:grpSpPr>
            <p:sp>
              <p:nvSpPr>
                <p:cNvPr id="293" name="Rechteck 114">
                  <a:extLst>
                    <a:ext uri="{FF2B5EF4-FFF2-40B4-BE49-F238E27FC236}">
                      <a16:creationId xmlns:a16="http://schemas.microsoft.com/office/drawing/2014/main" id="{6C6AB11F-0D5E-4040-A91A-B69D6AE5D19B}"/>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94" name="Gruppieren 764">
                  <a:extLst>
                    <a:ext uri="{FF2B5EF4-FFF2-40B4-BE49-F238E27FC236}">
                      <a16:creationId xmlns:a16="http://schemas.microsoft.com/office/drawing/2014/main" id="{00F02ED2-078E-46C2-B71A-D3ED1636C530}"/>
                    </a:ext>
                  </a:extLst>
                </p:cNvPr>
                <p:cNvGrpSpPr>
                  <a:grpSpLocks/>
                </p:cNvGrpSpPr>
                <p:nvPr/>
              </p:nvGrpSpPr>
              <p:grpSpPr bwMode="auto">
                <a:xfrm>
                  <a:off x="9896732" y="2543869"/>
                  <a:ext cx="147248" cy="489059"/>
                  <a:chOff x="9896732" y="2543869"/>
                  <a:chExt cx="147248" cy="489059"/>
                </a:xfrm>
              </p:grpSpPr>
              <p:sp>
                <p:nvSpPr>
                  <p:cNvPr id="295" name="Trapezoid 294">
                    <a:extLst>
                      <a:ext uri="{FF2B5EF4-FFF2-40B4-BE49-F238E27FC236}">
                        <a16:creationId xmlns:a16="http://schemas.microsoft.com/office/drawing/2014/main" id="{A075F66D-4DCA-4283-8F9D-5539F47372A9}"/>
                      </a:ext>
                    </a:extLst>
                  </p:cNvPr>
                  <p:cNvSpPr/>
                  <p:nvPr/>
                </p:nvSpPr>
                <p:spPr bwMode="auto">
                  <a:xfrm>
                    <a:off x="9898316" y="2592934"/>
                    <a:ext cx="144080"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6" name="Rechteck 117">
                    <a:extLst>
                      <a:ext uri="{FF2B5EF4-FFF2-40B4-BE49-F238E27FC236}">
                        <a16:creationId xmlns:a16="http://schemas.microsoft.com/office/drawing/2014/main" id="{2C3F6ADD-8007-484E-8D24-4A82809CF998}"/>
                      </a:ext>
                    </a:extLst>
                  </p:cNvPr>
                  <p:cNvSpPr/>
                  <p:nvPr/>
                </p:nvSpPr>
                <p:spPr bwMode="auto">
                  <a:xfrm>
                    <a:off x="9939482" y="2543869"/>
                    <a:ext cx="61748"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7" name="Rechteck 118">
                    <a:extLst>
                      <a:ext uri="{FF2B5EF4-FFF2-40B4-BE49-F238E27FC236}">
                        <a16:creationId xmlns:a16="http://schemas.microsoft.com/office/drawing/2014/main" id="{261F0BD1-1CB3-4076-90FD-EAE1530D16B8}"/>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270" name="Gruppieren 774">
                <a:extLst>
                  <a:ext uri="{FF2B5EF4-FFF2-40B4-BE49-F238E27FC236}">
                    <a16:creationId xmlns:a16="http://schemas.microsoft.com/office/drawing/2014/main" id="{71D0D127-4581-4200-BF7F-CFAE96D140A6}"/>
                  </a:ext>
                </a:extLst>
              </p:cNvPr>
              <p:cNvGrpSpPr>
                <a:grpSpLocks/>
              </p:cNvGrpSpPr>
              <p:nvPr/>
            </p:nvGrpSpPr>
            <p:grpSpPr bwMode="auto">
              <a:xfrm>
                <a:off x="10121900" y="2543175"/>
                <a:ext cx="147638" cy="490538"/>
                <a:chOff x="9896732" y="2543869"/>
                <a:chExt cx="147248" cy="489059"/>
              </a:xfrm>
            </p:grpSpPr>
            <p:sp>
              <p:nvSpPr>
                <p:cNvPr id="288" name="Rechteck 109">
                  <a:extLst>
                    <a:ext uri="{FF2B5EF4-FFF2-40B4-BE49-F238E27FC236}">
                      <a16:creationId xmlns:a16="http://schemas.microsoft.com/office/drawing/2014/main" id="{DF5CA00B-35A2-4601-8348-F9FE4D25CEE9}"/>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89" name="Gruppieren 776">
                  <a:extLst>
                    <a:ext uri="{FF2B5EF4-FFF2-40B4-BE49-F238E27FC236}">
                      <a16:creationId xmlns:a16="http://schemas.microsoft.com/office/drawing/2014/main" id="{B852499D-6642-4313-9335-3DC04CD8117C}"/>
                    </a:ext>
                  </a:extLst>
                </p:cNvPr>
                <p:cNvGrpSpPr>
                  <a:grpSpLocks/>
                </p:cNvGrpSpPr>
                <p:nvPr/>
              </p:nvGrpSpPr>
              <p:grpSpPr bwMode="auto">
                <a:xfrm>
                  <a:off x="9896732" y="2543869"/>
                  <a:ext cx="147248" cy="489059"/>
                  <a:chOff x="9896732" y="2543869"/>
                  <a:chExt cx="147248" cy="489059"/>
                </a:xfrm>
              </p:grpSpPr>
              <p:sp>
                <p:nvSpPr>
                  <p:cNvPr id="290" name="Trapezoid 289">
                    <a:extLst>
                      <a:ext uri="{FF2B5EF4-FFF2-40B4-BE49-F238E27FC236}">
                        <a16:creationId xmlns:a16="http://schemas.microsoft.com/office/drawing/2014/main" id="{1B82BEE3-CD6C-46D8-90E2-2E099D09B6E5}"/>
                      </a:ext>
                    </a:extLst>
                  </p:cNvPr>
                  <p:cNvSpPr/>
                  <p:nvPr/>
                </p:nvSpPr>
                <p:spPr bwMode="auto">
                  <a:xfrm>
                    <a:off x="9898316" y="2592934"/>
                    <a:ext cx="144080"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1" name="Rechteck 112">
                    <a:extLst>
                      <a:ext uri="{FF2B5EF4-FFF2-40B4-BE49-F238E27FC236}">
                        <a16:creationId xmlns:a16="http://schemas.microsoft.com/office/drawing/2014/main" id="{474DB1E7-75EE-4F17-993D-93E3FFDA2B78}"/>
                      </a:ext>
                    </a:extLst>
                  </p:cNvPr>
                  <p:cNvSpPr/>
                  <p:nvPr/>
                </p:nvSpPr>
                <p:spPr bwMode="auto">
                  <a:xfrm>
                    <a:off x="9939482" y="2543869"/>
                    <a:ext cx="61748"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2" name="Rechteck 113">
                    <a:extLst>
                      <a:ext uri="{FF2B5EF4-FFF2-40B4-BE49-F238E27FC236}">
                        <a16:creationId xmlns:a16="http://schemas.microsoft.com/office/drawing/2014/main" id="{0B53C4C4-62B3-4105-9C01-1D974594BF9D}"/>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271" name="Gruppieren 780">
                <a:extLst>
                  <a:ext uri="{FF2B5EF4-FFF2-40B4-BE49-F238E27FC236}">
                    <a16:creationId xmlns:a16="http://schemas.microsoft.com/office/drawing/2014/main" id="{5D961DF9-0F0F-4386-B1DD-2F985DA1FF47}"/>
                  </a:ext>
                </a:extLst>
              </p:cNvPr>
              <p:cNvGrpSpPr>
                <a:grpSpLocks/>
              </p:cNvGrpSpPr>
              <p:nvPr/>
            </p:nvGrpSpPr>
            <p:grpSpPr bwMode="auto">
              <a:xfrm>
                <a:off x="10347325" y="2543175"/>
                <a:ext cx="146050" cy="490538"/>
                <a:chOff x="9896732" y="2543869"/>
                <a:chExt cx="147248" cy="489059"/>
              </a:xfrm>
            </p:grpSpPr>
            <p:sp>
              <p:nvSpPr>
                <p:cNvPr id="283" name="Rechteck 104">
                  <a:extLst>
                    <a:ext uri="{FF2B5EF4-FFF2-40B4-BE49-F238E27FC236}">
                      <a16:creationId xmlns:a16="http://schemas.microsoft.com/office/drawing/2014/main" id="{53635698-258A-48DD-885C-F800891E88FE}"/>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84" name="Gruppieren 782">
                  <a:extLst>
                    <a:ext uri="{FF2B5EF4-FFF2-40B4-BE49-F238E27FC236}">
                      <a16:creationId xmlns:a16="http://schemas.microsoft.com/office/drawing/2014/main" id="{56610D85-765D-44B9-85FF-50445DA4E6B4}"/>
                    </a:ext>
                  </a:extLst>
                </p:cNvPr>
                <p:cNvGrpSpPr>
                  <a:grpSpLocks/>
                </p:cNvGrpSpPr>
                <p:nvPr/>
              </p:nvGrpSpPr>
              <p:grpSpPr bwMode="auto">
                <a:xfrm>
                  <a:off x="9896732" y="2543869"/>
                  <a:ext cx="147248" cy="489059"/>
                  <a:chOff x="9896732" y="2543869"/>
                  <a:chExt cx="147248" cy="489059"/>
                </a:xfrm>
              </p:grpSpPr>
              <p:sp>
                <p:nvSpPr>
                  <p:cNvPr id="285" name="Trapezoid 284">
                    <a:extLst>
                      <a:ext uri="{FF2B5EF4-FFF2-40B4-BE49-F238E27FC236}">
                        <a16:creationId xmlns:a16="http://schemas.microsoft.com/office/drawing/2014/main" id="{FF29D3BC-B83F-4F63-AACF-779C362CE5E3}"/>
                      </a:ext>
                    </a:extLst>
                  </p:cNvPr>
                  <p:cNvSpPr/>
                  <p:nvPr/>
                </p:nvSpPr>
                <p:spPr bwMode="auto">
                  <a:xfrm>
                    <a:off x="9898333" y="2592934"/>
                    <a:ext cx="144047"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86" name="Rechteck 107">
                    <a:extLst>
                      <a:ext uri="{FF2B5EF4-FFF2-40B4-BE49-F238E27FC236}">
                        <a16:creationId xmlns:a16="http://schemas.microsoft.com/office/drawing/2014/main" id="{182E0B77-090D-4752-B7ED-F6DF47C487DE}"/>
                      </a:ext>
                    </a:extLst>
                  </p:cNvPr>
                  <p:cNvSpPr/>
                  <p:nvPr/>
                </p:nvSpPr>
                <p:spPr bwMode="auto">
                  <a:xfrm>
                    <a:off x="9939947" y="2543869"/>
                    <a:ext cx="60820"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87" name="Rechteck 108">
                    <a:extLst>
                      <a:ext uri="{FF2B5EF4-FFF2-40B4-BE49-F238E27FC236}">
                        <a16:creationId xmlns:a16="http://schemas.microsoft.com/office/drawing/2014/main" id="{562BE4AF-F6DE-42D5-B432-3AD2E6F26381}"/>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272" name="Gruppieren 542">
                <a:extLst>
                  <a:ext uri="{FF2B5EF4-FFF2-40B4-BE49-F238E27FC236}">
                    <a16:creationId xmlns:a16="http://schemas.microsoft.com/office/drawing/2014/main" id="{FB0D9BAE-C72B-449A-BE3F-651F4AD93E6F}"/>
                  </a:ext>
                </a:extLst>
              </p:cNvPr>
              <p:cNvGrpSpPr>
                <a:grpSpLocks/>
              </p:cNvGrpSpPr>
              <p:nvPr/>
            </p:nvGrpSpPr>
            <p:grpSpPr bwMode="auto">
              <a:xfrm>
                <a:off x="9656763" y="1844675"/>
                <a:ext cx="173037" cy="700088"/>
                <a:chOff x="6078289" y="3031330"/>
                <a:chExt cx="351831" cy="1424828"/>
              </a:xfrm>
            </p:grpSpPr>
            <p:sp>
              <p:nvSpPr>
                <p:cNvPr id="273" name="Freeform 8">
                  <a:extLst>
                    <a:ext uri="{FF2B5EF4-FFF2-40B4-BE49-F238E27FC236}">
                      <a16:creationId xmlns:a16="http://schemas.microsoft.com/office/drawing/2014/main" id="{BB90E64A-3136-4C79-9C49-EBB7FA142735}"/>
                    </a:ext>
                  </a:extLst>
                </p:cNvPr>
                <p:cNvSpPr>
                  <a:spLocks/>
                </p:cNvSpPr>
                <p:nvPr/>
              </p:nvSpPr>
              <p:spPr bwMode="auto">
                <a:xfrm>
                  <a:off x="6078289" y="3031330"/>
                  <a:ext cx="351831" cy="659902"/>
                </a:xfrm>
                <a:custGeom>
                  <a:avLst/>
                  <a:gdLst>
                    <a:gd name="T0" fmla="*/ 305008 w 804"/>
                    <a:gd name="T1" fmla="*/ 659902 h 1508"/>
                    <a:gd name="T2" fmla="*/ 46823 w 804"/>
                    <a:gd name="T3" fmla="*/ 659902 h 1508"/>
                    <a:gd name="T4" fmla="*/ 0 w 804"/>
                    <a:gd name="T5" fmla="*/ 613516 h 1508"/>
                    <a:gd name="T6" fmla="*/ 0 w 804"/>
                    <a:gd name="T7" fmla="*/ 0 h 1508"/>
                    <a:gd name="T8" fmla="*/ 351831 w 804"/>
                    <a:gd name="T9" fmla="*/ 0 h 1508"/>
                    <a:gd name="T10" fmla="*/ 351831 w 804"/>
                    <a:gd name="T11" fmla="*/ 613516 h 1508"/>
                    <a:gd name="T12" fmla="*/ 305008 w 804"/>
                    <a:gd name="T13" fmla="*/ 659902 h 15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508">
                      <a:moveTo>
                        <a:pt x="697" y="1508"/>
                      </a:moveTo>
                      <a:lnTo>
                        <a:pt x="107" y="1508"/>
                      </a:lnTo>
                      <a:lnTo>
                        <a:pt x="0" y="1402"/>
                      </a:lnTo>
                      <a:lnTo>
                        <a:pt x="0" y="0"/>
                      </a:lnTo>
                      <a:lnTo>
                        <a:pt x="804" y="0"/>
                      </a:lnTo>
                      <a:lnTo>
                        <a:pt x="804" y="1402"/>
                      </a:lnTo>
                      <a:lnTo>
                        <a:pt x="697" y="1508"/>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4" name="Freeform 9">
                  <a:extLst>
                    <a:ext uri="{FF2B5EF4-FFF2-40B4-BE49-F238E27FC236}">
                      <a16:creationId xmlns:a16="http://schemas.microsoft.com/office/drawing/2014/main" id="{15BADE45-FC2F-40A4-9363-0516E8210782}"/>
                    </a:ext>
                  </a:extLst>
                </p:cNvPr>
                <p:cNvSpPr>
                  <a:spLocks/>
                </p:cNvSpPr>
                <p:nvPr/>
              </p:nvSpPr>
              <p:spPr bwMode="auto">
                <a:xfrm>
                  <a:off x="6173686" y="3713111"/>
                  <a:ext cx="162350" cy="47698"/>
                </a:xfrm>
                <a:custGeom>
                  <a:avLst/>
                  <a:gdLst>
                    <a:gd name="T0" fmla="*/ 141345 w 371"/>
                    <a:gd name="T1" fmla="*/ 47698 h 109"/>
                    <a:gd name="T2" fmla="*/ 21442 w 371"/>
                    <a:gd name="T3" fmla="*/ 47698 h 109"/>
                    <a:gd name="T4" fmla="*/ 0 w 371"/>
                    <a:gd name="T5" fmla="*/ 25818 h 109"/>
                    <a:gd name="T6" fmla="*/ 0 w 371"/>
                    <a:gd name="T7" fmla="*/ 0 h 109"/>
                    <a:gd name="T8" fmla="*/ 162350 w 371"/>
                    <a:gd name="T9" fmla="*/ 0 h 109"/>
                    <a:gd name="T10" fmla="*/ 162350 w 371"/>
                    <a:gd name="T11" fmla="*/ 25818 h 109"/>
                    <a:gd name="T12" fmla="*/ 141345 w 371"/>
                    <a:gd name="T13" fmla="*/ 47698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1" h="109">
                      <a:moveTo>
                        <a:pt x="323" y="109"/>
                      </a:moveTo>
                      <a:lnTo>
                        <a:pt x="49" y="109"/>
                      </a:lnTo>
                      <a:lnTo>
                        <a:pt x="0" y="59"/>
                      </a:lnTo>
                      <a:lnTo>
                        <a:pt x="0" y="0"/>
                      </a:lnTo>
                      <a:lnTo>
                        <a:pt x="371" y="0"/>
                      </a:lnTo>
                      <a:lnTo>
                        <a:pt x="371" y="59"/>
                      </a:lnTo>
                      <a:lnTo>
                        <a:pt x="323" y="109"/>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5" name="Freeform 10">
                  <a:extLst>
                    <a:ext uri="{FF2B5EF4-FFF2-40B4-BE49-F238E27FC236}">
                      <a16:creationId xmlns:a16="http://schemas.microsoft.com/office/drawing/2014/main" id="{C13B4546-9C34-46D2-855C-4050556F9DF6}"/>
                    </a:ext>
                  </a:extLst>
                </p:cNvPr>
                <p:cNvSpPr>
                  <a:spLocks/>
                </p:cNvSpPr>
                <p:nvPr/>
              </p:nvSpPr>
              <p:spPr bwMode="auto">
                <a:xfrm>
                  <a:off x="6195129" y="3760810"/>
                  <a:ext cx="119027" cy="623581"/>
                </a:xfrm>
                <a:custGeom>
                  <a:avLst/>
                  <a:gdLst>
                    <a:gd name="T0" fmla="*/ 119027 w 272"/>
                    <a:gd name="T1" fmla="*/ 603014 h 1425"/>
                    <a:gd name="T2" fmla="*/ 84019 w 272"/>
                    <a:gd name="T3" fmla="*/ 623581 h 1425"/>
                    <a:gd name="T4" fmla="*/ 35446 w 272"/>
                    <a:gd name="T5" fmla="*/ 623581 h 1425"/>
                    <a:gd name="T6" fmla="*/ 0 w 272"/>
                    <a:gd name="T7" fmla="*/ 603014 h 1425"/>
                    <a:gd name="T8" fmla="*/ 0 w 272"/>
                    <a:gd name="T9" fmla="*/ 0 h 1425"/>
                    <a:gd name="T10" fmla="*/ 119027 w 272"/>
                    <a:gd name="T11" fmla="*/ 0 h 1425"/>
                    <a:gd name="T12" fmla="*/ 119027 w 272"/>
                    <a:gd name="T13" fmla="*/ 603014 h 14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2" h="1425">
                      <a:moveTo>
                        <a:pt x="272" y="1378"/>
                      </a:moveTo>
                      <a:lnTo>
                        <a:pt x="192" y="1425"/>
                      </a:lnTo>
                      <a:lnTo>
                        <a:pt x="81" y="1425"/>
                      </a:lnTo>
                      <a:lnTo>
                        <a:pt x="0" y="1378"/>
                      </a:lnTo>
                      <a:lnTo>
                        <a:pt x="0" y="0"/>
                      </a:lnTo>
                      <a:lnTo>
                        <a:pt x="272" y="0"/>
                      </a:lnTo>
                      <a:lnTo>
                        <a:pt x="272" y="1378"/>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 name="Freeform 11">
                  <a:extLst>
                    <a:ext uri="{FF2B5EF4-FFF2-40B4-BE49-F238E27FC236}">
                      <a16:creationId xmlns:a16="http://schemas.microsoft.com/office/drawing/2014/main" id="{FD768D10-AF73-454B-A2B8-CB8B50359ADD}"/>
                    </a:ext>
                  </a:extLst>
                </p:cNvPr>
                <p:cNvSpPr>
                  <a:spLocks/>
                </p:cNvSpPr>
                <p:nvPr/>
              </p:nvSpPr>
              <p:spPr bwMode="auto">
                <a:xfrm>
                  <a:off x="6196442" y="4384391"/>
                  <a:ext cx="117715" cy="71767"/>
                </a:xfrm>
                <a:custGeom>
                  <a:avLst/>
                  <a:gdLst>
                    <a:gd name="T0" fmla="*/ 117715 w 269"/>
                    <a:gd name="T1" fmla="*/ 33258 h 164"/>
                    <a:gd name="T2" fmla="*/ 83582 w 269"/>
                    <a:gd name="T3" fmla="*/ 0 h 164"/>
                    <a:gd name="T4" fmla="*/ 35008 w 269"/>
                    <a:gd name="T5" fmla="*/ 0 h 164"/>
                    <a:gd name="T6" fmla="*/ 0 w 269"/>
                    <a:gd name="T7" fmla="*/ 33258 h 164"/>
                    <a:gd name="T8" fmla="*/ 0 w 269"/>
                    <a:gd name="T9" fmla="*/ 38509 h 164"/>
                    <a:gd name="T10" fmla="*/ 34133 w 269"/>
                    <a:gd name="T11" fmla="*/ 71767 h 164"/>
                    <a:gd name="T12" fmla="*/ 83582 w 269"/>
                    <a:gd name="T13" fmla="*/ 71767 h 164"/>
                    <a:gd name="T14" fmla="*/ 117715 w 269"/>
                    <a:gd name="T15" fmla="*/ 38509 h 164"/>
                    <a:gd name="T16" fmla="*/ 117715 w 269"/>
                    <a:gd name="T17" fmla="*/ 33258 h 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164">
                      <a:moveTo>
                        <a:pt x="269" y="76"/>
                      </a:moveTo>
                      <a:lnTo>
                        <a:pt x="191" y="0"/>
                      </a:lnTo>
                      <a:lnTo>
                        <a:pt x="80" y="0"/>
                      </a:lnTo>
                      <a:lnTo>
                        <a:pt x="0" y="76"/>
                      </a:lnTo>
                      <a:lnTo>
                        <a:pt x="0" y="88"/>
                      </a:lnTo>
                      <a:lnTo>
                        <a:pt x="78" y="164"/>
                      </a:lnTo>
                      <a:lnTo>
                        <a:pt x="191" y="164"/>
                      </a:lnTo>
                      <a:lnTo>
                        <a:pt x="269" y="88"/>
                      </a:lnTo>
                      <a:lnTo>
                        <a:pt x="269" y="76"/>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 name="Freeform 12">
                  <a:extLst>
                    <a:ext uri="{FF2B5EF4-FFF2-40B4-BE49-F238E27FC236}">
                      <a16:creationId xmlns:a16="http://schemas.microsoft.com/office/drawing/2014/main" id="{F1A4D1EE-6F57-4207-B980-31C068BCC8B4}"/>
                    </a:ext>
                  </a:extLst>
                </p:cNvPr>
                <p:cNvSpPr>
                  <a:spLocks/>
                </p:cNvSpPr>
                <p:nvPr/>
              </p:nvSpPr>
              <p:spPr bwMode="auto">
                <a:xfrm>
                  <a:off x="6270834" y="3713111"/>
                  <a:ext cx="91021" cy="26694"/>
                </a:xfrm>
                <a:custGeom>
                  <a:avLst/>
                  <a:gdLst>
                    <a:gd name="T0" fmla="*/ 78331 w 208"/>
                    <a:gd name="T1" fmla="*/ 26694 h 61"/>
                    <a:gd name="T2" fmla="*/ 11378 w 208"/>
                    <a:gd name="T3" fmla="*/ 26694 h 61"/>
                    <a:gd name="T4" fmla="*/ 0 w 208"/>
                    <a:gd name="T5" fmla="*/ 14441 h 61"/>
                    <a:gd name="T6" fmla="*/ 0 w 208"/>
                    <a:gd name="T7" fmla="*/ 0 h 61"/>
                    <a:gd name="T8" fmla="*/ 91021 w 208"/>
                    <a:gd name="T9" fmla="*/ 0 h 61"/>
                    <a:gd name="T10" fmla="*/ 91021 w 208"/>
                    <a:gd name="T11" fmla="*/ 14441 h 61"/>
                    <a:gd name="T12" fmla="*/ 78331 w 208"/>
                    <a:gd name="T13" fmla="*/ 26694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8" h="61">
                      <a:moveTo>
                        <a:pt x="179" y="61"/>
                      </a:moveTo>
                      <a:lnTo>
                        <a:pt x="26" y="61"/>
                      </a:lnTo>
                      <a:lnTo>
                        <a:pt x="0" y="33"/>
                      </a:lnTo>
                      <a:lnTo>
                        <a:pt x="0" y="0"/>
                      </a:lnTo>
                      <a:lnTo>
                        <a:pt x="208" y="0"/>
                      </a:lnTo>
                      <a:lnTo>
                        <a:pt x="208" y="33"/>
                      </a:lnTo>
                      <a:lnTo>
                        <a:pt x="179" y="61"/>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8" name="Freeform 13">
                  <a:extLst>
                    <a:ext uri="{FF2B5EF4-FFF2-40B4-BE49-F238E27FC236}">
                      <a16:creationId xmlns:a16="http://schemas.microsoft.com/office/drawing/2014/main" id="{F093BCBE-1AB1-4877-BC4C-ADBFEB67F3BB}"/>
                    </a:ext>
                  </a:extLst>
                </p:cNvPr>
                <p:cNvSpPr>
                  <a:spLocks/>
                </p:cNvSpPr>
                <p:nvPr/>
              </p:nvSpPr>
              <p:spPr bwMode="auto">
                <a:xfrm>
                  <a:off x="6282211" y="3739805"/>
                  <a:ext cx="66953" cy="350956"/>
                </a:xfrm>
                <a:custGeom>
                  <a:avLst/>
                  <a:gdLst>
                    <a:gd name="T0" fmla="*/ 66953 w 153"/>
                    <a:gd name="T1" fmla="*/ 339578 h 802"/>
                    <a:gd name="T2" fmla="*/ 47699 w 153"/>
                    <a:gd name="T3" fmla="*/ 350956 h 802"/>
                    <a:gd name="T4" fmla="*/ 20567 w 153"/>
                    <a:gd name="T5" fmla="*/ 350956 h 802"/>
                    <a:gd name="T6" fmla="*/ 0 w 153"/>
                    <a:gd name="T7" fmla="*/ 339578 h 802"/>
                    <a:gd name="T8" fmla="*/ 0 w 153"/>
                    <a:gd name="T9" fmla="*/ 0 h 802"/>
                    <a:gd name="T10" fmla="*/ 66953 w 153"/>
                    <a:gd name="T11" fmla="*/ 0 h 802"/>
                    <a:gd name="T12" fmla="*/ 66953 w 153"/>
                    <a:gd name="T13" fmla="*/ 339578 h 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 h="802">
                      <a:moveTo>
                        <a:pt x="153" y="776"/>
                      </a:moveTo>
                      <a:lnTo>
                        <a:pt x="109" y="802"/>
                      </a:lnTo>
                      <a:lnTo>
                        <a:pt x="47" y="802"/>
                      </a:lnTo>
                      <a:lnTo>
                        <a:pt x="0" y="776"/>
                      </a:lnTo>
                      <a:lnTo>
                        <a:pt x="0" y="0"/>
                      </a:lnTo>
                      <a:lnTo>
                        <a:pt x="153" y="0"/>
                      </a:lnTo>
                      <a:lnTo>
                        <a:pt x="153" y="776"/>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9" name="Freeform 14">
                  <a:extLst>
                    <a:ext uri="{FF2B5EF4-FFF2-40B4-BE49-F238E27FC236}">
                      <a16:creationId xmlns:a16="http://schemas.microsoft.com/office/drawing/2014/main" id="{96D80161-1509-43F5-B5A8-755E09FB7FD5}"/>
                    </a:ext>
                  </a:extLst>
                </p:cNvPr>
                <p:cNvSpPr>
                  <a:spLocks/>
                </p:cNvSpPr>
                <p:nvPr/>
              </p:nvSpPr>
              <p:spPr bwMode="auto">
                <a:xfrm>
                  <a:off x="6283086" y="4090761"/>
                  <a:ext cx="66078" cy="40259"/>
                </a:xfrm>
                <a:custGeom>
                  <a:avLst/>
                  <a:gdLst>
                    <a:gd name="T0" fmla="*/ 66078 w 151"/>
                    <a:gd name="T1" fmla="*/ 18379 h 92"/>
                    <a:gd name="T2" fmla="*/ 46823 w 151"/>
                    <a:gd name="T3" fmla="*/ 0 h 92"/>
                    <a:gd name="T4" fmla="*/ 19692 w 151"/>
                    <a:gd name="T5" fmla="*/ 0 h 92"/>
                    <a:gd name="T6" fmla="*/ 0 w 151"/>
                    <a:gd name="T7" fmla="*/ 18379 h 92"/>
                    <a:gd name="T8" fmla="*/ 0 w 151"/>
                    <a:gd name="T9" fmla="*/ 21880 h 92"/>
                    <a:gd name="T10" fmla="*/ 18817 w 151"/>
                    <a:gd name="T11" fmla="*/ 40259 h 92"/>
                    <a:gd name="T12" fmla="*/ 46823 w 151"/>
                    <a:gd name="T13" fmla="*/ 40259 h 92"/>
                    <a:gd name="T14" fmla="*/ 66078 w 151"/>
                    <a:gd name="T15" fmla="*/ 21880 h 92"/>
                    <a:gd name="T16" fmla="*/ 66078 w 151"/>
                    <a:gd name="T17" fmla="*/ 18379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1" h="92">
                      <a:moveTo>
                        <a:pt x="151" y="42"/>
                      </a:moveTo>
                      <a:lnTo>
                        <a:pt x="107" y="0"/>
                      </a:lnTo>
                      <a:lnTo>
                        <a:pt x="45" y="0"/>
                      </a:lnTo>
                      <a:lnTo>
                        <a:pt x="0" y="42"/>
                      </a:lnTo>
                      <a:lnTo>
                        <a:pt x="0" y="50"/>
                      </a:lnTo>
                      <a:lnTo>
                        <a:pt x="43" y="92"/>
                      </a:lnTo>
                      <a:lnTo>
                        <a:pt x="107" y="92"/>
                      </a:lnTo>
                      <a:lnTo>
                        <a:pt x="151" y="50"/>
                      </a:lnTo>
                      <a:lnTo>
                        <a:pt x="151" y="42"/>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 name="Freeform 15">
                  <a:extLst>
                    <a:ext uri="{FF2B5EF4-FFF2-40B4-BE49-F238E27FC236}">
                      <a16:creationId xmlns:a16="http://schemas.microsoft.com/office/drawing/2014/main" id="{46FC86D6-480A-4233-A7C2-0B3AF2871227}"/>
                    </a:ext>
                  </a:extLst>
                </p:cNvPr>
                <p:cNvSpPr>
                  <a:spLocks/>
                </p:cNvSpPr>
                <p:nvPr/>
              </p:nvSpPr>
              <p:spPr bwMode="auto">
                <a:xfrm>
                  <a:off x="6142617" y="3713111"/>
                  <a:ext cx="91021" cy="26694"/>
                </a:xfrm>
                <a:custGeom>
                  <a:avLst/>
                  <a:gdLst>
                    <a:gd name="T0" fmla="*/ 79643 w 208"/>
                    <a:gd name="T1" fmla="*/ 26694 h 61"/>
                    <a:gd name="T2" fmla="*/ 12253 w 208"/>
                    <a:gd name="T3" fmla="*/ 26694 h 61"/>
                    <a:gd name="T4" fmla="*/ 0 w 208"/>
                    <a:gd name="T5" fmla="*/ 14441 h 61"/>
                    <a:gd name="T6" fmla="*/ 0 w 208"/>
                    <a:gd name="T7" fmla="*/ 0 h 61"/>
                    <a:gd name="T8" fmla="*/ 91021 w 208"/>
                    <a:gd name="T9" fmla="*/ 0 h 61"/>
                    <a:gd name="T10" fmla="*/ 91021 w 208"/>
                    <a:gd name="T11" fmla="*/ 14441 h 61"/>
                    <a:gd name="T12" fmla="*/ 79643 w 208"/>
                    <a:gd name="T13" fmla="*/ 26694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8" h="61">
                      <a:moveTo>
                        <a:pt x="182" y="61"/>
                      </a:moveTo>
                      <a:lnTo>
                        <a:pt x="28" y="61"/>
                      </a:lnTo>
                      <a:lnTo>
                        <a:pt x="0" y="33"/>
                      </a:lnTo>
                      <a:lnTo>
                        <a:pt x="0" y="0"/>
                      </a:lnTo>
                      <a:lnTo>
                        <a:pt x="208" y="0"/>
                      </a:lnTo>
                      <a:lnTo>
                        <a:pt x="208" y="33"/>
                      </a:lnTo>
                      <a:lnTo>
                        <a:pt x="182" y="61"/>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 name="Freeform 16">
                  <a:extLst>
                    <a:ext uri="{FF2B5EF4-FFF2-40B4-BE49-F238E27FC236}">
                      <a16:creationId xmlns:a16="http://schemas.microsoft.com/office/drawing/2014/main" id="{AC9BC274-82CE-4310-8705-D065181CD9D6}"/>
                    </a:ext>
                  </a:extLst>
                </p:cNvPr>
                <p:cNvSpPr>
                  <a:spLocks/>
                </p:cNvSpPr>
                <p:nvPr/>
              </p:nvSpPr>
              <p:spPr bwMode="auto">
                <a:xfrm>
                  <a:off x="6154869" y="3739805"/>
                  <a:ext cx="66078" cy="350956"/>
                </a:xfrm>
                <a:custGeom>
                  <a:avLst/>
                  <a:gdLst>
                    <a:gd name="T0" fmla="*/ 66078 w 151"/>
                    <a:gd name="T1" fmla="*/ 339578 h 802"/>
                    <a:gd name="T2" fmla="*/ 46823 w 151"/>
                    <a:gd name="T3" fmla="*/ 350956 h 802"/>
                    <a:gd name="T4" fmla="*/ 19692 w 151"/>
                    <a:gd name="T5" fmla="*/ 350956 h 802"/>
                    <a:gd name="T6" fmla="*/ 0 w 151"/>
                    <a:gd name="T7" fmla="*/ 339578 h 802"/>
                    <a:gd name="T8" fmla="*/ 0 w 151"/>
                    <a:gd name="T9" fmla="*/ 0 h 802"/>
                    <a:gd name="T10" fmla="*/ 66078 w 151"/>
                    <a:gd name="T11" fmla="*/ 0 h 802"/>
                    <a:gd name="T12" fmla="*/ 66078 w 151"/>
                    <a:gd name="T13" fmla="*/ 339578 h 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1" h="802">
                      <a:moveTo>
                        <a:pt x="151" y="776"/>
                      </a:moveTo>
                      <a:lnTo>
                        <a:pt x="107" y="802"/>
                      </a:lnTo>
                      <a:lnTo>
                        <a:pt x="45" y="802"/>
                      </a:lnTo>
                      <a:lnTo>
                        <a:pt x="0" y="776"/>
                      </a:lnTo>
                      <a:lnTo>
                        <a:pt x="0" y="0"/>
                      </a:lnTo>
                      <a:lnTo>
                        <a:pt x="151" y="0"/>
                      </a:lnTo>
                      <a:lnTo>
                        <a:pt x="151" y="776"/>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2" name="Freeform 17">
                  <a:extLst>
                    <a:ext uri="{FF2B5EF4-FFF2-40B4-BE49-F238E27FC236}">
                      <a16:creationId xmlns:a16="http://schemas.microsoft.com/office/drawing/2014/main" id="{B58ED839-3356-41E4-BF76-1F28399AFA55}"/>
                    </a:ext>
                  </a:extLst>
                </p:cNvPr>
                <p:cNvSpPr>
                  <a:spLocks/>
                </p:cNvSpPr>
                <p:nvPr/>
              </p:nvSpPr>
              <p:spPr bwMode="auto">
                <a:xfrm>
                  <a:off x="6154869" y="4090761"/>
                  <a:ext cx="66078" cy="40259"/>
                </a:xfrm>
                <a:custGeom>
                  <a:avLst/>
                  <a:gdLst>
                    <a:gd name="T0" fmla="*/ 66078 w 151"/>
                    <a:gd name="T1" fmla="*/ 18379 h 92"/>
                    <a:gd name="T2" fmla="*/ 47699 w 151"/>
                    <a:gd name="T3" fmla="*/ 0 h 92"/>
                    <a:gd name="T4" fmla="*/ 19692 w 151"/>
                    <a:gd name="T5" fmla="*/ 0 h 92"/>
                    <a:gd name="T6" fmla="*/ 0 w 151"/>
                    <a:gd name="T7" fmla="*/ 18379 h 92"/>
                    <a:gd name="T8" fmla="*/ 0 w 151"/>
                    <a:gd name="T9" fmla="*/ 21880 h 92"/>
                    <a:gd name="T10" fmla="*/ 19692 w 151"/>
                    <a:gd name="T11" fmla="*/ 40259 h 92"/>
                    <a:gd name="T12" fmla="*/ 47699 w 151"/>
                    <a:gd name="T13" fmla="*/ 40259 h 92"/>
                    <a:gd name="T14" fmla="*/ 66078 w 151"/>
                    <a:gd name="T15" fmla="*/ 21880 h 92"/>
                    <a:gd name="T16" fmla="*/ 66078 w 151"/>
                    <a:gd name="T17" fmla="*/ 18379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1" h="92">
                      <a:moveTo>
                        <a:pt x="151" y="42"/>
                      </a:moveTo>
                      <a:lnTo>
                        <a:pt x="109" y="0"/>
                      </a:lnTo>
                      <a:lnTo>
                        <a:pt x="45" y="0"/>
                      </a:lnTo>
                      <a:lnTo>
                        <a:pt x="0" y="42"/>
                      </a:lnTo>
                      <a:lnTo>
                        <a:pt x="0" y="50"/>
                      </a:lnTo>
                      <a:lnTo>
                        <a:pt x="45" y="92"/>
                      </a:lnTo>
                      <a:lnTo>
                        <a:pt x="109" y="92"/>
                      </a:lnTo>
                      <a:lnTo>
                        <a:pt x="151" y="50"/>
                      </a:lnTo>
                      <a:lnTo>
                        <a:pt x="151" y="42"/>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63" name="Textfeld 805">
              <a:extLst>
                <a:ext uri="{FF2B5EF4-FFF2-40B4-BE49-F238E27FC236}">
                  <a16:creationId xmlns:a16="http://schemas.microsoft.com/office/drawing/2014/main" id="{92ABCA29-9918-4149-8D9B-77FADC019DA8}"/>
                </a:ext>
              </a:extLst>
            </p:cNvPr>
            <p:cNvSpPr txBox="1">
              <a:spLocks noChangeArrowheads="1"/>
            </p:cNvSpPr>
            <p:nvPr/>
          </p:nvSpPr>
          <p:spPr bwMode="auto">
            <a:xfrm>
              <a:off x="9889101" y="1846095"/>
              <a:ext cx="973330" cy="35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bottling</a:t>
              </a:r>
            </a:p>
          </p:txBody>
        </p:sp>
      </p:grpSp>
    </p:spTree>
    <p:extLst>
      <p:ext uri="{BB962C8B-B14F-4D97-AF65-F5344CB8AC3E}">
        <p14:creationId xmlns:p14="http://schemas.microsoft.com/office/powerpoint/2010/main" val="150566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el 1">
            <a:extLst>
              <a:ext uri="{FF2B5EF4-FFF2-40B4-BE49-F238E27FC236}">
                <a16:creationId xmlns:a16="http://schemas.microsoft.com/office/drawing/2014/main" id="{DD3E385D-942C-4124-9516-0E54A31232D9}"/>
              </a:ext>
            </a:extLst>
          </p:cNvPr>
          <p:cNvSpPr>
            <a:spLocks noGrp="1"/>
          </p:cNvSpPr>
          <p:nvPr>
            <p:ph type="title"/>
          </p:nvPr>
        </p:nvSpPr>
        <p:spPr>
          <a:xfrm>
            <a:off x="0" y="0"/>
            <a:ext cx="12198350" cy="1268413"/>
          </a:xfrm>
        </p:spPr>
        <p:txBody>
          <a:bodyPr/>
          <a:lstStyle/>
          <a:p>
            <a:r>
              <a:rPr lang="en-US"/>
              <a:t>Our Use Case – Brewery</a:t>
            </a:r>
            <a:br>
              <a:rPr lang="en-US"/>
            </a:br>
            <a:r>
              <a:rPr lang="en-US"/>
              <a:t>Architecture</a:t>
            </a:r>
            <a:endParaRPr lang="de-DE" dirty="0"/>
          </a:p>
        </p:txBody>
      </p:sp>
      <p:sp>
        <p:nvSpPr>
          <p:cNvPr id="181" name="Flussdiagramm: Manuelle Eingabe 21">
            <a:extLst>
              <a:ext uri="{FF2B5EF4-FFF2-40B4-BE49-F238E27FC236}">
                <a16:creationId xmlns:a16="http://schemas.microsoft.com/office/drawing/2014/main" id="{FB52C5D7-762B-43CC-B734-782538FADB71}"/>
              </a:ext>
            </a:extLst>
          </p:cNvPr>
          <p:cNvSpPr/>
          <p:nvPr/>
        </p:nvSpPr>
        <p:spPr bwMode="auto">
          <a:xfrm>
            <a:off x="7123113" y="1752600"/>
            <a:ext cx="1254125" cy="369093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93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493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4930"/>
                </a:moveTo>
                <a:lnTo>
                  <a:pt x="10000" y="0"/>
                </a:lnTo>
                <a:lnTo>
                  <a:pt x="10000" y="10000"/>
                </a:lnTo>
                <a:lnTo>
                  <a:pt x="0" y="10000"/>
                </a:lnTo>
                <a:lnTo>
                  <a:pt x="0" y="4930"/>
                </a:lnTo>
                <a:close/>
              </a:path>
            </a:pathLst>
          </a:cu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2" name="Rechteck 3">
            <a:extLst>
              <a:ext uri="{FF2B5EF4-FFF2-40B4-BE49-F238E27FC236}">
                <a16:creationId xmlns:a16="http://schemas.microsoft.com/office/drawing/2014/main" id="{B91EB694-EFBD-4E0A-AAF1-AE67BA3BBB35}"/>
              </a:ext>
            </a:extLst>
          </p:cNvPr>
          <p:cNvSpPr/>
          <p:nvPr/>
        </p:nvSpPr>
        <p:spPr bwMode="auto">
          <a:xfrm>
            <a:off x="8377238" y="1754188"/>
            <a:ext cx="3338512" cy="36893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3" name="Rechteck 4">
            <a:extLst>
              <a:ext uri="{FF2B5EF4-FFF2-40B4-BE49-F238E27FC236}">
                <a16:creationId xmlns:a16="http://schemas.microsoft.com/office/drawing/2014/main" id="{58F2A6AE-CEBB-4228-B6AC-B7A630B38095}"/>
              </a:ext>
            </a:extLst>
          </p:cNvPr>
          <p:cNvSpPr/>
          <p:nvPr/>
        </p:nvSpPr>
        <p:spPr bwMode="auto">
          <a:xfrm>
            <a:off x="627063" y="3598863"/>
            <a:ext cx="6496050" cy="18446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4" name="Rechteck 5">
            <a:extLst>
              <a:ext uri="{FF2B5EF4-FFF2-40B4-BE49-F238E27FC236}">
                <a16:creationId xmlns:a16="http://schemas.microsoft.com/office/drawing/2014/main" id="{A74A6F92-8093-4CE0-AB72-F340CCA57564}"/>
              </a:ext>
            </a:extLst>
          </p:cNvPr>
          <p:cNvSpPr/>
          <p:nvPr/>
        </p:nvSpPr>
        <p:spPr bwMode="auto">
          <a:xfrm>
            <a:off x="1773238" y="3598863"/>
            <a:ext cx="4849812" cy="1671637"/>
          </a:xfrm>
          <a:prstGeom prst="rect">
            <a:avLst/>
          </a:prstGeom>
          <a:solidFill>
            <a:srgbClr val="3C464B"/>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5" name="Rechteck 6">
            <a:extLst>
              <a:ext uri="{FF2B5EF4-FFF2-40B4-BE49-F238E27FC236}">
                <a16:creationId xmlns:a16="http://schemas.microsoft.com/office/drawing/2014/main" id="{5CB630A9-16A7-4856-8104-982EBFC4436B}"/>
              </a:ext>
            </a:extLst>
          </p:cNvPr>
          <p:cNvSpPr/>
          <p:nvPr/>
        </p:nvSpPr>
        <p:spPr bwMode="auto">
          <a:xfrm>
            <a:off x="1920875" y="3598863"/>
            <a:ext cx="1471613" cy="151130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6" name="Rechteck 7">
            <a:extLst>
              <a:ext uri="{FF2B5EF4-FFF2-40B4-BE49-F238E27FC236}">
                <a16:creationId xmlns:a16="http://schemas.microsoft.com/office/drawing/2014/main" id="{7BCB6A02-C905-46EF-8018-86F4090920FC}"/>
              </a:ext>
            </a:extLst>
          </p:cNvPr>
          <p:cNvSpPr/>
          <p:nvPr/>
        </p:nvSpPr>
        <p:spPr bwMode="auto">
          <a:xfrm>
            <a:off x="3552825" y="3598863"/>
            <a:ext cx="2922588" cy="151130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7" name="Rechteck 8">
            <a:extLst>
              <a:ext uri="{FF2B5EF4-FFF2-40B4-BE49-F238E27FC236}">
                <a16:creationId xmlns:a16="http://schemas.microsoft.com/office/drawing/2014/main" id="{13FE1D4B-40DF-456C-B1C4-10272FDD79EE}"/>
              </a:ext>
            </a:extLst>
          </p:cNvPr>
          <p:cNvSpPr/>
          <p:nvPr/>
        </p:nvSpPr>
        <p:spPr bwMode="auto">
          <a:xfrm>
            <a:off x="9194800" y="1754188"/>
            <a:ext cx="1785938" cy="1844675"/>
          </a:xfrm>
          <a:prstGeom prst="rect">
            <a:avLst/>
          </a:prstGeom>
          <a:solidFill>
            <a:srgbClr val="3C464B"/>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8" name="Rechteck 9">
            <a:extLst>
              <a:ext uri="{FF2B5EF4-FFF2-40B4-BE49-F238E27FC236}">
                <a16:creationId xmlns:a16="http://schemas.microsoft.com/office/drawing/2014/main" id="{234BF020-BACC-46DC-B5A0-826A115B622C}"/>
              </a:ext>
            </a:extLst>
          </p:cNvPr>
          <p:cNvSpPr/>
          <p:nvPr/>
        </p:nvSpPr>
        <p:spPr bwMode="auto">
          <a:xfrm>
            <a:off x="9353550" y="1754188"/>
            <a:ext cx="1470025" cy="168275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89" name="Freihandform 18">
            <a:extLst>
              <a:ext uri="{FF2B5EF4-FFF2-40B4-BE49-F238E27FC236}">
                <a16:creationId xmlns:a16="http://schemas.microsoft.com/office/drawing/2014/main" id="{1BCD0EC0-4912-46B8-85A4-9CB623FFB30E}"/>
              </a:ext>
            </a:extLst>
          </p:cNvPr>
          <p:cNvSpPr/>
          <p:nvPr/>
        </p:nvSpPr>
        <p:spPr bwMode="auto">
          <a:xfrm>
            <a:off x="2897188" y="1971675"/>
            <a:ext cx="6784975" cy="2681288"/>
          </a:xfrm>
          <a:custGeom>
            <a:avLst/>
            <a:gdLst>
              <a:gd name="connsiteX0" fmla="*/ 0 w 6512011"/>
              <a:gd name="connsiteY0" fmla="*/ 2094470 h 2094470"/>
              <a:gd name="connsiteX1" fmla="*/ 4306330 w 6512011"/>
              <a:gd name="connsiteY1" fmla="*/ 2094470 h 2094470"/>
              <a:gd name="connsiteX2" fmla="*/ 5647038 w 6512011"/>
              <a:gd name="connsiteY2" fmla="*/ 0 h 2094470"/>
              <a:gd name="connsiteX3" fmla="*/ 6512011 w 6512011"/>
              <a:gd name="connsiteY3" fmla="*/ 0 h 2094470"/>
              <a:gd name="connsiteX0" fmla="*/ 0 w 6783859"/>
              <a:gd name="connsiteY0" fmla="*/ 2681416 h 2681416"/>
              <a:gd name="connsiteX1" fmla="*/ 4306330 w 6783859"/>
              <a:gd name="connsiteY1" fmla="*/ 2681416 h 2681416"/>
              <a:gd name="connsiteX2" fmla="*/ 5647038 w 6783859"/>
              <a:gd name="connsiteY2" fmla="*/ 586946 h 2681416"/>
              <a:gd name="connsiteX3" fmla="*/ 6783859 w 6783859"/>
              <a:gd name="connsiteY3" fmla="*/ 0 h 2681416"/>
              <a:gd name="connsiteX0" fmla="*/ 0 w 6783859"/>
              <a:gd name="connsiteY0" fmla="*/ 2681416 h 2681416"/>
              <a:gd name="connsiteX1" fmla="*/ 4306330 w 6783859"/>
              <a:gd name="connsiteY1" fmla="*/ 2681416 h 2681416"/>
              <a:gd name="connsiteX2" fmla="*/ 6227806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66022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47487 w 6783859"/>
              <a:gd name="connsiteY2" fmla="*/ 6178 h 2681416"/>
              <a:gd name="connsiteX3" fmla="*/ 6783859 w 6783859"/>
              <a:gd name="connsiteY3" fmla="*/ 0 h 2681416"/>
            </a:gdLst>
            <a:ahLst/>
            <a:cxnLst>
              <a:cxn ang="0">
                <a:pos x="connsiteX0" y="connsiteY0"/>
              </a:cxn>
              <a:cxn ang="0">
                <a:pos x="connsiteX1" y="connsiteY1"/>
              </a:cxn>
              <a:cxn ang="0">
                <a:pos x="connsiteX2" y="connsiteY2"/>
              </a:cxn>
              <a:cxn ang="0">
                <a:pos x="connsiteX3" y="connsiteY3"/>
              </a:cxn>
            </a:cxnLst>
            <a:rect l="l" t="t" r="r" b="b"/>
            <a:pathLst>
              <a:path w="6783859" h="2681416">
                <a:moveTo>
                  <a:pt x="0" y="2681416"/>
                </a:moveTo>
                <a:lnTo>
                  <a:pt x="4306330" y="2681416"/>
                </a:lnTo>
                <a:lnTo>
                  <a:pt x="6147487" y="6178"/>
                </a:lnTo>
                <a:lnTo>
                  <a:pt x="6783859" y="0"/>
                </a:lnTo>
              </a:path>
            </a:pathLst>
          </a:custGeom>
          <a:noFill/>
          <a:ln w="127000">
            <a:solidFill>
              <a:srgbClr val="FFB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defRPr/>
            </a:pPr>
            <a:endParaRPr lang="en-US" sz="2400">
              <a:solidFill>
                <a:srgbClr val="000000"/>
              </a:solidFill>
              <a:latin typeface="Arial" charset="0"/>
              <a:ea typeface="Arial" charset="0"/>
              <a:cs typeface="+mn-cs"/>
            </a:endParaRPr>
          </a:p>
        </p:txBody>
      </p:sp>
      <p:cxnSp>
        <p:nvCxnSpPr>
          <p:cNvPr id="190" name="Gerade Verbindung 37">
            <a:extLst>
              <a:ext uri="{FF2B5EF4-FFF2-40B4-BE49-F238E27FC236}">
                <a16:creationId xmlns:a16="http://schemas.microsoft.com/office/drawing/2014/main" id="{1A5861DD-C555-4541-9F23-91C9C0A3803B}"/>
              </a:ext>
            </a:extLst>
          </p:cNvPr>
          <p:cNvCxnSpPr/>
          <p:nvPr/>
        </p:nvCxnSpPr>
        <p:spPr bwMode="auto">
          <a:xfrm>
            <a:off x="627063" y="3598863"/>
            <a:ext cx="11088687" cy="0"/>
          </a:xfrm>
          <a:prstGeom prst="line">
            <a:avLst/>
          </a:prstGeom>
          <a:solidFill>
            <a:schemeClr val="tx2"/>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1" name="Freihandform 553">
            <a:extLst>
              <a:ext uri="{FF2B5EF4-FFF2-40B4-BE49-F238E27FC236}">
                <a16:creationId xmlns:a16="http://schemas.microsoft.com/office/drawing/2014/main" id="{92C22F52-129F-437C-BE47-3265B05E6729}"/>
              </a:ext>
            </a:extLst>
          </p:cNvPr>
          <p:cNvSpPr/>
          <p:nvPr/>
        </p:nvSpPr>
        <p:spPr bwMode="auto">
          <a:xfrm>
            <a:off x="2897188" y="1971675"/>
            <a:ext cx="6784975" cy="2681288"/>
          </a:xfrm>
          <a:custGeom>
            <a:avLst/>
            <a:gdLst>
              <a:gd name="connsiteX0" fmla="*/ 0 w 6512011"/>
              <a:gd name="connsiteY0" fmla="*/ 2094470 h 2094470"/>
              <a:gd name="connsiteX1" fmla="*/ 4306330 w 6512011"/>
              <a:gd name="connsiteY1" fmla="*/ 2094470 h 2094470"/>
              <a:gd name="connsiteX2" fmla="*/ 5647038 w 6512011"/>
              <a:gd name="connsiteY2" fmla="*/ 0 h 2094470"/>
              <a:gd name="connsiteX3" fmla="*/ 6512011 w 6512011"/>
              <a:gd name="connsiteY3" fmla="*/ 0 h 2094470"/>
              <a:gd name="connsiteX0" fmla="*/ 0 w 6783859"/>
              <a:gd name="connsiteY0" fmla="*/ 2681416 h 2681416"/>
              <a:gd name="connsiteX1" fmla="*/ 4306330 w 6783859"/>
              <a:gd name="connsiteY1" fmla="*/ 2681416 h 2681416"/>
              <a:gd name="connsiteX2" fmla="*/ 5647038 w 6783859"/>
              <a:gd name="connsiteY2" fmla="*/ 586946 h 2681416"/>
              <a:gd name="connsiteX3" fmla="*/ 6783859 w 6783859"/>
              <a:gd name="connsiteY3" fmla="*/ 0 h 2681416"/>
              <a:gd name="connsiteX0" fmla="*/ 0 w 6783859"/>
              <a:gd name="connsiteY0" fmla="*/ 2681416 h 2681416"/>
              <a:gd name="connsiteX1" fmla="*/ 4306330 w 6783859"/>
              <a:gd name="connsiteY1" fmla="*/ 2681416 h 2681416"/>
              <a:gd name="connsiteX2" fmla="*/ 6227806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66022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47487 w 6783859"/>
              <a:gd name="connsiteY2" fmla="*/ 6178 h 2681416"/>
              <a:gd name="connsiteX3" fmla="*/ 6783859 w 6783859"/>
              <a:gd name="connsiteY3" fmla="*/ 0 h 2681416"/>
            </a:gdLst>
            <a:ahLst/>
            <a:cxnLst>
              <a:cxn ang="0">
                <a:pos x="connsiteX0" y="connsiteY0"/>
              </a:cxn>
              <a:cxn ang="0">
                <a:pos x="connsiteX1" y="connsiteY1"/>
              </a:cxn>
              <a:cxn ang="0">
                <a:pos x="connsiteX2" y="connsiteY2"/>
              </a:cxn>
              <a:cxn ang="0">
                <a:pos x="connsiteX3" y="connsiteY3"/>
              </a:cxn>
            </a:cxnLst>
            <a:rect l="l" t="t" r="r" b="b"/>
            <a:pathLst>
              <a:path w="6783859" h="2681416">
                <a:moveTo>
                  <a:pt x="0" y="2681416"/>
                </a:moveTo>
                <a:lnTo>
                  <a:pt x="4306330" y="2681416"/>
                </a:lnTo>
                <a:lnTo>
                  <a:pt x="6147487" y="6178"/>
                </a:lnTo>
                <a:lnTo>
                  <a:pt x="6783859" y="0"/>
                </a:lnTo>
              </a:path>
            </a:pathLst>
          </a:custGeom>
          <a:noFill/>
          <a:ln w="107950">
            <a:solidFill>
              <a:srgbClr val="FFB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defRPr/>
            </a:pPr>
            <a:endParaRPr lang="en-US" sz="2400">
              <a:solidFill>
                <a:srgbClr val="000000"/>
              </a:solidFill>
              <a:latin typeface="Arial" charset="0"/>
              <a:ea typeface="Arial" charset="0"/>
              <a:cs typeface="+mn-cs"/>
            </a:endParaRPr>
          </a:p>
        </p:txBody>
      </p:sp>
      <p:cxnSp>
        <p:nvCxnSpPr>
          <p:cNvPr id="192" name="Gerade Verbindung mit Pfeil 13">
            <a:extLst>
              <a:ext uri="{FF2B5EF4-FFF2-40B4-BE49-F238E27FC236}">
                <a16:creationId xmlns:a16="http://schemas.microsoft.com/office/drawing/2014/main" id="{D7A921AF-3C5D-4E79-8471-9ECF41DBD783}"/>
              </a:ext>
            </a:extLst>
          </p:cNvPr>
          <p:cNvCxnSpPr/>
          <p:nvPr/>
        </p:nvCxnSpPr>
        <p:spPr bwMode="auto">
          <a:xfrm>
            <a:off x="11283950" y="3598863"/>
            <a:ext cx="0" cy="1844675"/>
          </a:xfrm>
          <a:prstGeom prst="straightConnector1">
            <a:avLst/>
          </a:prstGeom>
          <a:solidFill>
            <a:schemeClr val="tx2"/>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3" name="Textfeld 14">
            <a:extLst>
              <a:ext uri="{FF2B5EF4-FFF2-40B4-BE49-F238E27FC236}">
                <a16:creationId xmlns:a16="http://schemas.microsoft.com/office/drawing/2014/main" id="{FF604F5A-7678-4F29-AD63-BE1C74930980}"/>
              </a:ext>
            </a:extLst>
          </p:cNvPr>
          <p:cNvSpPr txBox="1"/>
          <p:nvPr/>
        </p:nvSpPr>
        <p:spPr>
          <a:xfrm>
            <a:off x="10514013" y="4386263"/>
            <a:ext cx="956993" cy="246221"/>
          </a:xfrm>
          <a:prstGeom prst="rect">
            <a:avLst/>
          </a:prstGeom>
          <a:solidFill>
            <a:srgbClr val="BECDD7"/>
          </a:solidFill>
        </p:spPr>
        <p:txBody>
          <a:bodyPr wrap="none" lIns="0" tIns="0" rIns="0" bIns="0">
            <a:spAutoFit/>
          </a:bodyPr>
          <a:lstStyle/>
          <a:p>
            <a:pPr>
              <a:buClr>
                <a:srgbClr val="879BAA"/>
              </a:buClr>
              <a:defRPr/>
            </a:pPr>
            <a:r>
              <a:rPr lang="de-DE" sz="1600" b="1" dirty="0" err="1">
                <a:solidFill>
                  <a:srgbClr val="3C464B"/>
                </a:solidFill>
              </a:rPr>
              <a:t>basement</a:t>
            </a:r>
            <a:endParaRPr lang="en-US" sz="1600" b="1" dirty="0">
              <a:solidFill>
                <a:srgbClr val="3C464B"/>
              </a:solidFill>
            </a:endParaRPr>
          </a:p>
        </p:txBody>
      </p:sp>
      <p:grpSp>
        <p:nvGrpSpPr>
          <p:cNvPr id="194" name="Gruppieren 15">
            <a:extLst>
              <a:ext uri="{FF2B5EF4-FFF2-40B4-BE49-F238E27FC236}">
                <a16:creationId xmlns:a16="http://schemas.microsoft.com/office/drawing/2014/main" id="{525BD775-DFEC-4D20-8DA9-ACD994C59889}"/>
              </a:ext>
            </a:extLst>
          </p:cNvPr>
          <p:cNvGrpSpPr>
            <a:grpSpLocks/>
          </p:cNvGrpSpPr>
          <p:nvPr/>
        </p:nvGrpSpPr>
        <p:grpSpPr bwMode="auto">
          <a:xfrm>
            <a:off x="4222753" y="4859227"/>
            <a:ext cx="777764" cy="1127179"/>
            <a:chOff x="3839857" y="4928165"/>
            <a:chExt cx="778456" cy="1126755"/>
          </a:xfrm>
        </p:grpSpPr>
        <p:cxnSp>
          <p:nvCxnSpPr>
            <p:cNvPr id="195" name="Gerade Verbindung 791">
              <a:extLst>
                <a:ext uri="{FF2B5EF4-FFF2-40B4-BE49-F238E27FC236}">
                  <a16:creationId xmlns:a16="http://schemas.microsoft.com/office/drawing/2014/main" id="{5619E494-CFDA-41A7-B817-3823BBF9EC71}"/>
                </a:ext>
              </a:extLst>
            </p:cNvPr>
            <p:cNvCxnSpPr>
              <a:endCxn id="196" idx="0"/>
            </p:cNvCxnSpPr>
            <p:nvPr/>
          </p:nvCxnSpPr>
          <p:spPr bwMode="auto">
            <a:xfrm flipH="1">
              <a:off x="4229085" y="4928165"/>
              <a:ext cx="283772" cy="770708"/>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6" name="Textfeld 799">
              <a:extLst>
                <a:ext uri="{FF2B5EF4-FFF2-40B4-BE49-F238E27FC236}">
                  <a16:creationId xmlns:a16="http://schemas.microsoft.com/office/drawing/2014/main" id="{CB840989-FCE2-4E32-BAEB-53D632D7D982}"/>
                </a:ext>
              </a:extLst>
            </p:cNvPr>
            <p:cNvSpPr txBox="1">
              <a:spLocks noChangeArrowheads="1"/>
            </p:cNvSpPr>
            <p:nvPr/>
          </p:nvSpPr>
          <p:spPr bwMode="auto">
            <a:xfrm>
              <a:off x="3839857" y="5698873"/>
              <a:ext cx="778456" cy="3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pump</a:t>
              </a:r>
            </a:p>
          </p:txBody>
        </p:sp>
      </p:grpSp>
      <p:grpSp>
        <p:nvGrpSpPr>
          <p:cNvPr id="197" name="Gruppieren 801">
            <a:extLst>
              <a:ext uri="{FF2B5EF4-FFF2-40B4-BE49-F238E27FC236}">
                <a16:creationId xmlns:a16="http://schemas.microsoft.com/office/drawing/2014/main" id="{EB573BAF-A34D-4EA1-BFA2-4D0E76490C95}"/>
              </a:ext>
            </a:extLst>
          </p:cNvPr>
          <p:cNvGrpSpPr>
            <a:grpSpLocks/>
          </p:cNvGrpSpPr>
          <p:nvPr/>
        </p:nvGrpSpPr>
        <p:grpSpPr bwMode="auto">
          <a:xfrm>
            <a:off x="2100261" y="3505200"/>
            <a:ext cx="1132028" cy="1604963"/>
            <a:chOff x="2099642" y="3504867"/>
            <a:chExt cx="1133476" cy="1604651"/>
          </a:xfrm>
        </p:grpSpPr>
        <p:grpSp>
          <p:nvGrpSpPr>
            <p:cNvPr id="198" name="Gruppieren 786">
              <a:extLst>
                <a:ext uri="{FF2B5EF4-FFF2-40B4-BE49-F238E27FC236}">
                  <a16:creationId xmlns:a16="http://schemas.microsoft.com/office/drawing/2014/main" id="{941B16BA-3130-4506-B030-7DA1BAAFCE2A}"/>
                </a:ext>
              </a:extLst>
            </p:cNvPr>
            <p:cNvGrpSpPr>
              <a:grpSpLocks/>
            </p:cNvGrpSpPr>
            <p:nvPr/>
          </p:nvGrpSpPr>
          <p:grpSpPr bwMode="auto">
            <a:xfrm>
              <a:off x="2282751" y="3933056"/>
              <a:ext cx="720080" cy="1176462"/>
              <a:chOff x="2282751" y="3933056"/>
              <a:chExt cx="720080" cy="1176462"/>
            </a:xfrm>
          </p:grpSpPr>
          <p:sp>
            <p:nvSpPr>
              <p:cNvPr id="200" name="Abgerundetes Rechteck 23">
                <a:extLst>
                  <a:ext uri="{FF2B5EF4-FFF2-40B4-BE49-F238E27FC236}">
                    <a16:creationId xmlns:a16="http://schemas.microsoft.com/office/drawing/2014/main" id="{8F4F9BE9-8BEF-4B77-8188-EA41C24F0831}"/>
                  </a:ext>
                </a:extLst>
              </p:cNvPr>
              <p:cNvSpPr/>
              <p:nvPr/>
            </p:nvSpPr>
            <p:spPr bwMode="auto">
              <a:xfrm>
                <a:off x="2282438" y="3933409"/>
                <a:ext cx="720057" cy="866606"/>
              </a:xfrm>
              <a:prstGeom prst="roundRect">
                <a:avLst>
                  <a:gd name="adj" fmla="val 9998"/>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1" name="Rechteck 22">
                <a:extLst>
                  <a:ext uri="{FF2B5EF4-FFF2-40B4-BE49-F238E27FC236}">
                    <a16:creationId xmlns:a16="http://schemas.microsoft.com/office/drawing/2014/main" id="{D62A0570-9B3C-4955-BE69-316D1E918B7F}"/>
                  </a:ext>
                </a:extLst>
              </p:cNvPr>
              <p:cNvSpPr/>
              <p:nvPr/>
            </p:nvSpPr>
            <p:spPr bwMode="auto">
              <a:xfrm>
                <a:off x="2358735" y="4800015"/>
                <a:ext cx="63581" cy="309503"/>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2" name="Rechteck 23">
                <a:extLst>
                  <a:ext uri="{FF2B5EF4-FFF2-40B4-BE49-F238E27FC236}">
                    <a16:creationId xmlns:a16="http://schemas.microsoft.com/office/drawing/2014/main" id="{C7C80417-75C4-44AE-9D20-DFCA107ED223}"/>
                  </a:ext>
                </a:extLst>
              </p:cNvPr>
              <p:cNvSpPr/>
              <p:nvPr/>
            </p:nvSpPr>
            <p:spPr bwMode="auto">
              <a:xfrm>
                <a:off x="2865795" y="4800015"/>
                <a:ext cx="65170" cy="309503"/>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sp>
          <p:nvSpPr>
            <p:cNvPr id="199" name="Textfeld 800">
              <a:extLst>
                <a:ext uri="{FF2B5EF4-FFF2-40B4-BE49-F238E27FC236}">
                  <a16:creationId xmlns:a16="http://schemas.microsoft.com/office/drawing/2014/main" id="{8EF91227-41C6-446F-97C7-AB0223B87C18}"/>
                </a:ext>
              </a:extLst>
            </p:cNvPr>
            <p:cNvSpPr txBox="1">
              <a:spLocks noChangeArrowheads="1"/>
            </p:cNvSpPr>
            <p:nvPr/>
          </p:nvSpPr>
          <p:spPr bwMode="auto">
            <a:xfrm>
              <a:off x="2099642" y="3504867"/>
              <a:ext cx="1133476" cy="3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beer tank</a:t>
              </a:r>
            </a:p>
          </p:txBody>
        </p:sp>
      </p:grpSp>
      <p:sp>
        <p:nvSpPr>
          <p:cNvPr id="203" name="Freihandform 828">
            <a:extLst>
              <a:ext uri="{FF2B5EF4-FFF2-40B4-BE49-F238E27FC236}">
                <a16:creationId xmlns:a16="http://schemas.microsoft.com/office/drawing/2014/main" id="{3500FF61-082C-4D9C-88CD-E48BAF2287B5}"/>
              </a:ext>
            </a:extLst>
          </p:cNvPr>
          <p:cNvSpPr/>
          <p:nvPr/>
        </p:nvSpPr>
        <p:spPr bwMode="auto">
          <a:xfrm>
            <a:off x="4114206" y="1971675"/>
            <a:ext cx="5567957" cy="2684378"/>
          </a:xfrm>
          <a:custGeom>
            <a:avLst/>
            <a:gdLst>
              <a:gd name="connsiteX0" fmla="*/ 0 w 6512011"/>
              <a:gd name="connsiteY0" fmla="*/ 2094470 h 2094470"/>
              <a:gd name="connsiteX1" fmla="*/ 4306330 w 6512011"/>
              <a:gd name="connsiteY1" fmla="*/ 2094470 h 2094470"/>
              <a:gd name="connsiteX2" fmla="*/ 5647038 w 6512011"/>
              <a:gd name="connsiteY2" fmla="*/ 0 h 2094470"/>
              <a:gd name="connsiteX3" fmla="*/ 6512011 w 6512011"/>
              <a:gd name="connsiteY3" fmla="*/ 0 h 2094470"/>
              <a:gd name="connsiteX0" fmla="*/ 0 w 6783859"/>
              <a:gd name="connsiteY0" fmla="*/ 2681416 h 2681416"/>
              <a:gd name="connsiteX1" fmla="*/ 4306330 w 6783859"/>
              <a:gd name="connsiteY1" fmla="*/ 2681416 h 2681416"/>
              <a:gd name="connsiteX2" fmla="*/ 5647038 w 6783859"/>
              <a:gd name="connsiteY2" fmla="*/ 586946 h 2681416"/>
              <a:gd name="connsiteX3" fmla="*/ 6783859 w 6783859"/>
              <a:gd name="connsiteY3" fmla="*/ 0 h 2681416"/>
              <a:gd name="connsiteX0" fmla="*/ 0 w 6783859"/>
              <a:gd name="connsiteY0" fmla="*/ 2681416 h 2681416"/>
              <a:gd name="connsiteX1" fmla="*/ 4306330 w 6783859"/>
              <a:gd name="connsiteY1" fmla="*/ 2681416 h 2681416"/>
              <a:gd name="connsiteX2" fmla="*/ 6227806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66022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47487 w 6783859"/>
              <a:gd name="connsiteY2" fmla="*/ 6178 h 2681416"/>
              <a:gd name="connsiteX3" fmla="*/ 6783859 w 6783859"/>
              <a:gd name="connsiteY3" fmla="*/ 0 h 2681416"/>
              <a:gd name="connsiteX0" fmla="*/ 0 w 4541107"/>
              <a:gd name="connsiteY0" fmla="*/ 2693772 h 2693772"/>
              <a:gd name="connsiteX1" fmla="*/ 2063578 w 4541107"/>
              <a:gd name="connsiteY1" fmla="*/ 2681416 h 2693772"/>
              <a:gd name="connsiteX2" fmla="*/ 3904735 w 4541107"/>
              <a:gd name="connsiteY2" fmla="*/ 6178 h 2693772"/>
              <a:gd name="connsiteX3" fmla="*/ 4541107 w 4541107"/>
              <a:gd name="connsiteY3" fmla="*/ 0 h 2693772"/>
              <a:gd name="connsiteX0" fmla="*/ 0 w 4556764"/>
              <a:gd name="connsiteY0" fmla="*/ 2684378 h 2684378"/>
              <a:gd name="connsiteX1" fmla="*/ 2079235 w 4556764"/>
              <a:gd name="connsiteY1" fmla="*/ 2681416 h 2684378"/>
              <a:gd name="connsiteX2" fmla="*/ 3920392 w 4556764"/>
              <a:gd name="connsiteY2" fmla="*/ 6178 h 2684378"/>
              <a:gd name="connsiteX3" fmla="*/ 4556764 w 4556764"/>
              <a:gd name="connsiteY3" fmla="*/ 0 h 2684378"/>
              <a:gd name="connsiteX0" fmla="*/ 0 w 5566798"/>
              <a:gd name="connsiteY0" fmla="*/ 2685882 h 2685882"/>
              <a:gd name="connsiteX1" fmla="*/ 3089269 w 5566798"/>
              <a:gd name="connsiteY1" fmla="*/ 2681416 h 2685882"/>
              <a:gd name="connsiteX2" fmla="*/ 4930426 w 5566798"/>
              <a:gd name="connsiteY2" fmla="*/ 6178 h 2685882"/>
              <a:gd name="connsiteX3" fmla="*/ 5566798 w 5566798"/>
              <a:gd name="connsiteY3" fmla="*/ 0 h 2685882"/>
            </a:gdLst>
            <a:ahLst/>
            <a:cxnLst>
              <a:cxn ang="0">
                <a:pos x="connsiteX0" y="connsiteY0"/>
              </a:cxn>
              <a:cxn ang="0">
                <a:pos x="connsiteX1" y="connsiteY1"/>
              </a:cxn>
              <a:cxn ang="0">
                <a:pos x="connsiteX2" y="connsiteY2"/>
              </a:cxn>
              <a:cxn ang="0">
                <a:pos x="connsiteX3" y="connsiteY3"/>
              </a:cxn>
            </a:cxnLst>
            <a:rect l="l" t="t" r="r" b="b"/>
            <a:pathLst>
              <a:path w="5566798" h="2685882">
                <a:moveTo>
                  <a:pt x="0" y="2685882"/>
                </a:moveTo>
                <a:lnTo>
                  <a:pt x="3089269" y="2681416"/>
                </a:lnTo>
                <a:lnTo>
                  <a:pt x="4930426" y="6178"/>
                </a:lnTo>
                <a:lnTo>
                  <a:pt x="5566798" y="0"/>
                </a:lnTo>
              </a:path>
            </a:pathLst>
          </a:custGeom>
          <a:noFill/>
          <a:ln w="107950">
            <a:solidFill>
              <a:srgbClr val="FFB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defRPr/>
            </a:pPr>
            <a:endParaRPr lang="en-US" sz="2400">
              <a:solidFill>
                <a:srgbClr val="000000"/>
              </a:solidFill>
              <a:latin typeface="Arial" charset="0"/>
              <a:ea typeface="Arial" charset="0"/>
              <a:cs typeface="+mn-cs"/>
            </a:endParaRPr>
          </a:p>
        </p:txBody>
      </p:sp>
      <p:sp>
        <p:nvSpPr>
          <p:cNvPr id="204" name="Gleichschenkliges Dreieck 25">
            <a:extLst>
              <a:ext uri="{FF2B5EF4-FFF2-40B4-BE49-F238E27FC236}">
                <a16:creationId xmlns:a16="http://schemas.microsoft.com/office/drawing/2014/main" id="{A1228127-180C-4860-B73F-360F42BECEE2}"/>
              </a:ext>
            </a:extLst>
          </p:cNvPr>
          <p:cNvSpPr/>
          <p:nvPr/>
        </p:nvSpPr>
        <p:spPr bwMode="auto">
          <a:xfrm rot="2173438">
            <a:off x="7610475" y="3946525"/>
            <a:ext cx="73025" cy="144463"/>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5" name="Gleichschenkliges Dreieck 26">
            <a:extLst>
              <a:ext uri="{FF2B5EF4-FFF2-40B4-BE49-F238E27FC236}">
                <a16:creationId xmlns:a16="http://schemas.microsoft.com/office/drawing/2014/main" id="{7D9B294E-97DB-4CB1-884B-09BAC3672D32}"/>
              </a:ext>
            </a:extLst>
          </p:cNvPr>
          <p:cNvSpPr/>
          <p:nvPr/>
        </p:nvSpPr>
        <p:spPr bwMode="auto">
          <a:xfrm rot="2173438">
            <a:off x="8510588" y="2636838"/>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6" name="Gleichschenkliges Dreieck 27">
            <a:extLst>
              <a:ext uri="{FF2B5EF4-FFF2-40B4-BE49-F238E27FC236}">
                <a16:creationId xmlns:a16="http://schemas.microsoft.com/office/drawing/2014/main" id="{3C54FDD6-90F8-49DB-8BAF-158486F3352C}"/>
              </a:ext>
            </a:extLst>
          </p:cNvPr>
          <p:cNvSpPr/>
          <p:nvPr/>
        </p:nvSpPr>
        <p:spPr bwMode="auto">
          <a:xfrm rot="5400000">
            <a:off x="9194007" y="1899444"/>
            <a:ext cx="71437" cy="142875"/>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07" name="Gleichschenkliges Dreieck 28">
            <a:extLst>
              <a:ext uri="{FF2B5EF4-FFF2-40B4-BE49-F238E27FC236}">
                <a16:creationId xmlns:a16="http://schemas.microsoft.com/office/drawing/2014/main" id="{FDC8A7F0-C217-423C-B283-9A459227E145}"/>
              </a:ext>
            </a:extLst>
          </p:cNvPr>
          <p:cNvSpPr/>
          <p:nvPr/>
        </p:nvSpPr>
        <p:spPr bwMode="auto">
          <a:xfrm rot="5400000">
            <a:off x="6855619" y="4580731"/>
            <a:ext cx="71438" cy="142875"/>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08" name="Gruppieren 42">
            <a:extLst>
              <a:ext uri="{FF2B5EF4-FFF2-40B4-BE49-F238E27FC236}">
                <a16:creationId xmlns:a16="http://schemas.microsoft.com/office/drawing/2014/main" id="{23C6CCB1-78DB-457C-9CFA-A1606248C561}"/>
              </a:ext>
            </a:extLst>
          </p:cNvPr>
          <p:cNvGrpSpPr>
            <a:grpSpLocks/>
          </p:cNvGrpSpPr>
          <p:nvPr/>
        </p:nvGrpSpPr>
        <p:grpSpPr bwMode="auto">
          <a:xfrm>
            <a:off x="5854203" y="4209566"/>
            <a:ext cx="489447" cy="565634"/>
            <a:chOff x="2652713" y="5123342"/>
            <a:chExt cx="489347" cy="565867"/>
          </a:xfrm>
        </p:grpSpPr>
        <p:sp>
          <p:nvSpPr>
            <p:cNvPr id="209" name="Abgerundetes Rechteck 43">
              <a:extLst>
                <a:ext uri="{FF2B5EF4-FFF2-40B4-BE49-F238E27FC236}">
                  <a16:creationId xmlns:a16="http://schemas.microsoft.com/office/drawing/2014/main" id="{FDA4B443-F640-49EF-9672-AD41FB66E6A3}"/>
                </a:ext>
              </a:extLst>
            </p:cNvPr>
            <p:cNvSpPr/>
            <p:nvPr/>
          </p:nvSpPr>
          <p:spPr bwMode="auto">
            <a:xfrm>
              <a:off x="2742092" y="5123826"/>
              <a:ext cx="303151" cy="36528"/>
            </a:xfrm>
            <a:prstGeom prst="roundRect">
              <a:avLst>
                <a:gd name="adj" fmla="val 50000"/>
              </a:avLst>
            </a:prstGeom>
            <a:solidFill>
              <a:srgbClr val="41AAC8"/>
            </a:solidFill>
            <a:ln w="19050">
              <a:solidFill>
                <a:schemeClr val="tx1"/>
              </a:solidFill>
              <a:miter lim="800000"/>
            </a:ln>
            <a:effectLst/>
            <a:extLst/>
          </p:spPr>
          <p:txBody>
            <a:bodyPr lIns="108013" tIns="54006" rIns="108013" bIns="54006" spcCol="72000"/>
            <a:lstStyle/>
            <a:p>
              <a:pPr algn="ctr" fontAlgn="auto">
                <a:spcAft>
                  <a:spcPts val="0"/>
                </a:spcAft>
                <a:buClr>
                  <a:srgbClr val="879BAA"/>
                </a:buClr>
                <a:defRPr/>
              </a:pPr>
              <a:endParaRPr lang="en-US" sz="1200" kern="0" dirty="0">
                <a:solidFill>
                  <a:srgbClr val="000000"/>
                </a:solidFill>
                <a:latin typeface="Arial" charset="0"/>
                <a:cs typeface="+mn-cs"/>
              </a:endParaRPr>
            </a:p>
          </p:txBody>
        </p:sp>
        <p:sp>
          <p:nvSpPr>
            <p:cNvPr id="210" name="Freihandform 44">
              <a:extLst>
                <a:ext uri="{FF2B5EF4-FFF2-40B4-BE49-F238E27FC236}">
                  <a16:creationId xmlns:a16="http://schemas.microsoft.com/office/drawing/2014/main" id="{0F38926F-96DB-4429-A869-BCDF0171EE62}"/>
                </a:ext>
              </a:extLst>
            </p:cNvPr>
            <p:cNvSpPr/>
            <p:nvPr/>
          </p:nvSpPr>
          <p:spPr bwMode="auto">
            <a:xfrm>
              <a:off x="2653210" y="5161942"/>
              <a:ext cx="488850" cy="503445"/>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347" h="503635">
                  <a:moveTo>
                    <a:pt x="61912" y="315516"/>
                  </a:moveTo>
                  <a:lnTo>
                    <a:pt x="0" y="315516"/>
                  </a:lnTo>
                  <a:lnTo>
                    <a:pt x="0" y="503635"/>
                  </a:lnTo>
                  <a:lnTo>
                    <a:pt x="57150" y="503635"/>
                  </a:lnTo>
                  <a:lnTo>
                    <a:pt x="57150" y="464344"/>
                  </a:lnTo>
                  <a:lnTo>
                    <a:pt x="157162" y="464344"/>
                  </a:lnTo>
                  <a:lnTo>
                    <a:pt x="329803" y="464344"/>
                  </a:lnTo>
                  <a:lnTo>
                    <a:pt x="429815" y="464344"/>
                  </a:lnTo>
                  <a:lnTo>
                    <a:pt x="429815" y="503635"/>
                  </a:lnTo>
                  <a:lnTo>
                    <a:pt x="489347" y="503635"/>
                  </a:lnTo>
                  <a:lnTo>
                    <a:pt x="489347" y="315516"/>
                  </a:lnTo>
                  <a:lnTo>
                    <a:pt x="428625" y="315516"/>
                  </a:lnTo>
                  <a:lnTo>
                    <a:pt x="428625" y="359569"/>
                  </a:lnTo>
                  <a:lnTo>
                    <a:pt x="351234" y="359569"/>
                  </a:lnTo>
                  <a:lnTo>
                    <a:pt x="351234" y="242888"/>
                  </a:lnTo>
                  <a:lnTo>
                    <a:pt x="394097" y="242888"/>
                  </a:lnTo>
                  <a:lnTo>
                    <a:pt x="394097" y="205979"/>
                  </a:lnTo>
                  <a:lnTo>
                    <a:pt x="303609" y="205979"/>
                  </a:lnTo>
                  <a:lnTo>
                    <a:pt x="303609" y="89297"/>
                  </a:lnTo>
                  <a:lnTo>
                    <a:pt x="258365" y="89297"/>
                  </a:lnTo>
                  <a:lnTo>
                    <a:pt x="258365" y="0"/>
                  </a:lnTo>
                  <a:lnTo>
                    <a:pt x="228600" y="0"/>
                  </a:lnTo>
                  <a:lnTo>
                    <a:pt x="228600" y="92869"/>
                  </a:lnTo>
                  <a:lnTo>
                    <a:pt x="180975" y="92869"/>
                  </a:lnTo>
                  <a:lnTo>
                    <a:pt x="180975" y="205979"/>
                  </a:lnTo>
                  <a:lnTo>
                    <a:pt x="91678" y="205979"/>
                  </a:lnTo>
                  <a:lnTo>
                    <a:pt x="91678" y="241697"/>
                  </a:lnTo>
                  <a:lnTo>
                    <a:pt x="133350" y="241697"/>
                  </a:lnTo>
                  <a:lnTo>
                    <a:pt x="133350" y="359569"/>
                  </a:lnTo>
                  <a:lnTo>
                    <a:pt x="59531" y="361950"/>
                  </a:lnTo>
                  <a:lnTo>
                    <a:pt x="61912" y="315516"/>
                  </a:lnTo>
                  <a:close/>
                </a:path>
              </a:pathLst>
            </a:cu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11" name="Akkord 45">
              <a:extLst>
                <a:ext uri="{FF2B5EF4-FFF2-40B4-BE49-F238E27FC236}">
                  <a16:creationId xmlns:a16="http://schemas.microsoft.com/office/drawing/2014/main" id="{C0845AFB-3CB7-4809-91B7-4ECA50617386}"/>
                </a:ext>
              </a:extLst>
            </p:cNvPr>
            <p:cNvSpPr/>
            <p:nvPr/>
          </p:nvSpPr>
          <p:spPr bwMode="auto">
            <a:xfrm rot="20368306">
              <a:off x="2781772" y="5470044"/>
              <a:ext cx="219030" cy="219165"/>
            </a:xfrm>
            <a:prstGeom prst="chord">
              <a:avLst>
                <a:gd name="adj1" fmla="val 2700000"/>
                <a:gd name="adj2" fmla="val 10540069"/>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12" name="Akkord 46">
              <a:extLst>
                <a:ext uri="{FF2B5EF4-FFF2-40B4-BE49-F238E27FC236}">
                  <a16:creationId xmlns:a16="http://schemas.microsoft.com/office/drawing/2014/main" id="{7E04204A-9E40-4387-BEF6-70B23C5D581B}"/>
                </a:ext>
              </a:extLst>
            </p:cNvPr>
            <p:cNvSpPr/>
            <p:nvPr/>
          </p:nvSpPr>
          <p:spPr bwMode="auto">
            <a:xfrm rot="20368306">
              <a:off x="2780184" y="5455751"/>
              <a:ext cx="219030" cy="219165"/>
            </a:xfrm>
            <a:prstGeom prst="chord">
              <a:avLst>
                <a:gd name="adj1" fmla="val 2700000"/>
                <a:gd name="adj2" fmla="val 10540069"/>
              </a:avLst>
            </a:prstGeom>
            <a:solidFill>
              <a:srgbClr val="41AAC8"/>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213" name="Gerade Verbindung 47">
              <a:extLst>
                <a:ext uri="{FF2B5EF4-FFF2-40B4-BE49-F238E27FC236}">
                  <a16:creationId xmlns:a16="http://schemas.microsoft.com/office/drawing/2014/main" id="{CB883DBB-6E29-474F-B09E-739D6705AD0C}"/>
                </a:ext>
              </a:extLst>
            </p:cNvPr>
            <p:cNvCxnSpPr/>
            <p:nvPr/>
          </p:nvCxnSpPr>
          <p:spPr bwMode="auto">
            <a:xfrm>
              <a:off x="2786533" y="5401754"/>
              <a:ext cx="217444" cy="1588"/>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4" name="Gerade Verbindung 48">
              <a:extLst>
                <a:ext uri="{FF2B5EF4-FFF2-40B4-BE49-F238E27FC236}">
                  <a16:creationId xmlns:a16="http://schemas.microsoft.com/office/drawing/2014/main" id="{A34AFE4B-EDDF-482E-816C-5795B1D73D34}"/>
                </a:ext>
              </a:extLst>
            </p:cNvPr>
            <p:cNvCxnSpPr/>
            <p:nvPr/>
          </p:nvCxnSpPr>
          <p:spPr bwMode="auto">
            <a:xfrm>
              <a:off x="2786533" y="5371578"/>
              <a:ext cx="217444"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215" name="Freihandform 803">
            <a:extLst>
              <a:ext uri="{FF2B5EF4-FFF2-40B4-BE49-F238E27FC236}">
                <a16:creationId xmlns:a16="http://schemas.microsoft.com/office/drawing/2014/main" id="{8FEE4FC4-FBB0-4B81-9392-2696A580D065}"/>
              </a:ext>
            </a:extLst>
          </p:cNvPr>
          <p:cNvSpPr/>
          <p:nvPr/>
        </p:nvSpPr>
        <p:spPr bwMode="auto">
          <a:xfrm>
            <a:off x="3879850" y="3758500"/>
            <a:ext cx="2217738" cy="395288"/>
          </a:xfrm>
          <a:custGeom>
            <a:avLst/>
            <a:gdLst>
              <a:gd name="connsiteX0" fmla="*/ 0 w 2218037"/>
              <a:gd name="connsiteY0" fmla="*/ 389238 h 395417"/>
              <a:gd name="connsiteX1" fmla="*/ 0 w 2218037"/>
              <a:gd name="connsiteY1" fmla="*/ 0 h 395417"/>
              <a:gd name="connsiteX2" fmla="*/ 2218037 w 2218037"/>
              <a:gd name="connsiteY2" fmla="*/ 0 h 395417"/>
              <a:gd name="connsiteX3" fmla="*/ 2218037 w 2218037"/>
              <a:gd name="connsiteY3" fmla="*/ 395417 h 395417"/>
            </a:gdLst>
            <a:ahLst/>
            <a:cxnLst>
              <a:cxn ang="0">
                <a:pos x="connsiteX0" y="connsiteY0"/>
              </a:cxn>
              <a:cxn ang="0">
                <a:pos x="connsiteX1" y="connsiteY1"/>
              </a:cxn>
              <a:cxn ang="0">
                <a:pos x="connsiteX2" y="connsiteY2"/>
              </a:cxn>
              <a:cxn ang="0">
                <a:pos x="connsiteX3" y="connsiteY3"/>
              </a:cxn>
            </a:cxnLst>
            <a:rect l="l" t="t" r="r" b="b"/>
            <a:pathLst>
              <a:path w="2218037" h="395417">
                <a:moveTo>
                  <a:pt x="0" y="389238"/>
                </a:moveTo>
                <a:lnTo>
                  <a:pt x="0" y="0"/>
                </a:lnTo>
                <a:lnTo>
                  <a:pt x="2218037" y="0"/>
                </a:lnTo>
                <a:lnTo>
                  <a:pt x="2218037" y="395417"/>
                </a:lnTo>
              </a:path>
            </a:pathLst>
          </a:custGeom>
          <a:no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defRPr/>
            </a:pPr>
            <a:endParaRPr lang="en-US" sz="2400">
              <a:solidFill>
                <a:srgbClr val="000000"/>
              </a:solidFill>
              <a:latin typeface="Arial" charset="0"/>
              <a:ea typeface="Arial" charset="0"/>
              <a:cs typeface="+mn-cs"/>
            </a:endParaRPr>
          </a:p>
        </p:txBody>
      </p:sp>
      <p:sp>
        <p:nvSpPr>
          <p:cNvPr id="216" name="Textfeld 802">
            <a:extLst>
              <a:ext uri="{FF2B5EF4-FFF2-40B4-BE49-F238E27FC236}">
                <a16:creationId xmlns:a16="http://schemas.microsoft.com/office/drawing/2014/main" id="{83A2AEB7-CDE2-421D-A503-4F832EAD8BA7}"/>
              </a:ext>
            </a:extLst>
          </p:cNvPr>
          <p:cNvSpPr txBox="1">
            <a:spLocks noChangeArrowheads="1"/>
          </p:cNvSpPr>
          <p:nvPr/>
        </p:nvSpPr>
        <p:spPr bwMode="auto">
          <a:xfrm>
            <a:off x="4639685" y="3551363"/>
            <a:ext cx="732880" cy="3561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valve</a:t>
            </a:r>
          </a:p>
        </p:txBody>
      </p:sp>
      <p:sp>
        <p:nvSpPr>
          <p:cNvPr id="217" name="Gleichschenkliges Dreieck 38">
            <a:extLst>
              <a:ext uri="{FF2B5EF4-FFF2-40B4-BE49-F238E27FC236}">
                <a16:creationId xmlns:a16="http://schemas.microsoft.com/office/drawing/2014/main" id="{DC360C8B-ADC9-406B-A1D2-5E11AD32FF9C}"/>
              </a:ext>
            </a:extLst>
          </p:cNvPr>
          <p:cNvSpPr/>
          <p:nvPr/>
        </p:nvSpPr>
        <p:spPr bwMode="auto">
          <a:xfrm rot="5400000">
            <a:off x="3327400" y="4579938"/>
            <a:ext cx="71438"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18" name="Gruppieren 39">
            <a:extLst>
              <a:ext uri="{FF2B5EF4-FFF2-40B4-BE49-F238E27FC236}">
                <a16:creationId xmlns:a16="http://schemas.microsoft.com/office/drawing/2014/main" id="{DDFA37F5-5CCB-4F3C-AE63-535F3B471259}"/>
              </a:ext>
            </a:extLst>
          </p:cNvPr>
          <p:cNvGrpSpPr/>
          <p:nvPr/>
        </p:nvGrpSpPr>
        <p:grpSpPr>
          <a:xfrm>
            <a:off x="4403324" y="4401108"/>
            <a:ext cx="747204" cy="467558"/>
            <a:chOff x="4403324" y="5132772"/>
            <a:chExt cx="747204" cy="467558"/>
          </a:xfrm>
          <a:solidFill>
            <a:srgbClr val="FF0000"/>
          </a:solidFill>
        </p:grpSpPr>
        <p:sp>
          <p:nvSpPr>
            <p:cNvPr id="219" name="Ellipse 40">
              <a:extLst>
                <a:ext uri="{FF2B5EF4-FFF2-40B4-BE49-F238E27FC236}">
                  <a16:creationId xmlns:a16="http://schemas.microsoft.com/office/drawing/2014/main" id="{0032AFFE-41F3-4B91-BD4C-57B0518CB614}"/>
                </a:ext>
              </a:extLst>
            </p:cNvPr>
            <p:cNvSpPr/>
            <p:nvPr/>
          </p:nvSpPr>
          <p:spPr bwMode="auto">
            <a:xfrm>
              <a:off x="4453630" y="5228948"/>
              <a:ext cx="318117" cy="315157"/>
            </a:xfrm>
            <a:prstGeom prst="ellipse">
              <a:avLst/>
            </a:pr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0" name="Abgerundetes Rechteck 823">
              <a:extLst>
                <a:ext uri="{FF2B5EF4-FFF2-40B4-BE49-F238E27FC236}">
                  <a16:creationId xmlns:a16="http://schemas.microsoft.com/office/drawing/2014/main" id="{68C05B21-DFD9-4381-8C98-6CD937FD171D}"/>
                </a:ext>
              </a:extLst>
            </p:cNvPr>
            <p:cNvSpPr/>
            <p:nvPr/>
          </p:nvSpPr>
          <p:spPr bwMode="auto">
            <a:xfrm>
              <a:off x="4807258" y="5180120"/>
              <a:ext cx="122808" cy="68063"/>
            </a:xfrm>
            <a:prstGeom prst="roundRect">
              <a:avLst/>
            </a:prstGeom>
            <a:grp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1" name="Abgerundetes Rechteck 824">
              <a:extLst>
                <a:ext uri="{FF2B5EF4-FFF2-40B4-BE49-F238E27FC236}">
                  <a16:creationId xmlns:a16="http://schemas.microsoft.com/office/drawing/2014/main" id="{33D897DD-F0E8-48EE-80A1-C70BAA8E7C16}"/>
                </a:ext>
              </a:extLst>
            </p:cNvPr>
            <p:cNvSpPr/>
            <p:nvPr/>
          </p:nvSpPr>
          <p:spPr bwMode="auto">
            <a:xfrm>
              <a:off x="4728839" y="5245223"/>
              <a:ext cx="421689" cy="287045"/>
            </a:xfrm>
            <a:prstGeom prst="roundRect">
              <a:avLst/>
            </a:prstGeom>
            <a:grp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2" name="Abgerundetes Rechteck 825">
              <a:extLst>
                <a:ext uri="{FF2B5EF4-FFF2-40B4-BE49-F238E27FC236}">
                  <a16:creationId xmlns:a16="http://schemas.microsoft.com/office/drawing/2014/main" id="{1A97D4BC-50AB-4735-A46E-EA064329C2D6}"/>
                </a:ext>
              </a:extLst>
            </p:cNvPr>
            <p:cNvSpPr/>
            <p:nvPr/>
          </p:nvSpPr>
          <p:spPr bwMode="auto">
            <a:xfrm>
              <a:off x="4403324" y="5270377"/>
              <a:ext cx="112451" cy="232299"/>
            </a:xfrm>
            <a:prstGeom prst="roundRect">
              <a:avLst/>
            </a:prstGeom>
            <a:grp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3" name="Rechteck 44">
              <a:extLst>
                <a:ext uri="{FF2B5EF4-FFF2-40B4-BE49-F238E27FC236}">
                  <a16:creationId xmlns:a16="http://schemas.microsoft.com/office/drawing/2014/main" id="{9AA4A0D9-53BD-4793-A87D-36FF84A88B4C}"/>
                </a:ext>
              </a:extLst>
            </p:cNvPr>
            <p:cNvSpPr/>
            <p:nvPr/>
          </p:nvSpPr>
          <p:spPr bwMode="auto">
            <a:xfrm>
              <a:off x="4449192" y="5184559"/>
              <a:ext cx="177554" cy="415771"/>
            </a:xfrm>
            <a:prstGeom prst="rect">
              <a:avLst/>
            </a:pr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4" name="Rechteck 45">
              <a:extLst>
                <a:ext uri="{FF2B5EF4-FFF2-40B4-BE49-F238E27FC236}">
                  <a16:creationId xmlns:a16="http://schemas.microsoft.com/office/drawing/2014/main" id="{BDCCE10E-6C72-4048-862C-4E52F3AF2B57}"/>
                </a:ext>
              </a:extLst>
            </p:cNvPr>
            <p:cNvSpPr/>
            <p:nvPr/>
          </p:nvSpPr>
          <p:spPr bwMode="auto">
            <a:xfrm>
              <a:off x="4419601" y="5132772"/>
              <a:ext cx="238216" cy="48828"/>
            </a:xfrm>
            <a:prstGeom prst="rect">
              <a:avLst/>
            </a:pr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225" name="Gruppieren 46">
            <a:extLst>
              <a:ext uri="{FF2B5EF4-FFF2-40B4-BE49-F238E27FC236}">
                <a16:creationId xmlns:a16="http://schemas.microsoft.com/office/drawing/2014/main" id="{597CBF41-13C6-4459-B6E7-805482794B0B}"/>
              </a:ext>
            </a:extLst>
          </p:cNvPr>
          <p:cNvGrpSpPr>
            <a:grpSpLocks/>
          </p:cNvGrpSpPr>
          <p:nvPr/>
        </p:nvGrpSpPr>
        <p:grpSpPr bwMode="auto">
          <a:xfrm>
            <a:off x="4403725" y="4401108"/>
            <a:ext cx="746125" cy="468313"/>
            <a:chOff x="4403324" y="5132772"/>
            <a:chExt cx="747204" cy="467558"/>
          </a:xfrm>
        </p:grpSpPr>
        <p:sp>
          <p:nvSpPr>
            <p:cNvPr id="226" name="Ellipse 47">
              <a:extLst>
                <a:ext uri="{FF2B5EF4-FFF2-40B4-BE49-F238E27FC236}">
                  <a16:creationId xmlns:a16="http://schemas.microsoft.com/office/drawing/2014/main" id="{8AAB049C-A3BE-4E65-AD82-77353A29C4B0}"/>
                </a:ext>
              </a:extLst>
            </p:cNvPr>
            <p:cNvSpPr/>
            <p:nvPr/>
          </p:nvSpPr>
          <p:spPr bwMode="auto">
            <a:xfrm>
              <a:off x="4454197" y="5229454"/>
              <a:ext cx="317959" cy="315403"/>
            </a:xfrm>
            <a:prstGeom prst="ellipse">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7" name="Abgerundetes Rechteck 27">
              <a:extLst>
                <a:ext uri="{FF2B5EF4-FFF2-40B4-BE49-F238E27FC236}">
                  <a16:creationId xmlns:a16="http://schemas.microsoft.com/office/drawing/2014/main" id="{FC15841D-6C6B-4C03-9683-29C8FB7501CE}"/>
                </a:ext>
              </a:extLst>
            </p:cNvPr>
            <p:cNvSpPr/>
            <p:nvPr/>
          </p:nvSpPr>
          <p:spPr bwMode="auto">
            <a:xfrm>
              <a:off x="4807132" y="5180320"/>
              <a:ext cx="122415" cy="68153"/>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8" name="Abgerundetes Rechteck 3">
              <a:extLst>
                <a:ext uri="{FF2B5EF4-FFF2-40B4-BE49-F238E27FC236}">
                  <a16:creationId xmlns:a16="http://schemas.microsoft.com/office/drawing/2014/main" id="{84C9A9A5-F6EA-454E-9238-04D432F25880}"/>
                </a:ext>
              </a:extLst>
            </p:cNvPr>
            <p:cNvSpPr/>
            <p:nvPr/>
          </p:nvSpPr>
          <p:spPr bwMode="auto">
            <a:xfrm>
              <a:off x="4729233" y="5245303"/>
              <a:ext cx="421295" cy="286874"/>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29" name="Abgerundetes Rechteck 30">
              <a:extLst>
                <a:ext uri="{FF2B5EF4-FFF2-40B4-BE49-F238E27FC236}">
                  <a16:creationId xmlns:a16="http://schemas.microsoft.com/office/drawing/2014/main" id="{DF53B3AF-A99C-41ED-BEF6-3378A2A37AA8}"/>
                </a:ext>
              </a:extLst>
            </p:cNvPr>
            <p:cNvSpPr/>
            <p:nvPr/>
          </p:nvSpPr>
          <p:spPr bwMode="auto">
            <a:xfrm>
              <a:off x="4403324" y="5270662"/>
              <a:ext cx="112876" cy="231401"/>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30" name="Rechteck 51">
              <a:extLst>
                <a:ext uri="{FF2B5EF4-FFF2-40B4-BE49-F238E27FC236}">
                  <a16:creationId xmlns:a16="http://schemas.microsoft.com/office/drawing/2014/main" id="{244559C1-9437-459D-8756-954D39E80B0C}"/>
                </a:ext>
              </a:extLst>
            </p:cNvPr>
            <p:cNvSpPr/>
            <p:nvPr/>
          </p:nvSpPr>
          <p:spPr bwMode="auto">
            <a:xfrm>
              <a:off x="4449429" y="5185076"/>
              <a:ext cx="178057" cy="41525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31" name="Rechteck 52">
              <a:extLst>
                <a:ext uri="{FF2B5EF4-FFF2-40B4-BE49-F238E27FC236}">
                  <a16:creationId xmlns:a16="http://schemas.microsoft.com/office/drawing/2014/main" id="{74ADA160-AFB9-4946-8B35-1632850B84CA}"/>
                </a:ext>
              </a:extLst>
            </p:cNvPr>
            <p:cNvSpPr/>
            <p:nvPr/>
          </p:nvSpPr>
          <p:spPr bwMode="auto">
            <a:xfrm>
              <a:off x="4419222" y="5132772"/>
              <a:ext cx="238469" cy="4913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232" name="Gruppieren 53">
            <a:extLst>
              <a:ext uri="{FF2B5EF4-FFF2-40B4-BE49-F238E27FC236}">
                <a16:creationId xmlns:a16="http://schemas.microsoft.com/office/drawing/2014/main" id="{B371E051-D2E2-4112-BAC4-35F69979F911}"/>
              </a:ext>
            </a:extLst>
          </p:cNvPr>
          <p:cNvGrpSpPr/>
          <p:nvPr/>
        </p:nvGrpSpPr>
        <p:grpSpPr>
          <a:xfrm>
            <a:off x="5365750" y="4454525"/>
            <a:ext cx="1782553" cy="1540056"/>
            <a:chOff x="5365750" y="4454525"/>
            <a:chExt cx="1782553" cy="1540056"/>
          </a:xfrm>
        </p:grpSpPr>
        <p:grpSp>
          <p:nvGrpSpPr>
            <p:cNvPr id="233" name="Gruppieren 16">
              <a:extLst>
                <a:ext uri="{FF2B5EF4-FFF2-40B4-BE49-F238E27FC236}">
                  <a16:creationId xmlns:a16="http://schemas.microsoft.com/office/drawing/2014/main" id="{7EFD9419-6D72-4405-B23A-44AAD0348F28}"/>
                </a:ext>
              </a:extLst>
            </p:cNvPr>
            <p:cNvGrpSpPr>
              <a:grpSpLocks/>
            </p:cNvGrpSpPr>
            <p:nvPr/>
          </p:nvGrpSpPr>
          <p:grpSpPr bwMode="auto">
            <a:xfrm>
              <a:off x="5365750" y="4454525"/>
              <a:ext cx="488950" cy="320675"/>
              <a:chOff x="5365475" y="5162802"/>
              <a:chExt cx="489347" cy="321870"/>
            </a:xfrm>
          </p:grpSpPr>
          <p:sp>
            <p:nvSpPr>
              <p:cNvPr id="237" name="Freihandform 51">
                <a:extLst>
                  <a:ext uri="{FF2B5EF4-FFF2-40B4-BE49-F238E27FC236}">
                    <a16:creationId xmlns:a16="http://schemas.microsoft.com/office/drawing/2014/main" id="{9F674F0B-4335-4930-A52A-6A7BF7028241}"/>
                  </a:ext>
                </a:extLst>
              </p:cNvPr>
              <p:cNvSpPr/>
              <p:nvPr/>
            </p:nvSpPr>
            <p:spPr bwMode="auto">
              <a:xfrm>
                <a:off x="5365475" y="5162802"/>
                <a:ext cx="489347" cy="297969"/>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28600 w 489347"/>
                  <a:gd name="connsiteY20" fmla="*/ 0 h 503635"/>
                  <a:gd name="connsiteX21" fmla="*/ 228600 w 489347"/>
                  <a:gd name="connsiteY21" fmla="*/ 92869 h 503635"/>
                  <a:gd name="connsiteX22" fmla="*/ 180975 w 489347"/>
                  <a:gd name="connsiteY22" fmla="*/ 92869 h 503635"/>
                  <a:gd name="connsiteX23" fmla="*/ 180975 w 489347"/>
                  <a:gd name="connsiteY23" fmla="*/ 205979 h 503635"/>
                  <a:gd name="connsiteX24" fmla="*/ 91678 w 489347"/>
                  <a:gd name="connsiteY24" fmla="*/ 205979 h 503635"/>
                  <a:gd name="connsiteX25" fmla="*/ 91678 w 489347"/>
                  <a:gd name="connsiteY25" fmla="*/ 241697 h 503635"/>
                  <a:gd name="connsiteX26" fmla="*/ 133350 w 489347"/>
                  <a:gd name="connsiteY26" fmla="*/ 241697 h 503635"/>
                  <a:gd name="connsiteX27" fmla="*/ 133350 w 489347"/>
                  <a:gd name="connsiteY27" fmla="*/ 359569 h 503635"/>
                  <a:gd name="connsiteX28" fmla="*/ 59531 w 489347"/>
                  <a:gd name="connsiteY28" fmla="*/ 361950 h 503635"/>
                  <a:gd name="connsiteX29" fmla="*/ 61912 w 489347"/>
                  <a:gd name="connsiteY29" fmla="*/ 315516 h 503635"/>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228600 w 489347"/>
                  <a:gd name="connsiteY20" fmla="*/ 3572 h 414338"/>
                  <a:gd name="connsiteX21" fmla="*/ 180975 w 489347"/>
                  <a:gd name="connsiteY21" fmla="*/ 3572 h 414338"/>
                  <a:gd name="connsiteX22" fmla="*/ 180975 w 489347"/>
                  <a:gd name="connsiteY22" fmla="*/ 116682 h 414338"/>
                  <a:gd name="connsiteX23" fmla="*/ 91678 w 489347"/>
                  <a:gd name="connsiteY23" fmla="*/ 116682 h 414338"/>
                  <a:gd name="connsiteX24" fmla="*/ 91678 w 489347"/>
                  <a:gd name="connsiteY24" fmla="*/ 152400 h 414338"/>
                  <a:gd name="connsiteX25" fmla="*/ 133350 w 489347"/>
                  <a:gd name="connsiteY25" fmla="*/ 152400 h 414338"/>
                  <a:gd name="connsiteX26" fmla="*/ 133350 w 489347"/>
                  <a:gd name="connsiteY26" fmla="*/ 270272 h 414338"/>
                  <a:gd name="connsiteX27" fmla="*/ 59531 w 489347"/>
                  <a:gd name="connsiteY27" fmla="*/ 272653 h 414338"/>
                  <a:gd name="connsiteX28" fmla="*/ 61912 w 489347"/>
                  <a:gd name="connsiteY28"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228600 w 489347"/>
                  <a:gd name="connsiteY20" fmla="*/ 3572 h 414338"/>
                  <a:gd name="connsiteX21" fmla="*/ 180975 w 489347"/>
                  <a:gd name="connsiteY21" fmla="*/ 116682 h 414338"/>
                  <a:gd name="connsiteX22" fmla="*/ 91678 w 489347"/>
                  <a:gd name="connsiteY22" fmla="*/ 116682 h 414338"/>
                  <a:gd name="connsiteX23" fmla="*/ 91678 w 489347"/>
                  <a:gd name="connsiteY23" fmla="*/ 152400 h 414338"/>
                  <a:gd name="connsiteX24" fmla="*/ 133350 w 489347"/>
                  <a:gd name="connsiteY24" fmla="*/ 152400 h 414338"/>
                  <a:gd name="connsiteX25" fmla="*/ 133350 w 489347"/>
                  <a:gd name="connsiteY25" fmla="*/ 270272 h 414338"/>
                  <a:gd name="connsiteX26" fmla="*/ 59531 w 489347"/>
                  <a:gd name="connsiteY26" fmla="*/ 272653 h 414338"/>
                  <a:gd name="connsiteX27" fmla="*/ 61912 w 489347"/>
                  <a:gd name="connsiteY27"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180975 w 489347"/>
                  <a:gd name="connsiteY20" fmla="*/ 116682 h 414338"/>
                  <a:gd name="connsiteX21" fmla="*/ 91678 w 489347"/>
                  <a:gd name="connsiteY21" fmla="*/ 116682 h 414338"/>
                  <a:gd name="connsiteX22" fmla="*/ 91678 w 489347"/>
                  <a:gd name="connsiteY22" fmla="*/ 152400 h 414338"/>
                  <a:gd name="connsiteX23" fmla="*/ 133350 w 489347"/>
                  <a:gd name="connsiteY23" fmla="*/ 152400 h 414338"/>
                  <a:gd name="connsiteX24" fmla="*/ 133350 w 489347"/>
                  <a:gd name="connsiteY24" fmla="*/ 270272 h 414338"/>
                  <a:gd name="connsiteX25" fmla="*/ 59531 w 489347"/>
                  <a:gd name="connsiteY25" fmla="*/ 272653 h 414338"/>
                  <a:gd name="connsiteX26" fmla="*/ 61912 w 489347"/>
                  <a:gd name="connsiteY26"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180975 w 489347"/>
                  <a:gd name="connsiteY19" fmla="*/ 116682 h 414338"/>
                  <a:gd name="connsiteX20" fmla="*/ 91678 w 489347"/>
                  <a:gd name="connsiteY20" fmla="*/ 116682 h 414338"/>
                  <a:gd name="connsiteX21" fmla="*/ 91678 w 489347"/>
                  <a:gd name="connsiteY21" fmla="*/ 152400 h 414338"/>
                  <a:gd name="connsiteX22" fmla="*/ 133350 w 489347"/>
                  <a:gd name="connsiteY22" fmla="*/ 152400 h 414338"/>
                  <a:gd name="connsiteX23" fmla="*/ 133350 w 489347"/>
                  <a:gd name="connsiteY23" fmla="*/ 270272 h 414338"/>
                  <a:gd name="connsiteX24" fmla="*/ 59531 w 489347"/>
                  <a:gd name="connsiteY24" fmla="*/ 272653 h 414338"/>
                  <a:gd name="connsiteX25" fmla="*/ 61912 w 489347"/>
                  <a:gd name="connsiteY25" fmla="*/ 226219 h 414338"/>
                  <a:gd name="connsiteX0" fmla="*/ 61912 w 489347"/>
                  <a:gd name="connsiteY0" fmla="*/ 109537 h 297656"/>
                  <a:gd name="connsiteX1" fmla="*/ 0 w 489347"/>
                  <a:gd name="connsiteY1" fmla="*/ 109537 h 297656"/>
                  <a:gd name="connsiteX2" fmla="*/ 0 w 489347"/>
                  <a:gd name="connsiteY2" fmla="*/ 297656 h 297656"/>
                  <a:gd name="connsiteX3" fmla="*/ 57150 w 489347"/>
                  <a:gd name="connsiteY3" fmla="*/ 297656 h 297656"/>
                  <a:gd name="connsiteX4" fmla="*/ 57150 w 489347"/>
                  <a:gd name="connsiteY4" fmla="*/ 258365 h 297656"/>
                  <a:gd name="connsiteX5" fmla="*/ 157162 w 489347"/>
                  <a:gd name="connsiteY5" fmla="*/ 258365 h 297656"/>
                  <a:gd name="connsiteX6" fmla="*/ 329803 w 489347"/>
                  <a:gd name="connsiteY6" fmla="*/ 258365 h 297656"/>
                  <a:gd name="connsiteX7" fmla="*/ 429815 w 489347"/>
                  <a:gd name="connsiteY7" fmla="*/ 258365 h 297656"/>
                  <a:gd name="connsiteX8" fmla="*/ 429815 w 489347"/>
                  <a:gd name="connsiteY8" fmla="*/ 297656 h 297656"/>
                  <a:gd name="connsiteX9" fmla="*/ 489347 w 489347"/>
                  <a:gd name="connsiteY9" fmla="*/ 297656 h 297656"/>
                  <a:gd name="connsiteX10" fmla="*/ 489347 w 489347"/>
                  <a:gd name="connsiteY10" fmla="*/ 109537 h 297656"/>
                  <a:gd name="connsiteX11" fmla="*/ 428625 w 489347"/>
                  <a:gd name="connsiteY11" fmla="*/ 109537 h 297656"/>
                  <a:gd name="connsiteX12" fmla="*/ 428625 w 489347"/>
                  <a:gd name="connsiteY12" fmla="*/ 153590 h 297656"/>
                  <a:gd name="connsiteX13" fmla="*/ 351234 w 489347"/>
                  <a:gd name="connsiteY13" fmla="*/ 153590 h 297656"/>
                  <a:gd name="connsiteX14" fmla="*/ 351234 w 489347"/>
                  <a:gd name="connsiteY14" fmla="*/ 36909 h 297656"/>
                  <a:gd name="connsiteX15" fmla="*/ 394097 w 489347"/>
                  <a:gd name="connsiteY15" fmla="*/ 36909 h 297656"/>
                  <a:gd name="connsiteX16" fmla="*/ 394097 w 489347"/>
                  <a:gd name="connsiteY16" fmla="*/ 0 h 297656"/>
                  <a:gd name="connsiteX17" fmla="*/ 303609 w 489347"/>
                  <a:gd name="connsiteY17" fmla="*/ 0 h 297656"/>
                  <a:gd name="connsiteX18" fmla="*/ 180975 w 489347"/>
                  <a:gd name="connsiteY18" fmla="*/ 0 h 297656"/>
                  <a:gd name="connsiteX19" fmla="*/ 91678 w 489347"/>
                  <a:gd name="connsiteY19" fmla="*/ 0 h 297656"/>
                  <a:gd name="connsiteX20" fmla="*/ 91678 w 489347"/>
                  <a:gd name="connsiteY20" fmla="*/ 35718 h 297656"/>
                  <a:gd name="connsiteX21" fmla="*/ 133350 w 489347"/>
                  <a:gd name="connsiteY21" fmla="*/ 35718 h 297656"/>
                  <a:gd name="connsiteX22" fmla="*/ 133350 w 489347"/>
                  <a:gd name="connsiteY22" fmla="*/ 153590 h 297656"/>
                  <a:gd name="connsiteX23" fmla="*/ 59531 w 489347"/>
                  <a:gd name="connsiteY23" fmla="*/ 155971 h 297656"/>
                  <a:gd name="connsiteX24" fmla="*/ 61912 w 489347"/>
                  <a:gd name="connsiteY24" fmla="*/ 109537 h 29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9347" h="297656">
                    <a:moveTo>
                      <a:pt x="61912" y="109537"/>
                    </a:moveTo>
                    <a:lnTo>
                      <a:pt x="0" y="109537"/>
                    </a:lnTo>
                    <a:lnTo>
                      <a:pt x="0" y="297656"/>
                    </a:lnTo>
                    <a:lnTo>
                      <a:pt x="57150" y="297656"/>
                    </a:lnTo>
                    <a:lnTo>
                      <a:pt x="57150" y="258365"/>
                    </a:lnTo>
                    <a:lnTo>
                      <a:pt x="157162" y="258365"/>
                    </a:lnTo>
                    <a:lnTo>
                      <a:pt x="329803" y="258365"/>
                    </a:lnTo>
                    <a:lnTo>
                      <a:pt x="429815" y="258365"/>
                    </a:lnTo>
                    <a:lnTo>
                      <a:pt x="429815" y="297656"/>
                    </a:lnTo>
                    <a:lnTo>
                      <a:pt x="489347" y="297656"/>
                    </a:lnTo>
                    <a:lnTo>
                      <a:pt x="489347" y="109537"/>
                    </a:lnTo>
                    <a:lnTo>
                      <a:pt x="428625" y="109537"/>
                    </a:lnTo>
                    <a:lnTo>
                      <a:pt x="428625" y="153590"/>
                    </a:lnTo>
                    <a:lnTo>
                      <a:pt x="351234" y="153590"/>
                    </a:lnTo>
                    <a:lnTo>
                      <a:pt x="351234" y="36909"/>
                    </a:lnTo>
                    <a:lnTo>
                      <a:pt x="394097" y="36909"/>
                    </a:lnTo>
                    <a:lnTo>
                      <a:pt x="394097" y="0"/>
                    </a:lnTo>
                    <a:lnTo>
                      <a:pt x="303609" y="0"/>
                    </a:lnTo>
                    <a:lnTo>
                      <a:pt x="180975" y="0"/>
                    </a:lnTo>
                    <a:lnTo>
                      <a:pt x="91678" y="0"/>
                    </a:lnTo>
                    <a:lnTo>
                      <a:pt x="91678" y="35718"/>
                    </a:lnTo>
                    <a:lnTo>
                      <a:pt x="133350" y="35718"/>
                    </a:lnTo>
                    <a:lnTo>
                      <a:pt x="133350" y="153590"/>
                    </a:lnTo>
                    <a:lnTo>
                      <a:pt x="59531" y="155971"/>
                    </a:lnTo>
                    <a:lnTo>
                      <a:pt x="61912" y="109537"/>
                    </a:lnTo>
                    <a:close/>
                  </a:path>
                </a:pathLst>
              </a:cu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38" name="Akkord 52">
                <a:extLst>
                  <a:ext uri="{FF2B5EF4-FFF2-40B4-BE49-F238E27FC236}">
                    <a16:creationId xmlns:a16="http://schemas.microsoft.com/office/drawing/2014/main" id="{4ADDBE49-565E-4265-B00D-C4E7F6BD37DE}"/>
                  </a:ext>
                </a:extLst>
              </p:cNvPr>
              <p:cNvSpPr/>
              <p:nvPr/>
            </p:nvSpPr>
            <p:spPr bwMode="auto">
              <a:xfrm rot="20368306">
                <a:off x="5494167" y="5266375"/>
                <a:ext cx="219253" cy="218297"/>
              </a:xfrm>
              <a:prstGeom prst="chord">
                <a:avLst>
                  <a:gd name="adj1" fmla="val 2700000"/>
                  <a:gd name="adj2" fmla="val 10540069"/>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39" name="Akkord 53">
                <a:extLst>
                  <a:ext uri="{FF2B5EF4-FFF2-40B4-BE49-F238E27FC236}">
                    <a16:creationId xmlns:a16="http://schemas.microsoft.com/office/drawing/2014/main" id="{660AB127-0355-45F7-B59B-16BD57402FF9}"/>
                  </a:ext>
                </a:extLst>
              </p:cNvPr>
              <p:cNvSpPr/>
              <p:nvPr/>
            </p:nvSpPr>
            <p:spPr bwMode="auto">
              <a:xfrm rot="20368306">
                <a:off x="5492578" y="5252033"/>
                <a:ext cx="219253" cy="218298"/>
              </a:xfrm>
              <a:prstGeom prst="chord">
                <a:avLst>
                  <a:gd name="adj1" fmla="val 2700000"/>
                  <a:gd name="adj2" fmla="val 10540069"/>
                </a:avLst>
              </a:prstGeom>
              <a:solidFill>
                <a:srgbClr val="41AAC8"/>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240" name="Gerade Verbindung 54">
                <a:extLst>
                  <a:ext uri="{FF2B5EF4-FFF2-40B4-BE49-F238E27FC236}">
                    <a16:creationId xmlns:a16="http://schemas.microsoft.com/office/drawing/2014/main" id="{C07B4C46-E952-400A-AC5C-C072C02D5BB1}"/>
                  </a:ext>
                </a:extLst>
              </p:cNvPr>
              <p:cNvCxnSpPr/>
              <p:nvPr/>
            </p:nvCxnSpPr>
            <p:spPr bwMode="auto">
              <a:xfrm>
                <a:off x="5498933" y="5197857"/>
                <a:ext cx="217665"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1" name="Gerade Verbindung 55">
                <a:extLst>
                  <a:ext uri="{FF2B5EF4-FFF2-40B4-BE49-F238E27FC236}">
                    <a16:creationId xmlns:a16="http://schemas.microsoft.com/office/drawing/2014/main" id="{6ADB275B-8A04-4F61-9F6B-04DF5310BF1D}"/>
                  </a:ext>
                </a:extLst>
              </p:cNvPr>
              <p:cNvCxnSpPr/>
              <p:nvPr/>
            </p:nvCxnSpPr>
            <p:spPr bwMode="auto">
              <a:xfrm>
                <a:off x="5498933" y="5165989"/>
                <a:ext cx="217665" cy="1594"/>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42" name="Ellipse 63">
                <a:extLst>
                  <a:ext uri="{FF2B5EF4-FFF2-40B4-BE49-F238E27FC236}">
                    <a16:creationId xmlns:a16="http://schemas.microsoft.com/office/drawing/2014/main" id="{06C0B275-355D-4819-8F46-999E05B340EE}"/>
                  </a:ext>
                </a:extLst>
              </p:cNvPr>
              <p:cNvSpPr/>
              <p:nvPr/>
            </p:nvSpPr>
            <p:spPr bwMode="auto">
              <a:xfrm>
                <a:off x="5646691" y="5226539"/>
                <a:ext cx="95327" cy="97199"/>
              </a:xfrm>
              <a:prstGeom prst="ellipse">
                <a:avLst/>
              </a:prstGeom>
              <a:solidFill>
                <a:srgbClr val="41AAC8"/>
              </a:solidFill>
              <a:ln w="1270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234" name="Gruppieren 808">
              <a:extLst>
                <a:ext uri="{FF2B5EF4-FFF2-40B4-BE49-F238E27FC236}">
                  <a16:creationId xmlns:a16="http://schemas.microsoft.com/office/drawing/2014/main" id="{454F98F4-AB1D-42E0-8A88-D2327DB3FA61}"/>
                </a:ext>
              </a:extLst>
            </p:cNvPr>
            <p:cNvGrpSpPr>
              <a:grpSpLocks/>
            </p:cNvGrpSpPr>
            <p:nvPr/>
          </p:nvGrpSpPr>
          <p:grpSpPr bwMode="auto">
            <a:xfrm>
              <a:off x="5395913" y="4822650"/>
              <a:ext cx="1752390" cy="1171931"/>
              <a:chOff x="5396658" y="4822755"/>
              <a:chExt cx="1752404" cy="1172487"/>
            </a:xfrm>
          </p:grpSpPr>
          <p:sp>
            <p:nvSpPr>
              <p:cNvPr id="235" name="Textfeld 805">
                <a:extLst>
                  <a:ext uri="{FF2B5EF4-FFF2-40B4-BE49-F238E27FC236}">
                    <a16:creationId xmlns:a16="http://schemas.microsoft.com/office/drawing/2014/main" id="{6CA102B5-75ED-4321-A053-A6A78A22C5BC}"/>
                  </a:ext>
                </a:extLst>
              </p:cNvPr>
              <p:cNvSpPr txBox="1">
                <a:spLocks noChangeArrowheads="1"/>
              </p:cNvSpPr>
              <p:nvPr/>
            </p:nvSpPr>
            <p:spPr bwMode="auto">
              <a:xfrm>
                <a:off x="5396658" y="5638892"/>
                <a:ext cx="1752404" cy="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fluid-flow meter</a:t>
                </a:r>
              </a:p>
            </p:txBody>
          </p:sp>
          <p:cxnSp>
            <p:nvCxnSpPr>
              <p:cNvPr id="236" name="Gerade Verbindung 807">
                <a:extLst>
                  <a:ext uri="{FF2B5EF4-FFF2-40B4-BE49-F238E27FC236}">
                    <a16:creationId xmlns:a16="http://schemas.microsoft.com/office/drawing/2014/main" id="{4281B57D-B0FD-476F-B5D6-F73D65A20AED}"/>
                  </a:ext>
                </a:extLst>
              </p:cNvPr>
              <p:cNvCxnSpPr>
                <a:endCxn id="235" idx="0"/>
              </p:cNvCxnSpPr>
              <p:nvPr/>
            </p:nvCxnSpPr>
            <p:spPr bwMode="auto">
              <a:xfrm>
                <a:off x="5642597" y="4822755"/>
                <a:ext cx="630263" cy="816137"/>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sp>
        <p:nvSpPr>
          <p:cNvPr id="243" name="Gewitterblitz 64">
            <a:extLst>
              <a:ext uri="{FF2B5EF4-FFF2-40B4-BE49-F238E27FC236}">
                <a16:creationId xmlns:a16="http://schemas.microsoft.com/office/drawing/2014/main" id="{016814EC-C49F-4FD8-A1AB-152CFA5B6E6D}"/>
              </a:ext>
            </a:extLst>
          </p:cNvPr>
          <p:cNvSpPr/>
          <p:nvPr/>
        </p:nvSpPr>
        <p:spPr bwMode="auto">
          <a:xfrm>
            <a:off x="4479488" y="3903725"/>
            <a:ext cx="525462" cy="527050"/>
          </a:xfrm>
          <a:prstGeom prst="lightningBolt">
            <a:avLst/>
          </a:prstGeom>
          <a:solidFill>
            <a:srgbClr val="FF00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44" name="Gruppieren 186">
            <a:extLst>
              <a:ext uri="{FF2B5EF4-FFF2-40B4-BE49-F238E27FC236}">
                <a16:creationId xmlns:a16="http://schemas.microsoft.com/office/drawing/2014/main" id="{07870B86-EA84-49A7-BD08-50C3467698B4}"/>
              </a:ext>
            </a:extLst>
          </p:cNvPr>
          <p:cNvGrpSpPr>
            <a:grpSpLocks/>
          </p:cNvGrpSpPr>
          <p:nvPr/>
        </p:nvGrpSpPr>
        <p:grpSpPr bwMode="auto">
          <a:xfrm>
            <a:off x="2732088" y="2778165"/>
            <a:ext cx="2068182" cy="1344991"/>
            <a:chOff x="4189260" y="2564871"/>
            <a:chExt cx="2067461" cy="1344753"/>
          </a:xfrm>
        </p:grpSpPr>
        <p:cxnSp>
          <p:nvCxnSpPr>
            <p:cNvPr id="245" name="Gerade Verbindung 187">
              <a:extLst>
                <a:ext uri="{FF2B5EF4-FFF2-40B4-BE49-F238E27FC236}">
                  <a16:creationId xmlns:a16="http://schemas.microsoft.com/office/drawing/2014/main" id="{7449986D-449E-44A8-9F5B-40B65983BB18}"/>
                </a:ext>
              </a:extLst>
            </p:cNvPr>
            <p:cNvCxnSpPr>
              <a:endCxn id="246" idx="2"/>
            </p:cNvCxnSpPr>
            <p:nvPr/>
          </p:nvCxnSpPr>
          <p:spPr>
            <a:xfrm flipH="1" flipV="1">
              <a:off x="5222990" y="3167166"/>
              <a:ext cx="66152" cy="742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feld 188">
              <a:extLst>
                <a:ext uri="{FF2B5EF4-FFF2-40B4-BE49-F238E27FC236}">
                  <a16:creationId xmlns:a16="http://schemas.microsoft.com/office/drawing/2014/main" id="{D59A42F3-9750-492B-8B7E-39986D4A855F}"/>
                </a:ext>
              </a:extLst>
            </p:cNvPr>
            <p:cNvSpPr txBox="1">
              <a:spLocks noChangeArrowheads="1"/>
            </p:cNvSpPr>
            <p:nvPr/>
          </p:nvSpPr>
          <p:spPr bwMode="auto">
            <a:xfrm>
              <a:off x="4189260" y="2564871"/>
              <a:ext cx="2067461" cy="60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41AAC8"/>
                  </a:solidFill>
                </a:rPr>
                <a:t>obstruction in pipe</a:t>
              </a:r>
              <a:br>
                <a:rPr lang="en-US" altLang="en-US" sz="1600" b="1" dirty="0">
                  <a:solidFill>
                    <a:srgbClr val="41AAC8"/>
                  </a:solidFill>
                </a:rPr>
              </a:br>
              <a:r>
                <a:rPr lang="en-US" altLang="en-US" sz="1600" b="1" dirty="0">
                  <a:solidFill>
                    <a:srgbClr val="41AAC8"/>
                  </a:solidFill>
                </a:rPr>
                <a:t> or closed valve</a:t>
              </a:r>
            </a:p>
          </p:txBody>
        </p:sp>
      </p:grpSp>
      <p:sp>
        <p:nvSpPr>
          <p:cNvPr id="247" name="Abgerundetes Rechteck 174">
            <a:extLst>
              <a:ext uri="{FF2B5EF4-FFF2-40B4-BE49-F238E27FC236}">
                <a16:creationId xmlns:a16="http://schemas.microsoft.com/office/drawing/2014/main" id="{3057D385-8154-48D2-8B67-9B50127636FB}"/>
              </a:ext>
            </a:extLst>
          </p:cNvPr>
          <p:cNvSpPr/>
          <p:nvPr/>
        </p:nvSpPr>
        <p:spPr bwMode="auto">
          <a:xfrm>
            <a:off x="3727450" y="4210047"/>
            <a:ext cx="303213" cy="36513"/>
          </a:xfrm>
          <a:prstGeom prst="roundRect">
            <a:avLst>
              <a:gd name="adj" fmla="val 50000"/>
            </a:avLst>
          </a:prstGeom>
          <a:solidFill>
            <a:schemeClr val="bg1"/>
          </a:solidFill>
          <a:ln w="19050">
            <a:solidFill>
              <a:schemeClr val="tx1"/>
            </a:solidFill>
            <a:miter lim="800000"/>
          </a:ln>
          <a:effectLst/>
          <a:extLst/>
        </p:spPr>
        <p:txBody>
          <a:bodyPr lIns="108013" tIns="54006" rIns="108013" bIns="54006" spcCol="72000"/>
          <a:lstStyle/>
          <a:p>
            <a:pPr algn="ctr" fontAlgn="auto">
              <a:spcAft>
                <a:spcPts val="0"/>
              </a:spcAft>
              <a:buClr>
                <a:srgbClr val="879BAA"/>
              </a:buClr>
              <a:defRPr/>
            </a:pPr>
            <a:endParaRPr lang="en-US" sz="1200" kern="0" dirty="0">
              <a:solidFill>
                <a:srgbClr val="000000"/>
              </a:solidFill>
              <a:latin typeface="Arial" charset="0"/>
              <a:cs typeface="+mn-cs"/>
            </a:endParaRPr>
          </a:p>
        </p:txBody>
      </p:sp>
      <p:grpSp>
        <p:nvGrpSpPr>
          <p:cNvPr id="248" name="Gruppieren 69">
            <a:extLst>
              <a:ext uri="{FF2B5EF4-FFF2-40B4-BE49-F238E27FC236}">
                <a16:creationId xmlns:a16="http://schemas.microsoft.com/office/drawing/2014/main" id="{D1B42B9F-9BC2-4FC0-84F9-918E604A62B3}"/>
              </a:ext>
            </a:extLst>
          </p:cNvPr>
          <p:cNvGrpSpPr/>
          <p:nvPr/>
        </p:nvGrpSpPr>
        <p:grpSpPr>
          <a:xfrm>
            <a:off x="3638551" y="4336590"/>
            <a:ext cx="488950" cy="438608"/>
            <a:chOff x="3638551" y="5678254"/>
            <a:chExt cx="488950" cy="438608"/>
          </a:xfrm>
          <a:solidFill>
            <a:schemeClr val="bg1"/>
          </a:solidFill>
        </p:grpSpPr>
        <p:sp>
          <p:nvSpPr>
            <p:cNvPr id="249" name="Freihandform 175">
              <a:extLst>
                <a:ext uri="{FF2B5EF4-FFF2-40B4-BE49-F238E27FC236}">
                  <a16:creationId xmlns:a16="http://schemas.microsoft.com/office/drawing/2014/main" id="{51025942-63DB-455C-B607-304B084BABB2}"/>
                </a:ext>
              </a:extLst>
            </p:cNvPr>
            <p:cNvSpPr/>
            <p:nvPr/>
          </p:nvSpPr>
          <p:spPr bwMode="auto">
            <a:xfrm>
              <a:off x="3638551" y="5678254"/>
              <a:ext cx="488950" cy="414796"/>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28600 w 489347"/>
                <a:gd name="connsiteY20" fmla="*/ 0 h 503635"/>
                <a:gd name="connsiteX21" fmla="*/ 228600 w 489347"/>
                <a:gd name="connsiteY21" fmla="*/ 92869 h 503635"/>
                <a:gd name="connsiteX22" fmla="*/ 180975 w 489347"/>
                <a:gd name="connsiteY22" fmla="*/ 92869 h 503635"/>
                <a:gd name="connsiteX23" fmla="*/ 180975 w 489347"/>
                <a:gd name="connsiteY23" fmla="*/ 205979 h 503635"/>
                <a:gd name="connsiteX24" fmla="*/ 91678 w 489347"/>
                <a:gd name="connsiteY24" fmla="*/ 205979 h 503635"/>
                <a:gd name="connsiteX25" fmla="*/ 91678 w 489347"/>
                <a:gd name="connsiteY25" fmla="*/ 241697 h 503635"/>
                <a:gd name="connsiteX26" fmla="*/ 133350 w 489347"/>
                <a:gd name="connsiteY26" fmla="*/ 241697 h 503635"/>
                <a:gd name="connsiteX27" fmla="*/ 133350 w 489347"/>
                <a:gd name="connsiteY27" fmla="*/ 359569 h 503635"/>
                <a:gd name="connsiteX28" fmla="*/ 59531 w 489347"/>
                <a:gd name="connsiteY28" fmla="*/ 361950 h 503635"/>
                <a:gd name="connsiteX29" fmla="*/ 61912 w 489347"/>
                <a:gd name="connsiteY29" fmla="*/ 315516 h 503635"/>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228600 w 489347"/>
                <a:gd name="connsiteY20" fmla="*/ 3572 h 414338"/>
                <a:gd name="connsiteX21" fmla="*/ 180975 w 489347"/>
                <a:gd name="connsiteY21" fmla="*/ 3572 h 414338"/>
                <a:gd name="connsiteX22" fmla="*/ 180975 w 489347"/>
                <a:gd name="connsiteY22" fmla="*/ 116682 h 414338"/>
                <a:gd name="connsiteX23" fmla="*/ 91678 w 489347"/>
                <a:gd name="connsiteY23" fmla="*/ 116682 h 414338"/>
                <a:gd name="connsiteX24" fmla="*/ 91678 w 489347"/>
                <a:gd name="connsiteY24" fmla="*/ 152400 h 414338"/>
                <a:gd name="connsiteX25" fmla="*/ 133350 w 489347"/>
                <a:gd name="connsiteY25" fmla="*/ 152400 h 414338"/>
                <a:gd name="connsiteX26" fmla="*/ 133350 w 489347"/>
                <a:gd name="connsiteY26" fmla="*/ 270272 h 414338"/>
                <a:gd name="connsiteX27" fmla="*/ 59531 w 489347"/>
                <a:gd name="connsiteY27" fmla="*/ 272653 h 414338"/>
                <a:gd name="connsiteX28" fmla="*/ 61912 w 489347"/>
                <a:gd name="connsiteY28"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180975 w 489347"/>
                <a:gd name="connsiteY20" fmla="*/ 3572 h 414338"/>
                <a:gd name="connsiteX21" fmla="*/ 180975 w 489347"/>
                <a:gd name="connsiteY21" fmla="*/ 116682 h 414338"/>
                <a:gd name="connsiteX22" fmla="*/ 91678 w 489347"/>
                <a:gd name="connsiteY22" fmla="*/ 116682 h 414338"/>
                <a:gd name="connsiteX23" fmla="*/ 91678 w 489347"/>
                <a:gd name="connsiteY23" fmla="*/ 152400 h 414338"/>
                <a:gd name="connsiteX24" fmla="*/ 133350 w 489347"/>
                <a:gd name="connsiteY24" fmla="*/ 152400 h 414338"/>
                <a:gd name="connsiteX25" fmla="*/ 133350 w 489347"/>
                <a:gd name="connsiteY25" fmla="*/ 270272 h 414338"/>
                <a:gd name="connsiteX26" fmla="*/ 59531 w 489347"/>
                <a:gd name="connsiteY26" fmla="*/ 272653 h 414338"/>
                <a:gd name="connsiteX27" fmla="*/ 61912 w 489347"/>
                <a:gd name="connsiteY27"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180975 w 489347"/>
                <a:gd name="connsiteY19" fmla="*/ 3572 h 414338"/>
                <a:gd name="connsiteX20" fmla="*/ 180975 w 489347"/>
                <a:gd name="connsiteY20" fmla="*/ 116682 h 414338"/>
                <a:gd name="connsiteX21" fmla="*/ 91678 w 489347"/>
                <a:gd name="connsiteY21" fmla="*/ 116682 h 414338"/>
                <a:gd name="connsiteX22" fmla="*/ 91678 w 489347"/>
                <a:gd name="connsiteY22" fmla="*/ 152400 h 414338"/>
                <a:gd name="connsiteX23" fmla="*/ 133350 w 489347"/>
                <a:gd name="connsiteY23" fmla="*/ 152400 h 414338"/>
                <a:gd name="connsiteX24" fmla="*/ 133350 w 489347"/>
                <a:gd name="connsiteY24" fmla="*/ 270272 h 414338"/>
                <a:gd name="connsiteX25" fmla="*/ 59531 w 489347"/>
                <a:gd name="connsiteY25" fmla="*/ 272653 h 414338"/>
                <a:gd name="connsiteX26" fmla="*/ 61912 w 489347"/>
                <a:gd name="connsiteY26" fmla="*/ 226219 h 414338"/>
                <a:gd name="connsiteX0" fmla="*/ 61912 w 489347"/>
                <a:gd name="connsiteY0" fmla="*/ 227005 h 415124"/>
                <a:gd name="connsiteX1" fmla="*/ 0 w 489347"/>
                <a:gd name="connsiteY1" fmla="*/ 227005 h 415124"/>
                <a:gd name="connsiteX2" fmla="*/ 0 w 489347"/>
                <a:gd name="connsiteY2" fmla="*/ 415124 h 415124"/>
                <a:gd name="connsiteX3" fmla="*/ 57150 w 489347"/>
                <a:gd name="connsiteY3" fmla="*/ 415124 h 415124"/>
                <a:gd name="connsiteX4" fmla="*/ 57150 w 489347"/>
                <a:gd name="connsiteY4" fmla="*/ 375833 h 415124"/>
                <a:gd name="connsiteX5" fmla="*/ 157162 w 489347"/>
                <a:gd name="connsiteY5" fmla="*/ 375833 h 415124"/>
                <a:gd name="connsiteX6" fmla="*/ 329803 w 489347"/>
                <a:gd name="connsiteY6" fmla="*/ 375833 h 415124"/>
                <a:gd name="connsiteX7" fmla="*/ 429815 w 489347"/>
                <a:gd name="connsiteY7" fmla="*/ 375833 h 415124"/>
                <a:gd name="connsiteX8" fmla="*/ 429815 w 489347"/>
                <a:gd name="connsiteY8" fmla="*/ 415124 h 415124"/>
                <a:gd name="connsiteX9" fmla="*/ 489347 w 489347"/>
                <a:gd name="connsiteY9" fmla="*/ 415124 h 415124"/>
                <a:gd name="connsiteX10" fmla="*/ 489347 w 489347"/>
                <a:gd name="connsiteY10" fmla="*/ 227005 h 415124"/>
                <a:gd name="connsiteX11" fmla="*/ 428625 w 489347"/>
                <a:gd name="connsiteY11" fmla="*/ 227005 h 415124"/>
                <a:gd name="connsiteX12" fmla="*/ 428625 w 489347"/>
                <a:gd name="connsiteY12" fmla="*/ 271058 h 415124"/>
                <a:gd name="connsiteX13" fmla="*/ 351234 w 489347"/>
                <a:gd name="connsiteY13" fmla="*/ 271058 h 415124"/>
                <a:gd name="connsiteX14" fmla="*/ 351234 w 489347"/>
                <a:gd name="connsiteY14" fmla="*/ 154377 h 415124"/>
                <a:gd name="connsiteX15" fmla="*/ 394097 w 489347"/>
                <a:gd name="connsiteY15" fmla="*/ 154377 h 415124"/>
                <a:gd name="connsiteX16" fmla="*/ 394097 w 489347"/>
                <a:gd name="connsiteY16" fmla="*/ 117468 h 415124"/>
                <a:gd name="connsiteX17" fmla="*/ 303609 w 489347"/>
                <a:gd name="connsiteY17" fmla="*/ 117468 h 415124"/>
                <a:gd name="connsiteX18" fmla="*/ 303609 w 489347"/>
                <a:gd name="connsiteY18" fmla="*/ 786 h 415124"/>
                <a:gd name="connsiteX19" fmla="*/ 183880 w 489347"/>
                <a:gd name="connsiteY19" fmla="*/ 0 h 415124"/>
                <a:gd name="connsiteX20" fmla="*/ 180975 w 489347"/>
                <a:gd name="connsiteY20" fmla="*/ 117468 h 415124"/>
                <a:gd name="connsiteX21" fmla="*/ 91678 w 489347"/>
                <a:gd name="connsiteY21" fmla="*/ 117468 h 415124"/>
                <a:gd name="connsiteX22" fmla="*/ 91678 w 489347"/>
                <a:gd name="connsiteY22" fmla="*/ 153186 h 415124"/>
                <a:gd name="connsiteX23" fmla="*/ 133350 w 489347"/>
                <a:gd name="connsiteY23" fmla="*/ 153186 h 415124"/>
                <a:gd name="connsiteX24" fmla="*/ 133350 w 489347"/>
                <a:gd name="connsiteY24" fmla="*/ 271058 h 415124"/>
                <a:gd name="connsiteX25" fmla="*/ 59531 w 489347"/>
                <a:gd name="connsiteY25" fmla="*/ 273439 h 415124"/>
                <a:gd name="connsiteX26" fmla="*/ 61912 w 489347"/>
                <a:gd name="connsiteY26" fmla="*/ 227005 h 4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347" h="415124">
                  <a:moveTo>
                    <a:pt x="61912" y="227005"/>
                  </a:moveTo>
                  <a:lnTo>
                    <a:pt x="0" y="227005"/>
                  </a:lnTo>
                  <a:lnTo>
                    <a:pt x="0" y="415124"/>
                  </a:lnTo>
                  <a:lnTo>
                    <a:pt x="57150" y="415124"/>
                  </a:lnTo>
                  <a:lnTo>
                    <a:pt x="57150" y="375833"/>
                  </a:lnTo>
                  <a:lnTo>
                    <a:pt x="157162" y="375833"/>
                  </a:lnTo>
                  <a:lnTo>
                    <a:pt x="329803" y="375833"/>
                  </a:lnTo>
                  <a:lnTo>
                    <a:pt x="429815" y="375833"/>
                  </a:lnTo>
                  <a:lnTo>
                    <a:pt x="429815" y="415124"/>
                  </a:lnTo>
                  <a:lnTo>
                    <a:pt x="489347" y="415124"/>
                  </a:lnTo>
                  <a:lnTo>
                    <a:pt x="489347" y="227005"/>
                  </a:lnTo>
                  <a:lnTo>
                    <a:pt x="428625" y="227005"/>
                  </a:lnTo>
                  <a:lnTo>
                    <a:pt x="428625" y="271058"/>
                  </a:lnTo>
                  <a:lnTo>
                    <a:pt x="351234" y="271058"/>
                  </a:lnTo>
                  <a:lnTo>
                    <a:pt x="351234" y="154377"/>
                  </a:lnTo>
                  <a:lnTo>
                    <a:pt x="394097" y="154377"/>
                  </a:lnTo>
                  <a:lnTo>
                    <a:pt x="394097" y="117468"/>
                  </a:lnTo>
                  <a:lnTo>
                    <a:pt x="303609" y="117468"/>
                  </a:lnTo>
                  <a:lnTo>
                    <a:pt x="303609" y="786"/>
                  </a:lnTo>
                  <a:lnTo>
                    <a:pt x="183880" y="0"/>
                  </a:lnTo>
                  <a:cubicBezTo>
                    <a:pt x="182912" y="39156"/>
                    <a:pt x="181943" y="78312"/>
                    <a:pt x="180975" y="117468"/>
                  </a:cubicBezTo>
                  <a:lnTo>
                    <a:pt x="91678" y="117468"/>
                  </a:lnTo>
                  <a:lnTo>
                    <a:pt x="91678" y="153186"/>
                  </a:lnTo>
                  <a:lnTo>
                    <a:pt x="133350" y="153186"/>
                  </a:lnTo>
                  <a:lnTo>
                    <a:pt x="133350" y="271058"/>
                  </a:lnTo>
                  <a:lnTo>
                    <a:pt x="59531" y="273439"/>
                  </a:lnTo>
                  <a:lnTo>
                    <a:pt x="61912" y="227005"/>
                  </a:lnTo>
                  <a:close/>
                </a:path>
              </a:pathLst>
            </a:cu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50" name="Akkord 176">
              <a:extLst>
                <a:ext uri="{FF2B5EF4-FFF2-40B4-BE49-F238E27FC236}">
                  <a16:creationId xmlns:a16="http://schemas.microsoft.com/office/drawing/2014/main" id="{BDBEE85D-7316-43DE-A4B8-C934A79DA74C}"/>
                </a:ext>
              </a:extLst>
            </p:cNvPr>
            <p:cNvSpPr/>
            <p:nvPr/>
          </p:nvSpPr>
          <p:spPr bwMode="auto">
            <a:xfrm rot="20368306">
              <a:off x="3767139" y="5897787"/>
              <a:ext cx="219075" cy="219075"/>
            </a:xfrm>
            <a:prstGeom prst="chord">
              <a:avLst>
                <a:gd name="adj1" fmla="val 2700000"/>
                <a:gd name="adj2" fmla="val 10540069"/>
              </a:avLst>
            </a:prstGeom>
            <a:grp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51" name="Akkord 177">
              <a:extLst>
                <a:ext uri="{FF2B5EF4-FFF2-40B4-BE49-F238E27FC236}">
                  <a16:creationId xmlns:a16="http://schemas.microsoft.com/office/drawing/2014/main" id="{90B11F8C-4019-4F95-9694-9D37F9191FD0}"/>
                </a:ext>
              </a:extLst>
            </p:cNvPr>
            <p:cNvSpPr/>
            <p:nvPr/>
          </p:nvSpPr>
          <p:spPr bwMode="auto">
            <a:xfrm rot="20368306">
              <a:off x="3765551" y="5883500"/>
              <a:ext cx="219075" cy="219075"/>
            </a:xfrm>
            <a:prstGeom prst="chord">
              <a:avLst>
                <a:gd name="adj1" fmla="val 2700000"/>
                <a:gd name="adj2" fmla="val 10540069"/>
              </a:avLst>
            </a:prstGeom>
            <a:grp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252" name="Gerade Verbindung 178">
              <a:extLst>
                <a:ext uri="{FF2B5EF4-FFF2-40B4-BE49-F238E27FC236}">
                  <a16:creationId xmlns:a16="http://schemas.microsoft.com/office/drawing/2014/main" id="{7DD1DB75-8938-48BB-B7F9-6CA8C49B5A4E}"/>
                </a:ext>
              </a:extLst>
            </p:cNvPr>
            <p:cNvCxnSpPr/>
            <p:nvPr/>
          </p:nvCxnSpPr>
          <p:spPr bwMode="auto">
            <a:xfrm>
              <a:off x="3771901" y="5829525"/>
              <a:ext cx="217488" cy="1587"/>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3" name="Gerade Verbindung 179">
              <a:extLst>
                <a:ext uri="{FF2B5EF4-FFF2-40B4-BE49-F238E27FC236}">
                  <a16:creationId xmlns:a16="http://schemas.microsoft.com/office/drawing/2014/main" id="{4B3DEAF1-C531-4B83-8447-532395E31A42}"/>
                </a:ext>
              </a:extLst>
            </p:cNvPr>
            <p:cNvCxnSpPr/>
            <p:nvPr/>
          </p:nvCxnSpPr>
          <p:spPr bwMode="auto">
            <a:xfrm>
              <a:off x="3771901" y="5799362"/>
              <a:ext cx="217488"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54" name="Gruppieren 13">
            <a:extLst>
              <a:ext uri="{FF2B5EF4-FFF2-40B4-BE49-F238E27FC236}">
                <a16:creationId xmlns:a16="http://schemas.microsoft.com/office/drawing/2014/main" id="{FAAEA6CE-0599-45FB-AC95-C1F9860F17E4}"/>
              </a:ext>
            </a:extLst>
          </p:cNvPr>
          <p:cNvGrpSpPr>
            <a:grpSpLocks/>
          </p:cNvGrpSpPr>
          <p:nvPr/>
        </p:nvGrpSpPr>
        <p:grpSpPr bwMode="auto">
          <a:xfrm>
            <a:off x="3638551" y="4210047"/>
            <a:ext cx="488950" cy="565151"/>
            <a:chOff x="2652713" y="5123825"/>
            <a:chExt cx="488850" cy="565384"/>
          </a:xfrm>
        </p:grpSpPr>
        <p:sp>
          <p:nvSpPr>
            <p:cNvPr id="255" name="Abgerundetes Rechteck 31">
              <a:extLst>
                <a:ext uri="{FF2B5EF4-FFF2-40B4-BE49-F238E27FC236}">
                  <a16:creationId xmlns:a16="http://schemas.microsoft.com/office/drawing/2014/main" id="{040D4E99-7478-4F16-9BCD-97F05260B6B6}"/>
                </a:ext>
              </a:extLst>
            </p:cNvPr>
            <p:cNvSpPr/>
            <p:nvPr/>
          </p:nvSpPr>
          <p:spPr bwMode="auto">
            <a:xfrm>
              <a:off x="2741594" y="5123825"/>
              <a:ext cx="303151" cy="36528"/>
            </a:xfrm>
            <a:prstGeom prst="roundRect">
              <a:avLst>
                <a:gd name="adj" fmla="val 50000"/>
              </a:avLst>
            </a:prstGeom>
            <a:solidFill>
              <a:srgbClr val="41AAC8"/>
            </a:solidFill>
            <a:ln w="19050">
              <a:solidFill>
                <a:schemeClr val="tx1"/>
              </a:solidFill>
              <a:miter lim="800000"/>
            </a:ln>
            <a:effectLst/>
            <a:extLst/>
          </p:spPr>
          <p:txBody>
            <a:bodyPr lIns="108013" tIns="54006" rIns="108013" bIns="54006" spcCol="72000"/>
            <a:lstStyle/>
            <a:p>
              <a:pPr algn="ctr" fontAlgn="auto">
                <a:spcAft>
                  <a:spcPts val="0"/>
                </a:spcAft>
                <a:buClr>
                  <a:srgbClr val="879BAA"/>
                </a:buClr>
                <a:defRPr/>
              </a:pPr>
              <a:endParaRPr lang="en-US" sz="1200" kern="0" dirty="0">
                <a:solidFill>
                  <a:srgbClr val="000000"/>
                </a:solidFill>
                <a:latin typeface="Arial" charset="0"/>
                <a:cs typeface="+mn-cs"/>
              </a:endParaRPr>
            </a:p>
          </p:txBody>
        </p:sp>
        <p:sp>
          <p:nvSpPr>
            <p:cNvPr id="256" name="Freihandform 6">
              <a:extLst>
                <a:ext uri="{FF2B5EF4-FFF2-40B4-BE49-F238E27FC236}">
                  <a16:creationId xmlns:a16="http://schemas.microsoft.com/office/drawing/2014/main" id="{E80E2120-4BD8-4944-A27C-EA7941FDCDC5}"/>
                </a:ext>
              </a:extLst>
            </p:cNvPr>
            <p:cNvSpPr/>
            <p:nvPr/>
          </p:nvSpPr>
          <p:spPr bwMode="auto">
            <a:xfrm>
              <a:off x="2652713" y="5161942"/>
              <a:ext cx="488850" cy="503445"/>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347" h="503635">
                  <a:moveTo>
                    <a:pt x="61912" y="315516"/>
                  </a:moveTo>
                  <a:lnTo>
                    <a:pt x="0" y="315516"/>
                  </a:lnTo>
                  <a:lnTo>
                    <a:pt x="0" y="503635"/>
                  </a:lnTo>
                  <a:lnTo>
                    <a:pt x="57150" y="503635"/>
                  </a:lnTo>
                  <a:lnTo>
                    <a:pt x="57150" y="464344"/>
                  </a:lnTo>
                  <a:lnTo>
                    <a:pt x="157162" y="464344"/>
                  </a:lnTo>
                  <a:lnTo>
                    <a:pt x="329803" y="464344"/>
                  </a:lnTo>
                  <a:lnTo>
                    <a:pt x="429815" y="464344"/>
                  </a:lnTo>
                  <a:lnTo>
                    <a:pt x="429815" y="503635"/>
                  </a:lnTo>
                  <a:lnTo>
                    <a:pt x="489347" y="503635"/>
                  </a:lnTo>
                  <a:lnTo>
                    <a:pt x="489347" y="315516"/>
                  </a:lnTo>
                  <a:lnTo>
                    <a:pt x="428625" y="315516"/>
                  </a:lnTo>
                  <a:lnTo>
                    <a:pt x="428625" y="359569"/>
                  </a:lnTo>
                  <a:lnTo>
                    <a:pt x="351234" y="359569"/>
                  </a:lnTo>
                  <a:lnTo>
                    <a:pt x="351234" y="242888"/>
                  </a:lnTo>
                  <a:lnTo>
                    <a:pt x="394097" y="242888"/>
                  </a:lnTo>
                  <a:lnTo>
                    <a:pt x="394097" y="205979"/>
                  </a:lnTo>
                  <a:lnTo>
                    <a:pt x="303609" y="205979"/>
                  </a:lnTo>
                  <a:lnTo>
                    <a:pt x="303609" y="89297"/>
                  </a:lnTo>
                  <a:lnTo>
                    <a:pt x="258365" y="89297"/>
                  </a:lnTo>
                  <a:lnTo>
                    <a:pt x="258365" y="0"/>
                  </a:lnTo>
                  <a:lnTo>
                    <a:pt x="228600" y="0"/>
                  </a:lnTo>
                  <a:lnTo>
                    <a:pt x="228600" y="92869"/>
                  </a:lnTo>
                  <a:lnTo>
                    <a:pt x="180975" y="92869"/>
                  </a:lnTo>
                  <a:lnTo>
                    <a:pt x="180975" y="205979"/>
                  </a:lnTo>
                  <a:lnTo>
                    <a:pt x="91678" y="205979"/>
                  </a:lnTo>
                  <a:lnTo>
                    <a:pt x="91678" y="241697"/>
                  </a:lnTo>
                  <a:lnTo>
                    <a:pt x="133350" y="241697"/>
                  </a:lnTo>
                  <a:lnTo>
                    <a:pt x="133350" y="359569"/>
                  </a:lnTo>
                  <a:lnTo>
                    <a:pt x="59531" y="361950"/>
                  </a:lnTo>
                  <a:lnTo>
                    <a:pt x="61912" y="315516"/>
                  </a:lnTo>
                  <a:close/>
                </a:path>
              </a:pathLst>
            </a:cu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57" name="Akkord 35">
              <a:extLst>
                <a:ext uri="{FF2B5EF4-FFF2-40B4-BE49-F238E27FC236}">
                  <a16:creationId xmlns:a16="http://schemas.microsoft.com/office/drawing/2014/main" id="{D0C880CF-728B-4000-86FC-0A2F53E6A378}"/>
                </a:ext>
              </a:extLst>
            </p:cNvPr>
            <p:cNvSpPr/>
            <p:nvPr/>
          </p:nvSpPr>
          <p:spPr bwMode="auto">
            <a:xfrm rot="20368306">
              <a:off x="2781275" y="5470044"/>
              <a:ext cx="219030" cy="219165"/>
            </a:xfrm>
            <a:prstGeom prst="chord">
              <a:avLst>
                <a:gd name="adj1" fmla="val 2700000"/>
                <a:gd name="adj2" fmla="val 10540069"/>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58" name="Akkord 8">
              <a:extLst>
                <a:ext uri="{FF2B5EF4-FFF2-40B4-BE49-F238E27FC236}">
                  <a16:creationId xmlns:a16="http://schemas.microsoft.com/office/drawing/2014/main" id="{80874F63-A237-449A-8612-093D8D2DCFCB}"/>
                </a:ext>
              </a:extLst>
            </p:cNvPr>
            <p:cNvSpPr/>
            <p:nvPr/>
          </p:nvSpPr>
          <p:spPr bwMode="auto">
            <a:xfrm rot="20368306">
              <a:off x="2779687" y="5455751"/>
              <a:ext cx="219030" cy="219165"/>
            </a:xfrm>
            <a:prstGeom prst="chord">
              <a:avLst>
                <a:gd name="adj1" fmla="val 2700000"/>
                <a:gd name="adj2" fmla="val 10540069"/>
              </a:avLst>
            </a:prstGeom>
            <a:solidFill>
              <a:srgbClr val="41AAC8"/>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259" name="Gerade Verbindung 10">
              <a:extLst>
                <a:ext uri="{FF2B5EF4-FFF2-40B4-BE49-F238E27FC236}">
                  <a16:creationId xmlns:a16="http://schemas.microsoft.com/office/drawing/2014/main" id="{E759C98F-8723-4E79-9594-A2A17173DB89}"/>
                </a:ext>
              </a:extLst>
            </p:cNvPr>
            <p:cNvCxnSpPr/>
            <p:nvPr/>
          </p:nvCxnSpPr>
          <p:spPr bwMode="auto">
            <a:xfrm>
              <a:off x="2786036" y="5401754"/>
              <a:ext cx="217444" cy="1588"/>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0" name="Gerade Verbindung 38">
              <a:extLst>
                <a:ext uri="{FF2B5EF4-FFF2-40B4-BE49-F238E27FC236}">
                  <a16:creationId xmlns:a16="http://schemas.microsoft.com/office/drawing/2014/main" id="{1833C281-5AD4-45B4-8E1C-72439C0BF85C}"/>
                </a:ext>
              </a:extLst>
            </p:cNvPr>
            <p:cNvCxnSpPr/>
            <p:nvPr/>
          </p:nvCxnSpPr>
          <p:spPr bwMode="auto">
            <a:xfrm>
              <a:off x="2786036" y="5371578"/>
              <a:ext cx="217444"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61" name="Gruppieren 82">
            <a:extLst>
              <a:ext uri="{FF2B5EF4-FFF2-40B4-BE49-F238E27FC236}">
                <a16:creationId xmlns:a16="http://schemas.microsoft.com/office/drawing/2014/main" id="{3497A278-F8F8-419E-9C0E-857CCEA534BC}"/>
              </a:ext>
            </a:extLst>
          </p:cNvPr>
          <p:cNvGrpSpPr/>
          <p:nvPr/>
        </p:nvGrpSpPr>
        <p:grpSpPr>
          <a:xfrm>
            <a:off x="9493250" y="1844675"/>
            <a:ext cx="1369181" cy="1512888"/>
            <a:chOff x="9493250" y="1844675"/>
            <a:chExt cx="1369181" cy="1512888"/>
          </a:xfrm>
        </p:grpSpPr>
        <p:grpSp>
          <p:nvGrpSpPr>
            <p:cNvPr id="262" name="Gruppieren 83">
              <a:extLst>
                <a:ext uri="{FF2B5EF4-FFF2-40B4-BE49-F238E27FC236}">
                  <a16:creationId xmlns:a16="http://schemas.microsoft.com/office/drawing/2014/main" id="{FCE1A3B5-C94A-4DA4-9B01-8BE7E86FB155}"/>
                </a:ext>
              </a:extLst>
            </p:cNvPr>
            <p:cNvGrpSpPr/>
            <p:nvPr/>
          </p:nvGrpSpPr>
          <p:grpSpPr>
            <a:xfrm>
              <a:off x="9493250" y="1844675"/>
              <a:ext cx="1230313" cy="1512888"/>
              <a:chOff x="9493250" y="1844675"/>
              <a:chExt cx="1230313" cy="1512888"/>
            </a:xfrm>
          </p:grpSpPr>
          <p:sp>
            <p:nvSpPr>
              <p:cNvPr id="264" name="Rad 33">
                <a:extLst>
                  <a:ext uri="{FF2B5EF4-FFF2-40B4-BE49-F238E27FC236}">
                    <a16:creationId xmlns:a16="http://schemas.microsoft.com/office/drawing/2014/main" id="{09BC6FDA-1FF8-4268-B25A-166E9F1273BF}"/>
                  </a:ext>
                </a:extLst>
              </p:cNvPr>
              <p:cNvSpPr/>
              <p:nvPr/>
            </p:nvSpPr>
            <p:spPr bwMode="auto">
              <a:xfrm>
                <a:off x="9493250" y="3117850"/>
                <a:ext cx="239713" cy="239713"/>
              </a:xfrm>
              <a:prstGeom prst="donut">
                <a:avLst/>
              </a:prstGeom>
              <a:solidFill>
                <a:srgbClr val="41AAC8"/>
              </a:solidFill>
              <a:ln>
                <a:solidFill>
                  <a:srgbClr val="000000"/>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65" name="Rad 541">
                <a:extLst>
                  <a:ext uri="{FF2B5EF4-FFF2-40B4-BE49-F238E27FC236}">
                    <a16:creationId xmlns:a16="http://schemas.microsoft.com/office/drawing/2014/main" id="{F86F706A-FB7B-4B0C-BA88-C154A55BC317}"/>
                  </a:ext>
                </a:extLst>
              </p:cNvPr>
              <p:cNvSpPr/>
              <p:nvPr/>
            </p:nvSpPr>
            <p:spPr bwMode="auto">
              <a:xfrm>
                <a:off x="10483850" y="3117850"/>
                <a:ext cx="239713" cy="239713"/>
              </a:xfrm>
              <a:prstGeom prst="donut">
                <a:avLst/>
              </a:prstGeom>
              <a:solidFill>
                <a:srgbClr val="41AAC8"/>
              </a:solidFill>
              <a:ln>
                <a:solidFill>
                  <a:srgbClr val="000000"/>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66" name="Gruppieren 754">
                <a:extLst>
                  <a:ext uri="{FF2B5EF4-FFF2-40B4-BE49-F238E27FC236}">
                    <a16:creationId xmlns:a16="http://schemas.microsoft.com/office/drawing/2014/main" id="{5151DA48-D918-409B-A3BE-D7439BA36C77}"/>
                  </a:ext>
                </a:extLst>
              </p:cNvPr>
              <p:cNvGrpSpPr>
                <a:grpSpLocks/>
              </p:cNvGrpSpPr>
              <p:nvPr/>
            </p:nvGrpSpPr>
            <p:grpSpPr bwMode="auto">
              <a:xfrm>
                <a:off x="9648825" y="3025775"/>
                <a:ext cx="879475" cy="96838"/>
                <a:chOff x="9648961" y="3032956"/>
                <a:chExt cx="819697" cy="89797"/>
              </a:xfrm>
            </p:grpSpPr>
            <p:sp>
              <p:nvSpPr>
                <p:cNvPr id="301" name="Rectangle 382">
                  <a:extLst>
                    <a:ext uri="{FF2B5EF4-FFF2-40B4-BE49-F238E27FC236}">
                      <a16:creationId xmlns:a16="http://schemas.microsoft.com/office/drawing/2014/main" id="{CAC38958-9F03-45AA-8B9A-47BEFC0EE665}"/>
                    </a:ext>
                  </a:extLst>
                </p:cNvPr>
                <p:cNvSpPr>
                  <a:spLocks noChangeArrowheads="1"/>
                </p:cNvSpPr>
                <p:nvPr/>
              </p:nvSpPr>
              <p:spPr bwMode="auto">
                <a:xfrm>
                  <a:off x="10289384" y="3080643"/>
                  <a:ext cx="165891"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2" name="Rectangle 383">
                  <a:extLst>
                    <a:ext uri="{FF2B5EF4-FFF2-40B4-BE49-F238E27FC236}">
                      <a16:creationId xmlns:a16="http://schemas.microsoft.com/office/drawing/2014/main" id="{0EEB5D41-475D-4E91-9103-6E985C2E97A3}"/>
                    </a:ext>
                  </a:extLst>
                </p:cNvPr>
                <p:cNvSpPr>
                  <a:spLocks noChangeArrowheads="1"/>
                </p:cNvSpPr>
                <p:nvPr/>
              </p:nvSpPr>
              <p:spPr bwMode="auto">
                <a:xfrm>
                  <a:off x="10289384" y="3032956"/>
                  <a:ext cx="165891"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3" name="Freeform 384">
                  <a:extLst>
                    <a:ext uri="{FF2B5EF4-FFF2-40B4-BE49-F238E27FC236}">
                      <a16:creationId xmlns:a16="http://schemas.microsoft.com/office/drawing/2014/main" id="{A0732DAA-C40A-41B5-A799-18CF3678A23C}"/>
                    </a:ext>
                  </a:extLst>
                </p:cNvPr>
                <p:cNvSpPr>
                  <a:spLocks/>
                </p:cNvSpPr>
                <p:nvPr/>
              </p:nvSpPr>
              <p:spPr bwMode="auto">
                <a:xfrm>
                  <a:off x="10276280" y="3043553"/>
                  <a:ext cx="192378" cy="37090"/>
                </a:xfrm>
                <a:custGeom>
                  <a:avLst/>
                  <a:gdLst>
                    <a:gd name="T0" fmla="*/ 182496 w 292"/>
                    <a:gd name="T1" fmla="*/ 37090 h 56"/>
                    <a:gd name="T2" fmla="*/ 10541 w 292"/>
                    <a:gd name="T3" fmla="*/ 37090 h 56"/>
                    <a:gd name="T4" fmla="*/ 0 w 292"/>
                    <a:gd name="T5" fmla="*/ 27155 h 56"/>
                    <a:gd name="T6" fmla="*/ 0 w 292"/>
                    <a:gd name="T7" fmla="*/ 0 h 56"/>
                    <a:gd name="T8" fmla="*/ 192378 w 292"/>
                    <a:gd name="T9" fmla="*/ 0 h 56"/>
                    <a:gd name="T10" fmla="*/ 192378 w 292"/>
                    <a:gd name="T11" fmla="*/ 27155 h 56"/>
                    <a:gd name="T12" fmla="*/ 182496 w 292"/>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2" h="56">
                      <a:moveTo>
                        <a:pt x="277" y="56"/>
                      </a:moveTo>
                      <a:cubicBezTo>
                        <a:pt x="16" y="56"/>
                        <a:pt x="16" y="56"/>
                        <a:pt x="16" y="56"/>
                      </a:cubicBezTo>
                      <a:cubicBezTo>
                        <a:pt x="8" y="56"/>
                        <a:pt x="0" y="49"/>
                        <a:pt x="0" y="41"/>
                      </a:cubicBezTo>
                      <a:cubicBezTo>
                        <a:pt x="0" y="0"/>
                        <a:pt x="0" y="0"/>
                        <a:pt x="0" y="0"/>
                      </a:cubicBezTo>
                      <a:cubicBezTo>
                        <a:pt x="292" y="0"/>
                        <a:pt x="292" y="0"/>
                        <a:pt x="292" y="0"/>
                      </a:cubicBezTo>
                      <a:cubicBezTo>
                        <a:pt x="292" y="41"/>
                        <a:pt x="292" y="41"/>
                        <a:pt x="292" y="41"/>
                      </a:cubicBezTo>
                      <a:cubicBezTo>
                        <a:pt x="292" y="49"/>
                        <a:pt x="285" y="56"/>
                        <a:pt x="277"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4" name="Freeform 385">
                  <a:extLst>
                    <a:ext uri="{FF2B5EF4-FFF2-40B4-BE49-F238E27FC236}">
                      <a16:creationId xmlns:a16="http://schemas.microsoft.com/office/drawing/2014/main" id="{07013709-3602-4C8E-B21B-1D84D47CE8C7}"/>
                    </a:ext>
                  </a:extLst>
                </p:cNvPr>
                <p:cNvSpPr>
                  <a:spLocks/>
                </p:cNvSpPr>
                <p:nvPr/>
              </p:nvSpPr>
              <p:spPr bwMode="auto">
                <a:xfrm>
                  <a:off x="10326187" y="3080643"/>
                  <a:ext cx="91728" cy="42110"/>
                </a:xfrm>
                <a:custGeom>
                  <a:avLst/>
                  <a:gdLst>
                    <a:gd name="T0" fmla="*/ 76550 w 139"/>
                    <a:gd name="T1" fmla="*/ 42110 h 64"/>
                    <a:gd name="T2" fmla="*/ 15178 w 139"/>
                    <a:gd name="T3" fmla="*/ 42110 h 64"/>
                    <a:gd name="T4" fmla="*/ 7919 w 139"/>
                    <a:gd name="T5" fmla="*/ 35530 h 64"/>
                    <a:gd name="T6" fmla="*/ 7919 w 139"/>
                    <a:gd name="T7" fmla="*/ 8554 h 64"/>
                    <a:gd name="T8" fmla="*/ 0 w 139"/>
                    <a:gd name="T9" fmla="*/ 0 h 64"/>
                    <a:gd name="T10" fmla="*/ 91728 w 139"/>
                    <a:gd name="T11" fmla="*/ 0 h 64"/>
                    <a:gd name="T12" fmla="*/ 84469 w 139"/>
                    <a:gd name="T13" fmla="*/ 8554 h 64"/>
                    <a:gd name="T14" fmla="*/ 84469 w 139"/>
                    <a:gd name="T15" fmla="*/ 35530 h 64"/>
                    <a:gd name="T16" fmla="*/ 76550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3" y="64"/>
                        <a:pt x="23" y="64"/>
                        <a:pt x="23" y="64"/>
                      </a:cubicBezTo>
                      <a:cubicBezTo>
                        <a:pt x="16" y="64"/>
                        <a:pt x="12" y="60"/>
                        <a:pt x="12" y="54"/>
                      </a:cubicBezTo>
                      <a:cubicBezTo>
                        <a:pt x="12" y="13"/>
                        <a:pt x="12" y="13"/>
                        <a:pt x="12" y="13"/>
                      </a:cubicBezTo>
                      <a:cubicBezTo>
                        <a:pt x="12" y="3"/>
                        <a:pt x="0" y="0"/>
                        <a:pt x="0" y="0"/>
                      </a:cubicBezTo>
                      <a:cubicBezTo>
                        <a:pt x="139" y="0"/>
                        <a:pt x="139" y="0"/>
                        <a:pt x="139" y="0"/>
                      </a:cubicBezTo>
                      <a:cubicBezTo>
                        <a:pt x="139" y="0"/>
                        <a:pt x="128" y="4"/>
                        <a:pt x="128" y="13"/>
                      </a:cubicBezTo>
                      <a:cubicBezTo>
                        <a:pt x="128" y="54"/>
                        <a:pt x="128" y="54"/>
                        <a:pt x="128" y="54"/>
                      </a:cubicBezTo>
                      <a:cubicBezTo>
                        <a:pt x="128" y="60"/>
                        <a:pt x="122"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5" name="Oval 386">
                  <a:extLst>
                    <a:ext uri="{FF2B5EF4-FFF2-40B4-BE49-F238E27FC236}">
                      <a16:creationId xmlns:a16="http://schemas.microsoft.com/office/drawing/2014/main" id="{D732DF67-4165-48F5-A2E2-8B3F9445E8F5}"/>
                    </a:ext>
                  </a:extLst>
                </p:cNvPr>
                <p:cNvSpPr>
                  <a:spLocks noChangeArrowheads="1"/>
                </p:cNvSpPr>
                <p:nvPr/>
              </p:nvSpPr>
              <p:spPr bwMode="auto">
                <a:xfrm>
                  <a:off x="10289384" y="3081758"/>
                  <a:ext cx="39591"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6" name="Oval 387">
                  <a:extLst>
                    <a:ext uri="{FF2B5EF4-FFF2-40B4-BE49-F238E27FC236}">
                      <a16:creationId xmlns:a16="http://schemas.microsoft.com/office/drawing/2014/main" id="{9CA303DD-DCCC-402A-AB94-3FEEA9C52575}"/>
                    </a:ext>
                  </a:extLst>
                </p:cNvPr>
                <p:cNvSpPr>
                  <a:spLocks noChangeArrowheads="1"/>
                </p:cNvSpPr>
                <p:nvPr/>
              </p:nvSpPr>
              <p:spPr bwMode="auto">
                <a:xfrm>
                  <a:off x="10299979" y="3092356"/>
                  <a:ext cx="18959"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7" name="Oval 388">
                  <a:extLst>
                    <a:ext uri="{FF2B5EF4-FFF2-40B4-BE49-F238E27FC236}">
                      <a16:creationId xmlns:a16="http://schemas.microsoft.com/office/drawing/2014/main" id="{D2100A8A-8B51-4ADD-AA71-B8C2E7905FE8}"/>
                    </a:ext>
                  </a:extLst>
                </p:cNvPr>
                <p:cNvSpPr>
                  <a:spLocks noChangeArrowheads="1"/>
                </p:cNvSpPr>
                <p:nvPr/>
              </p:nvSpPr>
              <p:spPr bwMode="auto">
                <a:xfrm>
                  <a:off x="10293287"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8" name="Oval 389">
                  <a:extLst>
                    <a:ext uri="{FF2B5EF4-FFF2-40B4-BE49-F238E27FC236}">
                      <a16:creationId xmlns:a16="http://schemas.microsoft.com/office/drawing/2014/main" id="{5E31430F-5244-4BB1-93E2-6E4813754AA7}"/>
                    </a:ext>
                  </a:extLst>
                </p:cNvPr>
                <p:cNvSpPr>
                  <a:spLocks noChangeArrowheads="1"/>
                </p:cNvSpPr>
                <p:nvPr/>
              </p:nvSpPr>
              <p:spPr bwMode="auto">
                <a:xfrm>
                  <a:off x="10414012" y="3081758"/>
                  <a:ext cx="40148"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9" name="Oval 390">
                  <a:extLst>
                    <a:ext uri="{FF2B5EF4-FFF2-40B4-BE49-F238E27FC236}">
                      <a16:creationId xmlns:a16="http://schemas.microsoft.com/office/drawing/2014/main" id="{E74BE576-FA7C-424C-A9E7-8E1F20F24927}"/>
                    </a:ext>
                  </a:extLst>
                </p:cNvPr>
                <p:cNvSpPr>
                  <a:spLocks noChangeArrowheads="1"/>
                </p:cNvSpPr>
                <p:nvPr/>
              </p:nvSpPr>
              <p:spPr bwMode="auto">
                <a:xfrm>
                  <a:off x="10424327"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0" name="Oval 391">
                  <a:extLst>
                    <a:ext uri="{FF2B5EF4-FFF2-40B4-BE49-F238E27FC236}">
                      <a16:creationId xmlns:a16="http://schemas.microsoft.com/office/drawing/2014/main" id="{5B4ECE44-17FF-4D51-B1F6-A28B5330F547}"/>
                    </a:ext>
                  </a:extLst>
                </p:cNvPr>
                <p:cNvSpPr>
                  <a:spLocks noChangeArrowheads="1"/>
                </p:cNvSpPr>
                <p:nvPr/>
              </p:nvSpPr>
              <p:spPr bwMode="auto">
                <a:xfrm>
                  <a:off x="10417915"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1" name="Oval 392">
                  <a:extLst>
                    <a:ext uri="{FF2B5EF4-FFF2-40B4-BE49-F238E27FC236}">
                      <a16:creationId xmlns:a16="http://schemas.microsoft.com/office/drawing/2014/main" id="{3E0044D3-CC74-43E4-9B05-31EB653FD33B}"/>
                    </a:ext>
                  </a:extLst>
                </p:cNvPr>
                <p:cNvSpPr>
                  <a:spLocks noChangeArrowheads="1"/>
                </p:cNvSpPr>
                <p:nvPr/>
              </p:nvSpPr>
              <p:spPr bwMode="auto">
                <a:xfrm>
                  <a:off x="10343473"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2" name="Oval 393">
                  <a:extLst>
                    <a:ext uri="{FF2B5EF4-FFF2-40B4-BE49-F238E27FC236}">
                      <a16:creationId xmlns:a16="http://schemas.microsoft.com/office/drawing/2014/main" id="{F2FA672E-E5A9-4E26-A1DB-B95867B930DE}"/>
                    </a:ext>
                  </a:extLst>
                </p:cNvPr>
                <p:cNvSpPr>
                  <a:spLocks noChangeArrowheads="1"/>
                </p:cNvSpPr>
                <p:nvPr/>
              </p:nvSpPr>
              <p:spPr bwMode="auto">
                <a:xfrm>
                  <a:off x="10346818"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3" name="Oval 394">
                  <a:extLst>
                    <a:ext uri="{FF2B5EF4-FFF2-40B4-BE49-F238E27FC236}">
                      <a16:creationId xmlns:a16="http://schemas.microsoft.com/office/drawing/2014/main" id="{7F2CFEC7-ACC6-4A21-AED8-107233D82C32}"/>
                    </a:ext>
                  </a:extLst>
                </p:cNvPr>
                <p:cNvSpPr>
                  <a:spLocks noChangeArrowheads="1"/>
                </p:cNvSpPr>
                <p:nvPr/>
              </p:nvSpPr>
              <p:spPr bwMode="auto">
                <a:xfrm>
                  <a:off x="10381670" y="3092356"/>
                  <a:ext cx="18402"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4" name="Oval 395">
                  <a:extLst>
                    <a:ext uri="{FF2B5EF4-FFF2-40B4-BE49-F238E27FC236}">
                      <a16:creationId xmlns:a16="http://schemas.microsoft.com/office/drawing/2014/main" id="{7D020188-DF63-4975-AEBB-3B0448B29611}"/>
                    </a:ext>
                  </a:extLst>
                </p:cNvPr>
                <p:cNvSpPr>
                  <a:spLocks noChangeArrowheads="1"/>
                </p:cNvSpPr>
                <p:nvPr/>
              </p:nvSpPr>
              <p:spPr bwMode="auto">
                <a:xfrm>
                  <a:off x="10384179"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5" name="Rectangle 396">
                  <a:extLst>
                    <a:ext uri="{FF2B5EF4-FFF2-40B4-BE49-F238E27FC236}">
                      <a16:creationId xmlns:a16="http://schemas.microsoft.com/office/drawing/2014/main" id="{C9F6428C-04FC-4FE6-923D-88C64647CF93}"/>
                    </a:ext>
                  </a:extLst>
                </p:cNvPr>
                <p:cNvSpPr>
                  <a:spLocks noChangeArrowheads="1"/>
                </p:cNvSpPr>
                <p:nvPr/>
              </p:nvSpPr>
              <p:spPr bwMode="auto">
                <a:xfrm>
                  <a:off x="10078605" y="3080643"/>
                  <a:ext cx="168679"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6" name="Rectangle 397">
                  <a:extLst>
                    <a:ext uri="{FF2B5EF4-FFF2-40B4-BE49-F238E27FC236}">
                      <a16:creationId xmlns:a16="http://schemas.microsoft.com/office/drawing/2014/main" id="{0295509F-E069-4E50-A0CD-822D5EE61252}"/>
                    </a:ext>
                  </a:extLst>
                </p:cNvPr>
                <p:cNvSpPr>
                  <a:spLocks noChangeArrowheads="1"/>
                </p:cNvSpPr>
                <p:nvPr/>
              </p:nvSpPr>
              <p:spPr bwMode="auto">
                <a:xfrm>
                  <a:off x="10078605" y="3032956"/>
                  <a:ext cx="165891"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7" name="Freeform 398">
                  <a:extLst>
                    <a:ext uri="{FF2B5EF4-FFF2-40B4-BE49-F238E27FC236}">
                      <a16:creationId xmlns:a16="http://schemas.microsoft.com/office/drawing/2014/main" id="{BF115CC0-29AC-426C-A8A7-4D46662D9711}"/>
                    </a:ext>
                  </a:extLst>
                </p:cNvPr>
                <p:cNvSpPr>
                  <a:spLocks/>
                </p:cNvSpPr>
                <p:nvPr/>
              </p:nvSpPr>
              <p:spPr bwMode="auto">
                <a:xfrm>
                  <a:off x="10068010" y="3043553"/>
                  <a:ext cx="189590" cy="37090"/>
                </a:xfrm>
                <a:custGeom>
                  <a:avLst/>
                  <a:gdLst>
                    <a:gd name="T0" fmla="*/ 181032 w 288"/>
                    <a:gd name="T1" fmla="*/ 37090 h 56"/>
                    <a:gd name="T2" fmla="*/ 8558 w 288"/>
                    <a:gd name="T3" fmla="*/ 37090 h 56"/>
                    <a:gd name="T4" fmla="*/ 0 w 288"/>
                    <a:gd name="T5" fmla="*/ 27155 h 56"/>
                    <a:gd name="T6" fmla="*/ 0 w 288"/>
                    <a:gd name="T7" fmla="*/ 0 h 56"/>
                    <a:gd name="T8" fmla="*/ 189590 w 288"/>
                    <a:gd name="T9" fmla="*/ 0 h 56"/>
                    <a:gd name="T10" fmla="*/ 189590 w 288"/>
                    <a:gd name="T11" fmla="*/ 27155 h 56"/>
                    <a:gd name="T12" fmla="*/ 181032 w 288"/>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8" h="56">
                      <a:moveTo>
                        <a:pt x="275" y="56"/>
                      </a:moveTo>
                      <a:cubicBezTo>
                        <a:pt x="13" y="56"/>
                        <a:pt x="13" y="56"/>
                        <a:pt x="13" y="56"/>
                      </a:cubicBezTo>
                      <a:cubicBezTo>
                        <a:pt x="6" y="56"/>
                        <a:pt x="0" y="49"/>
                        <a:pt x="0" y="41"/>
                      </a:cubicBezTo>
                      <a:cubicBezTo>
                        <a:pt x="0" y="0"/>
                        <a:pt x="0" y="0"/>
                        <a:pt x="0" y="0"/>
                      </a:cubicBezTo>
                      <a:cubicBezTo>
                        <a:pt x="288" y="0"/>
                        <a:pt x="288" y="0"/>
                        <a:pt x="288" y="0"/>
                      </a:cubicBezTo>
                      <a:cubicBezTo>
                        <a:pt x="288" y="41"/>
                        <a:pt x="288" y="41"/>
                        <a:pt x="288" y="41"/>
                      </a:cubicBezTo>
                      <a:cubicBezTo>
                        <a:pt x="288" y="49"/>
                        <a:pt x="282" y="56"/>
                        <a:pt x="275"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 name="Freeform 399">
                  <a:extLst>
                    <a:ext uri="{FF2B5EF4-FFF2-40B4-BE49-F238E27FC236}">
                      <a16:creationId xmlns:a16="http://schemas.microsoft.com/office/drawing/2014/main" id="{D1D94566-196E-46AB-9445-FAF917D197FF}"/>
                    </a:ext>
                  </a:extLst>
                </p:cNvPr>
                <p:cNvSpPr>
                  <a:spLocks/>
                </p:cNvSpPr>
                <p:nvPr/>
              </p:nvSpPr>
              <p:spPr bwMode="auto">
                <a:xfrm>
                  <a:off x="10115965" y="3080643"/>
                  <a:ext cx="91728" cy="42110"/>
                </a:xfrm>
                <a:custGeom>
                  <a:avLst/>
                  <a:gdLst>
                    <a:gd name="T0" fmla="*/ 76550 w 139"/>
                    <a:gd name="T1" fmla="*/ 42110 h 64"/>
                    <a:gd name="T2" fmla="*/ 15838 w 139"/>
                    <a:gd name="T3" fmla="*/ 42110 h 64"/>
                    <a:gd name="T4" fmla="*/ 7259 w 139"/>
                    <a:gd name="T5" fmla="*/ 35530 h 64"/>
                    <a:gd name="T6" fmla="*/ 7259 w 139"/>
                    <a:gd name="T7" fmla="*/ 8554 h 64"/>
                    <a:gd name="T8" fmla="*/ 0 w 139"/>
                    <a:gd name="T9" fmla="*/ 0 h 64"/>
                    <a:gd name="T10" fmla="*/ 91728 w 139"/>
                    <a:gd name="T11" fmla="*/ 0 h 64"/>
                    <a:gd name="T12" fmla="*/ 83809 w 139"/>
                    <a:gd name="T13" fmla="*/ 8554 h 64"/>
                    <a:gd name="T14" fmla="*/ 83809 w 139"/>
                    <a:gd name="T15" fmla="*/ 35530 h 64"/>
                    <a:gd name="T16" fmla="*/ 76550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4" y="64"/>
                        <a:pt x="24" y="64"/>
                        <a:pt x="24" y="64"/>
                      </a:cubicBezTo>
                      <a:cubicBezTo>
                        <a:pt x="17" y="64"/>
                        <a:pt x="11" y="60"/>
                        <a:pt x="11" y="54"/>
                      </a:cubicBezTo>
                      <a:cubicBezTo>
                        <a:pt x="11" y="13"/>
                        <a:pt x="11" y="13"/>
                        <a:pt x="11" y="13"/>
                      </a:cubicBezTo>
                      <a:cubicBezTo>
                        <a:pt x="11" y="3"/>
                        <a:pt x="0" y="0"/>
                        <a:pt x="0" y="0"/>
                      </a:cubicBezTo>
                      <a:cubicBezTo>
                        <a:pt x="139" y="0"/>
                        <a:pt x="139" y="0"/>
                        <a:pt x="139" y="0"/>
                      </a:cubicBezTo>
                      <a:cubicBezTo>
                        <a:pt x="139" y="0"/>
                        <a:pt x="127" y="4"/>
                        <a:pt x="127" y="13"/>
                      </a:cubicBezTo>
                      <a:cubicBezTo>
                        <a:pt x="127" y="54"/>
                        <a:pt x="127" y="54"/>
                        <a:pt x="127" y="54"/>
                      </a:cubicBezTo>
                      <a:cubicBezTo>
                        <a:pt x="127" y="60"/>
                        <a:pt x="123"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9" name="Oval 400">
                  <a:extLst>
                    <a:ext uri="{FF2B5EF4-FFF2-40B4-BE49-F238E27FC236}">
                      <a16:creationId xmlns:a16="http://schemas.microsoft.com/office/drawing/2014/main" id="{A36B50DD-DC2E-4447-BD50-0DAC9BD09C16}"/>
                    </a:ext>
                  </a:extLst>
                </p:cNvPr>
                <p:cNvSpPr>
                  <a:spLocks noChangeArrowheads="1"/>
                </p:cNvSpPr>
                <p:nvPr/>
              </p:nvSpPr>
              <p:spPr bwMode="auto">
                <a:xfrm>
                  <a:off x="10079720" y="3081758"/>
                  <a:ext cx="39591"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0" name="Oval 401">
                  <a:extLst>
                    <a:ext uri="{FF2B5EF4-FFF2-40B4-BE49-F238E27FC236}">
                      <a16:creationId xmlns:a16="http://schemas.microsoft.com/office/drawing/2014/main" id="{39F441C6-95B7-4973-AA98-CCE110D18E83}"/>
                    </a:ext>
                  </a:extLst>
                </p:cNvPr>
                <p:cNvSpPr>
                  <a:spLocks noChangeArrowheads="1"/>
                </p:cNvSpPr>
                <p:nvPr/>
              </p:nvSpPr>
              <p:spPr bwMode="auto">
                <a:xfrm>
                  <a:off x="10090315" y="3092356"/>
                  <a:ext cx="18402"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1" name="Oval 402">
                  <a:extLst>
                    <a:ext uri="{FF2B5EF4-FFF2-40B4-BE49-F238E27FC236}">
                      <a16:creationId xmlns:a16="http://schemas.microsoft.com/office/drawing/2014/main" id="{EA4C6A5F-6EA6-40C6-A9DF-DDD975794C16}"/>
                    </a:ext>
                  </a:extLst>
                </p:cNvPr>
                <p:cNvSpPr>
                  <a:spLocks noChangeArrowheads="1"/>
                </p:cNvSpPr>
                <p:nvPr/>
              </p:nvSpPr>
              <p:spPr bwMode="auto">
                <a:xfrm>
                  <a:off x="10083066" y="3085942"/>
                  <a:ext cx="32900"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2" name="Oval 403">
                  <a:extLst>
                    <a:ext uri="{FF2B5EF4-FFF2-40B4-BE49-F238E27FC236}">
                      <a16:creationId xmlns:a16="http://schemas.microsoft.com/office/drawing/2014/main" id="{3D75C32A-C5B7-428F-ABA8-C7B6F296E50E}"/>
                    </a:ext>
                  </a:extLst>
                </p:cNvPr>
                <p:cNvSpPr>
                  <a:spLocks noChangeArrowheads="1"/>
                </p:cNvSpPr>
                <p:nvPr/>
              </p:nvSpPr>
              <p:spPr bwMode="auto">
                <a:xfrm>
                  <a:off x="10204348" y="3081758"/>
                  <a:ext cx="39591"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3" name="Oval 404">
                  <a:extLst>
                    <a:ext uri="{FF2B5EF4-FFF2-40B4-BE49-F238E27FC236}">
                      <a16:creationId xmlns:a16="http://schemas.microsoft.com/office/drawing/2014/main" id="{D5ED5073-9344-408E-9721-E1A90C63AB4B}"/>
                    </a:ext>
                  </a:extLst>
                </p:cNvPr>
                <p:cNvSpPr>
                  <a:spLocks noChangeArrowheads="1"/>
                </p:cNvSpPr>
                <p:nvPr/>
              </p:nvSpPr>
              <p:spPr bwMode="auto">
                <a:xfrm>
                  <a:off x="10214942" y="3092356"/>
                  <a:ext cx="18959"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4" name="Oval 405">
                  <a:extLst>
                    <a:ext uri="{FF2B5EF4-FFF2-40B4-BE49-F238E27FC236}">
                      <a16:creationId xmlns:a16="http://schemas.microsoft.com/office/drawing/2014/main" id="{C72FB95A-EF3C-4D89-B3CB-6E233141BA8D}"/>
                    </a:ext>
                  </a:extLst>
                </p:cNvPr>
                <p:cNvSpPr>
                  <a:spLocks noChangeArrowheads="1"/>
                </p:cNvSpPr>
                <p:nvPr/>
              </p:nvSpPr>
              <p:spPr bwMode="auto">
                <a:xfrm>
                  <a:off x="10208251"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5" name="Oval 406">
                  <a:extLst>
                    <a:ext uri="{FF2B5EF4-FFF2-40B4-BE49-F238E27FC236}">
                      <a16:creationId xmlns:a16="http://schemas.microsoft.com/office/drawing/2014/main" id="{BCC0F745-3922-449F-B0A8-40A8F94592A8}"/>
                    </a:ext>
                  </a:extLst>
                </p:cNvPr>
                <p:cNvSpPr>
                  <a:spLocks noChangeArrowheads="1"/>
                </p:cNvSpPr>
                <p:nvPr/>
              </p:nvSpPr>
              <p:spPr bwMode="auto">
                <a:xfrm>
                  <a:off x="10133809" y="3092356"/>
                  <a:ext cx="19238"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6" name="Oval 407">
                  <a:extLst>
                    <a:ext uri="{FF2B5EF4-FFF2-40B4-BE49-F238E27FC236}">
                      <a16:creationId xmlns:a16="http://schemas.microsoft.com/office/drawing/2014/main" id="{5D25D538-4614-4E70-9D6C-B8CCD2AE4CE4}"/>
                    </a:ext>
                  </a:extLst>
                </p:cNvPr>
                <p:cNvSpPr>
                  <a:spLocks noChangeArrowheads="1"/>
                </p:cNvSpPr>
                <p:nvPr/>
              </p:nvSpPr>
              <p:spPr bwMode="auto">
                <a:xfrm>
                  <a:off x="10137155" y="3095702"/>
                  <a:ext cx="12546"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7" name="Oval 408">
                  <a:extLst>
                    <a:ext uri="{FF2B5EF4-FFF2-40B4-BE49-F238E27FC236}">
                      <a16:creationId xmlns:a16="http://schemas.microsoft.com/office/drawing/2014/main" id="{D8DD30DB-F440-4868-9727-64211F5CF642}"/>
                    </a:ext>
                  </a:extLst>
                </p:cNvPr>
                <p:cNvSpPr>
                  <a:spLocks noChangeArrowheads="1"/>
                </p:cNvSpPr>
                <p:nvPr/>
              </p:nvSpPr>
              <p:spPr bwMode="auto">
                <a:xfrm>
                  <a:off x="10171448"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8" name="Oval 409">
                  <a:extLst>
                    <a:ext uri="{FF2B5EF4-FFF2-40B4-BE49-F238E27FC236}">
                      <a16:creationId xmlns:a16="http://schemas.microsoft.com/office/drawing/2014/main" id="{F3D627F7-5EC0-401F-AD65-1476AB415BBE}"/>
                    </a:ext>
                  </a:extLst>
                </p:cNvPr>
                <p:cNvSpPr>
                  <a:spLocks noChangeArrowheads="1"/>
                </p:cNvSpPr>
                <p:nvPr/>
              </p:nvSpPr>
              <p:spPr bwMode="auto">
                <a:xfrm>
                  <a:off x="10174794"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9" name="Rectangle 410">
                  <a:extLst>
                    <a:ext uri="{FF2B5EF4-FFF2-40B4-BE49-F238E27FC236}">
                      <a16:creationId xmlns:a16="http://schemas.microsoft.com/office/drawing/2014/main" id="{613484DA-06C4-4412-8FD0-28097FBDA503}"/>
                    </a:ext>
                  </a:extLst>
                </p:cNvPr>
                <p:cNvSpPr>
                  <a:spLocks noChangeArrowheads="1"/>
                </p:cNvSpPr>
                <p:nvPr/>
              </p:nvSpPr>
              <p:spPr bwMode="auto">
                <a:xfrm>
                  <a:off x="9870335" y="3080643"/>
                  <a:ext cx="165891"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0" name="Rectangle 411">
                  <a:extLst>
                    <a:ext uri="{FF2B5EF4-FFF2-40B4-BE49-F238E27FC236}">
                      <a16:creationId xmlns:a16="http://schemas.microsoft.com/office/drawing/2014/main" id="{AF327B27-2C20-4070-9B2E-79104964EBFF}"/>
                    </a:ext>
                  </a:extLst>
                </p:cNvPr>
                <p:cNvSpPr>
                  <a:spLocks noChangeArrowheads="1"/>
                </p:cNvSpPr>
                <p:nvPr/>
              </p:nvSpPr>
              <p:spPr bwMode="auto">
                <a:xfrm>
                  <a:off x="9867547" y="3032956"/>
                  <a:ext cx="168679"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1" name="Freeform 412">
                  <a:extLst>
                    <a:ext uri="{FF2B5EF4-FFF2-40B4-BE49-F238E27FC236}">
                      <a16:creationId xmlns:a16="http://schemas.microsoft.com/office/drawing/2014/main" id="{131FD0FD-CE9E-405B-BE1C-F03A3E4D4970}"/>
                    </a:ext>
                  </a:extLst>
                </p:cNvPr>
                <p:cNvSpPr>
                  <a:spLocks/>
                </p:cNvSpPr>
                <p:nvPr/>
              </p:nvSpPr>
              <p:spPr bwMode="auto">
                <a:xfrm>
                  <a:off x="9857231" y="3043553"/>
                  <a:ext cx="192378" cy="37090"/>
                </a:xfrm>
                <a:custGeom>
                  <a:avLst/>
                  <a:gdLst>
                    <a:gd name="T0" fmla="*/ 181837 w 292"/>
                    <a:gd name="T1" fmla="*/ 37090 h 56"/>
                    <a:gd name="T2" fmla="*/ 9882 w 292"/>
                    <a:gd name="T3" fmla="*/ 37090 h 56"/>
                    <a:gd name="T4" fmla="*/ 0 w 292"/>
                    <a:gd name="T5" fmla="*/ 27155 h 56"/>
                    <a:gd name="T6" fmla="*/ 0 w 292"/>
                    <a:gd name="T7" fmla="*/ 0 h 56"/>
                    <a:gd name="T8" fmla="*/ 192378 w 292"/>
                    <a:gd name="T9" fmla="*/ 0 h 56"/>
                    <a:gd name="T10" fmla="*/ 192378 w 292"/>
                    <a:gd name="T11" fmla="*/ 27155 h 56"/>
                    <a:gd name="T12" fmla="*/ 181837 w 292"/>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2" h="56">
                      <a:moveTo>
                        <a:pt x="276" y="56"/>
                      </a:moveTo>
                      <a:cubicBezTo>
                        <a:pt x="15" y="56"/>
                        <a:pt x="15" y="56"/>
                        <a:pt x="15" y="56"/>
                      </a:cubicBezTo>
                      <a:cubicBezTo>
                        <a:pt x="8" y="56"/>
                        <a:pt x="0" y="49"/>
                        <a:pt x="0" y="41"/>
                      </a:cubicBezTo>
                      <a:cubicBezTo>
                        <a:pt x="0" y="0"/>
                        <a:pt x="0" y="0"/>
                        <a:pt x="0" y="0"/>
                      </a:cubicBezTo>
                      <a:cubicBezTo>
                        <a:pt x="292" y="0"/>
                        <a:pt x="292" y="0"/>
                        <a:pt x="292" y="0"/>
                      </a:cubicBezTo>
                      <a:cubicBezTo>
                        <a:pt x="292" y="41"/>
                        <a:pt x="292" y="41"/>
                        <a:pt x="292" y="41"/>
                      </a:cubicBezTo>
                      <a:cubicBezTo>
                        <a:pt x="292" y="49"/>
                        <a:pt x="284" y="56"/>
                        <a:pt x="276"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2" name="Freeform 413">
                  <a:extLst>
                    <a:ext uri="{FF2B5EF4-FFF2-40B4-BE49-F238E27FC236}">
                      <a16:creationId xmlns:a16="http://schemas.microsoft.com/office/drawing/2014/main" id="{269A0167-3668-417F-9495-C09F37266749}"/>
                    </a:ext>
                  </a:extLst>
                </p:cNvPr>
                <p:cNvSpPr>
                  <a:spLocks/>
                </p:cNvSpPr>
                <p:nvPr/>
              </p:nvSpPr>
              <p:spPr bwMode="auto">
                <a:xfrm>
                  <a:off x="9906580" y="3080643"/>
                  <a:ext cx="91449" cy="42110"/>
                </a:xfrm>
                <a:custGeom>
                  <a:avLst/>
                  <a:gdLst>
                    <a:gd name="T0" fmla="*/ 76317 w 139"/>
                    <a:gd name="T1" fmla="*/ 42110 h 64"/>
                    <a:gd name="T2" fmla="*/ 15132 w 139"/>
                    <a:gd name="T3" fmla="*/ 42110 h 64"/>
                    <a:gd name="T4" fmla="*/ 8553 w 139"/>
                    <a:gd name="T5" fmla="*/ 35530 h 64"/>
                    <a:gd name="T6" fmla="*/ 8553 w 139"/>
                    <a:gd name="T7" fmla="*/ 8554 h 64"/>
                    <a:gd name="T8" fmla="*/ 0 w 139"/>
                    <a:gd name="T9" fmla="*/ 0 h 64"/>
                    <a:gd name="T10" fmla="*/ 91449 w 139"/>
                    <a:gd name="T11" fmla="*/ 0 h 64"/>
                    <a:gd name="T12" fmla="*/ 84870 w 139"/>
                    <a:gd name="T13" fmla="*/ 8554 h 64"/>
                    <a:gd name="T14" fmla="*/ 84870 w 139"/>
                    <a:gd name="T15" fmla="*/ 35530 h 64"/>
                    <a:gd name="T16" fmla="*/ 76317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3" y="64"/>
                        <a:pt x="23" y="64"/>
                        <a:pt x="23" y="64"/>
                      </a:cubicBezTo>
                      <a:cubicBezTo>
                        <a:pt x="17" y="64"/>
                        <a:pt x="13" y="60"/>
                        <a:pt x="13" y="54"/>
                      </a:cubicBezTo>
                      <a:cubicBezTo>
                        <a:pt x="13" y="13"/>
                        <a:pt x="13" y="13"/>
                        <a:pt x="13" y="13"/>
                      </a:cubicBezTo>
                      <a:cubicBezTo>
                        <a:pt x="13" y="3"/>
                        <a:pt x="0" y="0"/>
                        <a:pt x="0" y="0"/>
                      </a:cubicBezTo>
                      <a:cubicBezTo>
                        <a:pt x="139" y="0"/>
                        <a:pt x="139" y="0"/>
                        <a:pt x="139" y="0"/>
                      </a:cubicBezTo>
                      <a:cubicBezTo>
                        <a:pt x="139" y="0"/>
                        <a:pt x="129" y="4"/>
                        <a:pt x="129" y="13"/>
                      </a:cubicBezTo>
                      <a:cubicBezTo>
                        <a:pt x="129" y="54"/>
                        <a:pt x="129" y="54"/>
                        <a:pt x="129" y="54"/>
                      </a:cubicBezTo>
                      <a:cubicBezTo>
                        <a:pt x="129" y="60"/>
                        <a:pt x="123"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3" name="Oval 414">
                  <a:extLst>
                    <a:ext uri="{FF2B5EF4-FFF2-40B4-BE49-F238E27FC236}">
                      <a16:creationId xmlns:a16="http://schemas.microsoft.com/office/drawing/2014/main" id="{015ED422-A510-494C-A2EB-6B36685A0C50}"/>
                    </a:ext>
                  </a:extLst>
                </p:cNvPr>
                <p:cNvSpPr>
                  <a:spLocks noChangeArrowheads="1"/>
                </p:cNvSpPr>
                <p:nvPr/>
              </p:nvSpPr>
              <p:spPr bwMode="auto">
                <a:xfrm>
                  <a:off x="9869498" y="3081758"/>
                  <a:ext cx="40427"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4" name="Oval 415">
                  <a:extLst>
                    <a:ext uri="{FF2B5EF4-FFF2-40B4-BE49-F238E27FC236}">
                      <a16:creationId xmlns:a16="http://schemas.microsoft.com/office/drawing/2014/main" id="{D448CF1F-81FA-44CE-9B0C-9F76BA9ADE38}"/>
                    </a:ext>
                  </a:extLst>
                </p:cNvPr>
                <p:cNvSpPr>
                  <a:spLocks noChangeArrowheads="1"/>
                </p:cNvSpPr>
                <p:nvPr/>
              </p:nvSpPr>
              <p:spPr bwMode="auto">
                <a:xfrm>
                  <a:off x="9880093"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5" name="Oval 416">
                  <a:extLst>
                    <a:ext uri="{FF2B5EF4-FFF2-40B4-BE49-F238E27FC236}">
                      <a16:creationId xmlns:a16="http://schemas.microsoft.com/office/drawing/2014/main" id="{9E4BEC6D-AB4A-421C-9AE7-017481CEA427}"/>
                    </a:ext>
                  </a:extLst>
                </p:cNvPr>
                <p:cNvSpPr>
                  <a:spLocks noChangeArrowheads="1"/>
                </p:cNvSpPr>
                <p:nvPr/>
              </p:nvSpPr>
              <p:spPr bwMode="auto">
                <a:xfrm>
                  <a:off x="9873681" y="3085942"/>
                  <a:ext cx="32063"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6" name="Oval 417">
                  <a:extLst>
                    <a:ext uri="{FF2B5EF4-FFF2-40B4-BE49-F238E27FC236}">
                      <a16:creationId xmlns:a16="http://schemas.microsoft.com/office/drawing/2014/main" id="{65167CA9-D7F7-4C2D-814C-B2B01A37FF44}"/>
                    </a:ext>
                  </a:extLst>
                </p:cNvPr>
                <p:cNvSpPr>
                  <a:spLocks noChangeArrowheads="1"/>
                </p:cNvSpPr>
                <p:nvPr/>
              </p:nvSpPr>
              <p:spPr bwMode="auto">
                <a:xfrm>
                  <a:off x="9994963" y="3081758"/>
                  <a:ext cx="39312"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7" name="Oval 418">
                  <a:extLst>
                    <a:ext uri="{FF2B5EF4-FFF2-40B4-BE49-F238E27FC236}">
                      <a16:creationId xmlns:a16="http://schemas.microsoft.com/office/drawing/2014/main" id="{FAF2A4A6-AE18-4752-9C4D-8714D75FD7A6}"/>
                    </a:ext>
                  </a:extLst>
                </p:cNvPr>
                <p:cNvSpPr>
                  <a:spLocks noChangeArrowheads="1"/>
                </p:cNvSpPr>
                <p:nvPr/>
              </p:nvSpPr>
              <p:spPr bwMode="auto">
                <a:xfrm>
                  <a:off x="10004721"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8" name="Oval 419">
                  <a:extLst>
                    <a:ext uri="{FF2B5EF4-FFF2-40B4-BE49-F238E27FC236}">
                      <a16:creationId xmlns:a16="http://schemas.microsoft.com/office/drawing/2014/main" id="{E6BD8B29-2CC8-4DF5-B7C6-5E4C25AD7E13}"/>
                    </a:ext>
                  </a:extLst>
                </p:cNvPr>
                <p:cNvSpPr>
                  <a:spLocks noChangeArrowheads="1"/>
                </p:cNvSpPr>
                <p:nvPr/>
              </p:nvSpPr>
              <p:spPr bwMode="auto">
                <a:xfrm>
                  <a:off x="9998030"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9" name="Oval 420">
                  <a:extLst>
                    <a:ext uri="{FF2B5EF4-FFF2-40B4-BE49-F238E27FC236}">
                      <a16:creationId xmlns:a16="http://schemas.microsoft.com/office/drawing/2014/main" id="{EE3B515C-B5AA-4DAE-9224-8DA077019D00}"/>
                    </a:ext>
                  </a:extLst>
                </p:cNvPr>
                <p:cNvSpPr>
                  <a:spLocks noChangeArrowheads="1"/>
                </p:cNvSpPr>
                <p:nvPr/>
              </p:nvSpPr>
              <p:spPr bwMode="auto">
                <a:xfrm>
                  <a:off x="9924424"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0" name="Oval 421">
                  <a:extLst>
                    <a:ext uri="{FF2B5EF4-FFF2-40B4-BE49-F238E27FC236}">
                      <a16:creationId xmlns:a16="http://schemas.microsoft.com/office/drawing/2014/main" id="{AB643817-A90B-476A-9494-7D8E374D5FD9}"/>
                    </a:ext>
                  </a:extLst>
                </p:cNvPr>
                <p:cNvSpPr>
                  <a:spLocks noChangeArrowheads="1"/>
                </p:cNvSpPr>
                <p:nvPr/>
              </p:nvSpPr>
              <p:spPr bwMode="auto">
                <a:xfrm>
                  <a:off x="9926933"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1" name="Oval 422">
                  <a:extLst>
                    <a:ext uri="{FF2B5EF4-FFF2-40B4-BE49-F238E27FC236}">
                      <a16:creationId xmlns:a16="http://schemas.microsoft.com/office/drawing/2014/main" id="{726DDF3A-B0D7-4129-BA87-A4E571273541}"/>
                    </a:ext>
                  </a:extLst>
                </p:cNvPr>
                <p:cNvSpPr>
                  <a:spLocks noChangeArrowheads="1"/>
                </p:cNvSpPr>
                <p:nvPr/>
              </p:nvSpPr>
              <p:spPr bwMode="auto">
                <a:xfrm>
                  <a:off x="9961784" y="3092356"/>
                  <a:ext cx="19238"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2" name="Oval 423">
                  <a:extLst>
                    <a:ext uri="{FF2B5EF4-FFF2-40B4-BE49-F238E27FC236}">
                      <a16:creationId xmlns:a16="http://schemas.microsoft.com/office/drawing/2014/main" id="{2CE32065-8C05-4040-8713-59E0D51F0FDE}"/>
                    </a:ext>
                  </a:extLst>
                </p:cNvPr>
                <p:cNvSpPr>
                  <a:spLocks noChangeArrowheads="1"/>
                </p:cNvSpPr>
                <p:nvPr/>
              </p:nvSpPr>
              <p:spPr bwMode="auto">
                <a:xfrm>
                  <a:off x="9965130" y="3095702"/>
                  <a:ext cx="12546"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3" name="Rectangle 424">
                  <a:extLst>
                    <a:ext uri="{FF2B5EF4-FFF2-40B4-BE49-F238E27FC236}">
                      <a16:creationId xmlns:a16="http://schemas.microsoft.com/office/drawing/2014/main" id="{CDBCD9E0-0B95-40EB-9599-A310BBC1F375}"/>
                    </a:ext>
                  </a:extLst>
                </p:cNvPr>
                <p:cNvSpPr>
                  <a:spLocks noChangeArrowheads="1"/>
                </p:cNvSpPr>
                <p:nvPr/>
              </p:nvSpPr>
              <p:spPr bwMode="auto">
                <a:xfrm>
                  <a:off x="9659556" y="3080643"/>
                  <a:ext cx="168679"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4" name="Rectangle 425">
                  <a:extLst>
                    <a:ext uri="{FF2B5EF4-FFF2-40B4-BE49-F238E27FC236}">
                      <a16:creationId xmlns:a16="http://schemas.microsoft.com/office/drawing/2014/main" id="{A5E03E15-EE8A-471B-9374-5370F7F7DB5B}"/>
                    </a:ext>
                  </a:extLst>
                </p:cNvPr>
                <p:cNvSpPr>
                  <a:spLocks noChangeArrowheads="1"/>
                </p:cNvSpPr>
                <p:nvPr/>
              </p:nvSpPr>
              <p:spPr bwMode="auto">
                <a:xfrm>
                  <a:off x="9659556" y="3032956"/>
                  <a:ext cx="165891"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5" name="Freeform 426">
                  <a:extLst>
                    <a:ext uri="{FF2B5EF4-FFF2-40B4-BE49-F238E27FC236}">
                      <a16:creationId xmlns:a16="http://schemas.microsoft.com/office/drawing/2014/main" id="{A1FF06D7-74B9-4B39-B515-A945ED3699E1}"/>
                    </a:ext>
                  </a:extLst>
                </p:cNvPr>
                <p:cNvSpPr>
                  <a:spLocks/>
                </p:cNvSpPr>
                <p:nvPr/>
              </p:nvSpPr>
              <p:spPr bwMode="auto">
                <a:xfrm>
                  <a:off x="9648961" y="3043553"/>
                  <a:ext cx="189590" cy="37090"/>
                </a:xfrm>
                <a:custGeom>
                  <a:avLst/>
                  <a:gdLst>
                    <a:gd name="T0" fmla="*/ 180374 w 288"/>
                    <a:gd name="T1" fmla="*/ 37090 h 56"/>
                    <a:gd name="T2" fmla="*/ 8558 w 288"/>
                    <a:gd name="T3" fmla="*/ 37090 h 56"/>
                    <a:gd name="T4" fmla="*/ 0 w 288"/>
                    <a:gd name="T5" fmla="*/ 27155 h 56"/>
                    <a:gd name="T6" fmla="*/ 0 w 288"/>
                    <a:gd name="T7" fmla="*/ 0 h 56"/>
                    <a:gd name="T8" fmla="*/ 189590 w 288"/>
                    <a:gd name="T9" fmla="*/ 0 h 56"/>
                    <a:gd name="T10" fmla="*/ 189590 w 288"/>
                    <a:gd name="T11" fmla="*/ 27155 h 56"/>
                    <a:gd name="T12" fmla="*/ 180374 w 288"/>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8" h="56">
                      <a:moveTo>
                        <a:pt x="274" y="56"/>
                      </a:moveTo>
                      <a:cubicBezTo>
                        <a:pt x="13" y="56"/>
                        <a:pt x="13" y="56"/>
                        <a:pt x="13" y="56"/>
                      </a:cubicBezTo>
                      <a:cubicBezTo>
                        <a:pt x="5" y="56"/>
                        <a:pt x="0" y="49"/>
                        <a:pt x="0" y="41"/>
                      </a:cubicBezTo>
                      <a:cubicBezTo>
                        <a:pt x="0" y="0"/>
                        <a:pt x="0" y="0"/>
                        <a:pt x="0" y="0"/>
                      </a:cubicBezTo>
                      <a:cubicBezTo>
                        <a:pt x="288" y="0"/>
                        <a:pt x="288" y="0"/>
                        <a:pt x="288" y="0"/>
                      </a:cubicBezTo>
                      <a:cubicBezTo>
                        <a:pt x="288" y="41"/>
                        <a:pt x="288" y="41"/>
                        <a:pt x="288" y="41"/>
                      </a:cubicBezTo>
                      <a:cubicBezTo>
                        <a:pt x="288" y="49"/>
                        <a:pt x="282" y="56"/>
                        <a:pt x="274"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 name="Freeform 427">
                  <a:extLst>
                    <a:ext uri="{FF2B5EF4-FFF2-40B4-BE49-F238E27FC236}">
                      <a16:creationId xmlns:a16="http://schemas.microsoft.com/office/drawing/2014/main" id="{1E629972-9E6E-4DC2-8733-22582C594143}"/>
                    </a:ext>
                  </a:extLst>
                </p:cNvPr>
                <p:cNvSpPr>
                  <a:spLocks/>
                </p:cNvSpPr>
                <p:nvPr/>
              </p:nvSpPr>
              <p:spPr bwMode="auto">
                <a:xfrm>
                  <a:off x="9696916" y="3080643"/>
                  <a:ext cx="91728" cy="42110"/>
                </a:xfrm>
                <a:custGeom>
                  <a:avLst/>
                  <a:gdLst>
                    <a:gd name="T0" fmla="*/ 76550 w 139"/>
                    <a:gd name="T1" fmla="*/ 42110 h 64"/>
                    <a:gd name="T2" fmla="*/ 15178 w 139"/>
                    <a:gd name="T3" fmla="*/ 42110 h 64"/>
                    <a:gd name="T4" fmla="*/ 7259 w 139"/>
                    <a:gd name="T5" fmla="*/ 35530 h 64"/>
                    <a:gd name="T6" fmla="*/ 7259 w 139"/>
                    <a:gd name="T7" fmla="*/ 8554 h 64"/>
                    <a:gd name="T8" fmla="*/ 0 w 139"/>
                    <a:gd name="T9" fmla="*/ 0 h 64"/>
                    <a:gd name="T10" fmla="*/ 91728 w 139"/>
                    <a:gd name="T11" fmla="*/ 0 h 64"/>
                    <a:gd name="T12" fmla="*/ 83809 w 139"/>
                    <a:gd name="T13" fmla="*/ 8554 h 64"/>
                    <a:gd name="T14" fmla="*/ 83809 w 139"/>
                    <a:gd name="T15" fmla="*/ 35530 h 64"/>
                    <a:gd name="T16" fmla="*/ 76550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3" y="64"/>
                        <a:pt x="23" y="64"/>
                        <a:pt x="23" y="64"/>
                      </a:cubicBezTo>
                      <a:cubicBezTo>
                        <a:pt x="17" y="64"/>
                        <a:pt x="11" y="60"/>
                        <a:pt x="11" y="54"/>
                      </a:cubicBezTo>
                      <a:cubicBezTo>
                        <a:pt x="11" y="13"/>
                        <a:pt x="11" y="13"/>
                        <a:pt x="11" y="13"/>
                      </a:cubicBezTo>
                      <a:cubicBezTo>
                        <a:pt x="11" y="3"/>
                        <a:pt x="0" y="0"/>
                        <a:pt x="0" y="0"/>
                      </a:cubicBezTo>
                      <a:cubicBezTo>
                        <a:pt x="139" y="0"/>
                        <a:pt x="139" y="0"/>
                        <a:pt x="139" y="0"/>
                      </a:cubicBezTo>
                      <a:cubicBezTo>
                        <a:pt x="139" y="0"/>
                        <a:pt x="127" y="4"/>
                        <a:pt x="127" y="13"/>
                      </a:cubicBezTo>
                      <a:cubicBezTo>
                        <a:pt x="127" y="54"/>
                        <a:pt x="127" y="54"/>
                        <a:pt x="127" y="54"/>
                      </a:cubicBezTo>
                      <a:cubicBezTo>
                        <a:pt x="127" y="60"/>
                        <a:pt x="122"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 name="Oval 428">
                  <a:extLst>
                    <a:ext uri="{FF2B5EF4-FFF2-40B4-BE49-F238E27FC236}">
                      <a16:creationId xmlns:a16="http://schemas.microsoft.com/office/drawing/2014/main" id="{845CC580-A7DE-4DCC-91FE-0F2A6478A5A2}"/>
                    </a:ext>
                  </a:extLst>
                </p:cNvPr>
                <p:cNvSpPr>
                  <a:spLocks noChangeArrowheads="1"/>
                </p:cNvSpPr>
                <p:nvPr/>
              </p:nvSpPr>
              <p:spPr bwMode="auto">
                <a:xfrm>
                  <a:off x="9660113" y="3081758"/>
                  <a:ext cx="40148"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8" name="Oval 429">
                  <a:extLst>
                    <a:ext uri="{FF2B5EF4-FFF2-40B4-BE49-F238E27FC236}">
                      <a16:creationId xmlns:a16="http://schemas.microsoft.com/office/drawing/2014/main" id="{DE9DDF24-48FB-4703-9B8B-085632FB2301}"/>
                    </a:ext>
                  </a:extLst>
                </p:cNvPr>
                <p:cNvSpPr>
                  <a:spLocks noChangeArrowheads="1"/>
                </p:cNvSpPr>
                <p:nvPr/>
              </p:nvSpPr>
              <p:spPr bwMode="auto">
                <a:xfrm>
                  <a:off x="9670708" y="3092356"/>
                  <a:ext cx="18959"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9" name="Oval 430">
                  <a:extLst>
                    <a:ext uri="{FF2B5EF4-FFF2-40B4-BE49-F238E27FC236}">
                      <a16:creationId xmlns:a16="http://schemas.microsoft.com/office/drawing/2014/main" id="{CF0F4280-9687-4C67-9893-D70041B820A8}"/>
                    </a:ext>
                  </a:extLst>
                </p:cNvPr>
                <p:cNvSpPr>
                  <a:spLocks noChangeArrowheads="1"/>
                </p:cNvSpPr>
                <p:nvPr/>
              </p:nvSpPr>
              <p:spPr bwMode="auto">
                <a:xfrm>
                  <a:off x="9664017"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0" name="Oval 431">
                  <a:extLst>
                    <a:ext uri="{FF2B5EF4-FFF2-40B4-BE49-F238E27FC236}">
                      <a16:creationId xmlns:a16="http://schemas.microsoft.com/office/drawing/2014/main" id="{4750B65F-0BC7-4A20-9EEF-06088A96AB27}"/>
                    </a:ext>
                  </a:extLst>
                </p:cNvPr>
                <p:cNvSpPr>
                  <a:spLocks noChangeArrowheads="1"/>
                </p:cNvSpPr>
                <p:nvPr/>
              </p:nvSpPr>
              <p:spPr bwMode="auto">
                <a:xfrm>
                  <a:off x="9784741" y="3081758"/>
                  <a:ext cx="40148"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1" name="Oval 432">
                  <a:extLst>
                    <a:ext uri="{FF2B5EF4-FFF2-40B4-BE49-F238E27FC236}">
                      <a16:creationId xmlns:a16="http://schemas.microsoft.com/office/drawing/2014/main" id="{E259B06D-A859-405B-965A-F60C36E59C19}"/>
                    </a:ext>
                  </a:extLst>
                </p:cNvPr>
                <p:cNvSpPr>
                  <a:spLocks noChangeArrowheads="1"/>
                </p:cNvSpPr>
                <p:nvPr/>
              </p:nvSpPr>
              <p:spPr bwMode="auto">
                <a:xfrm>
                  <a:off x="9795057"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2" name="Oval 433">
                  <a:extLst>
                    <a:ext uri="{FF2B5EF4-FFF2-40B4-BE49-F238E27FC236}">
                      <a16:creationId xmlns:a16="http://schemas.microsoft.com/office/drawing/2014/main" id="{B285D97D-BE29-4FB0-843C-36C71794B513}"/>
                    </a:ext>
                  </a:extLst>
                </p:cNvPr>
                <p:cNvSpPr>
                  <a:spLocks noChangeArrowheads="1"/>
                </p:cNvSpPr>
                <p:nvPr/>
              </p:nvSpPr>
              <p:spPr bwMode="auto">
                <a:xfrm>
                  <a:off x="9788644"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3" name="Oval 434">
                  <a:extLst>
                    <a:ext uri="{FF2B5EF4-FFF2-40B4-BE49-F238E27FC236}">
                      <a16:creationId xmlns:a16="http://schemas.microsoft.com/office/drawing/2014/main" id="{8E5E1767-9DCA-4D8F-A6B1-717C2E2F2792}"/>
                    </a:ext>
                  </a:extLst>
                </p:cNvPr>
                <p:cNvSpPr>
                  <a:spLocks noChangeArrowheads="1"/>
                </p:cNvSpPr>
                <p:nvPr/>
              </p:nvSpPr>
              <p:spPr bwMode="auto">
                <a:xfrm>
                  <a:off x="9714760" y="3092356"/>
                  <a:ext cx="18402"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4" name="Oval 435">
                  <a:extLst>
                    <a:ext uri="{FF2B5EF4-FFF2-40B4-BE49-F238E27FC236}">
                      <a16:creationId xmlns:a16="http://schemas.microsoft.com/office/drawing/2014/main" id="{095C6050-68F2-4C20-93A0-561FF84F33B7}"/>
                    </a:ext>
                  </a:extLst>
                </p:cNvPr>
                <p:cNvSpPr>
                  <a:spLocks noChangeArrowheads="1"/>
                </p:cNvSpPr>
                <p:nvPr/>
              </p:nvSpPr>
              <p:spPr bwMode="auto">
                <a:xfrm>
                  <a:off x="9717548"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5" name="Oval 436">
                  <a:extLst>
                    <a:ext uri="{FF2B5EF4-FFF2-40B4-BE49-F238E27FC236}">
                      <a16:creationId xmlns:a16="http://schemas.microsoft.com/office/drawing/2014/main" id="{B34C19E6-180B-4B79-89E4-23C228A4C8CB}"/>
                    </a:ext>
                  </a:extLst>
                </p:cNvPr>
                <p:cNvSpPr>
                  <a:spLocks noChangeArrowheads="1"/>
                </p:cNvSpPr>
                <p:nvPr/>
              </p:nvSpPr>
              <p:spPr bwMode="auto">
                <a:xfrm>
                  <a:off x="9752399"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6" name="Oval 437">
                  <a:extLst>
                    <a:ext uri="{FF2B5EF4-FFF2-40B4-BE49-F238E27FC236}">
                      <a16:creationId xmlns:a16="http://schemas.microsoft.com/office/drawing/2014/main" id="{FB56C5B1-971E-4F14-83E1-33B8DC8A08B6}"/>
                    </a:ext>
                  </a:extLst>
                </p:cNvPr>
                <p:cNvSpPr>
                  <a:spLocks noChangeArrowheads="1"/>
                </p:cNvSpPr>
                <p:nvPr/>
              </p:nvSpPr>
              <p:spPr bwMode="auto">
                <a:xfrm>
                  <a:off x="9754908" y="3095702"/>
                  <a:ext cx="13383"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grpSp>
          <p:sp>
            <p:nvSpPr>
              <p:cNvPr id="267" name="Abgerundetes Rechteck 753">
                <a:extLst>
                  <a:ext uri="{FF2B5EF4-FFF2-40B4-BE49-F238E27FC236}">
                    <a16:creationId xmlns:a16="http://schemas.microsoft.com/office/drawing/2014/main" id="{72797DCC-281C-4035-B5A1-84A14B40ED58}"/>
                  </a:ext>
                </a:extLst>
              </p:cNvPr>
              <p:cNvSpPr/>
              <p:nvPr/>
            </p:nvSpPr>
            <p:spPr bwMode="auto">
              <a:xfrm>
                <a:off x="9494838" y="3117850"/>
                <a:ext cx="1227137" cy="239713"/>
              </a:xfrm>
              <a:prstGeom prst="roundRect">
                <a:avLst>
                  <a:gd name="adj" fmla="val 48946"/>
                </a:avLst>
              </a:prstGeom>
              <a:no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68" name="Gruppieren 758">
                <a:extLst>
                  <a:ext uri="{FF2B5EF4-FFF2-40B4-BE49-F238E27FC236}">
                    <a16:creationId xmlns:a16="http://schemas.microsoft.com/office/drawing/2014/main" id="{370770F6-A5C0-48A1-AA83-65855E50E8AE}"/>
                  </a:ext>
                </a:extLst>
              </p:cNvPr>
              <p:cNvGrpSpPr>
                <a:grpSpLocks/>
              </p:cNvGrpSpPr>
              <p:nvPr/>
            </p:nvGrpSpPr>
            <p:grpSpPr bwMode="auto">
              <a:xfrm>
                <a:off x="9672638" y="2543175"/>
                <a:ext cx="147637" cy="490538"/>
                <a:chOff x="9690306" y="2672916"/>
                <a:chExt cx="108394" cy="360012"/>
              </a:xfrm>
            </p:grpSpPr>
            <p:sp>
              <p:nvSpPr>
                <p:cNvPr id="298" name="Rechteck 119">
                  <a:extLst>
                    <a:ext uri="{FF2B5EF4-FFF2-40B4-BE49-F238E27FC236}">
                      <a16:creationId xmlns:a16="http://schemas.microsoft.com/office/drawing/2014/main" id="{5ADCD651-609F-4A30-96B6-A9B0EF8DB335}"/>
                    </a:ext>
                  </a:extLst>
                </p:cNvPr>
                <p:cNvSpPr/>
                <p:nvPr/>
              </p:nvSpPr>
              <p:spPr bwMode="auto">
                <a:xfrm>
                  <a:off x="9690306" y="2781269"/>
                  <a:ext cx="108394" cy="25165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9" name="Trapezoid 298">
                  <a:extLst>
                    <a:ext uri="{FF2B5EF4-FFF2-40B4-BE49-F238E27FC236}">
                      <a16:creationId xmlns:a16="http://schemas.microsoft.com/office/drawing/2014/main" id="{80D8D5BD-FE0A-4C87-9EBE-387C1CF0CAFE}"/>
                    </a:ext>
                  </a:extLst>
                </p:cNvPr>
                <p:cNvSpPr/>
                <p:nvPr/>
              </p:nvSpPr>
              <p:spPr bwMode="auto">
                <a:xfrm>
                  <a:off x="9691471" y="2709034"/>
                  <a:ext cx="106064" cy="72235"/>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300" name="Rechteck 121">
                  <a:extLst>
                    <a:ext uri="{FF2B5EF4-FFF2-40B4-BE49-F238E27FC236}">
                      <a16:creationId xmlns:a16="http://schemas.microsoft.com/office/drawing/2014/main" id="{21CF4F60-E068-4DF5-92A3-0647CC55C23B}"/>
                    </a:ext>
                  </a:extLst>
                </p:cNvPr>
                <p:cNvSpPr/>
                <p:nvPr/>
              </p:nvSpPr>
              <p:spPr bwMode="auto">
                <a:xfrm>
                  <a:off x="9721775" y="2672916"/>
                  <a:ext cx="45456" cy="7223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269" name="Gruppieren 773">
                <a:extLst>
                  <a:ext uri="{FF2B5EF4-FFF2-40B4-BE49-F238E27FC236}">
                    <a16:creationId xmlns:a16="http://schemas.microsoft.com/office/drawing/2014/main" id="{76B671FD-53B2-4FB7-848C-920E34857EB7}"/>
                  </a:ext>
                </a:extLst>
              </p:cNvPr>
              <p:cNvGrpSpPr>
                <a:grpSpLocks/>
              </p:cNvGrpSpPr>
              <p:nvPr/>
            </p:nvGrpSpPr>
            <p:grpSpPr bwMode="auto">
              <a:xfrm>
                <a:off x="9896475" y="2543175"/>
                <a:ext cx="147638" cy="490538"/>
                <a:chOff x="9896732" y="2543869"/>
                <a:chExt cx="147248" cy="489059"/>
              </a:xfrm>
            </p:grpSpPr>
            <p:sp>
              <p:nvSpPr>
                <p:cNvPr id="293" name="Rechteck 114">
                  <a:extLst>
                    <a:ext uri="{FF2B5EF4-FFF2-40B4-BE49-F238E27FC236}">
                      <a16:creationId xmlns:a16="http://schemas.microsoft.com/office/drawing/2014/main" id="{6C6AB11F-0D5E-4040-A91A-B69D6AE5D19B}"/>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94" name="Gruppieren 764">
                  <a:extLst>
                    <a:ext uri="{FF2B5EF4-FFF2-40B4-BE49-F238E27FC236}">
                      <a16:creationId xmlns:a16="http://schemas.microsoft.com/office/drawing/2014/main" id="{00F02ED2-078E-46C2-B71A-D3ED1636C530}"/>
                    </a:ext>
                  </a:extLst>
                </p:cNvPr>
                <p:cNvGrpSpPr>
                  <a:grpSpLocks/>
                </p:cNvGrpSpPr>
                <p:nvPr/>
              </p:nvGrpSpPr>
              <p:grpSpPr bwMode="auto">
                <a:xfrm>
                  <a:off x="9896732" y="2543869"/>
                  <a:ext cx="147248" cy="489059"/>
                  <a:chOff x="9896732" y="2543869"/>
                  <a:chExt cx="147248" cy="489059"/>
                </a:xfrm>
              </p:grpSpPr>
              <p:sp>
                <p:nvSpPr>
                  <p:cNvPr id="295" name="Trapezoid 294">
                    <a:extLst>
                      <a:ext uri="{FF2B5EF4-FFF2-40B4-BE49-F238E27FC236}">
                        <a16:creationId xmlns:a16="http://schemas.microsoft.com/office/drawing/2014/main" id="{A075F66D-4DCA-4283-8F9D-5539F47372A9}"/>
                      </a:ext>
                    </a:extLst>
                  </p:cNvPr>
                  <p:cNvSpPr/>
                  <p:nvPr/>
                </p:nvSpPr>
                <p:spPr bwMode="auto">
                  <a:xfrm>
                    <a:off x="9898316" y="2592934"/>
                    <a:ext cx="144080"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6" name="Rechteck 117">
                    <a:extLst>
                      <a:ext uri="{FF2B5EF4-FFF2-40B4-BE49-F238E27FC236}">
                        <a16:creationId xmlns:a16="http://schemas.microsoft.com/office/drawing/2014/main" id="{2C3F6ADD-8007-484E-8D24-4A82809CF998}"/>
                      </a:ext>
                    </a:extLst>
                  </p:cNvPr>
                  <p:cNvSpPr/>
                  <p:nvPr/>
                </p:nvSpPr>
                <p:spPr bwMode="auto">
                  <a:xfrm>
                    <a:off x="9939482" y="2543869"/>
                    <a:ext cx="61748"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7" name="Rechteck 118">
                    <a:extLst>
                      <a:ext uri="{FF2B5EF4-FFF2-40B4-BE49-F238E27FC236}">
                        <a16:creationId xmlns:a16="http://schemas.microsoft.com/office/drawing/2014/main" id="{261F0BD1-1CB3-4076-90FD-EAE1530D16B8}"/>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270" name="Gruppieren 774">
                <a:extLst>
                  <a:ext uri="{FF2B5EF4-FFF2-40B4-BE49-F238E27FC236}">
                    <a16:creationId xmlns:a16="http://schemas.microsoft.com/office/drawing/2014/main" id="{71D0D127-4581-4200-BF7F-CFAE96D140A6}"/>
                  </a:ext>
                </a:extLst>
              </p:cNvPr>
              <p:cNvGrpSpPr>
                <a:grpSpLocks/>
              </p:cNvGrpSpPr>
              <p:nvPr/>
            </p:nvGrpSpPr>
            <p:grpSpPr bwMode="auto">
              <a:xfrm>
                <a:off x="10121900" y="2543175"/>
                <a:ext cx="147638" cy="490538"/>
                <a:chOff x="9896732" y="2543869"/>
                <a:chExt cx="147248" cy="489059"/>
              </a:xfrm>
            </p:grpSpPr>
            <p:sp>
              <p:nvSpPr>
                <p:cNvPr id="288" name="Rechteck 109">
                  <a:extLst>
                    <a:ext uri="{FF2B5EF4-FFF2-40B4-BE49-F238E27FC236}">
                      <a16:creationId xmlns:a16="http://schemas.microsoft.com/office/drawing/2014/main" id="{DF5CA00B-35A2-4601-8348-F9FE4D25CEE9}"/>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89" name="Gruppieren 776">
                  <a:extLst>
                    <a:ext uri="{FF2B5EF4-FFF2-40B4-BE49-F238E27FC236}">
                      <a16:creationId xmlns:a16="http://schemas.microsoft.com/office/drawing/2014/main" id="{B852499D-6642-4313-9335-3DC04CD8117C}"/>
                    </a:ext>
                  </a:extLst>
                </p:cNvPr>
                <p:cNvGrpSpPr>
                  <a:grpSpLocks/>
                </p:cNvGrpSpPr>
                <p:nvPr/>
              </p:nvGrpSpPr>
              <p:grpSpPr bwMode="auto">
                <a:xfrm>
                  <a:off x="9896732" y="2543869"/>
                  <a:ext cx="147248" cy="489059"/>
                  <a:chOff x="9896732" y="2543869"/>
                  <a:chExt cx="147248" cy="489059"/>
                </a:xfrm>
              </p:grpSpPr>
              <p:sp>
                <p:nvSpPr>
                  <p:cNvPr id="290" name="Trapezoid 289">
                    <a:extLst>
                      <a:ext uri="{FF2B5EF4-FFF2-40B4-BE49-F238E27FC236}">
                        <a16:creationId xmlns:a16="http://schemas.microsoft.com/office/drawing/2014/main" id="{1B82BEE3-CD6C-46D8-90E2-2E099D09B6E5}"/>
                      </a:ext>
                    </a:extLst>
                  </p:cNvPr>
                  <p:cNvSpPr/>
                  <p:nvPr/>
                </p:nvSpPr>
                <p:spPr bwMode="auto">
                  <a:xfrm>
                    <a:off x="9898316" y="2592934"/>
                    <a:ext cx="144080"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1" name="Rechteck 112">
                    <a:extLst>
                      <a:ext uri="{FF2B5EF4-FFF2-40B4-BE49-F238E27FC236}">
                        <a16:creationId xmlns:a16="http://schemas.microsoft.com/office/drawing/2014/main" id="{474DB1E7-75EE-4F17-993D-93E3FFDA2B78}"/>
                      </a:ext>
                    </a:extLst>
                  </p:cNvPr>
                  <p:cNvSpPr/>
                  <p:nvPr/>
                </p:nvSpPr>
                <p:spPr bwMode="auto">
                  <a:xfrm>
                    <a:off x="9939482" y="2543869"/>
                    <a:ext cx="61748"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92" name="Rechteck 113">
                    <a:extLst>
                      <a:ext uri="{FF2B5EF4-FFF2-40B4-BE49-F238E27FC236}">
                        <a16:creationId xmlns:a16="http://schemas.microsoft.com/office/drawing/2014/main" id="{0B53C4C4-62B3-4105-9C01-1D974594BF9D}"/>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271" name="Gruppieren 780">
                <a:extLst>
                  <a:ext uri="{FF2B5EF4-FFF2-40B4-BE49-F238E27FC236}">
                    <a16:creationId xmlns:a16="http://schemas.microsoft.com/office/drawing/2014/main" id="{5D961DF9-0F0F-4386-B1DD-2F985DA1FF47}"/>
                  </a:ext>
                </a:extLst>
              </p:cNvPr>
              <p:cNvGrpSpPr>
                <a:grpSpLocks/>
              </p:cNvGrpSpPr>
              <p:nvPr/>
            </p:nvGrpSpPr>
            <p:grpSpPr bwMode="auto">
              <a:xfrm>
                <a:off x="10347325" y="2543175"/>
                <a:ext cx="146050" cy="490538"/>
                <a:chOff x="9896732" y="2543869"/>
                <a:chExt cx="147248" cy="489059"/>
              </a:xfrm>
            </p:grpSpPr>
            <p:sp>
              <p:nvSpPr>
                <p:cNvPr id="283" name="Rechteck 104">
                  <a:extLst>
                    <a:ext uri="{FF2B5EF4-FFF2-40B4-BE49-F238E27FC236}">
                      <a16:creationId xmlns:a16="http://schemas.microsoft.com/office/drawing/2014/main" id="{53635698-258A-48DD-885C-F800891E88FE}"/>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284" name="Gruppieren 782">
                  <a:extLst>
                    <a:ext uri="{FF2B5EF4-FFF2-40B4-BE49-F238E27FC236}">
                      <a16:creationId xmlns:a16="http://schemas.microsoft.com/office/drawing/2014/main" id="{56610D85-765D-44B9-85FF-50445DA4E6B4}"/>
                    </a:ext>
                  </a:extLst>
                </p:cNvPr>
                <p:cNvGrpSpPr>
                  <a:grpSpLocks/>
                </p:cNvGrpSpPr>
                <p:nvPr/>
              </p:nvGrpSpPr>
              <p:grpSpPr bwMode="auto">
                <a:xfrm>
                  <a:off x="9896732" y="2543869"/>
                  <a:ext cx="147248" cy="489059"/>
                  <a:chOff x="9896732" y="2543869"/>
                  <a:chExt cx="147248" cy="489059"/>
                </a:xfrm>
              </p:grpSpPr>
              <p:sp>
                <p:nvSpPr>
                  <p:cNvPr id="285" name="Trapezoid 284">
                    <a:extLst>
                      <a:ext uri="{FF2B5EF4-FFF2-40B4-BE49-F238E27FC236}">
                        <a16:creationId xmlns:a16="http://schemas.microsoft.com/office/drawing/2014/main" id="{FF29D3BC-B83F-4F63-AACF-779C362CE5E3}"/>
                      </a:ext>
                    </a:extLst>
                  </p:cNvPr>
                  <p:cNvSpPr/>
                  <p:nvPr/>
                </p:nvSpPr>
                <p:spPr bwMode="auto">
                  <a:xfrm>
                    <a:off x="9898333" y="2592934"/>
                    <a:ext cx="144047"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86" name="Rechteck 107">
                    <a:extLst>
                      <a:ext uri="{FF2B5EF4-FFF2-40B4-BE49-F238E27FC236}">
                        <a16:creationId xmlns:a16="http://schemas.microsoft.com/office/drawing/2014/main" id="{182E0B77-090D-4752-B7ED-F6DF47C487DE}"/>
                      </a:ext>
                    </a:extLst>
                  </p:cNvPr>
                  <p:cNvSpPr/>
                  <p:nvPr/>
                </p:nvSpPr>
                <p:spPr bwMode="auto">
                  <a:xfrm>
                    <a:off x="9939947" y="2543869"/>
                    <a:ext cx="60820"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287" name="Rechteck 108">
                    <a:extLst>
                      <a:ext uri="{FF2B5EF4-FFF2-40B4-BE49-F238E27FC236}">
                        <a16:creationId xmlns:a16="http://schemas.microsoft.com/office/drawing/2014/main" id="{562BE4AF-F6DE-42D5-B432-3AD2E6F26381}"/>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272" name="Gruppieren 542">
                <a:extLst>
                  <a:ext uri="{FF2B5EF4-FFF2-40B4-BE49-F238E27FC236}">
                    <a16:creationId xmlns:a16="http://schemas.microsoft.com/office/drawing/2014/main" id="{FB0D9BAE-C72B-449A-BE3F-651F4AD93E6F}"/>
                  </a:ext>
                </a:extLst>
              </p:cNvPr>
              <p:cNvGrpSpPr>
                <a:grpSpLocks/>
              </p:cNvGrpSpPr>
              <p:nvPr/>
            </p:nvGrpSpPr>
            <p:grpSpPr bwMode="auto">
              <a:xfrm>
                <a:off x="9656763" y="1844675"/>
                <a:ext cx="173037" cy="700088"/>
                <a:chOff x="6078289" y="3031330"/>
                <a:chExt cx="351831" cy="1424828"/>
              </a:xfrm>
            </p:grpSpPr>
            <p:sp>
              <p:nvSpPr>
                <p:cNvPr id="273" name="Freeform 8">
                  <a:extLst>
                    <a:ext uri="{FF2B5EF4-FFF2-40B4-BE49-F238E27FC236}">
                      <a16:creationId xmlns:a16="http://schemas.microsoft.com/office/drawing/2014/main" id="{BB90E64A-3136-4C79-9C49-EBB7FA142735}"/>
                    </a:ext>
                  </a:extLst>
                </p:cNvPr>
                <p:cNvSpPr>
                  <a:spLocks/>
                </p:cNvSpPr>
                <p:nvPr/>
              </p:nvSpPr>
              <p:spPr bwMode="auto">
                <a:xfrm>
                  <a:off x="6078289" y="3031330"/>
                  <a:ext cx="351831" cy="659902"/>
                </a:xfrm>
                <a:custGeom>
                  <a:avLst/>
                  <a:gdLst>
                    <a:gd name="T0" fmla="*/ 305008 w 804"/>
                    <a:gd name="T1" fmla="*/ 659902 h 1508"/>
                    <a:gd name="T2" fmla="*/ 46823 w 804"/>
                    <a:gd name="T3" fmla="*/ 659902 h 1508"/>
                    <a:gd name="T4" fmla="*/ 0 w 804"/>
                    <a:gd name="T5" fmla="*/ 613516 h 1508"/>
                    <a:gd name="T6" fmla="*/ 0 w 804"/>
                    <a:gd name="T7" fmla="*/ 0 h 1508"/>
                    <a:gd name="T8" fmla="*/ 351831 w 804"/>
                    <a:gd name="T9" fmla="*/ 0 h 1508"/>
                    <a:gd name="T10" fmla="*/ 351831 w 804"/>
                    <a:gd name="T11" fmla="*/ 613516 h 1508"/>
                    <a:gd name="T12" fmla="*/ 305008 w 804"/>
                    <a:gd name="T13" fmla="*/ 659902 h 15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508">
                      <a:moveTo>
                        <a:pt x="697" y="1508"/>
                      </a:moveTo>
                      <a:lnTo>
                        <a:pt x="107" y="1508"/>
                      </a:lnTo>
                      <a:lnTo>
                        <a:pt x="0" y="1402"/>
                      </a:lnTo>
                      <a:lnTo>
                        <a:pt x="0" y="0"/>
                      </a:lnTo>
                      <a:lnTo>
                        <a:pt x="804" y="0"/>
                      </a:lnTo>
                      <a:lnTo>
                        <a:pt x="804" y="1402"/>
                      </a:lnTo>
                      <a:lnTo>
                        <a:pt x="697" y="1508"/>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4" name="Freeform 9">
                  <a:extLst>
                    <a:ext uri="{FF2B5EF4-FFF2-40B4-BE49-F238E27FC236}">
                      <a16:creationId xmlns:a16="http://schemas.microsoft.com/office/drawing/2014/main" id="{15BADE45-FC2F-40A4-9363-0516E8210782}"/>
                    </a:ext>
                  </a:extLst>
                </p:cNvPr>
                <p:cNvSpPr>
                  <a:spLocks/>
                </p:cNvSpPr>
                <p:nvPr/>
              </p:nvSpPr>
              <p:spPr bwMode="auto">
                <a:xfrm>
                  <a:off x="6173686" y="3713111"/>
                  <a:ext cx="162350" cy="47698"/>
                </a:xfrm>
                <a:custGeom>
                  <a:avLst/>
                  <a:gdLst>
                    <a:gd name="T0" fmla="*/ 141345 w 371"/>
                    <a:gd name="T1" fmla="*/ 47698 h 109"/>
                    <a:gd name="T2" fmla="*/ 21442 w 371"/>
                    <a:gd name="T3" fmla="*/ 47698 h 109"/>
                    <a:gd name="T4" fmla="*/ 0 w 371"/>
                    <a:gd name="T5" fmla="*/ 25818 h 109"/>
                    <a:gd name="T6" fmla="*/ 0 w 371"/>
                    <a:gd name="T7" fmla="*/ 0 h 109"/>
                    <a:gd name="T8" fmla="*/ 162350 w 371"/>
                    <a:gd name="T9" fmla="*/ 0 h 109"/>
                    <a:gd name="T10" fmla="*/ 162350 w 371"/>
                    <a:gd name="T11" fmla="*/ 25818 h 109"/>
                    <a:gd name="T12" fmla="*/ 141345 w 371"/>
                    <a:gd name="T13" fmla="*/ 47698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1" h="109">
                      <a:moveTo>
                        <a:pt x="323" y="109"/>
                      </a:moveTo>
                      <a:lnTo>
                        <a:pt x="49" y="109"/>
                      </a:lnTo>
                      <a:lnTo>
                        <a:pt x="0" y="59"/>
                      </a:lnTo>
                      <a:lnTo>
                        <a:pt x="0" y="0"/>
                      </a:lnTo>
                      <a:lnTo>
                        <a:pt x="371" y="0"/>
                      </a:lnTo>
                      <a:lnTo>
                        <a:pt x="371" y="59"/>
                      </a:lnTo>
                      <a:lnTo>
                        <a:pt x="323" y="109"/>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5" name="Freeform 10">
                  <a:extLst>
                    <a:ext uri="{FF2B5EF4-FFF2-40B4-BE49-F238E27FC236}">
                      <a16:creationId xmlns:a16="http://schemas.microsoft.com/office/drawing/2014/main" id="{C13B4546-9C34-46D2-855C-4050556F9DF6}"/>
                    </a:ext>
                  </a:extLst>
                </p:cNvPr>
                <p:cNvSpPr>
                  <a:spLocks/>
                </p:cNvSpPr>
                <p:nvPr/>
              </p:nvSpPr>
              <p:spPr bwMode="auto">
                <a:xfrm>
                  <a:off x="6195129" y="3760810"/>
                  <a:ext cx="119027" cy="623581"/>
                </a:xfrm>
                <a:custGeom>
                  <a:avLst/>
                  <a:gdLst>
                    <a:gd name="T0" fmla="*/ 119027 w 272"/>
                    <a:gd name="T1" fmla="*/ 603014 h 1425"/>
                    <a:gd name="T2" fmla="*/ 84019 w 272"/>
                    <a:gd name="T3" fmla="*/ 623581 h 1425"/>
                    <a:gd name="T4" fmla="*/ 35446 w 272"/>
                    <a:gd name="T5" fmla="*/ 623581 h 1425"/>
                    <a:gd name="T6" fmla="*/ 0 w 272"/>
                    <a:gd name="T7" fmla="*/ 603014 h 1425"/>
                    <a:gd name="T8" fmla="*/ 0 w 272"/>
                    <a:gd name="T9" fmla="*/ 0 h 1425"/>
                    <a:gd name="T10" fmla="*/ 119027 w 272"/>
                    <a:gd name="T11" fmla="*/ 0 h 1425"/>
                    <a:gd name="T12" fmla="*/ 119027 w 272"/>
                    <a:gd name="T13" fmla="*/ 603014 h 14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2" h="1425">
                      <a:moveTo>
                        <a:pt x="272" y="1378"/>
                      </a:moveTo>
                      <a:lnTo>
                        <a:pt x="192" y="1425"/>
                      </a:lnTo>
                      <a:lnTo>
                        <a:pt x="81" y="1425"/>
                      </a:lnTo>
                      <a:lnTo>
                        <a:pt x="0" y="1378"/>
                      </a:lnTo>
                      <a:lnTo>
                        <a:pt x="0" y="0"/>
                      </a:lnTo>
                      <a:lnTo>
                        <a:pt x="272" y="0"/>
                      </a:lnTo>
                      <a:lnTo>
                        <a:pt x="272" y="1378"/>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 name="Freeform 11">
                  <a:extLst>
                    <a:ext uri="{FF2B5EF4-FFF2-40B4-BE49-F238E27FC236}">
                      <a16:creationId xmlns:a16="http://schemas.microsoft.com/office/drawing/2014/main" id="{FD768D10-AF73-454B-A2B8-CB8B50359ADD}"/>
                    </a:ext>
                  </a:extLst>
                </p:cNvPr>
                <p:cNvSpPr>
                  <a:spLocks/>
                </p:cNvSpPr>
                <p:nvPr/>
              </p:nvSpPr>
              <p:spPr bwMode="auto">
                <a:xfrm>
                  <a:off x="6196442" y="4384391"/>
                  <a:ext cx="117715" cy="71767"/>
                </a:xfrm>
                <a:custGeom>
                  <a:avLst/>
                  <a:gdLst>
                    <a:gd name="T0" fmla="*/ 117715 w 269"/>
                    <a:gd name="T1" fmla="*/ 33258 h 164"/>
                    <a:gd name="T2" fmla="*/ 83582 w 269"/>
                    <a:gd name="T3" fmla="*/ 0 h 164"/>
                    <a:gd name="T4" fmla="*/ 35008 w 269"/>
                    <a:gd name="T5" fmla="*/ 0 h 164"/>
                    <a:gd name="T6" fmla="*/ 0 w 269"/>
                    <a:gd name="T7" fmla="*/ 33258 h 164"/>
                    <a:gd name="T8" fmla="*/ 0 w 269"/>
                    <a:gd name="T9" fmla="*/ 38509 h 164"/>
                    <a:gd name="T10" fmla="*/ 34133 w 269"/>
                    <a:gd name="T11" fmla="*/ 71767 h 164"/>
                    <a:gd name="T12" fmla="*/ 83582 w 269"/>
                    <a:gd name="T13" fmla="*/ 71767 h 164"/>
                    <a:gd name="T14" fmla="*/ 117715 w 269"/>
                    <a:gd name="T15" fmla="*/ 38509 h 164"/>
                    <a:gd name="T16" fmla="*/ 117715 w 269"/>
                    <a:gd name="T17" fmla="*/ 33258 h 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164">
                      <a:moveTo>
                        <a:pt x="269" y="76"/>
                      </a:moveTo>
                      <a:lnTo>
                        <a:pt x="191" y="0"/>
                      </a:lnTo>
                      <a:lnTo>
                        <a:pt x="80" y="0"/>
                      </a:lnTo>
                      <a:lnTo>
                        <a:pt x="0" y="76"/>
                      </a:lnTo>
                      <a:lnTo>
                        <a:pt x="0" y="88"/>
                      </a:lnTo>
                      <a:lnTo>
                        <a:pt x="78" y="164"/>
                      </a:lnTo>
                      <a:lnTo>
                        <a:pt x="191" y="164"/>
                      </a:lnTo>
                      <a:lnTo>
                        <a:pt x="269" y="88"/>
                      </a:lnTo>
                      <a:lnTo>
                        <a:pt x="269" y="76"/>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 name="Freeform 12">
                  <a:extLst>
                    <a:ext uri="{FF2B5EF4-FFF2-40B4-BE49-F238E27FC236}">
                      <a16:creationId xmlns:a16="http://schemas.microsoft.com/office/drawing/2014/main" id="{F1A4D1EE-6F57-4207-B980-31C068BCC8B4}"/>
                    </a:ext>
                  </a:extLst>
                </p:cNvPr>
                <p:cNvSpPr>
                  <a:spLocks/>
                </p:cNvSpPr>
                <p:nvPr/>
              </p:nvSpPr>
              <p:spPr bwMode="auto">
                <a:xfrm>
                  <a:off x="6270834" y="3713111"/>
                  <a:ext cx="91021" cy="26694"/>
                </a:xfrm>
                <a:custGeom>
                  <a:avLst/>
                  <a:gdLst>
                    <a:gd name="T0" fmla="*/ 78331 w 208"/>
                    <a:gd name="T1" fmla="*/ 26694 h 61"/>
                    <a:gd name="T2" fmla="*/ 11378 w 208"/>
                    <a:gd name="T3" fmla="*/ 26694 h 61"/>
                    <a:gd name="T4" fmla="*/ 0 w 208"/>
                    <a:gd name="T5" fmla="*/ 14441 h 61"/>
                    <a:gd name="T6" fmla="*/ 0 w 208"/>
                    <a:gd name="T7" fmla="*/ 0 h 61"/>
                    <a:gd name="T8" fmla="*/ 91021 w 208"/>
                    <a:gd name="T9" fmla="*/ 0 h 61"/>
                    <a:gd name="T10" fmla="*/ 91021 w 208"/>
                    <a:gd name="T11" fmla="*/ 14441 h 61"/>
                    <a:gd name="T12" fmla="*/ 78331 w 208"/>
                    <a:gd name="T13" fmla="*/ 26694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8" h="61">
                      <a:moveTo>
                        <a:pt x="179" y="61"/>
                      </a:moveTo>
                      <a:lnTo>
                        <a:pt x="26" y="61"/>
                      </a:lnTo>
                      <a:lnTo>
                        <a:pt x="0" y="33"/>
                      </a:lnTo>
                      <a:lnTo>
                        <a:pt x="0" y="0"/>
                      </a:lnTo>
                      <a:lnTo>
                        <a:pt x="208" y="0"/>
                      </a:lnTo>
                      <a:lnTo>
                        <a:pt x="208" y="33"/>
                      </a:lnTo>
                      <a:lnTo>
                        <a:pt x="179" y="61"/>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8" name="Freeform 13">
                  <a:extLst>
                    <a:ext uri="{FF2B5EF4-FFF2-40B4-BE49-F238E27FC236}">
                      <a16:creationId xmlns:a16="http://schemas.microsoft.com/office/drawing/2014/main" id="{F093BCBE-1AB1-4877-BC4C-ADBFEB67F3BB}"/>
                    </a:ext>
                  </a:extLst>
                </p:cNvPr>
                <p:cNvSpPr>
                  <a:spLocks/>
                </p:cNvSpPr>
                <p:nvPr/>
              </p:nvSpPr>
              <p:spPr bwMode="auto">
                <a:xfrm>
                  <a:off x="6282211" y="3739805"/>
                  <a:ext cx="66953" cy="350956"/>
                </a:xfrm>
                <a:custGeom>
                  <a:avLst/>
                  <a:gdLst>
                    <a:gd name="T0" fmla="*/ 66953 w 153"/>
                    <a:gd name="T1" fmla="*/ 339578 h 802"/>
                    <a:gd name="T2" fmla="*/ 47699 w 153"/>
                    <a:gd name="T3" fmla="*/ 350956 h 802"/>
                    <a:gd name="T4" fmla="*/ 20567 w 153"/>
                    <a:gd name="T5" fmla="*/ 350956 h 802"/>
                    <a:gd name="T6" fmla="*/ 0 w 153"/>
                    <a:gd name="T7" fmla="*/ 339578 h 802"/>
                    <a:gd name="T8" fmla="*/ 0 w 153"/>
                    <a:gd name="T9" fmla="*/ 0 h 802"/>
                    <a:gd name="T10" fmla="*/ 66953 w 153"/>
                    <a:gd name="T11" fmla="*/ 0 h 802"/>
                    <a:gd name="T12" fmla="*/ 66953 w 153"/>
                    <a:gd name="T13" fmla="*/ 339578 h 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 h="802">
                      <a:moveTo>
                        <a:pt x="153" y="776"/>
                      </a:moveTo>
                      <a:lnTo>
                        <a:pt x="109" y="802"/>
                      </a:lnTo>
                      <a:lnTo>
                        <a:pt x="47" y="802"/>
                      </a:lnTo>
                      <a:lnTo>
                        <a:pt x="0" y="776"/>
                      </a:lnTo>
                      <a:lnTo>
                        <a:pt x="0" y="0"/>
                      </a:lnTo>
                      <a:lnTo>
                        <a:pt x="153" y="0"/>
                      </a:lnTo>
                      <a:lnTo>
                        <a:pt x="153" y="776"/>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9" name="Freeform 14">
                  <a:extLst>
                    <a:ext uri="{FF2B5EF4-FFF2-40B4-BE49-F238E27FC236}">
                      <a16:creationId xmlns:a16="http://schemas.microsoft.com/office/drawing/2014/main" id="{96D80161-1509-43F5-B5A8-755E09FB7FD5}"/>
                    </a:ext>
                  </a:extLst>
                </p:cNvPr>
                <p:cNvSpPr>
                  <a:spLocks/>
                </p:cNvSpPr>
                <p:nvPr/>
              </p:nvSpPr>
              <p:spPr bwMode="auto">
                <a:xfrm>
                  <a:off x="6283086" y="4090761"/>
                  <a:ext cx="66078" cy="40259"/>
                </a:xfrm>
                <a:custGeom>
                  <a:avLst/>
                  <a:gdLst>
                    <a:gd name="T0" fmla="*/ 66078 w 151"/>
                    <a:gd name="T1" fmla="*/ 18379 h 92"/>
                    <a:gd name="T2" fmla="*/ 46823 w 151"/>
                    <a:gd name="T3" fmla="*/ 0 h 92"/>
                    <a:gd name="T4" fmla="*/ 19692 w 151"/>
                    <a:gd name="T5" fmla="*/ 0 h 92"/>
                    <a:gd name="T6" fmla="*/ 0 w 151"/>
                    <a:gd name="T7" fmla="*/ 18379 h 92"/>
                    <a:gd name="T8" fmla="*/ 0 w 151"/>
                    <a:gd name="T9" fmla="*/ 21880 h 92"/>
                    <a:gd name="T10" fmla="*/ 18817 w 151"/>
                    <a:gd name="T11" fmla="*/ 40259 h 92"/>
                    <a:gd name="T12" fmla="*/ 46823 w 151"/>
                    <a:gd name="T13" fmla="*/ 40259 h 92"/>
                    <a:gd name="T14" fmla="*/ 66078 w 151"/>
                    <a:gd name="T15" fmla="*/ 21880 h 92"/>
                    <a:gd name="T16" fmla="*/ 66078 w 151"/>
                    <a:gd name="T17" fmla="*/ 18379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1" h="92">
                      <a:moveTo>
                        <a:pt x="151" y="42"/>
                      </a:moveTo>
                      <a:lnTo>
                        <a:pt x="107" y="0"/>
                      </a:lnTo>
                      <a:lnTo>
                        <a:pt x="45" y="0"/>
                      </a:lnTo>
                      <a:lnTo>
                        <a:pt x="0" y="42"/>
                      </a:lnTo>
                      <a:lnTo>
                        <a:pt x="0" y="50"/>
                      </a:lnTo>
                      <a:lnTo>
                        <a:pt x="43" y="92"/>
                      </a:lnTo>
                      <a:lnTo>
                        <a:pt x="107" y="92"/>
                      </a:lnTo>
                      <a:lnTo>
                        <a:pt x="151" y="50"/>
                      </a:lnTo>
                      <a:lnTo>
                        <a:pt x="151" y="42"/>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0" name="Freeform 15">
                  <a:extLst>
                    <a:ext uri="{FF2B5EF4-FFF2-40B4-BE49-F238E27FC236}">
                      <a16:creationId xmlns:a16="http://schemas.microsoft.com/office/drawing/2014/main" id="{46FC86D6-480A-4233-A7C2-0B3AF2871227}"/>
                    </a:ext>
                  </a:extLst>
                </p:cNvPr>
                <p:cNvSpPr>
                  <a:spLocks/>
                </p:cNvSpPr>
                <p:nvPr/>
              </p:nvSpPr>
              <p:spPr bwMode="auto">
                <a:xfrm>
                  <a:off x="6142617" y="3713111"/>
                  <a:ext cx="91021" cy="26694"/>
                </a:xfrm>
                <a:custGeom>
                  <a:avLst/>
                  <a:gdLst>
                    <a:gd name="T0" fmla="*/ 79643 w 208"/>
                    <a:gd name="T1" fmla="*/ 26694 h 61"/>
                    <a:gd name="T2" fmla="*/ 12253 w 208"/>
                    <a:gd name="T3" fmla="*/ 26694 h 61"/>
                    <a:gd name="T4" fmla="*/ 0 w 208"/>
                    <a:gd name="T5" fmla="*/ 14441 h 61"/>
                    <a:gd name="T6" fmla="*/ 0 w 208"/>
                    <a:gd name="T7" fmla="*/ 0 h 61"/>
                    <a:gd name="T8" fmla="*/ 91021 w 208"/>
                    <a:gd name="T9" fmla="*/ 0 h 61"/>
                    <a:gd name="T10" fmla="*/ 91021 w 208"/>
                    <a:gd name="T11" fmla="*/ 14441 h 61"/>
                    <a:gd name="T12" fmla="*/ 79643 w 208"/>
                    <a:gd name="T13" fmla="*/ 26694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8" h="61">
                      <a:moveTo>
                        <a:pt x="182" y="61"/>
                      </a:moveTo>
                      <a:lnTo>
                        <a:pt x="28" y="61"/>
                      </a:lnTo>
                      <a:lnTo>
                        <a:pt x="0" y="33"/>
                      </a:lnTo>
                      <a:lnTo>
                        <a:pt x="0" y="0"/>
                      </a:lnTo>
                      <a:lnTo>
                        <a:pt x="208" y="0"/>
                      </a:lnTo>
                      <a:lnTo>
                        <a:pt x="208" y="33"/>
                      </a:lnTo>
                      <a:lnTo>
                        <a:pt x="182" y="61"/>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 name="Freeform 16">
                  <a:extLst>
                    <a:ext uri="{FF2B5EF4-FFF2-40B4-BE49-F238E27FC236}">
                      <a16:creationId xmlns:a16="http://schemas.microsoft.com/office/drawing/2014/main" id="{AC9BC274-82CE-4310-8705-D065181CD9D6}"/>
                    </a:ext>
                  </a:extLst>
                </p:cNvPr>
                <p:cNvSpPr>
                  <a:spLocks/>
                </p:cNvSpPr>
                <p:nvPr/>
              </p:nvSpPr>
              <p:spPr bwMode="auto">
                <a:xfrm>
                  <a:off x="6154869" y="3739805"/>
                  <a:ext cx="66078" cy="350956"/>
                </a:xfrm>
                <a:custGeom>
                  <a:avLst/>
                  <a:gdLst>
                    <a:gd name="T0" fmla="*/ 66078 w 151"/>
                    <a:gd name="T1" fmla="*/ 339578 h 802"/>
                    <a:gd name="T2" fmla="*/ 46823 w 151"/>
                    <a:gd name="T3" fmla="*/ 350956 h 802"/>
                    <a:gd name="T4" fmla="*/ 19692 w 151"/>
                    <a:gd name="T5" fmla="*/ 350956 h 802"/>
                    <a:gd name="T6" fmla="*/ 0 w 151"/>
                    <a:gd name="T7" fmla="*/ 339578 h 802"/>
                    <a:gd name="T8" fmla="*/ 0 w 151"/>
                    <a:gd name="T9" fmla="*/ 0 h 802"/>
                    <a:gd name="T10" fmla="*/ 66078 w 151"/>
                    <a:gd name="T11" fmla="*/ 0 h 802"/>
                    <a:gd name="T12" fmla="*/ 66078 w 151"/>
                    <a:gd name="T13" fmla="*/ 339578 h 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1" h="802">
                      <a:moveTo>
                        <a:pt x="151" y="776"/>
                      </a:moveTo>
                      <a:lnTo>
                        <a:pt x="107" y="802"/>
                      </a:lnTo>
                      <a:lnTo>
                        <a:pt x="45" y="802"/>
                      </a:lnTo>
                      <a:lnTo>
                        <a:pt x="0" y="776"/>
                      </a:lnTo>
                      <a:lnTo>
                        <a:pt x="0" y="0"/>
                      </a:lnTo>
                      <a:lnTo>
                        <a:pt x="151" y="0"/>
                      </a:lnTo>
                      <a:lnTo>
                        <a:pt x="151" y="776"/>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2" name="Freeform 17">
                  <a:extLst>
                    <a:ext uri="{FF2B5EF4-FFF2-40B4-BE49-F238E27FC236}">
                      <a16:creationId xmlns:a16="http://schemas.microsoft.com/office/drawing/2014/main" id="{B58ED839-3356-41E4-BF76-1F28399AFA55}"/>
                    </a:ext>
                  </a:extLst>
                </p:cNvPr>
                <p:cNvSpPr>
                  <a:spLocks/>
                </p:cNvSpPr>
                <p:nvPr/>
              </p:nvSpPr>
              <p:spPr bwMode="auto">
                <a:xfrm>
                  <a:off x="6154869" y="4090761"/>
                  <a:ext cx="66078" cy="40259"/>
                </a:xfrm>
                <a:custGeom>
                  <a:avLst/>
                  <a:gdLst>
                    <a:gd name="T0" fmla="*/ 66078 w 151"/>
                    <a:gd name="T1" fmla="*/ 18379 h 92"/>
                    <a:gd name="T2" fmla="*/ 47699 w 151"/>
                    <a:gd name="T3" fmla="*/ 0 h 92"/>
                    <a:gd name="T4" fmla="*/ 19692 w 151"/>
                    <a:gd name="T5" fmla="*/ 0 h 92"/>
                    <a:gd name="T6" fmla="*/ 0 w 151"/>
                    <a:gd name="T7" fmla="*/ 18379 h 92"/>
                    <a:gd name="T8" fmla="*/ 0 w 151"/>
                    <a:gd name="T9" fmla="*/ 21880 h 92"/>
                    <a:gd name="T10" fmla="*/ 19692 w 151"/>
                    <a:gd name="T11" fmla="*/ 40259 h 92"/>
                    <a:gd name="T12" fmla="*/ 47699 w 151"/>
                    <a:gd name="T13" fmla="*/ 40259 h 92"/>
                    <a:gd name="T14" fmla="*/ 66078 w 151"/>
                    <a:gd name="T15" fmla="*/ 21880 h 92"/>
                    <a:gd name="T16" fmla="*/ 66078 w 151"/>
                    <a:gd name="T17" fmla="*/ 18379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1" h="92">
                      <a:moveTo>
                        <a:pt x="151" y="42"/>
                      </a:moveTo>
                      <a:lnTo>
                        <a:pt x="109" y="0"/>
                      </a:lnTo>
                      <a:lnTo>
                        <a:pt x="45" y="0"/>
                      </a:lnTo>
                      <a:lnTo>
                        <a:pt x="0" y="42"/>
                      </a:lnTo>
                      <a:lnTo>
                        <a:pt x="0" y="50"/>
                      </a:lnTo>
                      <a:lnTo>
                        <a:pt x="45" y="92"/>
                      </a:lnTo>
                      <a:lnTo>
                        <a:pt x="109" y="92"/>
                      </a:lnTo>
                      <a:lnTo>
                        <a:pt x="151" y="50"/>
                      </a:lnTo>
                      <a:lnTo>
                        <a:pt x="151" y="42"/>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63" name="Textfeld 805">
              <a:extLst>
                <a:ext uri="{FF2B5EF4-FFF2-40B4-BE49-F238E27FC236}">
                  <a16:creationId xmlns:a16="http://schemas.microsoft.com/office/drawing/2014/main" id="{92ABCA29-9918-4149-8D9B-77FADC019DA8}"/>
                </a:ext>
              </a:extLst>
            </p:cNvPr>
            <p:cNvSpPr txBox="1">
              <a:spLocks noChangeArrowheads="1"/>
            </p:cNvSpPr>
            <p:nvPr/>
          </p:nvSpPr>
          <p:spPr bwMode="auto">
            <a:xfrm>
              <a:off x="9889101" y="1846095"/>
              <a:ext cx="973330" cy="35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bottling</a:t>
              </a:r>
            </a:p>
          </p:txBody>
        </p:sp>
      </p:grpSp>
    </p:spTree>
    <p:extLst>
      <p:ext uri="{BB962C8B-B14F-4D97-AF65-F5344CB8AC3E}">
        <p14:creationId xmlns:p14="http://schemas.microsoft.com/office/powerpoint/2010/main" val="400196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254"/>
                                        </p:tgtEl>
                                      </p:cBhvr>
                                    </p:animEffect>
                                    <p:set>
                                      <p:cBhvr>
                                        <p:cTn id="7" dur="1" fill="hold">
                                          <p:stCondLst>
                                            <p:cond delay="1999"/>
                                          </p:stCondLst>
                                        </p:cTn>
                                        <p:tgtEl>
                                          <p:spTgt spid="25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36804E-6 4.81481E-6 L -3.36804E-6 0.01319 " pathEditMode="relative" rAng="0" ptsTypes="AA">
                                      <p:cBhvr>
                                        <p:cTn id="9" dur="2000" fill="hold"/>
                                        <p:tgtEl>
                                          <p:spTgt spid="247"/>
                                        </p:tgtEl>
                                        <p:attrNameLst>
                                          <p:attrName>ppt_x</p:attrName>
                                          <p:attrName>ppt_y</p:attrName>
                                        </p:attrNameLst>
                                      </p:cBhvr>
                                      <p:rCtr x="0" y="648"/>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500"/>
                                        <p:tgtEl>
                                          <p:spTgt spid="244"/>
                                        </p:tgtEl>
                                      </p:cBhvr>
                                    </p:animEffect>
                                  </p:childTnLst>
                                </p:cTn>
                              </p:par>
                            </p:childTnLst>
                          </p:cTn>
                        </p:par>
                        <p:par>
                          <p:cTn id="14" fill="hold">
                            <p:stCondLst>
                              <p:cond delay="2500"/>
                            </p:stCondLst>
                            <p:childTnLst>
                              <p:par>
                                <p:cTn id="15" presetID="7" presetClass="emph" presetSubtype="2" fill="hold" nodeType="afterEffect">
                                  <p:stCondLst>
                                    <p:cond delay="0"/>
                                  </p:stCondLst>
                                  <p:childTnLst>
                                    <p:animClr clrSpc="rgb" dir="cw">
                                      <p:cBhvr>
                                        <p:cTn id="16" dur="2000" fill="hold"/>
                                        <p:tgtEl>
                                          <p:spTgt spid="203"/>
                                        </p:tgtEl>
                                        <p:attrNameLst>
                                          <p:attrName>stroke.color</p:attrName>
                                        </p:attrNameLst>
                                      </p:cBhvr>
                                      <p:to>
                                        <a:srgbClr val="FFFFFF"/>
                                      </p:to>
                                    </p:animClr>
                                    <p:set>
                                      <p:cBhvr>
                                        <p:cTn id="17" dur="2000" fill="hold"/>
                                        <p:tgtEl>
                                          <p:spTgt spid="203"/>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500"/>
                                        <p:tgtEl>
                                          <p:spTgt spid="225"/>
                                        </p:tgtEl>
                                      </p:cBhvr>
                                    </p:animEffect>
                                    <p:set>
                                      <p:cBhvr>
                                        <p:cTn id="22" dur="1" fill="hold">
                                          <p:stCondLst>
                                            <p:cond delay="1499"/>
                                          </p:stCondLst>
                                        </p:cTn>
                                        <p:tgtEl>
                                          <p:spTgt spid="225"/>
                                        </p:tgtEl>
                                        <p:attrNameLst>
                                          <p:attrName>style.visibility</p:attrName>
                                        </p:attrNameLst>
                                      </p:cBhvr>
                                      <p:to>
                                        <p:strVal val="hidden"/>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243"/>
                                        </p:tgtEl>
                                        <p:attrNameLst>
                                          <p:attrName>style.visibility</p:attrName>
                                        </p:attrNameLst>
                                      </p:cBhvr>
                                      <p:to>
                                        <p:strVal val="visible"/>
                                      </p:to>
                                    </p:set>
                                  </p:childTnLst>
                                </p:cTn>
                              </p:par>
                            </p:childTnLst>
                          </p:cTn>
                        </p:par>
                        <p:par>
                          <p:cTn id="26" fill="hold">
                            <p:stCondLst>
                              <p:cond delay="1500"/>
                            </p:stCondLst>
                            <p:childTnLst>
                              <p:par>
                                <p:cTn id="27" presetID="26" presetClass="emph" presetSubtype="0" repeatCount="4000" fill="hold" grpId="1" nodeType="afterEffect">
                                  <p:stCondLst>
                                    <p:cond delay="0"/>
                                  </p:stCondLst>
                                  <p:childTnLst>
                                    <p:animEffect transition="out" filter="fade">
                                      <p:cBhvr>
                                        <p:cTn id="28" dur="500" tmFilter="0, 0; .2, .5; .8, .5; 1, 0"/>
                                        <p:tgtEl>
                                          <p:spTgt spid="243"/>
                                        </p:tgtEl>
                                      </p:cBhvr>
                                    </p:animEffect>
                                    <p:animScale>
                                      <p:cBhvr>
                                        <p:cTn id="29" dur="250" autoRev="1" fill="hold"/>
                                        <p:tgtEl>
                                          <p:spTgt spid="2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3" grpId="1" animBg="1"/>
      <p:bldP spid="24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16A2FAED-0F4B-47F7-A461-763BAE85BFDD}"/>
              </a:ext>
            </a:extLst>
          </p:cNvPr>
          <p:cNvSpPr>
            <a:spLocks noGrp="1"/>
          </p:cNvSpPr>
          <p:nvPr>
            <p:ph type="title"/>
          </p:nvPr>
        </p:nvSpPr>
        <p:spPr>
          <a:xfrm>
            <a:off x="0" y="0"/>
            <a:ext cx="12198350" cy="1268413"/>
          </a:xfrm>
        </p:spPr>
        <p:txBody>
          <a:bodyPr/>
          <a:lstStyle/>
          <a:p>
            <a:r>
              <a:rPr lang="en-US" dirty="0"/>
              <a:t>Our Use Case – Brewery</a:t>
            </a:r>
            <a:br>
              <a:rPr lang="en-US" dirty="0"/>
            </a:br>
            <a:r>
              <a:rPr lang="en-US" dirty="0"/>
              <a:t>Measured Data Points</a:t>
            </a:r>
            <a:endParaRPr lang="de-DE" dirty="0"/>
          </a:p>
        </p:txBody>
      </p:sp>
      <p:sp>
        <p:nvSpPr>
          <p:cNvPr id="4" name="Rechteck 2">
            <a:extLst>
              <a:ext uri="{FF2B5EF4-FFF2-40B4-BE49-F238E27FC236}">
                <a16:creationId xmlns:a16="http://schemas.microsoft.com/office/drawing/2014/main" id="{18B02724-A93F-4C33-9576-1D019C274E39}"/>
              </a:ext>
            </a:extLst>
          </p:cNvPr>
          <p:cNvSpPr/>
          <p:nvPr/>
        </p:nvSpPr>
        <p:spPr bwMode="auto">
          <a:xfrm>
            <a:off x="627063" y="3598863"/>
            <a:ext cx="6496050" cy="18446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5" name="Rechteck 3">
            <a:extLst>
              <a:ext uri="{FF2B5EF4-FFF2-40B4-BE49-F238E27FC236}">
                <a16:creationId xmlns:a16="http://schemas.microsoft.com/office/drawing/2014/main" id="{FAB2CCA8-DF2F-4936-B0F6-09B2CF3BDBE0}"/>
              </a:ext>
            </a:extLst>
          </p:cNvPr>
          <p:cNvSpPr/>
          <p:nvPr/>
        </p:nvSpPr>
        <p:spPr bwMode="auto">
          <a:xfrm>
            <a:off x="1773238" y="3598863"/>
            <a:ext cx="4849812" cy="1671637"/>
          </a:xfrm>
          <a:prstGeom prst="rect">
            <a:avLst/>
          </a:prstGeom>
          <a:solidFill>
            <a:srgbClr val="3C464B"/>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6" name="Rechteck 4">
            <a:extLst>
              <a:ext uri="{FF2B5EF4-FFF2-40B4-BE49-F238E27FC236}">
                <a16:creationId xmlns:a16="http://schemas.microsoft.com/office/drawing/2014/main" id="{39231028-E94B-41AF-8D67-AEE4C647D318}"/>
              </a:ext>
            </a:extLst>
          </p:cNvPr>
          <p:cNvSpPr/>
          <p:nvPr/>
        </p:nvSpPr>
        <p:spPr bwMode="auto">
          <a:xfrm>
            <a:off x="3552825" y="3598863"/>
            <a:ext cx="2922588" cy="151130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7" name="Ellipse 5">
            <a:extLst>
              <a:ext uri="{FF2B5EF4-FFF2-40B4-BE49-F238E27FC236}">
                <a16:creationId xmlns:a16="http://schemas.microsoft.com/office/drawing/2014/main" id="{FDEABDA9-424D-48F4-9C80-D640DD60FFB8}"/>
              </a:ext>
            </a:extLst>
          </p:cNvPr>
          <p:cNvSpPr/>
          <p:nvPr/>
        </p:nvSpPr>
        <p:spPr bwMode="auto">
          <a:xfrm>
            <a:off x="5299075" y="4295775"/>
            <a:ext cx="644525" cy="646113"/>
          </a:xfrm>
          <a:prstGeom prst="ellipse">
            <a:avLst/>
          </a:prstGeom>
          <a:solidFill>
            <a:srgbClr val="AAB414"/>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8" name="Ellipse 6">
            <a:extLst>
              <a:ext uri="{FF2B5EF4-FFF2-40B4-BE49-F238E27FC236}">
                <a16:creationId xmlns:a16="http://schemas.microsoft.com/office/drawing/2014/main" id="{78746A0A-7E3B-4B83-91F9-B38CD3B16F90}"/>
              </a:ext>
            </a:extLst>
          </p:cNvPr>
          <p:cNvSpPr/>
          <p:nvPr/>
        </p:nvSpPr>
        <p:spPr bwMode="auto">
          <a:xfrm>
            <a:off x="4249738" y="4059238"/>
            <a:ext cx="1044575" cy="1044575"/>
          </a:xfrm>
          <a:prstGeom prst="ellipse">
            <a:avLst/>
          </a:prstGeom>
          <a:solidFill>
            <a:srgbClr val="AAB414"/>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9" name="Flussdiagramm: Manuelle Eingabe 21">
            <a:extLst>
              <a:ext uri="{FF2B5EF4-FFF2-40B4-BE49-F238E27FC236}">
                <a16:creationId xmlns:a16="http://schemas.microsoft.com/office/drawing/2014/main" id="{C7DEAB02-74AB-4D7A-928C-FBE7410FDDFD}"/>
              </a:ext>
            </a:extLst>
          </p:cNvPr>
          <p:cNvSpPr/>
          <p:nvPr/>
        </p:nvSpPr>
        <p:spPr bwMode="auto">
          <a:xfrm>
            <a:off x="7123113" y="1752600"/>
            <a:ext cx="1254125" cy="369093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93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493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4930"/>
                </a:moveTo>
                <a:lnTo>
                  <a:pt x="10000" y="0"/>
                </a:lnTo>
                <a:lnTo>
                  <a:pt x="10000" y="10000"/>
                </a:lnTo>
                <a:lnTo>
                  <a:pt x="0" y="10000"/>
                </a:lnTo>
                <a:lnTo>
                  <a:pt x="0" y="4930"/>
                </a:lnTo>
                <a:close/>
              </a:path>
            </a:pathLst>
          </a:cu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 name="Rechteck 8">
            <a:extLst>
              <a:ext uri="{FF2B5EF4-FFF2-40B4-BE49-F238E27FC236}">
                <a16:creationId xmlns:a16="http://schemas.microsoft.com/office/drawing/2014/main" id="{FA6403A5-10DB-46F6-9599-188C7D2E7159}"/>
              </a:ext>
            </a:extLst>
          </p:cNvPr>
          <p:cNvSpPr/>
          <p:nvPr/>
        </p:nvSpPr>
        <p:spPr bwMode="auto">
          <a:xfrm>
            <a:off x="8377238" y="1754188"/>
            <a:ext cx="3338512" cy="36893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1" name="Rechteck 9">
            <a:extLst>
              <a:ext uri="{FF2B5EF4-FFF2-40B4-BE49-F238E27FC236}">
                <a16:creationId xmlns:a16="http://schemas.microsoft.com/office/drawing/2014/main" id="{A07BCFBF-F9E5-40F5-955E-886FB38F81A5}"/>
              </a:ext>
            </a:extLst>
          </p:cNvPr>
          <p:cNvSpPr/>
          <p:nvPr/>
        </p:nvSpPr>
        <p:spPr bwMode="auto">
          <a:xfrm>
            <a:off x="1920875" y="3598863"/>
            <a:ext cx="1471613" cy="151130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 name="Rechteck 10">
            <a:extLst>
              <a:ext uri="{FF2B5EF4-FFF2-40B4-BE49-F238E27FC236}">
                <a16:creationId xmlns:a16="http://schemas.microsoft.com/office/drawing/2014/main" id="{6A4360F4-2D28-4378-98E6-4C347FCCCF0C}"/>
              </a:ext>
            </a:extLst>
          </p:cNvPr>
          <p:cNvSpPr/>
          <p:nvPr/>
        </p:nvSpPr>
        <p:spPr bwMode="auto">
          <a:xfrm>
            <a:off x="9194800" y="1754188"/>
            <a:ext cx="1785938" cy="1844675"/>
          </a:xfrm>
          <a:prstGeom prst="rect">
            <a:avLst/>
          </a:prstGeom>
          <a:solidFill>
            <a:srgbClr val="3C464B"/>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3" name="Rechteck 11">
            <a:extLst>
              <a:ext uri="{FF2B5EF4-FFF2-40B4-BE49-F238E27FC236}">
                <a16:creationId xmlns:a16="http://schemas.microsoft.com/office/drawing/2014/main" id="{97463BE2-DF88-469D-9C8C-DA12790861B6}"/>
              </a:ext>
            </a:extLst>
          </p:cNvPr>
          <p:cNvSpPr/>
          <p:nvPr/>
        </p:nvSpPr>
        <p:spPr bwMode="auto">
          <a:xfrm>
            <a:off x="9353550" y="1754188"/>
            <a:ext cx="1470025" cy="168275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4" name="Rad 33">
            <a:extLst>
              <a:ext uri="{FF2B5EF4-FFF2-40B4-BE49-F238E27FC236}">
                <a16:creationId xmlns:a16="http://schemas.microsoft.com/office/drawing/2014/main" id="{B087291B-FE64-4F4A-B276-F02E50C190C6}"/>
              </a:ext>
            </a:extLst>
          </p:cNvPr>
          <p:cNvSpPr/>
          <p:nvPr/>
        </p:nvSpPr>
        <p:spPr bwMode="auto">
          <a:xfrm>
            <a:off x="9493250" y="3117850"/>
            <a:ext cx="239713" cy="239713"/>
          </a:xfrm>
          <a:prstGeom prst="donut">
            <a:avLst/>
          </a:prstGeom>
          <a:solidFill>
            <a:srgbClr val="41AAC8"/>
          </a:solidFill>
          <a:ln>
            <a:solidFill>
              <a:srgbClr val="000000"/>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5" name="Rad 541">
            <a:extLst>
              <a:ext uri="{FF2B5EF4-FFF2-40B4-BE49-F238E27FC236}">
                <a16:creationId xmlns:a16="http://schemas.microsoft.com/office/drawing/2014/main" id="{4A9F51AD-06D7-4855-81CF-A74F2B259B9C}"/>
              </a:ext>
            </a:extLst>
          </p:cNvPr>
          <p:cNvSpPr/>
          <p:nvPr/>
        </p:nvSpPr>
        <p:spPr bwMode="auto">
          <a:xfrm>
            <a:off x="10483850" y="3117850"/>
            <a:ext cx="239713" cy="239713"/>
          </a:xfrm>
          <a:prstGeom prst="donut">
            <a:avLst/>
          </a:prstGeom>
          <a:solidFill>
            <a:srgbClr val="41AAC8"/>
          </a:solidFill>
          <a:ln>
            <a:solidFill>
              <a:srgbClr val="000000"/>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16" name="Gerade Verbindung 37">
            <a:extLst>
              <a:ext uri="{FF2B5EF4-FFF2-40B4-BE49-F238E27FC236}">
                <a16:creationId xmlns:a16="http://schemas.microsoft.com/office/drawing/2014/main" id="{12859312-3B26-4948-B88B-E36DEC8DAEAE}"/>
              </a:ext>
            </a:extLst>
          </p:cNvPr>
          <p:cNvCxnSpPr/>
          <p:nvPr/>
        </p:nvCxnSpPr>
        <p:spPr bwMode="auto">
          <a:xfrm>
            <a:off x="627063" y="3598863"/>
            <a:ext cx="11088687" cy="0"/>
          </a:xfrm>
          <a:prstGeom prst="line">
            <a:avLst/>
          </a:prstGeom>
          <a:solidFill>
            <a:schemeClr val="tx2"/>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Freihandform 553">
            <a:extLst>
              <a:ext uri="{FF2B5EF4-FFF2-40B4-BE49-F238E27FC236}">
                <a16:creationId xmlns:a16="http://schemas.microsoft.com/office/drawing/2014/main" id="{440EA2F3-F050-44E9-8AA3-D64D5C95AC9F}"/>
              </a:ext>
            </a:extLst>
          </p:cNvPr>
          <p:cNvSpPr/>
          <p:nvPr/>
        </p:nvSpPr>
        <p:spPr bwMode="auto">
          <a:xfrm>
            <a:off x="2897188" y="1971675"/>
            <a:ext cx="6784975" cy="2681288"/>
          </a:xfrm>
          <a:custGeom>
            <a:avLst/>
            <a:gdLst>
              <a:gd name="connsiteX0" fmla="*/ 0 w 6512011"/>
              <a:gd name="connsiteY0" fmla="*/ 2094470 h 2094470"/>
              <a:gd name="connsiteX1" fmla="*/ 4306330 w 6512011"/>
              <a:gd name="connsiteY1" fmla="*/ 2094470 h 2094470"/>
              <a:gd name="connsiteX2" fmla="*/ 5647038 w 6512011"/>
              <a:gd name="connsiteY2" fmla="*/ 0 h 2094470"/>
              <a:gd name="connsiteX3" fmla="*/ 6512011 w 6512011"/>
              <a:gd name="connsiteY3" fmla="*/ 0 h 2094470"/>
              <a:gd name="connsiteX0" fmla="*/ 0 w 6783859"/>
              <a:gd name="connsiteY0" fmla="*/ 2681416 h 2681416"/>
              <a:gd name="connsiteX1" fmla="*/ 4306330 w 6783859"/>
              <a:gd name="connsiteY1" fmla="*/ 2681416 h 2681416"/>
              <a:gd name="connsiteX2" fmla="*/ 5647038 w 6783859"/>
              <a:gd name="connsiteY2" fmla="*/ 586946 h 2681416"/>
              <a:gd name="connsiteX3" fmla="*/ 6783859 w 6783859"/>
              <a:gd name="connsiteY3" fmla="*/ 0 h 2681416"/>
              <a:gd name="connsiteX0" fmla="*/ 0 w 6783859"/>
              <a:gd name="connsiteY0" fmla="*/ 2681416 h 2681416"/>
              <a:gd name="connsiteX1" fmla="*/ 4306330 w 6783859"/>
              <a:gd name="connsiteY1" fmla="*/ 2681416 h 2681416"/>
              <a:gd name="connsiteX2" fmla="*/ 6227806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66022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47487 w 6783859"/>
              <a:gd name="connsiteY2" fmla="*/ 6178 h 2681416"/>
              <a:gd name="connsiteX3" fmla="*/ 6783859 w 6783859"/>
              <a:gd name="connsiteY3" fmla="*/ 0 h 2681416"/>
            </a:gdLst>
            <a:ahLst/>
            <a:cxnLst>
              <a:cxn ang="0">
                <a:pos x="connsiteX0" y="connsiteY0"/>
              </a:cxn>
              <a:cxn ang="0">
                <a:pos x="connsiteX1" y="connsiteY1"/>
              </a:cxn>
              <a:cxn ang="0">
                <a:pos x="connsiteX2" y="connsiteY2"/>
              </a:cxn>
              <a:cxn ang="0">
                <a:pos x="connsiteX3" y="connsiteY3"/>
              </a:cxn>
            </a:cxnLst>
            <a:rect l="l" t="t" r="r" b="b"/>
            <a:pathLst>
              <a:path w="6783859" h="2681416">
                <a:moveTo>
                  <a:pt x="0" y="2681416"/>
                </a:moveTo>
                <a:lnTo>
                  <a:pt x="4306330" y="2681416"/>
                </a:lnTo>
                <a:lnTo>
                  <a:pt x="6147487" y="6178"/>
                </a:lnTo>
                <a:lnTo>
                  <a:pt x="6783859" y="0"/>
                </a:lnTo>
              </a:path>
            </a:pathLst>
          </a:custGeom>
          <a:noFill/>
          <a:ln w="107950">
            <a:solidFill>
              <a:srgbClr val="FFB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spcBef>
                <a:spcPct val="50000"/>
              </a:spcBef>
              <a:defRPr/>
            </a:pPr>
            <a:endParaRPr lang="en-US" sz="2400">
              <a:solidFill>
                <a:srgbClr val="000000"/>
              </a:solidFill>
              <a:latin typeface="Arial" charset="0"/>
              <a:ea typeface="Arial" charset="0"/>
              <a:cs typeface="+mn-cs"/>
            </a:endParaRPr>
          </a:p>
        </p:txBody>
      </p:sp>
      <p:grpSp>
        <p:nvGrpSpPr>
          <p:cNvPr id="18" name="Gruppieren 754">
            <a:extLst>
              <a:ext uri="{FF2B5EF4-FFF2-40B4-BE49-F238E27FC236}">
                <a16:creationId xmlns:a16="http://schemas.microsoft.com/office/drawing/2014/main" id="{3FF2B815-D219-4ED8-8EC7-66C2FCE3621E}"/>
              </a:ext>
            </a:extLst>
          </p:cNvPr>
          <p:cNvGrpSpPr>
            <a:grpSpLocks/>
          </p:cNvGrpSpPr>
          <p:nvPr/>
        </p:nvGrpSpPr>
        <p:grpSpPr bwMode="auto">
          <a:xfrm>
            <a:off x="9648825" y="3025775"/>
            <a:ext cx="879475" cy="96838"/>
            <a:chOff x="9648961" y="3032956"/>
            <a:chExt cx="819697" cy="89797"/>
          </a:xfrm>
        </p:grpSpPr>
        <p:sp>
          <p:nvSpPr>
            <p:cNvPr id="19" name="Rectangle 382">
              <a:extLst>
                <a:ext uri="{FF2B5EF4-FFF2-40B4-BE49-F238E27FC236}">
                  <a16:creationId xmlns:a16="http://schemas.microsoft.com/office/drawing/2014/main" id="{D6EF3658-1641-4504-94C5-CB658ABD1490}"/>
                </a:ext>
              </a:extLst>
            </p:cNvPr>
            <p:cNvSpPr>
              <a:spLocks noChangeArrowheads="1"/>
            </p:cNvSpPr>
            <p:nvPr/>
          </p:nvSpPr>
          <p:spPr bwMode="auto">
            <a:xfrm>
              <a:off x="10289384" y="3080643"/>
              <a:ext cx="165891"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20" name="Rectangle 383">
              <a:extLst>
                <a:ext uri="{FF2B5EF4-FFF2-40B4-BE49-F238E27FC236}">
                  <a16:creationId xmlns:a16="http://schemas.microsoft.com/office/drawing/2014/main" id="{4FB6B5CC-4BEC-4DE0-A34F-8BAC81325560}"/>
                </a:ext>
              </a:extLst>
            </p:cNvPr>
            <p:cNvSpPr>
              <a:spLocks noChangeArrowheads="1"/>
            </p:cNvSpPr>
            <p:nvPr/>
          </p:nvSpPr>
          <p:spPr bwMode="auto">
            <a:xfrm>
              <a:off x="10289384" y="3032956"/>
              <a:ext cx="165891"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21" name="Freeform 384">
              <a:extLst>
                <a:ext uri="{FF2B5EF4-FFF2-40B4-BE49-F238E27FC236}">
                  <a16:creationId xmlns:a16="http://schemas.microsoft.com/office/drawing/2014/main" id="{6164BA14-3D7F-4A32-807A-0977091A6CDC}"/>
                </a:ext>
              </a:extLst>
            </p:cNvPr>
            <p:cNvSpPr>
              <a:spLocks/>
            </p:cNvSpPr>
            <p:nvPr/>
          </p:nvSpPr>
          <p:spPr bwMode="auto">
            <a:xfrm>
              <a:off x="10276280" y="3043553"/>
              <a:ext cx="192378" cy="37090"/>
            </a:xfrm>
            <a:custGeom>
              <a:avLst/>
              <a:gdLst>
                <a:gd name="T0" fmla="*/ 182496 w 292"/>
                <a:gd name="T1" fmla="*/ 37090 h 56"/>
                <a:gd name="T2" fmla="*/ 10541 w 292"/>
                <a:gd name="T3" fmla="*/ 37090 h 56"/>
                <a:gd name="T4" fmla="*/ 0 w 292"/>
                <a:gd name="T5" fmla="*/ 27155 h 56"/>
                <a:gd name="T6" fmla="*/ 0 w 292"/>
                <a:gd name="T7" fmla="*/ 0 h 56"/>
                <a:gd name="T8" fmla="*/ 192378 w 292"/>
                <a:gd name="T9" fmla="*/ 0 h 56"/>
                <a:gd name="T10" fmla="*/ 192378 w 292"/>
                <a:gd name="T11" fmla="*/ 27155 h 56"/>
                <a:gd name="T12" fmla="*/ 182496 w 292"/>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2" h="56">
                  <a:moveTo>
                    <a:pt x="277" y="56"/>
                  </a:moveTo>
                  <a:cubicBezTo>
                    <a:pt x="16" y="56"/>
                    <a:pt x="16" y="56"/>
                    <a:pt x="16" y="56"/>
                  </a:cubicBezTo>
                  <a:cubicBezTo>
                    <a:pt x="8" y="56"/>
                    <a:pt x="0" y="49"/>
                    <a:pt x="0" y="41"/>
                  </a:cubicBezTo>
                  <a:cubicBezTo>
                    <a:pt x="0" y="0"/>
                    <a:pt x="0" y="0"/>
                    <a:pt x="0" y="0"/>
                  </a:cubicBezTo>
                  <a:cubicBezTo>
                    <a:pt x="292" y="0"/>
                    <a:pt x="292" y="0"/>
                    <a:pt x="292" y="0"/>
                  </a:cubicBezTo>
                  <a:cubicBezTo>
                    <a:pt x="292" y="41"/>
                    <a:pt x="292" y="41"/>
                    <a:pt x="292" y="41"/>
                  </a:cubicBezTo>
                  <a:cubicBezTo>
                    <a:pt x="292" y="49"/>
                    <a:pt x="285" y="56"/>
                    <a:pt x="277"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385">
              <a:extLst>
                <a:ext uri="{FF2B5EF4-FFF2-40B4-BE49-F238E27FC236}">
                  <a16:creationId xmlns:a16="http://schemas.microsoft.com/office/drawing/2014/main" id="{38A86BE9-F101-4F99-A0E4-F4E30E9EB717}"/>
                </a:ext>
              </a:extLst>
            </p:cNvPr>
            <p:cNvSpPr>
              <a:spLocks/>
            </p:cNvSpPr>
            <p:nvPr/>
          </p:nvSpPr>
          <p:spPr bwMode="auto">
            <a:xfrm>
              <a:off x="10326187" y="3080643"/>
              <a:ext cx="91728" cy="42110"/>
            </a:xfrm>
            <a:custGeom>
              <a:avLst/>
              <a:gdLst>
                <a:gd name="T0" fmla="*/ 76550 w 139"/>
                <a:gd name="T1" fmla="*/ 42110 h 64"/>
                <a:gd name="T2" fmla="*/ 15178 w 139"/>
                <a:gd name="T3" fmla="*/ 42110 h 64"/>
                <a:gd name="T4" fmla="*/ 7919 w 139"/>
                <a:gd name="T5" fmla="*/ 35530 h 64"/>
                <a:gd name="T6" fmla="*/ 7919 w 139"/>
                <a:gd name="T7" fmla="*/ 8554 h 64"/>
                <a:gd name="T8" fmla="*/ 0 w 139"/>
                <a:gd name="T9" fmla="*/ 0 h 64"/>
                <a:gd name="T10" fmla="*/ 91728 w 139"/>
                <a:gd name="T11" fmla="*/ 0 h 64"/>
                <a:gd name="T12" fmla="*/ 84469 w 139"/>
                <a:gd name="T13" fmla="*/ 8554 h 64"/>
                <a:gd name="T14" fmla="*/ 84469 w 139"/>
                <a:gd name="T15" fmla="*/ 35530 h 64"/>
                <a:gd name="T16" fmla="*/ 76550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3" y="64"/>
                    <a:pt x="23" y="64"/>
                    <a:pt x="23" y="64"/>
                  </a:cubicBezTo>
                  <a:cubicBezTo>
                    <a:pt x="16" y="64"/>
                    <a:pt x="12" y="60"/>
                    <a:pt x="12" y="54"/>
                  </a:cubicBezTo>
                  <a:cubicBezTo>
                    <a:pt x="12" y="13"/>
                    <a:pt x="12" y="13"/>
                    <a:pt x="12" y="13"/>
                  </a:cubicBezTo>
                  <a:cubicBezTo>
                    <a:pt x="12" y="3"/>
                    <a:pt x="0" y="0"/>
                    <a:pt x="0" y="0"/>
                  </a:cubicBezTo>
                  <a:cubicBezTo>
                    <a:pt x="139" y="0"/>
                    <a:pt x="139" y="0"/>
                    <a:pt x="139" y="0"/>
                  </a:cubicBezTo>
                  <a:cubicBezTo>
                    <a:pt x="139" y="0"/>
                    <a:pt x="128" y="4"/>
                    <a:pt x="128" y="13"/>
                  </a:cubicBezTo>
                  <a:cubicBezTo>
                    <a:pt x="128" y="54"/>
                    <a:pt x="128" y="54"/>
                    <a:pt x="128" y="54"/>
                  </a:cubicBezTo>
                  <a:cubicBezTo>
                    <a:pt x="128" y="60"/>
                    <a:pt x="122"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Oval 386">
              <a:extLst>
                <a:ext uri="{FF2B5EF4-FFF2-40B4-BE49-F238E27FC236}">
                  <a16:creationId xmlns:a16="http://schemas.microsoft.com/office/drawing/2014/main" id="{E01F8D5E-D477-4D64-A251-E4E481465E06}"/>
                </a:ext>
              </a:extLst>
            </p:cNvPr>
            <p:cNvSpPr>
              <a:spLocks noChangeArrowheads="1"/>
            </p:cNvSpPr>
            <p:nvPr/>
          </p:nvSpPr>
          <p:spPr bwMode="auto">
            <a:xfrm>
              <a:off x="10289384" y="3081758"/>
              <a:ext cx="39591"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24" name="Oval 387">
              <a:extLst>
                <a:ext uri="{FF2B5EF4-FFF2-40B4-BE49-F238E27FC236}">
                  <a16:creationId xmlns:a16="http://schemas.microsoft.com/office/drawing/2014/main" id="{16F8562D-4A02-4E6C-AFB3-84794D415A0C}"/>
                </a:ext>
              </a:extLst>
            </p:cNvPr>
            <p:cNvSpPr>
              <a:spLocks noChangeArrowheads="1"/>
            </p:cNvSpPr>
            <p:nvPr/>
          </p:nvSpPr>
          <p:spPr bwMode="auto">
            <a:xfrm>
              <a:off x="10299979" y="3092356"/>
              <a:ext cx="18959"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25" name="Oval 388">
              <a:extLst>
                <a:ext uri="{FF2B5EF4-FFF2-40B4-BE49-F238E27FC236}">
                  <a16:creationId xmlns:a16="http://schemas.microsoft.com/office/drawing/2014/main" id="{F0FD3C07-7C06-45CE-A151-A90306DD5D91}"/>
                </a:ext>
              </a:extLst>
            </p:cNvPr>
            <p:cNvSpPr>
              <a:spLocks noChangeArrowheads="1"/>
            </p:cNvSpPr>
            <p:nvPr/>
          </p:nvSpPr>
          <p:spPr bwMode="auto">
            <a:xfrm>
              <a:off x="10293287"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26" name="Oval 389">
              <a:extLst>
                <a:ext uri="{FF2B5EF4-FFF2-40B4-BE49-F238E27FC236}">
                  <a16:creationId xmlns:a16="http://schemas.microsoft.com/office/drawing/2014/main" id="{FE97267C-FE73-4774-93DC-2D92F71A2CEF}"/>
                </a:ext>
              </a:extLst>
            </p:cNvPr>
            <p:cNvSpPr>
              <a:spLocks noChangeArrowheads="1"/>
            </p:cNvSpPr>
            <p:nvPr/>
          </p:nvSpPr>
          <p:spPr bwMode="auto">
            <a:xfrm>
              <a:off x="10414012" y="3081758"/>
              <a:ext cx="40148"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27" name="Oval 390">
              <a:extLst>
                <a:ext uri="{FF2B5EF4-FFF2-40B4-BE49-F238E27FC236}">
                  <a16:creationId xmlns:a16="http://schemas.microsoft.com/office/drawing/2014/main" id="{4A08F782-949E-4ABB-9C82-973545DE69D8}"/>
                </a:ext>
              </a:extLst>
            </p:cNvPr>
            <p:cNvSpPr>
              <a:spLocks noChangeArrowheads="1"/>
            </p:cNvSpPr>
            <p:nvPr/>
          </p:nvSpPr>
          <p:spPr bwMode="auto">
            <a:xfrm>
              <a:off x="10424327"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28" name="Oval 391">
              <a:extLst>
                <a:ext uri="{FF2B5EF4-FFF2-40B4-BE49-F238E27FC236}">
                  <a16:creationId xmlns:a16="http://schemas.microsoft.com/office/drawing/2014/main" id="{67ED0D51-074F-43AB-BECE-A187165747F6}"/>
                </a:ext>
              </a:extLst>
            </p:cNvPr>
            <p:cNvSpPr>
              <a:spLocks noChangeArrowheads="1"/>
            </p:cNvSpPr>
            <p:nvPr/>
          </p:nvSpPr>
          <p:spPr bwMode="auto">
            <a:xfrm>
              <a:off x="10417915"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29" name="Oval 392">
              <a:extLst>
                <a:ext uri="{FF2B5EF4-FFF2-40B4-BE49-F238E27FC236}">
                  <a16:creationId xmlns:a16="http://schemas.microsoft.com/office/drawing/2014/main" id="{5778903C-4AC5-41B8-A267-BA0A619AA1AE}"/>
                </a:ext>
              </a:extLst>
            </p:cNvPr>
            <p:cNvSpPr>
              <a:spLocks noChangeArrowheads="1"/>
            </p:cNvSpPr>
            <p:nvPr/>
          </p:nvSpPr>
          <p:spPr bwMode="auto">
            <a:xfrm>
              <a:off x="10343473"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0" name="Oval 393">
              <a:extLst>
                <a:ext uri="{FF2B5EF4-FFF2-40B4-BE49-F238E27FC236}">
                  <a16:creationId xmlns:a16="http://schemas.microsoft.com/office/drawing/2014/main" id="{847E80E2-C598-4C1B-8FEE-4B072BB0D719}"/>
                </a:ext>
              </a:extLst>
            </p:cNvPr>
            <p:cNvSpPr>
              <a:spLocks noChangeArrowheads="1"/>
            </p:cNvSpPr>
            <p:nvPr/>
          </p:nvSpPr>
          <p:spPr bwMode="auto">
            <a:xfrm>
              <a:off x="10346818"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1" name="Oval 394">
              <a:extLst>
                <a:ext uri="{FF2B5EF4-FFF2-40B4-BE49-F238E27FC236}">
                  <a16:creationId xmlns:a16="http://schemas.microsoft.com/office/drawing/2014/main" id="{812DC4A8-781A-4F97-80C8-DB5A4FA758EA}"/>
                </a:ext>
              </a:extLst>
            </p:cNvPr>
            <p:cNvSpPr>
              <a:spLocks noChangeArrowheads="1"/>
            </p:cNvSpPr>
            <p:nvPr/>
          </p:nvSpPr>
          <p:spPr bwMode="auto">
            <a:xfrm>
              <a:off x="10381670" y="3092356"/>
              <a:ext cx="18402"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2" name="Oval 395">
              <a:extLst>
                <a:ext uri="{FF2B5EF4-FFF2-40B4-BE49-F238E27FC236}">
                  <a16:creationId xmlns:a16="http://schemas.microsoft.com/office/drawing/2014/main" id="{54E2BD0C-A4B1-4E75-A172-95B442624F88}"/>
                </a:ext>
              </a:extLst>
            </p:cNvPr>
            <p:cNvSpPr>
              <a:spLocks noChangeArrowheads="1"/>
            </p:cNvSpPr>
            <p:nvPr/>
          </p:nvSpPr>
          <p:spPr bwMode="auto">
            <a:xfrm>
              <a:off x="10384179"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3" name="Rectangle 396">
              <a:extLst>
                <a:ext uri="{FF2B5EF4-FFF2-40B4-BE49-F238E27FC236}">
                  <a16:creationId xmlns:a16="http://schemas.microsoft.com/office/drawing/2014/main" id="{5998A7D9-A2FD-4F04-A94A-17AC4D5F2CB5}"/>
                </a:ext>
              </a:extLst>
            </p:cNvPr>
            <p:cNvSpPr>
              <a:spLocks noChangeArrowheads="1"/>
            </p:cNvSpPr>
            <p:nvPr/>
          </p:nvSpPr>
          <p:spPr bwMode="auto">
            <a:xfrm>
              <a:off x="10078605" y="3080643"/>
              <a:ext cx="168679"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4" name="Rectangle 397">
              <a:extLst>
                <a:ext uri="{FF2B5EF4-FFF2-40B4-BE49-F238E27FC236}">
                  <a16:creationId xmlns:a16="http://schemas.microsoft.com/office/drawing/2014/main" id="{3AB4294B-6AFF-4D0E-9E9B-C062F238BF5D}"/>
                </a:ext>
              </a:extLst>
            </p:cNvPr>
            <p:cNvSpPr>
              <a:spLocks noChangeArrowheads="1"/>
            </p:cNvSpPr>
            <p:nvPr/>
          </p:nvSpPr>
          <p:spPr bwMode="auto">
            <a:xfrm>
              <a:off x="10078605" y="3032956"/>
              <a:ext cx="165891"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5" name="Freeform 398">
              <a:extLst>
                <a:ext uri="{FF2B5EF4-FFF2-40B4-BE49-F238E27FC236}">
                  <a16:creationId xmlns:a16="http://schemas.microsoft.com/office/drawing/2014/main" id="{1F9BD365-FC6B-4B7E-A483-5F66FF1C9FDE}"/>
                </a:ext>
              </a:extLst>
            </p:cNvPr>
            <p:cNvSpPr>
              <a:spLocks/>
            </p:cNvSpPr>
            <p:nvPr/>
          </p:nvSpPr>
          <p:spPr bwMode="auto">
            <a:xfrm>
              <a:off x="10068010" y="3043553"/>
              <a:ext cx="189590" cy="37090"/>
            </a:xfrm>
            <a:custGeom>
              <a:avLst/>
              <a:gdLst>
                <a:gd name="T0" fmla="*/ 181032 w 288"/>
                <a:gd name="T1" fmla="*/ 37090 h 56"/>
                <a:gd name="T2" fmla="*/ 8558 w 288"/>
                <a:gd name="T3" fmla="*/ 37090 h 56"/>
                <a:gd name="T4" fmla="*/ 0 w 288"/>
                <a:gd name="T5" fmla="*/ 27155 h 56"/>
                <a:gd name="T6" fmla="*/ 0 w 288"/>
                <a:gd name="T7" fmla="*/ 0 h 56"/>
                <a:gd name="T8" fmla="*/ 189590 w 288"/>
                <a:gd name="T9" fmla="*/ 0 h 56"/>
                <a:gd name="T10" fmla="*/ 189590 w 288"/>
                <a:gd name="T11" fmla="*/ 27155 h 56"/>
                <a:gd name="T12" fmla="*/ 181032 w 288"/>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8" h="56">
                  <a:moveTo>
                    <a:pt x="275" y="56"/>
                  </a:moveTo>
                  <a:cubicBezTo>
                    <a:pt x="13" y="56"/>
                    <a:pt x="13" y="56"/>
                    <a:pt x="13" y="56"/>
                  </a:cubicBezTo>
                  <a:cubicBezTo>
                    <a:pt x="6" y="56"/>
                    <a:pt x="0" y="49"/>
                    <a:pt x="0" y="41"/>
                  </a:cubicBezTo>
                  <a:cubicBezTo>
                    <a:pt x="0" y="0"/>
                    <a:pt x="0" y="0"/>
                    <a:pt x="0" y="0"/>
                  </a:cubicBezTo>
                  <a:cubicBezTo>
                    <a:pt x="288" y="0"/>
                    <a:pt x="288" y="0"/>
                    <a:pt x="288" y="0"/>
                  </a:cubicBezTo>
                  <a:cubicBezTo>
                    <a:pt x="288" y="41"/>
                    <a:pt x="288" y="41"/>
                    <a:pt x="288" y="41"/>
                  </a:cubicBezTo>
                  <a:cubicBezTo>
                    <a:pt x="288" y="49"/>
                    <a:pt x="282" y="56"/>
                    <a:pt x="275"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399">
              <a:extLst>
                <a:ext uri="{FF2B5EF4-FFF2-40B4-BE49-F238E27FC236}">
                  <a16:creationId xmlns:a16="http://schemas.microsoft.com/office/drawing/2014/main" id="{240728E8-8CF3-44F4-B057-5356CCB256F9}"/>
                </a:ext>
              </a:extLst>
            </p:cNvPr>
            <p:cNvSpPr>
              <a:spLocks/>
            </p:cNvSpPr>
            <p:nvPr/>
          </p:nvSpPr>
          <p:spPr bwMode="auto">
            <a:xfrm>
              <a:off x="10115965" y="3080643"/>
              <a:ext cx="91728" cy="42110"/>
            </a:xfrm>
            <a:custGeom>
              <a:avLst/>
              <a:gdLst>
                <a:gd name="T0" fmla="*/ 76550 w 139"/>
                <a:gd name="T1" fmla="*/ 42110 h 64"/>
                <a:gd name="T2" fmla="*/ 15838 w 139"/>
                <a:gd name="T3" fmla="*/ 42110 h 64"/>
                <a:gd name="T4" fmla="*/ 7259 w 139"/>
                <a:gd name="T5" fmla="*/ 35530 h 64"/>
                <a:gd name="T6" fmla="*/ 7259 w 139"/>
                <a:gd name="T7" fmla="*/ 8554 h 64"/>
                <a:gd name="T8" fmla="*/ 0 w 139"/>
                <a:gd name="T9" fmla="*/ 0 h 64"/>
                <a:gd name="T10" fmla="*/ 91728 w 139"/>
                <a:gd name="T11" fmla="*/ 0 h 64"/>
                <a:gd name="T12" fmla="*/ 83809 w 139"/>
                <a:gd name="T13" fmla="*/ 8554 h 64"/>
                <a:gd name="T14" fmla="*/ 83809 w 139"/>
                <a:gd name="T15" fmla="*/ 35530 h 64"/>
                <a:gd name="T16" fmla="*/ 76550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4" y="64"/>
                    <a:pt x="24" y="64"/>
                    <a:pt x="24" y="64"/>
                  </a:cubicBezTo>
                  <a:cubicBezTo>
                    <a:pt x="17" y="64"/>
                    <a:pt x="11" y="60"/>
                    <a:pt x="11" y="54"/>
                  </a:cubicBezTo>
                  <a:cubicBezTo>
                    <a:pt x="11" y="13"/>
                    <a:pt x="11" y="13"/>
                    <a:pt x="11" y="13"/>
                  </a:cubicBezTo>
                  <a:cubicBezTo>
                    <a:pt x="11" y="3"/>
                    <a:pt x="0" y="0"/>
                    <a:pt x="0" y="0"/>
                  </a:cubicBezTo>
                  <a:cubicBezTo>
                    <a:pt x="139" y="0"/>
                    <a:pt x="139" y="0"/>
                    <a:pt x="139" y="0"/>
                  </a:cubicBezTo>
                  <a:cubicBezTo>
                    <a:pt x="139" y="0"/>
                    <a:pt x="127" y="4"/>
                    <a:pt x="127" y="13"/>
                  </a:cubicBezTo>
                  <a:cubicBezTo>
                    <a:pt x="127" y="54"/>
                    <a:pt x="127" y="54"/>
                    <a:pt x="127" y="54"/>
                  </a:cubicBezTo>
                  <a:cubicBezTo>
                    <a:pt x="127" y="60"/>
                    <a:pt x="123"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Oval 400">
              <a:extLst>
                <a:ext uri="{FF2B5EF4-FFF2-40B4-BE49-F238E27FC236}">
                  <a16:creationId xmlns:a16="http://schemas.microsoft.com/office/drawing/2014/main" id="{833C8654-1CCD-4935-B94C-F6E30131ACA1}"/>
                </a:ext>
              </a:extLst>
            </p:cNvPr>
            <p:cNvSpPr>
              <a:spLocks noChangeArrowheads="1"/>
            </p:cNvSpPr>
            <p:nvPr/>
          </p:nvSpPr>
          <p:spPr bwMode="auto">
            <a:xfrm>
              <a:off x="10079720" y="3081758"/>
              <a:ext cx="39591"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8" name="Oval 401">
              <a:extLst>
                <a:ext uri="{FF2B5EF4-FFF2-40B4-BE49-F238E27FC236}">
                  <a16:creationId xmlns:a16="http://schemas.microsoft.com/office/drawing/2014/main" id="{6560928F-10A0-4230-9952-52357458FAC0}"/>
                </a:ext>
              </a:extLst>
            </p:cNvPr>
            <p:cNvSpPr>
              <a:spLocks noChangeArrowheads="1"/>
            </p:cNvSpPr>
            <p:nvPr/>
          </p:nvSpPr>
          <p:spPr bwMode="auto">
            <a:xfrm>
              <a:off x="10090315" y="3092356"/>
              <a:ext cx="18402"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39" name="Oval 402">
              <a:extLst>
                <a:ext uri="{FF2B5EF4-FFF2-40B4-BE49-F238E27FC236}">
                  <a16:creationId xmlns:a16="http://schemas.microsoft.com/office/drawing/2014/main" id="{1895CC1F-430F-4A71-8DC3-C42F45CA9068}"/>
                </a:ext>
              </a:extLst>
            </p:cNvPr>
            <p:cNvSpPr>
              <a:spLocks noChangeArrowheads="1"/>
            </p:cNvSpPr>
            <p:nvPr/>
          </p:nvSpPr>
          <p:spPr bwMode="auto">
            <a:xfrm>
              <a:off x="10083066" y="3085942"/>
              <a:ext cx="32900"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0" name="Oval 403">
              <a:extLst>
                <a:ext uri="{FF2B5EF4-FFF2-40B4-BE49-F238E27FC236}">
                  <a16:creationId xmlns:a16="http://schemas.microsoft.com/office/drawing/2014/main" id="{5833CD5B-9559-42FF-B08E-DB3964F80691}"/>
                </a:ext>
              </a:extLst>
            </p:cNvPr>
            <p:cNvSpPr>
              <a:spLocks noChangeArrowheads="1"/>
            </p:cNvSpPr>
            <p:nvPr/>
          </p:nvSpPr>
          <p:spPr bwMode="auto">
            <a:xfrm>
              <a:off x="10204348" y="3081758"/>
              <a:ext cx="39591"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1" name="Oval 404">
              <a:extLst>
                <a:ext uri="{FF2B5EF4-FFF2-40B4-BE49-F238E27FC236}">
                  <a16:creationId xmlns:a16="http://schemas.microsoft.com/office/drawing/2014/main" id="{EBB38D0A-DF8D-46B8-A776-588D37D5AF7A}"/>
                </a:ext>
              </a:extLst>
            </p:cNvPr>
            <p:cNvSpPr>
              <a:spLocks noChangeArrowheads="1"/>
            </p:cNvSpPr>
            <p:nvPr/>
          </p:nvSpPr>
          <p:spPr bwMode="auto">
            <a:xfrm>
              <a:off x="10214942" y="3092356"/>
              <a:ext cx="18959"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2" name="Oval 405">
              <a:extLst>
                <a:ext uri="{FF2B5EF4-FFF2-40B4-BE49-F238E27FC236}">
                  <a16:creationId xmlns:a16="http://schemas.microsoft.com/office/drawing/2014/main" id="{B74B4B72-52EB-4220-B53E-8B71A6FFA72A}"/>
                </a:ext>
              </a:extLst>
            </p:cNvPr>
            <p:cNvSpPr>
              <a:spLocks noChangeArrowheads="1"/>
            </p:cNvSpPr>
            <p:nvPr/>
          </p:nvSpPr>
          <p:spPr bwMode="auto">
            <a:xfrm>
              <a:off x="10208251"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3" name="Oval 406">
              <a:extLst>
                <a:ext uri="{FF2B5EF4-FFF2-40B4-BE49-F238E27FC236}">
                  <a16:creationId xmlns:a16="http://schemas.microsoft.com/office/drawing/2014/main" id="{E604C4B2-0EE2-4277-8A4D-FABCC38764BD}"/>
                </a:ext>
              </a:extLst>
            </p:cNvPr>
            <p:cNvSpPr>
              <a:spLocks noChangeArrowheads="1"/>
            </p:cNvSpPr>
            <p:nvPr/>
          </p:nvSpPr>
          <p:spPr bwMode="auto">
            <a:xfrm>
              <a:off x="10133809" y="3092356"/>
              <a:ext cx="19238"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4" name="Oval 407">
              <a:extLst>
                <a:ext uri="{FF2B5EF4-FFF2-40B4-BE49-F238E27FC236}">
                  <a16:creationId xmlns:a16="http://schemas.microsoft.com/office/drawing/2014/main" id="{73295582-64CB-469F-BD05-18885C2429B7}"/>
                </a:ext>
              </a:extLst>
            </p:cNvPr>
            <p:cNvSpPr>
              <a:spLocks noChangeArrowheads="1"/>
            </p:cNvSpPr>
            <p:nvPr/>
          </p:nvSpPr>
          <p:spPr bwMode="auto">
            <a:xfrm>
              <a:off x="10137155" y="3095702"/>
              <a:ext cx="12546"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5" name="Oval 408">
              <a:extLst>
                <a:ext uri="{FF2B5EF4-FFF2-40B4-BE49-F238E27FC236}">
                  <a16:creationId xmlns:a16="http://schemas.microsoft.com/office/drawing/2014/main" id="{9DAFC4A3-79B2-4CED-9DA2-794BB485ED67}"/>
                </a:ext>
              </a:extLst>
            </p:cNvPr>
            <p:cNvSpPr>
              <a:spLocks noChangeArrowheads="1"/>
            </p:cNvSpPr>
            <p:nvPr/>
          </p:nvSpPr>
          <p:spPr bwMode="auto">
            <a:xfrm>
              <a:off x="10171448"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6" name="Oval 409">
              <a:extLst>
                <a:ext uri="{FF2B5EF4-FFF2-40B4-BE49-F238E27FC236}">
                  <a16:creationId xmlns:a16="http://schemas.microsoft.com/office/drawing/2014/main" id="{81637DF4-B8E2-43B8-9CB6-84367D13C560}"/>
                </a:ext>
              </a:extLst>
            </p:cNvPr>
            <p:cNvSpPr>
              <a:spLocks noChangeArrowheads="1"/>
            </p:cNvSpPr>
            <p:nvPr/>
          </p:nvSpPr>
          <p:spPr bwMode="auto">
            <a:xfrm>
              <a:off x="10174794"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7" name="Rectangle 410">
              <a:extLst>
                <a:ext uri="{FF2B5EF4-FFF2-40B4-BE49-F238E27FC236}">
                  <a16:creationId xmlns:a16="http://schemas.microsoft.com/office/drawing/2014/main" id="{379054D5-E3D8-4763-BA29-5F50477559CB}"/>
                </a:ext>
              </a:extLst>
            </p:cNvPr>
            <p:cNvSpPr>
              <a:spLocks noChangeArrowheads="1"/>
            </p:cNvSpPr>
            <p:nvPr/>
          </p:nvSpPr>
          <p:spPr bwMode="auto">
            <a:xfrm>
              <a:off x="9870335" y="3080643"/>
              <a:ext cx="165891"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8" name="Rectangle 411">
              <a:extLst>
                <a:ext uri="{FF2B5EF4-FFF2-40B4-BE49-F238E27FC236}">
                  <a16:creationId xmlns:a16="http://schemas.microsoft.com/office/drawing/2014/main" id="{2E1870E6-3956-4922-B9AA-214722DE44E9}"/>
                </a:ext>
              </a:extLst>
            </p:cNvPr>
            <p:cNvSpPr>
              <a:spLocks noChangeArrowheads="1"/>
            </p:cNvSpPr>
            <p:nvPr/>
          </p:nvSpPr>
          <p:spPr bwMode="auto">
            <a:xfrm>
              <a:off x="9867547" y="3032956"/>
              <a:ext cx="168679"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49" name="Freeform 412">
              <a:extLst>
                <a:ext uri="{FF2B5EF4-FFF2-40B4-BE49-F238E27FC236}">
                  <a16:creationId xmlns:a16="http://schemas.microsoft.com/office/drawing/2014/main" id="{B57BFD97-552B-48F8-A13E-BDD32AE0CF44}"/>
                </a:ext>
              </a:extLst>
            </p:cNvPr>
            <p:cNvSpPr>
              <a:spLocks/>
            </p:cNvSpPr>
            <p:nvPr/>
          </p:nvSpPr>
          <p:spPr bwMode="auto">
            <a:xfrm>
              <a:off x="9857231" y="3043553"/>
              <a:ext cx="192378" cy="37090"/>
            </a:xfrm>
            <a:custGeom>
              <a:avLst/>
              <a:gdLst>
                <a:gd name="T0" fmla="*/ 181837 w 292"/>
                <a:gd name="T1" fmla="*/ 37090 h 56"/>
                <a:gd name="T2" fmla="*/ 9882 w 292"/>
                <a:gd name="T3" fmla="*/ 37090 h 56"/>
                <a:gd name="T4" fmla="*/ 0 w 292"/>
                <a:gd name="T5" fmla="*/ 27155 h 56"/>
                <a:gd name="T6" fmla="*/ 0 w 292"/>
                <a:gd name="T7" fmla="*/ 0 h 56"/>
                <a:gd name="T8" fmla="*/ 192378 w 292"/>
                <a:gd name="T9" fmla="*/ 0 h 56"/>
                <a:gd name="T10" fmla="*/ 192378 w 292"/>
                <a:gd name="T11" fmla="*/ 27155 h 56"/>
                <a:gd name="T12" fmla="*/ 181837 w 292"/>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2" h="56">
                  <a:moveTo>
                    <a:pt x="276" y="56"/>
                  </a:moveTo>
                  <a:cubicBezTo>
                    <a:pt x="15" y="56"/>
                    <a:pt x="15" y="56"/>
                    <a:pt x="15" y="56"/>
                  </a:cubicBezTo>
                  <a:cubicBezTo>
                    <a:pt x="8" y="56"/>
                    <a:pt x="0" y="49"/>
                    <a:pt x="0" y="41"/>
                  </a:cubicBezTo>
                  <a:cubicBezTo>
                    <a:pt x="0" y="0"/>
                    <a:pt x="0" y="0"/>
                    <a:pt x="0" y="0"/>
                  </a:cubicBezTo>
                  <a:cubicBezTo>
                    <a:pt x="292" y="0"/>
                    <a:pt x="292" y="0"/>
                    <a:pt x="292" y="0"/>
                  </a:cubicBezTo>
                  <a:cubicBezTo>
                    <a:pt x="292" y="41"/>
                    <a:pt x="292" y="41"/>
                    <a:pt x="292" y="41"/>
                  </a:cubicBezTo>
                  <a:cubicBezTo>
                    <a:pt x="292" y="49"/>
                    <a:pt x="284" y="56"/>
                    <a:pt x="276"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413">
              <a:extLst>
                <a:ext uri="{FF2B5EF4-FFF2-40B4-BE49-F238E27FC236}">
                  <a16:creationId xmlns:a16="http://schemas.microsoft.com/office/drawing/2014/main" id="{AF39251E-4515-4AF4-84BB-22BD57AA8EE4}"/>
                </a:ext>
              </a:extLst>
            </p:cNvPr>
            <p:cNvSpPr>
              <a:spLocks/>
            </p:cNvSpPr>
            <p:nvPr/>
          </p:nvSpPr>
          <p:spPr bwMode="auto">
            <a:xfrm>
              <a:off x="9906580" y="3080643"/>
              <a:ext cx="91449" cy="42110"/>
            </a:xfrm>
            <a:custGeom>
              <a:avLst/>
              <a:gdLst>
                <a:gd name="T0" fmla="*/ 76317 w 139"/>
                <a:gd name="T1" fmla="*/ 42110 h 64"/>
                <a:gd name="T2" fmla="*/ 15132 w 139"/>
                <a:gd name="T3" fmla="*/ 42110 h 64"/>
                <a:gd name="T4" fmla="*/ 8553 w 139"/>
                <a:gd name="T5" fmla="*/ 35530 h 64"/>
                <a:gd name="T6" fmla="*/ 8553 w 139"/>
                <a:gd name="T7" fmla="*/ 8554 h 64"/>
                <a:gd name="T8" fmla="*/ 0 w 139"/>
                <a:gd name="T9" fmla="*/ 0 h 64"/>
                <a:gd name="T10" fmla="*/ 91449 w 139"/>
                <a:gd name="T11" fmla="*/ 0 h 64"/>
                <a:gd name="T12" fmla="*/ 84870 w 139"/>
                <a:gd name="T13" fmla="*/ 8554 h 64"/>
                <a:gd name="T14" fmla="*/ 84870 w 139"/>
                <a:gd name="T15" fmla="*/ 35530 h 64"/>
                <a:gd name="T16" fmla="*/ 76317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3" y="64"/>
                    <a:pt x="23" y="64"/>
                    <a:pt x="23" y="64"/>
                  </a:cubicBezTo>
                  <a:cubicBezTo>
                    <a:pt x="17" y="64"/>
                    <a:pt x="13" y="60"/>
                    <a:pt x="13" y="54"/>
                  </a:cubicBezTo>
                  <a:cubicBezTo>
                    <a:pt x="13" y="13"/>
                    <a:pt x="13" y="13"/>
                    <a:pt x="13" y="13"/>
                  </a:cubicBezTo>
                  <a:cubicBezTo>
                    <a:pt x="13" y="3"/>
                    <a:pt x="0" y="0"/>
                    <a:pt x="0" y="0"/>
                  </a:cubicBezTo>
                  <a:cubicBezTo>
                    <a:pt x="139" y="0"/>
                    <a:pt x="139" y="0"/>
                    <a:pt x="139" y="0"/>
                  </a:cubicBezTo>
                  <a:cubicBezTo>
                    <a:pt x="139" y="0"/>
                    <a:pt x="129" y="4"/>
                    <a:pt x="129" y="13"/>
                  </a:cubicBezTo>
                  <a:cubicBezTo>
                    <a:pt x="129" y="54"/>
                    <a:pt x="129" y="54"/>
                    <a:pt x="129" y="54"/>
                  </a:cubicBezTo>
                  <a:cubicBezTo>
                    <a:pt x="129" y="60"/>
                    <a:pt x="123"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Oval 414">
              <a:extLst>
                <a:ext uri="{FF2B5EF4-FFF2-40B4-BE49-F238E27FC236}">
                  <a16:creationId xmlns:a16="http://schemas.microsoft.com/office/drawing/2014/main" id="{47032BAD-04B8-4AC6-AD93-554D062527A4}"/>
                </a:ext>
              </a:extLst>
            </p:cNvPr>
            <p:cNvSpPr>
              <a:spLocks noChangeArrowheads="1"/>
            </p:cNvSpPr>
            <p:nvPr/>
          </p:nvSpPr>
          <p:spPr bwMode="auto">
            <a:xfrm>
              <a:off x="9869498" y="3081758"/>
              <a:ext cx="40427"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52" name="Oval 415">
              <a:extLst>
                <a:ext uri="{FF2B5EF4-FFF2-40B4-BE49-F238E27FC236}">
                  <a16:creationId xmlns:a16="http://schemas.microsoft.com/office/drawing/2014/main" id="{38E9A062-6805-4885-9ACA-0476F0E89AA1}"/>
                </a:ext>
              </a:extLst>
            </p:cNvPr>
            <p:cNvSpPr>
              <a:spLocks noChangeArrowheads="1"/>
            </p:cNvSpPr>
            <p:nvPr/>
          </p:nvSpPr>
          <p:spPr bwMode="auto">
            <a:xfrm>
              <a:off x="9880093"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53" name="Oval 416">
              <a:extLst>
                <a:ext uri="{FF2B5EF4-FFF2-40B4-BE49-F238E27FC236}">
                  <a16:creationId xmlns:a16="http://schemas.microsoft.com/office/drawing/2014/main" id="{5D8F1354-80AA-46BF-9919-B0C020F44E47}"/>
                </a:ext>
              </a:extLst>
            </p:cNvPr>
            <p:cNvSpPr>
              <a:spLocks noChangeArrowheads="1"/>
            </p:cNvSpPr>
            <p:nvPr/>
          </p:nvSpPr>
          <p:spPr bwMode="auto">
            <a:xfrm>
              <a:off x="9873681" y="3085942"/>
              <a:ext cx="32063"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54" name="Oval 417">
              <a:extLst>
                <a:ext uri="{FF2B5EF4-FFF2-40B4-BE49-F238E27FC236}">
                  <a16:creationId xmlns:a16="http://schemas.microsoft.com/office/drawing/2014/main" id="{7888F81D-8D75-4C72-8412-5EDB9B37C840}"/>
                </a:ext>
              </a:extLst>
            </p:cNvPr>
            <p:cNvSpPr>
              <a:spLocks noChangeArrowheads="1"/>
            </p:cNvSpPr>
            <p:nvPr/>
          </p:nvSpPr>
          <p:spPr bwMode="auto">
            <a:xfrm>
              <a:off x="9994963" y="3081758"/>
              <a:ext cx="39312"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55" name="Oval 418">
              <a:extLst>
                <a:ext uri="{FF2B5EF4-FFF2-40B4-BE49-F238E27FC236}">
                  <a16:creationId xmlns:a16="http://schemas.microsoft.com/office/drawing/2014/main" id="{52049E68-733D-439E-8992-7CF5100EA900}"/>
                </a:ext>
              </a:extLst>
            </p:cNvPr>
            <p:cNvSpPr>
              <a:spLocks noChangeArrowheads="1"/>
            </p:cNvSpPr>
            <p:nvPr/>
          </p:nvSpPr>
          <p:spPr bwMode="auto">
            <a:xfrm>
              <a:off x="10004721"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56" name="Oval 419">
              <a:extLst>
                <a:ext uri="{FF2B5EF4-FFF2-40B4-BE49-F238E27FC236}">
                  <a16:creationId xmlns:a16="http://schemas.microsoft.com/office/drawing/2014/main" id="{A89F7F2F-B323-4465-BB0D-179AA3442C27}"/>
                </a:ext>
              </a:extLst>
            </p:cNvPr>
            <p:cNvSpPr>
              <a:spLocks noChangeArrowheads="1"/>
            </p:cNvSpPr>
            <p:nvPr/>
          </p:nvSpPr>
          <p:spPr bwMode="auto">
            <a:xfrm>
              <a:off x="9998030"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57" name="Oval 420">
              <a:extLst>
                <a:ext uri="{FF2B5EF4-FFF2-40B4-BE49-F238E27FC236}">
                  <a16:creationId xmlns:a16="http://schemas.microsoft.com/office/drawing/2014/main" id="{99AFD3A2-114E-4051-8B7B-BA3ACC9D282F}"/>
                </a:ext>
              </a:extLst>
            </p:cNvPr>
            <p:cNvSpPr>
              <a:spLocks noChangeArrowheads="1"/>
            </p:cNvSpPr>
            <p:nvPr/>
          </p:nvSpPr>
          <p:spPr bwMode="auto">
            <a:xfrm>
              <a:off x="9924424"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58" name="Oval 421">
              <a:extLst>
                <a:ext uri="{FF2B5EF4-FFF2-40B4-BE49-F238E27FC236}">
                  <a16:creationId xmlns:a16="http://schemas.microsoft.com/office/drawing/2014/main" id="{B1F998EA-FB08-43FE-9A1C-14570CC458B5}"/>
                </a:ext>
              </a:extLst>
            </p:cNvPr>
            <p:cNvSpPr>
              <a:spLocks noChangeArrowheads="1"/>
            </p:cNvSpPr>
            <p:nvPr/>
          </p:nvSpPr>
          <p:spPr bwMode="auto">
            <a:xfrm>
              <a:off x="9926933"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59" name="Oval 422">
              <a:extLst>
                <a:ext uri="{FF2B5EF4-FFF2-40B4-BE49-F238E27FC236}">
                  <a16:creationId xmlns:a16="http://schemas.microsoft.com/office/drawing/2014/main" id="{5381A9D7-57D5-40F4-9194-F7468A4017E0}"/>
                </a:ext>
              </a:extLst>
            </p:cNvPr>
            <p:cNvSpPr>
              <a:spLocks noChangeArrowheads="1"/>
            </p:cNvSpPr>
            <p:nvPr/>
          </p:nvSpPr>
          <p:spPr bwMode="auto">
            <a:xfrm>
              <a:off x="9961784" y="3092356"/>
              <a:ext cx="19238"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60" name="Oval 423">
              <a:extLst>
                <a:ext uri="{FF2B5EF4-FFF2-40B4-BE49-F238E27FC236}">
                  <a16:creationId xmlns:a16="http://schemas.microsoft.com/office/drawing/2014/main" id="{2220A4FC-A9D6-40BD-B405-CD49222B7353}"/>
                </a:ext>
              </a:extLst>
            </p:cNvPr>
            <p:cNvSpPr>
              <a:spLocks noChangeArrowheads="1"/>
            </p:cNvSpPr>
            <p:nvPr/>
          </p:nvSpPr>
          <p:spPr bwMode="auto">
            <a:xfrm>
              <a:off x="9965130" y="3095702"/>
              <a:ext cx="12546"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61" name="Rectangle 424">
              <a:extLst>
                <a:ext uri="{FF2B5EF4-FFF2-40B4-BE49-F238E27FC236}">
                  <a16:creationId xmlns:a16="http://schemas.microsoft.com/office/drawing/2014/main" id="{F60814C3-BEF7-4E15-9672-973B88C61396}"/>
                </a:ext>
              </a:extLst>
            </p:cNvPr>
            <p:cNvSpPr>
              <a:spLocks noChangeArrowheads="1"/>
            </p:cNvSpPr>
            <p:nvPr/>
          </p:nvSpPr>
          <p:spPr bwMode="auto">
            <a:xfrm>
              <a:off x="9659556" y="3080643"/>
              <a:ext cx="168679" cy="7809"/>
            </a:xfrm>
            <a:prstGeom prst="rect">
              <a:avLst/>
            </a:prstGeom>
            <a:solidFill>
              <a:srgbClr val="646E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62" name="Rectangle 425">
              <a:extLst>
                <a:ext uri="{FF2B5EF4-FFF2-40B4-BE49-F238E27FC236}">
                  <a16:creationId xmlns:a16="http://schemas.microsoft.com/office/drawing/2014/main" id="{2F96FD5A-B551-4A9A-B15F-CB4E5CE52B59}"/>
                </a:ext>
              </a:extLst>
            </p:cNvPr>
            <p:cNvSpPr>
              <a:spLocks noChangeArrowheads="1"/>
            </p:cNvSpPr>
            <p:nvPr/>
          </p:nvSpPr>
          <p:spPr bwMode="auto">
            <a:xfrm>
              <a:off x="9659556" y="3032956"/>
              <a:ext cx="165891" cy="8088"/>
            </a:xfrm>
            <a:prstGeom prst="rect">
              <a:avLst/>
            </a:prstGeom>
            <a:solidFill>
              <a:srgbClr val="AFB9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63" name="Freeform 426">
              <a:extLst>
                <a:ext uri="{FF2B5EF4-FFF2-40B4-BE49-F238E27FC236}">
                  <a16:creationId xmlns:a16="http://schemas.microsoft.com/office/drawing/2014/main" id="{9B15B0D3-BDD4-4486-BC71-6E273F192D84}"/>
                </a:ext>
              </a:extLst>
            </p:cNvPr>
            <p:cNvSpPr>
              <a:spLocks/>
            </p:cNvSpPr>
            <p:nvPr/>
          </p:nvSpPr>
          <p:spPr bwMode="auto">
            <a:xfrm>
              <a:off x="9648961" y="3043553"/>
              <a:ext cx="189590" cy="37090"/>
            </a:xfrm>
            <a:custGeom>
              <a:avLst/>
              <a:gdLst>
                <a:gd name="T0" fmla="*/ 180374 w 288"/>
                <a:gd name="T1" fmla="*/ 37090 h 56"/>
                <a:gd name="T2" fmla="*/ 8558 w 288"/>
                <a:gd name="T3" fmla="*/ 37090 h 56"/>
                <a:gd name="T4" fmla="*/ 0 w 288"/>
                <a:gd name="T5" fmla="*/ 27155 h 56"/>
                <a:gd name="T6" fmla="*/ 0 w 288"/>
                <a:gd name="T7" fmla="*/ 0 h 56"/>
                <a:gd name="T8" fmla="*/ 189590 w 288"/>
                <a:gd name="T9" fmla="*/ 0 h 56"/>
                <a:gd name="T10" fmla="*/ 189590 w 288"/>
                <a:gd name="T11" fmla="*/ 27155 h 56"/>
                <a:gd name="T12" fmla="*/ 180374 w 288"/>
                <a:gd name="T13" fmla="*/ 3709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8" h="56">
                  <a:moveTo>
                    <a:pt x="274" y="56"/>
                  </a:moveTo>
                  <a:cubicBezTo>
                    <a:pt x="13" y="56"/>
                    <a:pt x="13" y="56"/>
                    <a:pt x="13" y="56"/>
                  </a:cubicBezTo>
                  <a:cubicBezTo>
                    <a:pt x="5" y="56"/>
                    <a:pt x="0" y="49"/>
                    <a:pt x="0" y="41"/>
                  </a:cubicBezTo>
                  <a:cubicBezTo>
                    <a:pt x="0" y="0"/>
                    <a:pt x="0" y="0"/>
                    <a:pt x="0" y="0"/>
                  </a:cubicBezTo>
                  <a:cubicBezTo>
                    <a:pt x="288" y="0"/>
                    <a:pt x="288" y="0"/>
                    <a:pt x="288" y="0"/>
                  </a:cubicBezTo>
                  <a:cubicBezTo>
                    <a:pt x="288" y="41"/>
                    <a:pt x="288" y="41"/>
                    <a:pt x="288" y="41"/>
                  </a:cubicBezTo>
                  <a:cubicBezTo>
                    <a:pt x="288" y="49"/>
                    <a:pt x="282" y="56"/>
                    <a:pt x="274" y="56"/>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Freeform 427">
              <a:extLst>
                <a:ext uri="{FF2B5EF4-FFF2-40B4-BE49-F238E27FC236}">
                  <a16:creationId xmlns:a16="http://schemas.microsoft.com/office/drawing/2014/main" id="{F0867692-2F6C-40AB-81D2-80E8BDA5BE03}"/>
                </a:ext>
              </a:extLst>
            </p:cNvPr>
            <p:cNvSpPr>
              <a:spLocks/>
            </p:cNvSpPr>
            <p:nvPr/>
          </p:nvSpPr>
          <p:spPr bwMode="auto">
            <a:xfrm>
              <a:off x="9696916" y="3080643"/>
              <a:ext cx="91728" cy="42110"/>
            </a:xfrm>
            <a:custGeom>
              <a:avLst/>
              <a:gdLst>
                <a:gd name="T0" fmla="*/ 76550 w 139"/>
                <a:gd name="T1" fmla="*/ 42110 h 64"/>
                <a:gd name="T2" fmla="*/ 15178 w 139"/>
                <a:gd name="T3" fmla="*/ 42110 h 64"/>
                <a:gd name="T4" fmla="*/ 7259 w 139"/>
                <a:gd name="T5" fmla="*/ 35530 h 64"/>
                <a:gd name="T6" fmla="*/ 7259 w 139"/>
                <a:gd name="T7" fmla="*/ 8554 h 64"/>
                <a:gd name="T8" fmla="*/ 0 w 139"/>
                <a:gd name="T9" fmla="*/ 0 h 64"/>
                <a:gd name="T10" fmla="*/ 91728 w 139"/>
                <a:gd name="T11" fmla="*/ 0 h 64"/>
                <a:gd name="T12" fmla="*/ 83809 w 139"/>
                <a:gd name="T13" fmla="*/ 8554 h 64"/>
                <a:gd name="T14" fmla="*/ 83809 w 139"/>
                <a:gd name="T15" fmla="*/ 35530 h 64"/>
                <a:gd name="T16" fmla="*/ 76550 w 139"/>
                <a:gd name="T17" fmla="*/ 4211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64">
                  <a:moveTo>
                    <a:pt x="116" y="64"/>
                  </a:moveTo>
                  <a:cubicBezTo>
                    <a:pt x="23" y="64"/>
                    <a:pt x="23" y="64"/>
                    <a:pt x="23" y="64"/>
                  </a:cubicBezTo>
                  <a:cubicBezTo>
                    <a:pt x="17" y="64"/>
                    <a:pt x="11" y="60"/>
                    <a:pt x="11" y="54"/>
                  </a:cubicBezTo>
                  <a:cubicBezTo>
                    <a:pt x="11" y="13"/>
                    <a:pt x="11" y="13"/>
                    <a:pt x="11" y="13"/>
                  </a:cubicBezTo>
                  <a:cubicBezTo>
                    <a:pt x="11" y="3"/>
                    <a:pt x="0" y="0"/>
                    <a:pt x="0" y="0"/>
                  </a:cubicBezTo>
                  <a:cubicBezTo>
                    <a:pt x="139" y="0"/>
                    <a:pt x="139" y="0"/>
                    <a:pt x="139" y="0"/>
                  </a:cubicBezTo>
                  <a:cubicBezTo>
                    <a:pt x="139" y="0"/>
                    <a:pt x="127" y="4"/>
                    <a:pt x="127" y="13"/>
                  </a:cubicBezTo>
                  <a:cubicBezTo>
                    <a:pt x="127" y="54"/>
                    <a:pt x="127" y="54"/>
                    <a:pt x="127" y="54"/>
                  </a:cubicBezTo>
                  <a:cubicBezTo>
                    <a:pt x="127" y="60"/>
                    <a:pt x="122" y="64"/>
                    <a:pt x="116" y="64"/>
                  </a:cubicBezTo>
                  <a:close/>
                </a:path>
              </a:pathLst>
            </a:custGeom>
            <a:solidFill>
              <a:srgbClr val="414B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 name="Oval 428">
              <a:extLst>
                <a:ext uri="{FF2B5EF4-FFF2-40B4-BE49-F238E27FC236}">
                  <a16:creationId xmlns:a16="http://schemas.microsoft.com/office/drawing/2014/main" id="{31882873-DB26-4677-B778-771CBFDC92C9}"/>
                </a:ext>
              </a:extLst>
            </p:cNvPr>
            <p:cNvSpPr>
              <a:spLocks noChangeArrowheads="1"/>
            </p:cNvSpPr>
            <p:nvPr/>
          </p:nvSpPr>
          <p:spPr bwMode="auto">
            <a:xfrm>
              <a:off x="9660113" y="3081758"/>
              <a:ext cx="40148"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66" name="Oval 429">
              <a:extLst>
                <a:ext uri="{FF2B5EF4-FFF2-40B4-BE49-F238E27FC236}">
                  <a16:creationId xmlns:a16="http://schemas.microsoft.com/office/drawing/2014/main" id="{28CD80DF-05F6-4D80-A990-A658A8391A88}"/>
                </a:ext>
              </a:extLst>
            </p:cNvPr>
            <p:cNvSpPr>
              <a:spLocks noChangeArrowheads="1"/>
            </p:cNvSpPr>
            <p:nvPr/>
          </p:nvSpPr>
          <p:spPr bwMode="auto">
            <a:xfrm>
              <a:off x="9670708" y="3092356"/>
              <a:ext cx="18959"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67" name="Oval 430">
              <a:extLst>
                <a:ext uri="{FF2B5EF4-FFF2-40B4-BE49-F238E27FC236}">
                  <a16:creationId xmlns:a16="http://schemas.microsoft.com/office/drawing/2014/main" id="{86BCFC3C-5D46-49ED-AF2E-541461CE0C02}"/>
                </a:ext>
              </a:extLst>
            </p:cNvPr>
            <p:cNvSpPr>
              <a:spLocks noChangeArrowheads="1"/>
            </p:cNvSpPr>
            <p:nvPr/>
          </p:nvSpPr>
          <p:spPr bwMode="auto">
            <a:xfrm>
              <a:off x="9664017"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68" name="Oval 431">
              <a:extLst>
                <a:ext uri="{FF2B5EF4-FFF2-40B4-BE49-F238E27FC236}">
                  <a16:creationId xmlns:a16="http://schemas.microsoft.com/office/drawing/2014/main" id="{8764EB77-9B0F-46B7-A45D-EBB1CBA814D9}"/>
                </a:ext>
              </a:extLst>
            </p:cNvPr>
            <p:cNvSpPr>
              <a:spLocks noChangeArrowheads="1"/>
            </p:cNvSpPr>
            <p:nvPr/>
          </p:nvSpPr>
          <p:spPr bwMode="auto">
            <a:xfrm>
              <a:off x="9784741" y="3081758"/>
              <a:ext cx="40148" cy="40436"/>
            </a:xfrm>
            <a:prstGeom prst="ellipse">
              <a:avLst/>
            </a:prstGeom>
            <a:solidFill>
              <a:srgbClr val="50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69" name="Oval 432">
              <a:extLst>
                <a:ext uri="{FF2B5EF4-FFF2-40B4-BE49-F238E27FC236}">
                  <a16:creationId xmlns:a16="http://schemas.microsoft.com/office/drawing/2014/main" id="{6FB24E81-0474-4790-BB9C-3CB10612150E}"/>
                </a:ext>
              </a:extLst>
            </p:cNvPr>
            <p:cNvSpPr>
              <a:spLocks noChangeArrowheads="1"/>
            </p:cNvSpPr>
            <p:nvPr/>
          </p:nvSpPr>
          <p:spPr bwMode="auto">
            <a:xfrm>
              <a:off x="9795057" y="3092356"/>
              <a:ext cx="19238" cy="19243"/>
            </a:xfrm>
            <a:prstGeom prst="ellipse">
              <a:avLst/>
            </a:pr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70" name="Oval 433">
              <a:extLst>
                <a:ext uri="{FF2B5EF4-FFF2-40B4-BE49-F238E27FC236}">
                  <a16:creationId xmlns:a16="http://schemas.microsoft.com/office/drawing/2014/main" id="{5E154B56-FEC3-4EAC-B33C-FD09EA1B588D}"/>
                </a:ext>
              </a:extLst>
            </p:cNvPr>
            <p:cNvSpPr>
              <a:spLocks noChangeArrowheads="1"/>
            </p:cNvSpPr>
            <p:nvPr/>
          </p:nvSpPr>
          <p:spPr bwMode="auto">
            <a:xfrm>
              <a:off x="9788644" y="3085942"/>
              <a:ext cx="32342" cy="32071"/>
            </a:xfrm>
            <a:prstGeom prst="ellipse">
              <a:avLst/>
            </a:prstGeom>
            <a:noFill/>
            <a:ln w="7938">
              <a:solidFill>
                <a:srgbClr val="414B55"/>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71" name="Oval 434">
              <a:extLst>
                <a:ext uri="{FF2B5EF4-FFF2-40B4-BE49-F238E27FC236}">
                  <a16:creationId xmlns:a16="http://schemas.microsoft.com/office/drawing/2014/main" id="{969ECBDD-F18B-424C-B0EF-E77BF40C2FE7}"/>
                </a:ext>
              </a:extLst>
            </p:cNvPr>
            <p:cNvSpPr>
              <a:spLocks noChangeArrowheads="1"/>
            </p:cNvSpPr>
            <p:nvPr/>
          </p:nvSpPr>
          <p:spPr bwMode="auto">
            <a:xfrm>
              <a:off x="9714760" y="3092356"/>
              <a:ext cx="18402"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72" name="Oval 435">
              <a:extLst>
                <a:ext uri="{FF2B5EF4-FFF2-40B4-BE49-F238E27FC236}">
                  <a16:creationId xmlns:a16="http://schemas.microsoft.com/office/drawing/2014/main" id="{25058E0A-89EC-4681-9579-0B83A97582C7}"/>
                </a:ext>
              </a:extLst>
            </p:cNvPr>
            <p:cNvSpPr>
              <a:spLocks noChangeArrowheads="1"/>
            </p:cNvSpPr>
            <p:nvPr/>
          </p:nvSpPr>
          <p:spPr bwMode="auto">
            <a:xfrm>
              <a:off x="9717548" y="3095702"/>
              <a:ext cx="13104"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73" name="Oval 436">
              <a:extLst>
                <a:ext uri="{FF2B5EF4-FFF2-40B4-BE49-F238E27FC236}">
                  <a16:creationId xmlns:a16="http://schemas.microsoft.com/office/drawing/2014/main" id="{3847F44B-DB51-4DBF-8A07-DDC6EC83FDCC}"/>
                </a:ext>
              </a:extLst>
            </p:cNvPr>
            <p:cNvSpPr>
              <a:spLocks noChangeArrowheads="1"/>
            </p:cNvSpPr>
            <p:nvPr/>
          </p:nvSpPr>
          <p:spPr bwMode="auto">
            <a:xfrm>
              <a:off x="9752399" y="3092356"/>
              <a:ext cx="18959" cy="19243"/>
            </a:xfrm>
            <a:prstGeom prst="ellipse">
              <a:avLst/>
            </a:prstGeom>
            <a:solidFill>
              <a:srgbClr val="7D87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sp>
          <p:nvSpPr>
            <p:cNvPr id="74" name="Oval 437">
              <a:extLst>
                <a:ext uri="{FF2B5EF4-FFF2-40B4-BE49-F238E27FC236}">
                  <a16:creationId xmlns:a16="http://schemas.microsoft.com/office/drawing/2014/main" id="{BA4793C2-9F3E-44D2-B9D8-1C7C7BEA3BB5}"/>
                </a:ext>
              </a:extLst>
            </p:cNvPr>
            <p:cNvSpPr>
              <a:spLocks noChangeArrowheads="1"/>
            </p:cNvSpPr>
            <p:nvPr/>
          </p:nvSpPr>
          <p:spPr bwMode="auto">
            <a:xfrm>
              <a:off x="9754908" y="3095702"/>
              <a:ext cx="13383" cy="12549"/>
            </a:xfrm>
            <a:prstGeom prst="ellipse">
              <a:avLst/>
            </a:prstGeom>
            <a:noFill/>
            <a:ln w="7938">
              <a:solidFill>
                <a:srgbClr val="96A0AA"/>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endParaRPr lang="en-US" altLang="en-US"/>
            </a:p>
          </p:txBody>
        </p:sp>
      </p:grpSp>
      <p:sp>
        <p:nvSpPr>
          <p:cNvPr id="75" name="Abgerundetes Rechteck 753">
            <a:extLst>
              <a:ext uri="{FF2B5EF4-FFF2-40B4-BE49-F238E27FC236}">
                <a16:creationId xmlns:a16="http://schemas.microsoft.com/office/drawing/2014/main" id="{6C57544F-CF03-417E-840E-3DF485C56787}"/>
              </a:ext>
            </a:extLst>
          </p:cNvPr>
          <p:cNvSpPr/>
          <p:nvPr/>
        </p:nvSpPr>
        <p:spPr bwMode="auto">
          <a:xfrm>
            <a:off x="9494838" y="3117850"/>
            <a:ext cx="1227137" cy="239713"/>
          </a:xfrm>
          <a:prstGeom prst="roundRect">
            <a:avLst>
              <a:gd name="adj" fmla="val 48946"/>
            </a:avLst>
          </a:prstGeom>
          <a:no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76" name="Gruppieren 758">
            <a:extLst>
              <a:ext uri="{FF2B5EF4-FFF2-40B4-BE49-F238E27FC236}">
                <a16:creationId xmlns:a16="http://schemas.microsoft.com/office/drawing/2014/main" id="{3A00CF76-3F61-4BE4-8DF5-F416E89FD24F}"/>
              </a:ext>
            </a:extLst>
          </p:cNvPr>
          <p:cNvGrpSpPr>
            <a:grpSpLocks/>
          </p:cNvGrpSpPr>
          <p:nvPr/>
        </p:nvGrpSpPr>
        <p:grpSpPr bwMode="auto">
          <a:xfrm>
            <a:off x="9672638" y="2543175"/>
            <a:ext cx="147637" cy="490538"/>
            <a:chOff x="9690306" y="2672916"/>
            <a:chExt cx="108394" cy="360012"/>
          </a:xfrm>
        </p:grpSpPr>
        <p:sp>
          <p:nvSpPr>
            <p:cNvPr id="77" name="Rechteck 75">
              <a:extLst>
                <a:ext uri="{FF2B5EF4-FFF2-40B4-BE49-F238E27FC236}">
                  <a16:creationId xmlns:a16="http://schemas.microsoft.com/office/drawing/2014/main" id="{A52063A4-7CB8-41E5-8384-121CD1042D51}"/>
                </a:ext>
              </a:extLst>
            </p:cNvPr>
            <p:cNvSpPr/>
            <p:nvPr/>
          </p:nvSpPr>
          <p:spPr bwMode="auto">
            <a:xfrm>
              <a:off x="9690306" y="2781269"/>
              <a:ext cx="108394" cy="25165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78" name="Trapezoid 77">
              <a:extLst>
                <a:ext uri="{FF2B5EF4-FFF2-40B4-BE49-F238E27FC236}">
                  <a16:creationId xmlns:a16="http://schemas.microsoft.com/office/drawing/2014/main" id="{1DFE48F9-6003-465A-8182-4C185D5208E3}"/>
                </a:ext>
              </a:extLst>
            </p:cNvPr>
            <p:cNvSpPr/>
            <p:nvPr/>
          </p:nvSpPr>
          <p:spPr bwMode="auto">
            <a:xfrm>
              <a:off x="9691471" y="2709034"/>
              <a:ext cx="106064" cy="72235"/>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79" name="Rechteck 77">
              <a:extLst>
                <a:ext uri="{FF2B5EF4-FFF2-40B4-BE49-F238E27FC236}">
                  <a16:creationId xmlns:a16="http://schemas.microsoft.com/office/drawing/2014/main" id="{81E0B326-B413-4E1E-8AFD-3F45D694A5F1}"/>
                </a:ext>
              </a:extLst>
            </p:cNvPr>
            <p:cNvSpPr/>
            <p:nvPr/>
          </p:nvSpPr>
          <p:spPr bwMode="auto">
            <a:xfrm>
              <a:off x="9721775" y="2672916"/>
              <a:ext cx="45456" cy="7223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80" name="Gruppieren 773">
            <a:extLst>
              <a:ext uri="{FF2B5EF4-FFF2-40B4-BE49-F238E27FC236}">
                <a16:creationId xmlns:a16="http://schemas.microsoft.com/office/drawing/2014/main" id="{6C0EC28F-6C69-4727-9636-649ECF56E996}"/>
              </a:ext>
            </a:extLst>
          </p:cNvPr>
          <p:cNvGrpSpPr>
            <a:grpSpLocks/>
          </p:cNvGrpSpPr>
          <p:nvPr/>
        </p:nvGrpSpPr>
        <p:grpSpPr bwMode="auto">
          <a:xfrm>
            <a:off x="9896475" y="2543175"/>
            <a:ext cx="147638" cy="490538"/>
            <a:chOff x="9896732" y="2543869"/>
            <a:chExt cx="147248" cy="489059"/>
          </a:xfrm>
        </p:grpSpPr>
        <p:sp>
          <p:nvSpPr>
            <p:cNvPr id="81" name="Rechteck 79">
              <a:extLst>
                <a:ext uri="{FF2B5EF4-FFF2-40B4-BE49-F238E27FC236}">
                  <a16:creationId xmlns:a16="http://schemas.microsoft.com/office/drawing/2014/main" id="{584A18BB-A6CC-4347-B52A-0D5B268B482E}"/>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82" name="Gruppieren 764">
              <a:extLst>
                <a:ext uri="{FF2B5EF4-FFF2-40B4-BE49-F238E27FC236}">
                  <a16:creationId xmlns:a16="http://schemas.microsoft.com/office/drawing/2014/main" id="{B5B4538D-CA35-4CE1-B627-D56589EB3406}"/>
                </a:ext>
              </a:extLst>
            </p:cNvPr>
            <p:cNvGrpSpPr>
              <a:grpSpLocks/>
            </p:cNvGrpSpPr>
            <p:nvPr/>
          </p:nvGrpSpPr>
          <p:grpSpPr bwMode="auto">
            <a:xfrm>
              <a:off x="9896732" y="2543869"/>
              <a:ext cx="147248" cy="489059"/>
              <a:chOff x="9896732" y="2543869"/>
              <a:chExt cx="147248" cy="489059"/>
            </a:xfrm>
          </p:grpSpPr>
          <p:sp>
            <p:nvSpPr>
              <p:cNvPr id="83" name="Trapezoid 82">
                <a:extLst>
                  <a:ext uri="{FF2B5EF4-FFF2-40B4-BE49-F238E27FC236}">
                    <a16:creationId xmlns:a16="http://schemas.microsoft.com/office/drawing/2014/main" id="{FEEA8E32-A5B7-4A9C-B102-CB518969122D}"/>
                  </a:ext>
                </a:extLst>
              </p:cNvPr>
              <p:cNvSpPr/>
              <p:nvPr/>
            </p:nvSpPr>
            <p:spPr bwMode="auto">
              <a:xfrm>
                <a:off x="9898316" y="2592934"/>
                <a:ext cx="144080"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84" name="Rechteck 82">
                <a:extLst>
                  <a:ext uri="{FF2B5EF4-FFF2-40B4-BE49-F238E27FC236}">
                    <a16:creationId xmlns:a16="http://schemas.microsoft.com/office/drawing/2014/main" id="{CE1706ED-A1B0-4CBE-BFBE-DFB09489CBED}"/>
                  </a:ext>
                </a:extLst>
              </p:cNvPr>
              <p:cNvSpPr/>
              <p:nvPr/>
            </p:nvSpPr>
            <p:spPr bwMode="auto">
              <a:xfrm>
                <a:off x="9939482" y="2543869"/>
                <a:ext cx="61748"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85" name="Rechteck 83">
                <a:extLst>
                  <a:ext uri="{FF2B5EF4-FFF2-40B4-BE49-F238E27FC236}">
                    <a16:creationId xmlns:a16="http://schemas.microsoft.com/office/drawing/2014/main" id="{DBBB0DAD-8C57-4CF1-91EB-2ADEABB3A5B0}"/>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86" name="Gruppieren 774">
            <a:extLst>
              <a:ext uri="{FF2B5EF4-FFF2-40B4-BE49-F238E27FC236}">
                <a16:creationId xmlns:a16="http://schemas.microsoft.com/office/drawing/2014/main" id="{D5EC955B-3FAF-427A-9636-6F266B5F8484}"/>
              </a:ext>
            </a:extLst>
          </p:cNvPr>
          <p:cNvGrpSpPr>
            <a:grpSpLocks/>
          </p:cNvGrpSpPr>
          <p:nvPr/>
        </p:nvGrpSpPr>
        <p:grpSpPr bwMode="auto">
          <a:xfrm>
            <a:off x="10121900" y="2543175"/>
            <a:ext cx="147638" cy="490538"/>
            <a:chOff x="9896732" y="2543869"/>
            <a:chExt cx="147248" cy="489059"/>
          </a:xfrm>
        </p:grpSpPr>
        <p:sp>
          <p:nvSpPr>
            <p:cNvPr id="87" name="Rechteck 85">
              <a:extLst>
                <a:ext uri="{FF2B5EF4-FFF2-40B4-BE49-F238E27FC236}">
                  <a16:creationId xmlns:a16="http://schemas.microsoft.com/office/drawing/2014/main" id="{52BABFCA-15C7-4CB1-BB44-B25ADA85C903}"/>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88" name="Gruppieren 776">
              <a:extLst>
                <a:ext uri="{FF2B5EF4-FFF2-40B4-BE49-F238E27FC236}">
                  <a16:creationId xmlns:a16="http://schemas.microsoft.com/office/drawing/2014/main" id="{BDF763ED-8AF9-410C-A7BD-C50FFA730609}"/>
                </a:ext>
              </a:extLst>
            </p:cNvPr>
            <p:cNvGrpSpPr>
              <a:grpSpLocks/>
            </p:cNvGrpSpPr>
            <p:nvPr/>
          </p:nvGrpSpPr>
          <p:grpSpPr bwMode="auto">
            <a:xfrm>
              <a:off x="9896732" y="2543869"/>
              <a:ext cx="147248" cy="489059"/>
              <a:chOff x="9896732" y="2543869"/>
              <a:chExt cx="147248" cy="489059"/>
            </a:xfrm>
          </p:grpSpPr>
          <p:sp>
            <p:nvSpPr>
              <p:cNvPr id="89" name="Trapezoid 88">
                <a:extLst>
                  <a:ext uri="{FF2B5EF4-FFF2-40B4-BE49-F238E27FC236}">
                    <a16:creationId xmlns:a16="http://schemas.microsoft.com/office/drawing/2014/main" id="{D8CCF5E4-5D51-4879-90A8-59F0149566D9}"/>
                  </a:ext>
                </a:extLst>
              </p:cNvPr>
              <p:cNvSpPr/>
              <p:nvPr/>
            </p:nvSpPr>
            <p:spPr bwMode="auto">
              <a:xfrm>
                <a:off x="9898316" y="2592934"/>
                <a:ext cx="144080"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90" name="Rechteck 88">
                <a:extLst>
                  <a:ext uri="{FF2B5EF4-FFF2-40B4-BE49-F238E27FC236}">
                    <a16:creationId xmlns:a16="http://schemas.microsoft.com/office/drawing/2014/main" id="{D3B621B0-A1D5-4F8F-9FD5-F3E9123953B0}"/>
                  </a:ext>
                </a:extLst>
              </p:cNvPr>
              <p:cNvSpPr/>
              <p:nvPr/>
            </p:nvSpPr>
            <p:spPr bwMode="auto">
              <a:xfrm>
                <a:off x="9939482" y="2543869"/>
                <a:ext cx="61748"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91" name="Rechteck 89">
                <a:extLst>
                  <a:ext uri="{FF2B5EF4-FFF2-40B4-BE49-F238E27FC236}">
                    <a16:creationId xmlns:a16="http://schemas.microsoft.com/office/drawing/2014/main" id="{3A2CF895-C0DF-4A56-B0CC-9E0B85984124}"/>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92" name="Gruppieren 780">
            <a:extLst>
              <a:ext uri="{FF2B5EF4-FFF2-40B4-BE49-F238E27FC236}">
                <a16:creationId xmlns:a16="http://schemas.microsoft.com/office/drawing/2014/main" id="{C55875A3-B5C7-46D0-9FF6-CB599D1BDADD}"/>
              </a:ext>
            </a:extLst>
          </p:cNvPr>
          <p:cNvGrpSpPr>
            <a:grpSpLocks/>
          </p:cNvGrpSpPr>
          <p:nvPr/>
        </p:nvGrpSpPr>
        <p:grpSpPr bwMode="auto">
          <a:xfrm>
            <a:off x="10347325" y="2543175"/>
            <a:ext cx="146050" cy="490538"/>
            <a:chOff x="9896732" y="2543869"/>
            <a:chExt cx="147248" cy="489059"/>
          </a:xfrm>
        </p:grpSpPr>
        <p:sp>
          <p:nvSpPr>
            <p:cNvPr id="93" name="Rechteck 91">
              <a:extLst>
                <a:ext uri="{FF2B5EF4-FFF2-40B4-BE49-F238E27FC236}">
                  <a16:creationId xmlns:a16="http://schemas.microsoft.com/office/drawing/2014/main" id="{C7141884-D8E3-428F-B97C-C1CEEA4CA6FF}"/>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94" name="Gruppieren 782">
              <a:extLst>
                <a:ext uri="{FF2B5EF4-FFF2-40B4-BE49-F238E27FC236}">
                  <a16:creationId xmlns:a16="http://schemas.microsoft.com/office/drawing/2014/main" id="{BE68886F-8BD2-4464-951D-4BC93D433FD1}"/>
                </a:ext>
              </a:extLst>
            </p:cNvPr>
            <p:cNvGrpSpPr>
              <a:grpSpLocks/>
            </p:cNvGrpSpPr>
            <p:nvPr/>
          </p:nvGrpSpPr>
          <p:grpSpPr bwMode="auto">
            <a:xfrm>
              <a:off x="9896732" y="2543869"/>
              <a:ext cx="147248" cy="489059"/>
              <a:chOff x="9896732" y="2543869"/>
              <a:chExt cx="147248" cy="489059"/>
            </a:xfrm>
          </p:grpSpPr>
          <p:sp>
            <p:nvSpPr>
              <p:cNvPr id="95" name="Trapezoid 94">
                <a:extLst>
                  <a:ext uri="{FF2B5EF4-FFF2-40B4-BE49-F238E27FC236}">
                    <a16:creationId xmlns:a16="http://schemas.microsoft.com/office/drawing/2014/main" id="{68CA939C-1D9C-423C-9161-98A7B5034DD7}"/>
                  </a:ext>
                </a:extLst>
              </p:cNvPr>
              <p:cNvSpPr/>
              <p:nvPr/>
            </p:nvSpPr>
            <p:spPr bwMode="auto">
              <a:xfrm>
                <a:off x="9898333" y="2592934"/>
                <a:ext cx="144047"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96" name="Rechteck 94">
                <a:extLst>
                  <a:ext uri="{FF2B5EF4-FFF2-40B4-BE49-F238E27FC236}">
                    <a16:creationId xmlns:a16="http://schemas.microsoft.com/office/drawing/2014/main" id="{8F8F9A30-060A-4EEB-8BB3-21685641EDD2}"/>
                  </a:ext>
                </a:extLst>
              </p:cNvPr>
              <p:cNvSpPr/>
              <p:nvPr/>
            </p:nvSpPr>
            <p:spPr bwMode="auto">
              <a:xfrm>
                <a:off x="9939947" y="2543869"/>
                <a:ext cx="60820"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97" name="Rechteck 95">
                <a:extLst>
                  <a:ext uri="{FF2B5EF4-FFF2-40B4-BE49-F238E27FC236}">
                    <a16:creationId xmlns:a16="http://schemas.microsoft.com/office/drawing/2014/main" id="{A905664D-5F71-4B6C-A7A0-921913C4288A}"/>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cxnSp>
        <p:nvCxnSpPr>
          <p:cNvPr id="98" name="Gerade Verbindung mit Pfeil 96">
            <a:extLst>
              <a:ext uri="{FF2B5EF4-FFF2-40B4-BE49-F238E27FC236}">
                <a16:creationId xmlns:a16="http://schemas.microsoft.com/office/drawing/2014/main" id="{D3AE36F1-1FC1-4E39-9A20-F4A14D2C4C36}"/>
              </a:ext>
            </a:extLst>
          </p:cNvPr>
          <p:cNvCxnSpPr/>
          <p:nvPr/>
        </p:nvCxnSpPr>
        <p:spPr bwMode="auto">
          <a:xfrm>
            <a:off x="11283950" y="3598863"/>
            <a:ext cx="0" cy="1844675"/>
          </a:xfrm>
          <a:prstGeom prst="straightConnector1">
            <a:avLst/>
          </a:prstGeom>
          <a:solidFill>
            <a:schemeClr val="tx2"/>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99" name="Gruppieren 801">
            <a:extLst>
              <a:ext uri="{FF2B5EF4-FFF2-40B4-BE49-F238E27FC236}">
                <a16:creationId xmlns:a16="http://schemas.microsoft.com/office/drawing/2014/main" id="{E81AB83F-53D6-42AF-9AA9-662DFA9A418B}"/>
              </a:ext>
            </a:extLst>
          </p:cNvPr>
          <p:cNvGrpSpPr>
            <a:grpSpLocks/>
          </p:cNvGrpSpPr>
          <p:nvPr/>
        </p:nvGrpSpPr>
        <p:grpSpPr bwMode="auto">
          <a:xfrm>
            <a:off x="2100261" y="3505200"/>
            <a:ext cx="1132028" cy="1604963"/>
            <a:chOff x="2099642" y="3504867"/>
            <a:chExt cx="1133476" cy="1604651"/>
          </a:xfrm>
        </p:grpSpPr>
        <p:grpSp>
          <p:nvGrpSpPr>
            <p:cNvPr id="100" name="Gruppieren 786">
              <a:extLst>
                <a:ext uri="{FF2B5EF4-FFF2-40B4-BE49-F238E27FC236}">
                  <a16:creationId xmlns:a16="http://schemas.microsoft.com/office/drawing/2014/main" id="{0D577A59-37DA-4C3A-AB01-C00815D7D3E9}"/>
                </a:ext>
              </a:extLst>
            </p:cNvPr>
            <p:cNvGrpSpPr>
              <a:grpSpLocks/>
            </p:cNvGrpSpPr>
            <p:nvPr/>
          </p:nvGrpSpPr>
          <p:grpSpPr bwMode="auto">
            <a:xfrm>
              <a:off x="2282751" y="3933056"/>
              <a:ext cx="720080" cy="1176462"/>
              <a:chOff x="2282751" y="3933056"/>
              <a:chExt cx="720080" cy="1176462"/>
            </a:xfrm>
          </p:grpSpPr>
          <p:sp>
            <p:nvSpPr>
              <p:cNvPr id="102" name="Abgerundetes Rechteck 23">
                <a:extLst>
                  <a:ext uri="{FF2B5EF4-FFF2-40B4-BE49-F238E27FC236}">
                    <a16:creationId xmlns:a16="http://schemas.microsoft.com/office/drawing/2014/main" id="{BD36B3D0-FFD6-4279-B762-AC6B4F5F9188}"/>
                  </a:ext>
                </a:extLst>
              </p:cNvPr>
              <p:cNvSpPr/>
              <p:nvPr/>
            </p:nvSpPr>
            <p:spPr bwMode="auto">
              <a:xfrm>
                <a:off x="2282438" y="3933409"/>
                <a:ext cx="720057" cy="866606"/>
              </a:xfrm>
              <a:prstGeom prst="roundRect">
                <a:avLst>
                  <a:gd name="adj" fmla="val 9998"/>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3" name="Rechteck 101">
                <a:extLst>
                  <a:ext uri="{FF2B5EF4-FFF2-40B4-BE49-F238E27FC236}">
                    <a16:creationId xmlns:a16="http://schemas.microsoft.com/office/drawing/2014/main" id="{0103CC1A-403C-4109-AD88-0690019E05A8}"/>
                  </a:ext>
                </a:extLst>
              </p:cNvPr>
              <p:cNvSpPr/>
              <p:nvPr/>
            </p:nvSpPr>
            <p:spPr bwMode="auto">
              <a:xfrm>
                <a:off x="2358735" y="4800015"/>
                <a:ext cx="63581" cy="309503"/>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4" name="Rechteck 102">
                <a:extLst>
                  <a:ext uri="{FF2B5EF4-FFF2-40B4-BE49-F238E27FC236}">
                    <a16:creationId xmlns:a16="http://schemas.microsoft.com/office/drawing/2014/main" id="{95DB1102-7B12-4AD2-AC96-59E74F51A0C5}"/>
                  </a:ext>
                </a:extLst>
              </p:cNvPr>
              <p:cNvSpPr/>
              <p:nvPr/>
            </p:nvSpPr>
            <p:spPr bwMode="auto">
              <a:xfrm>
                <a:off x="2865795" y="4800015"/>
                <a:ext cx="65170" cy="309503"/>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sp>
          <p:nvSpPr>
            <p:cNvPr id="101" name="Textfeld 800">
              <a:extLst>
                <a:ext uri="{FF2B5EF4-FFF2-40B4-BE49-F238E27FC236}">
                  <a16:creationId xmlns:a16="http://schemas.microsoft.com/office/drawing/2014/main" id="{8508E1B1-1C3A-4674-8108-193FCB62A4D2}"/>
                </a:ext>
              </a:extLst>
            </p:cNvPr>
            <p:cNvSpPr txBox="1">
              <a:spLocks noChangeArrowheads="1"/>
            </p:cNvSpPr>
            <p:nvPr/>
          </p:nvSpPr>
          <p:spPr bwMode="auto">
            <a:xfrm>
              <a:off x="2099642" y="3504867"/>
              <a:ext cx="1133476" cy="3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beer tank</a:t>
              </a:r>
            </a:p>
          </p:txBody>
        </p:sp>
      </p:grpSp>
      <p:sp>
        <p:nvSpPr>
          <p:cNvPr id="105" name="Gleichschenkliges Dreieck 103">
            <a:extLst>
              <a:ext uri="{FF2B5EF4-FFF2-40B4-BE49-F238E27FC236}">
                <a16:creationId xmlns:a16="http://schemas.microsoft.com/office/drawing/2014/main" id="{0235C5CE-8205-4590-B1AB-842AA07CAF06}"/>
              </a:ext>
            </a:extLst>
          </p:cNvPr>
          <p:cNvSpPr/>
          <p:nvPr/>
        </p:nvSpPr>
        <p:spPr bwMode="auto">
          <a:xfrm rot="2173438">
            <a:off x="7610475" y="3946525"/>
            <a:ext cx="73025" cy="144463"/>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6" name="Gleichschenkliges Dreieck 104">
            <a:extLst>
              <a:ext uri="{FF2B5EF4-FFF2-40B4-BE49-F238E27FC236}">
                <a16:creationId xmlns:a16="http://schemas.microsoft.com/office/drawing/2014/main" id="{43947353-56E7-4094-88A7-794CC1F938D4}"/>
              </a:ext>
            </a:extLst>
          </p:cNvPr>
          <p:cNvSpPr/>
          <p:nvPr/>
        </p:nvSpPr>
        <p:spPr bwMode="auto">
          <a:xfrm rot="2173438">
            <a:off x="8510588" y="2636838"/>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7" name="Gleichschenkliges Dreieck 105">
            <a:extLst>
              <a:ext uri="{FF2B5EF4-FFF2-40B4-BE49-F238E27FC236}">
                <a16:creationId xmlns:a16="http://schemas.microsoft.com/office/drawing/2014/main" id="{6CE565D4-EE7B-4E8A-BC76-10F505B88E0E}"/>
              </a:ext>
            </a:extLst>
          </p:cNvPr>
          <p:cNvSpPr/>
          <p:nvPr/>
        </p:nvSpPr>
        <p:spPr bwMode="auto">
          <a:xfrm rot="5400000">
            <a:off x="9194007" y="1899444"/>
            <a:ext cx="71437" cy="142875"/>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8" name="Gleichschenkliges Dreieck 106">
            <a:extLst>
              <a:ext uri="{FF2B5EF4-FFF2-40B4-BE49-F238E27FC236}">
                <a16:creationId xmlns:a16="http://schemas.microsoft.com/office/drawing/2014/main" id="{A32E4849-65F9-4B6A-A270-8FEF81838D64}"/>
              </a:ext>
            </a:extLst>
          </p:cNvPr>
          <p:cNvSpPr/>
          <p:nvPr/>
        </p:nvSpPr>
        <p:spPr bwMode="auto">
          <a:xfrm rot="5400000">
            <a:off x="6855619" y="4580731"/>
            <a:ext cx="71438" cy="142875"/>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9" name="Gleichschenkliges Dreieck 107">
            <a:extLst>
              <a:ext uri="{FF2B5EF4-FFF2-40B4-BE49-F238E27FC236}">
                <a16:creationId xmlns:a16="http://schemas.microsoft.com/office/drawing/2014/main" id="{F7B80641-6AF9-4FE2-9D3C-7D794358CBBF}"/>
              </a:ext>
            </a:extLst>
          </p:cNvPr>
          <p:cNvSpPr/>
          <p:nvPr/>
        </p:nvSpPr>
        <p:spPr bwMode="auto">
          <a:xfrm rot="5400000">
            <a:off x="3327400" y="4579938"/>
            <a:ext cx="71438"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110" name="Gruppieren 542">
            <a:extLst>
              <a:ext uri="{FF2B5EF4-FFF2-40B4-BE49-F238E27FC236}">
                <a16:creationId xmlns:a16="http://schemas.microsoft.com/office/drawing/2014/main" id="{6B6157A6-DB2E-488D-AE81-0C4972171DB6}"/>
              </a:ext>
            </a:extLst>
          </p:cNvPr>
          <p:cNvGrpSpPr>
            <a:grpSpLocks/>
          </p:cNvGrpSpPr>
          <p:nvPr/>
        </p:nvGrpSpPr>
        <p:grpSpPr bwMode="auto">
          <a:xfrm>
            <a:off x="9656763" y="1844675"/>
            <a:ext cx="173037" cy="700088"/>
            <a:chOff x="6078289" y="3031330"/>
            <a:chExt cx="351831" cy="1424828"/>
          </a:xfrm>
        </p:grpSpPr>
        <p:sp>
          <p:nvSpPr>
            <p:cNvPr id="111" name="Freeform 8">
              <a:extLst>
                <a:ext uri="{FF2B5EF4-FFF2-40B4-BE49-F238E27FC236}">
                  <a16:creationId xmlns:a16="http://schemas.microsoft.com/office/drawing/2014/main" id="{2ED4724F-8641-4469-9428-FEFF4ED64B33}"/>
                </a:ext>
              </a:extLst>
            </p:cNvPr>
            <p:cNvSpPr>
              <a:spLocks/>
            </p:cNvSpPr>
            <p:nvPr/>
          </p:nvSpPr>
          <p:spPr bwMode="auto">
            <a:xfrm>
              <a:off x="6078289" y="3031330"/>
              <a:ext cx="351831" cy="659902"/>
            </a:xfrm>
            <a:custGeom>
              <a:avLst/>
              <a:gdLst>
                <a:gd name="T0" fmla="*/ 305008 w 804"/>
                <a:gd name="T1" fmla="*/ 659902 h 1508"/>
                <a:gd name="T2" fmla="*/ 46823 w 804"/>
                <a:gd name="T3" fmla="*/ 659902 h 1508"/>
                <a:gd name="T4" fmla="*/ 0 w 804"/>
                <a:gd name="T5" fmla="*/ 613516 h 1508"/>
                <a:gd name="T6" fmla="*/ 0 w 804"/>
                <a:gd name="T7" fmla="*/ 0 h 1508"/>
                <a:gd name="T8" fmla="*/ 351831 w 804"/>
                <a:gd name="T9" fmla="*/ 0 h 1508"/>
                <a:gd name="T10" fmla="*/ 351831 w 804"/>
                <a:gd name="T11" fmla="*/ 613516 h 1508"/>
                <a:gd name="T12" fmla="*/ 305008 w 804"/>
                <a:gd name="T13" fmla="*/ 659902 h 15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508">
                  <a:moveTo>
                    <a:pt x="697" y="1508"/>
                  </a:moveTo>
                  <a:lnTo>
                    <a:pt x="107" y="1508"/>
                  </a:lnTo>
                  <a:lnTo>
                    <a:pt x="0" y="1402"/>
                  </a:lnTo>
                  <a:lnTo>
                    <a:pt x="0" y="0"/>
                  </a:lnTo>
                  <a:lnTo>
                    <a:pt x="804" y="0"/>
                  </a:lnTo>
                  <a:lnTo>
                    <a:pt x="804" y="1402"/>
                  </a:lnTo>
                  <a:lnTo>
                    <a:pt x="697" y="1508"/>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Freeform 9">
              <a:extLst>
                <a:ext uri="{FF2B5EF4-FFF2-40B4-BE49-F238E27FC236}">
                  <a16:creationId xmlns:a16="http://schemas.microsoft.com/office/drawing/2014/main" id="{38956F36-ACFB-4412-9BB2-E7DBCF49BF4E}"/>
                </a:ext>
              </a:extLst>
            </p:cNvPr>
            <p:cNvSpPr>
              <a:spLocks/>
            </p:cNvSpPr>
            <p:nvPr/>
          </p:nvSpPr>
          <p:spPr bwMode="auto">
            <a:xfrm>
              <a:off x="6173686" y="3713111"/>
              <a:ext cx="162350" cy="47698"/>
            </a:xfrm>
            <a:custGeom>
              <a:avLst/>
              <a:gdLst>
                <a:gd name="T0" fmla="*/ 141345 w 371"/>
                <a:gd name="T1" fmla="*/ 47698 h 109"/>
                <a:gd name="T2" fmla="*/ 21442 w 371"/>
                <a:gd name="T3" fmla="*/ 47698 h 109"/>
                <a:gd name="T4" fmla="*/ 0 w 371"/>
                <a:gd name="T5" fmla="*/ 25818 h 109"/>
                <a:gd name="T6" fmla="*/ 0 w 371"/>
                <a:gd name="T7" fmla="*/ 0 h 109"/>
                <a:gd name="T8" fmla="*/ 162350 w 371"/>
                <a:gd name="T9" fmla="*/ 0 h 109"/>
                <a:gd name="T10" fmla="*/ 162350 w 371"/>
                <a:gd name="T11" fmla="*/ 25818 h 109"/>
                <a:gd name="T12" fmla="*/ 141345 w 371"/>
                <a:gd name="T13" fmla="*/ 47698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1" h="109">
                  <a:moveTo>
                    <a:pt x="323" y="109"/>
                  </a:moveTo>
                  <a:lnTo>
                    <a:pt x="49" y="109"/>
                  </a:lnTo>
                  <a:lnTo>
                    <a:pt x="0" y="59"/>
                  </a:lnTo>
                  <a:lnTo>
                    <a:pt x="0" y="0"/>
                  </a:lnTo>
                  <a:lnTo>
                    <a:pt x="371" y="0"/>
                  </a:lnTo>
                  <a:lnTo>
                    <a:pt x="371" y="59"/>
                  </a:lnTo>
                  <a:lnTo>
                    <a:pt x="323" y="109"/>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10">
              <a:extLst>
                <a:ext uri="{FF2B5EF4-FFF2-40B4-BE49-F238E27FC236}">
                  <a16:creationId xmlns:a16="http://schemas.microsoft.com/office/drawing/2014/main" id="{344A2A18-A5B1-4F66-92F8-B844AE8C29E5}"/>
                </a:ext>
              </a:extLst>
            </p:cNvPr>
            <p:cNvSpPr>
              <a:spLocks/>
            </p:cNvSpPr>
            <p:nvPr/>
          </p:nvSpPr>
          <p:spPr bwMode="auto">
            <a:xfrm>
              <a:off x="6195129" y="3760810"/>
              <a:ext cx="119027" cy="623581"/>
            </a:xfrm>
            <a:custGeom>
              <a:avLst/>
              <a:gdLst>
                <a:gd name="T0" fmla="*/ 119027 w 272"/>
                <a:gd name="T1" fmla="*/ 603014 h 1425"/>
                <a:gd name="T2" fmla="*/ 84019 w 272"/>
                <a:gd name="T3" fmla="*/ 623581 h 1425"/>
                <a:gd name="T4" fmla="*/ 35446 w 272"/>
                <a:gd name="T5" fmla="*/ 623581 h 1425"/>
                <a:gd name="T6" fmla="*/ 0 w 272"/>
                <a:gd name="T7" fmla="*/ 603014 h 1425"/>
                <a:gd name="T8" fmla="*/ 0 w 272"/>
                <a:gd name="T9" fmla="*/ 0 h 1425"/>
                <a:gd name="T10" fmla="*/ 119027 w 272"/>
                <a:gd name="T11" fmla="*/ 0 h 1425"/>
                <a:gd name="T12" fmla="*/ 119027 w 272"/>
                <a:gd name="T13" fmla="*/ 603014 h 14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2" h="1425">
                  <a:moveTo>
                    <a:pt x="272" y="1378"/>
                  </a:moveTo>
                  <a:lnTo>
                    <a:pt x="192" y="1425"/>
                  </a:lnTo>
                  <a:lnTo>
                    <a:pt x="81" y="1425"/>
                  </a:lnTo>
                  <a:lnTo>
                    <a:pt x="0" y="1378"/>
                  </a:lnTo>
                  <a:lnTo>
                    <a:pt x="0" y="0"/>
                  </a:lnTo>
                  <a:lnTo>
                    <a:pt x="272" y="0"/>
                  </a:lnTo>
                  <a:lnTo>
                    <a:pt x="272" y="1378"/>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Freeform 11">
              <a:extLst>
                <a:ext uri="{FF2B5EF4-FFF2-40B4-BE49-F238E27FC236}">
                  <a16:creationId xmlns:a16="http://schemas.microsoft.com/office/drawing/2014/main" id="{D8B9BF5D-DE60-4E9E-82A3-D88AB4DA4CC2}"/>
                </a:ext>
              </a:extLst>
            </p:cNvPr>
            <p:cNvSpPr>
              <a:spLocks/>
            </p:cNvSpPr>
            <p:nvPr/>
          </p:nvSpPr>
          <p:spPr bwMode="auto">
            <a:xfrm>
              <a:off x="6196442" y="4384391"/>
              <a:ext cx="117715" cy="71767"/>
            </a:xfrm>
            <a:custGeom>
              <a:avLst/>
              <a:gdLst>
                <a:gd name="T0" fmla="*/ 117715 w 269"/>
                <a:gd name="T1" fmla="*/ 33258 h 164"/>
                <a:gd name="T2" fmla="*/ 83582 w 269"/>
                <a:gd name="T3" fmla="*/ 0 h 164"/>
                <a:gd name="T4" fmla="*/ 35008 w 269"/>
                <a:gd name="T5" fmla="*/ 0 h 164"/>
                <a:gd name="T6" fmla="*/ 0 w 269"/>
                <a:gd name="T7" fmla="*/ 33258 h 164"/>
                <a:gd name="T8" fmla="*/ 0 w 269"/>
                <a:gd name="T9" fmla="*/ 38509 h 164"/>
                <a:gd name="T10" fmla="*/ 34133 w 269"/>
                <a:gd name="T11" fmla="*/ 71767 h 164"/>
                <a:gd name="T12" fmla="*/ 83582 w 269"/>
                <a:gd name="T13" fmla="*/ 71767 h 164"/>
                <a:gd name="T14" fmla="*/ 117715 w 269"/>
                <a:gd name="T15" fmla="*/ 38509 h 164"/>
                <a:gd name="T16" fmla="*/ 117715 w 269"/>
                <a:gd name="T17" fmla="*/ 33258 h 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164">
                  <a:moveTo>
                    <a:pt x="269" y="76"/>
                  </a:moveTo>
                  <a:lnTo>
                    <a:pt x="191" y="0"/>
                  </a:lnTo>
                  <a:lnTo>
                    <a:pt x="80" y="0"/>
                  </a:lnTo>
                  <a:lnTo>
                    <a:pt x="0" y="76"/>
                  </a:lnTo>
                  <a:lnTo>
                    <a:pt x="0" y="88"/>
                  </a:lnTo>
                  <a:lnTo>
                    <a:pt x="78" y="164"/>
                  </a:lnTo>
                  <a:lnTo>
                    <a:pt x="191" y="164"/>
                  </a:lnTo>
                  <a:lnTo>
                    <a:pt x="269" y="88"/>
                  </a:lnTo>
                  <a:lnTo>
                    <a:pt x="269" y="76"/>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Freeform 12">
              <a:extLst>
                <a:ext uri="{FF2B5EF4-FFF2-40B4-BE49-F238E27FC236}">
                  <a16:creationId xmlns:a16="http://schemas.microsoft.com/office/drawing/2014/main" id="{6C3D983C-BBE9-4DFA-BF40-86E36AC131AF}"/>
                </a:ext>
              </a:extLst>
            </p:cNvPr>
            <p:cNvSpPr>
              <a:spLocks/>
            </p:cNvSpPr>
            <p:nvPr/>
          </p:nvSpPr>
          <p:spPr bwMode="auto">
            <a:xfrm>
              <a:off x="6270834" y="3713111"/>
              <a:ext cx="91021" cy="26694"/>
            </a:xfrm>
            <a:custGeom>
              <a:avLst/>
              <a:gdLst>
                <a:gd name="T0" fmla="*/ 78331 w 208"/>
                <a:gd name="T1" fmla="*/ 26694 h 61"/>
                <a:gd name="T2" fmla="*/ 11378 w 208"/>
                <a:gd name="T3" fmla="*/ 26694 h 61"/>
                <a:gd name="T4" fmla="*/ 0 w 208"/>
                <a:gd name="T5" fmla="*/ 14441 h 61"/>
                <a:gd name="T6" fmla="*/ 0 w 208"/>
                <a:gd name="T7" fmla="*/ 0 h 61"/>
                <a:gd name="T8" fmla="*/ 91021 w 208"/>
                <a:gd name="T9" fmla="*/ 0 h 61"/>
                <a:gd name="T10" fmla="*/ 91021 w 208"/>
                <a:gd name="T11" fmla="*/ 14441 h 61"/>
                <a:gd name="T12" fmla="*/ 78331 w 208"/>
                <a:gd name="T13" fmla="*/ 26694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8" h="61">
                  <a:moveTo>
                    <a:pt x="179" y="61"/>
                  </a:moveTo>
                  <a:lnTo>
                    <a:pt x="26" y="61"/>
                  </a:lnTo>
                  <a:lnTo>
                    <a:pt x="0" y="33"/>
                  </a:lnTo>
                  <a:lnTo>
                    <a:pt x="0" y="0"/>
                  </a:lnTo>
                  <a:lnTo>
                    <a:pt x="208" y="0"/>
                  </a:lnTo>
                  <a:lnTo>
                    <a:pt x="208" y="33"/>
                  </a:lnTo>
                  <a:lnTo>
                    <a:pt x="179" y="61"/>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Freeform 13">
              <a:extLst>
                <a:ext uri="{FF2B5EF4-FFF2-40B4-BE49-F238E27FC236}">
                  <a16:creationId xmlns:a16="http://schemas.microsoft.com/office/drawing/2014/main" id="{61F7BABE-B29C-459D-839B-C0DC974F15D9}"/>
                </a:ext>
              </a:extLst>
            </p:cNvPr>
            <p:cNvSpPr>
              <a:spLocks/>
            </p:cNvSpPr>
            <p:nvPr/>
          </p:nvSpPr>
          <p:spPr bwMode="auto">
            <a:xfrm>
              <a:off x="6282211" y="3739805"/>
              <a:ext cx="66953" cy="350956"/>
            </a:xfrm>
            <a:custGeom>
              <a:avLst/>
              <a:gdLst>
                <a:gd name="T0" fmla="*/ 66953 w 153"/>
                <a:gd name="T1" fmla="*/ 339578 h 802"/>
                <a:gd name="T2" fmla="*/ 47699 w 153"/>
                <a:gd name="T3" fmla="*/ 350956 h 802"/>
                <a:gd name="T4" fmla="*/ 20567 w 153"/>
                <a:gd name="T5" fmla="*/ 350956 h 802"/>
                <a:gd name="T6" fmla="*/ 0 w 153"/>
                <a:gd name="T7" fmla="*/ 339578 h 802"/>
                <a:gd name="T8" fmla="*/ 0 w 153"/>
                <a:gd name="T9" fmla="*/ 0 h 802"/>
                <a:gd name="T10" fmla="*/ 66953 w 153"/>
                <a:gd name="T11" fmla="*/ 0 h 802"/>
                <a:gd name="T12" fmla="*/ 66953 w 153"/>
                <a:gd name="T13" fmla="*/ 339578 h 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 h="802">
                  <a:moveTo>
                    <a:pt x="153" y="776"/>
                  </a:moveTo>
                  <a:lnTo>
                    <a:pt x="109" y="802"/>
                  </a:lnTo>
                  <a:lnTo>
                    <a:pt x="47" y="802"/>
                  </a:lnTo>
                  <a:lnTo>
                    <a:pt x="0" y="776"/>
                  </a:lnTo>
                  <a:lnTo>
                    <a:pt x="0" y="0"/>
                  </a:lnTo>
                  <a:lnTo>
                    <a:pt x="153" y="0"/>
                  </a:lnTo>
                  <a:lnTo>
                    <a:pt x="153" y="776"/>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Freeform 14">
              <a:extLst>
                <a:ext uri="{FF2B5EF4-FFF2-40B4-BE49-F238E27FC236}">
                  <a16:creationId xmlns:a16="http://schemas.microsoft.com/office/drawing/2014/main" id="{E173C5B0-E6C0-4FDE-AB77-0A746E501531}"/>
                </a:ext>
              </a:extLst>
            </p:cNvPr>
            <p:cNvSpPr>
              <a:spLocks/>
            </p:cNvSpPr>
            <p:nvPr/>
          </p:nvSpPr>
          <p:spPr bwMode="auto">
            <a:xfrm>
              <a:off x="6283086" y="4090761"/>
              <a:ext cx="66078" cy="40259"/>
            </a:xfrm>
            <a:custGeom>
              <a:avLst/>
              <a:gdLst>
                <a:gd name="T0" fmla="*/ 66078 w 151"/>
                <a:gd name="T1" fmla="*/ 18379 h 92"/>
                <a:gd name="T2" fmla="*/ 46823 w 151"/>
                <a:gd name="T3" fmla="*/ 0 h 92"/>
                <a:gd name="T4" fmla="*/ 19692 w 151"/>
                <a:gd name="T5" fmla="*/ 0 h 92"/>
                <a:gd name="T6" fmla="*/ 0 w 151"/>
                <a:gd name="T7" fmla="*/ 18379 h 92"/>
                <a:gd name="T8" fmla="*/ 0 w 151"/>
                <a:gd name="T9" fmla="*/ 21880 h 92"/>
                <a:gd name="T10" fmla="*/ 18817 w 151"/>
                <a:gd name="T11" fmla="*/ 40259 h 92"/>
                <a:gd name="T12" fmla="*/ 46823 w 151"/>
                <a:gd name="T13" fmla="*/ 40259 h 92"/>
                <a:gd name="T14" fmla="*/ 66078 w 151"/>
                <a:gd name="T15" fmla="*/ 21880 h 92"/>
                <a:gd name="T16" fmla="*/ 66078 w 151"/>
                <a:gd name="T17" fmla="*/ 18379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1" h="92">
                  <a:moveTo>
                    <a:pt x="151" y="42"/>
                  </a:moveTo>
                  <a:lnTo>
                    <a:pt x="107" y="0"/>
                  </a:lnTo>
                  <a:lnTo>
                    <a:pt x="45" y="0"/>
                  </a:lnTo>
                  <a:lnTo>
                    <a:pt x="0" y="42"/>
                  </a:lnTo>
                  <a:lnTo>
                    <a:pt x="0" y="50"/>
                  </a:lnTo>
                  <a:lnTo>
                    <a:pt x="43" y="92"/>
                  </a:lnTo>
                  <a:lnTo>
                    <a:pt x="107" y="92"/>
                  </a:lnTo>
                  <a:lnTo>
                    <a:pt x="151" y="50"/>
                  </a:lnTo>
                  <a:lnTo>
                    <a:pt x="151" y="42"/>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 name="Freeform 15">
              <a:extLst>
                <a:ext uri="{FF2B5EF4-FFF2-40B4-BE49-F238E27FC236}">
                  <a16:creationId xmlns:a16="http://schemas.microsoft.com/office/drawing/2014/main" id="{05B1898A-78C2-45FD-83DE-809F73C6FA85}"/>
                </a:ext>
              </a:extLst>
            </p:cNvPr>
            <p:cNvSpPr>
              <a:spLocks/>
            </p:cNvSpPr>
            <p:nvPr/>
          </p:nvSpPr>
          <p:spPr bwMode="auto">
            <a:xfrm>
              <a:off x="6142617" y="3713111"/>
              <a:ext cx="91021" cy="26694"/>
            </a:xfrm>
            <a:custGeom>
              <a:avLst/>
              <a:gdLst>
                <a:gd name="T0" fmla="*/ 79643 w 208"/>
                <a:gd name="T1" fmla="*/ 26694 h 61"/>
                <a:gd name="T2" fmla="*/ 12253 w 208"/>
                <a:gd name="T3" fmla="*/ 26694 h 61"/>
                <a:gd name="T4" fmla="*/ 0 w 208"/>
                <a:gd name="T5" fmla="*/ 14441 h 61"/>
                <a:gd name="T6" fmla="*/ 0 w 208"/>
                <a:gd name="T7" fmla="*/ 0 h 61"/>
                <a:gd name="T8" fmla="*/ 91021 w 208"/>
                <a:gd name="T9" fmla="*/ 0 h 61"/>
                <a:gd name="T10" fmla="*/ 91021 w 208"/>
                <a:gd name="T11" fmla="*/ 14441 h 61"/>
                <a:gd name="T12" fmla="*/ 79643 w 208"/>
                <a:gd name="T13" fmla="*/ 26694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8" h="61">
                  <a:moveTo>
                    <a:pt x="182" y="61"/>
                  </a:moveTo>
                  <a:lnTo>
                    <a:pt x="28" y="61"/>
                  </a:lnTo>
                  <a:lnTo>
                    <a:pt x="0" y="33"/>
                  </a:lnTo>
                  <a:lnTo>
                    <a:pt x="0" y="0"/>
                  </a:lnTo>
                  <a:lnTo>
                    <a:pt x="208" y="0"/>
                  </a:lnTo>
                  <a:lnTo>
                    <a:pt x="208" y="33"/>
                  </a:lnTo>
                  <a:lnTo>
                    <a:pt x="182" y="61"/>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Freeform 16">
              <a:extLst>
                <a:ext uri="{FF2B5EF4-FFF2-40B4-BE49-F238E27FC236}">
                  <a16:creationId xmlns:a16="http://schemas.microsoft.com/office/drawing/2014/main" id="{A6A53ADA-E927-4197-B98D-0DF760E3D2A8}"/>
                </a:ext>
              </a:extLst>
            </p:cNvPr>
            <p:cNvSpPr>
              <a:spLocks/>
            </p:cNvSpPr>
            <p:nvPr/>
          </p:nvSpPr>
          <p:spPr bwMode="auto">
            <a:xfrm>
              <a:off x="6154869" y="3739805"/>
              <a:ext cx="66078" cy="350956"/>
            </a:xfrm>
            <a:custGeom>
              <a:avLst/>
              <a:gdLst>
                <a:gd name="T0" fmla="*/ 66078 w 151"/>
                <a:gd name="T1" fmla="*/ 339578 h 802"/>
                <a:gd name="T2" fmla="*/ 46823 w 151"/>
                <a:gd name="T3" fmla="*/ 350956 h 802"/>
                <a:gd name="T4" fmla="*/ 19692 w 151"/>
                <a:gd name="T5" fmla="*/ 350956 h 802"/>
                <a:gd name="T6" fmla="*/ 0 w 151"/>
                <a:gd name="T7" fmla="*/ 339578 h 802"/>
                <a:gd name="T8" fmla="*/ 0 w 151"/>
                <a:gd name="T9" fmla="*/ 0 h 802"/>
                <a:gd name="T10" fmla="*/ 66078 w 151"/>
                <a:gd name="T11" fmla="*/ 0 h 802"/>
                <a:gd name="T12" fmla="*/ 66078 w 151"/>
                <a:gd name="T13" fmla="*/ 339578 h 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1" h="802">
                  <a:moveTo>
                    <a:pt x="151" y="776"/>
                  </a:moveTo>
                  <a:lnTo>
                    <a:pt x="107" y="802"/>
                  </a:lnTo>
                  <a:lnTo>
                    <a:pt x="45" y="802"/>
                  </a:lnTo>
                  <a:lnTo>
                    <a:pt x="0" y="776"/>
                  </a:lnTo>
                  <a:lnTo>
                    <a:pt x="0" y="0"/>
                  </a:lnTo>
                  <a:lnTo>
                    <a:pt x="151" y="0"/>
                  </a:lnTo>
                  <a:lnTo>
                    <a:pt x="151" y="776"/>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17">
              <a:extLst>
                <a:ext uri="{FF2B5EF4-FFF2-40B4-BE49-F238E27FC236}">
                  <a16:creationId xmlns:a16="http://schemas.microsoft.com/office/drawing/2014/main" id="{66832F98-D0EA-460B-BDBE-CF369E57D0A0}"/>
                </a:ext>
              </a:extLst>
            </p:cNvPr>
            <p:cNvSpPr>
              <a:spLocks/>
            </p:cNvSpPr>
            <p:nvPr/>
          </p:nvSpPr>
          <p:spPr bwMode="auto">
            <a:xfrm>
              <a:off x="6154869" y="4090761"/>
              <a:ext cx="66078" cy="40259"/>
            </a:xfrm>
            <a:custGeom>
              <a:avLst/>
              <a:gdLst>
                <a:gd name="T0" fmla="*/ 66078 w 151"/>
                <a:gd name="T1" fmla="*/ 18379 h 92"/>
                <a:gd name="T2" fmla="*/ 47699 w 151"/>
                <a:gd name="T3" fmla="*/ 0 h 92"/>
                <a:gd name="T4" fmla="*/ 19692 w 151"/>
                <a:gd name="T5" fmla="*/ 0 h 92"/>
                <a:gd name="T6" fmla="*/ 0 w 151"/>
                <a:gd name="T7" fmla="*/ 18379 h 92"/>
                <a:gd name="T8" fmla="*/ 0 w 151"/>
                <a:gd name="T9" fmla="*/ 21880 h 92"/>
                <a:gd name="T10" fmla="*/ 19692 w 151"/>
                <a:gd name="T11" fmla="*/ 40259 h 92"/>
                <a:gd name="T12" fmla="*/ 47699 w 151"/>
                <a:gd name="T13" fmla="*/ 40259 h 92"/>
                <a:gd name="T14" fmla="*/ 66078 w 151"/>
                <a:gd name="T15" fmla="*/ 21880 h 92"/>
                <a:gd name="T16" fmla="*/ 66078 w 151"/>
                <a:gd name="T17" fmla="*/ 18379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1" h="92">
                  <a:moveTo>
                    <a:pt x="151" y="42"/>
                  </a:moveTo>
                  <a:lnTo>
                    <a:pt x="109" y="0"/>
                  </a:lnTo>
                  <a:lnTo>
                    <a:pt x="45" y="0"/>
                  </a:lnTo>
                  <a:lnTo>
                    <a:pt x="0" y="42"/>
                  </a:lnTo>
                  <a:lnTo>
                    <a:pt x="0" y="50"/>
                  </a:lnTo>
                  <a:lnTo>
                    <a:pt x="45" y="92"/>
                  </a:lnTo>
                  <a:lnTo>
                    <a:pt x="109" y="92"/>
                  </a:lnTo>
                  <a:lnTo>
                    <a:pt x="151" y="50"/>
                  </a:lnTo>
                  <a:lnTo>
                    <a:pt x="151" y="42"/>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21" name="Gruppieren 9">
            <a:extLst>
              <a:ext uri="{FF2B5EF4-FFF2-40B4-BE49-F238E27FC236}">
                <a16:creationId xmlns:a16="http://schemas.microsoft.com/office/drawing/2014/main" id="{6B70756F-DEE3-483A-8802-84FDC2FA4F99}"/>
              </a:ext>
            </a:extLst>
          </p:cNvPr>
          <p:cNvGrpSpPr>
            <a:grpSpLocks/>
          </p:cNvGrpSpPr>
          <p:nvPr/>
        </p:nvGrpSpPr>
        <p:grpSpPr bwMode="auto">
          <a:xfrm>
            <a:off x="4403725" y="4400550"/>
            <a:ext cx="746125" cy="468313"/>
            <a:chOff x="4403324" y="5132772"/>
            <a:chExt cx="747204" cy="467558"/>
          </a:xfrm>
        </p:grpSpPr>
        <p:sp>
          <p:nvSpPr>
            <p:cNvPr id="122" name="Ellipse 120">
              <a:extLst>
                <a:ext uri="{FF2B5EF4-FFF2-40B4-BE49-F238E27FC236}">
                  <a16:creationId xmlns:a16="http://schemas.microsoft.com/office/drawing/2014/main" id="{A745317A-F01C-4988-82FA-663BD7F2C451}"/>
                </a:ext>
              </a:extLst>
            </p:cNvPr>
            <p:cNvSpPr/>
            <p:nvPr/>
          </p:nvSpPr>
          <p:spPr bwMode="auto">
            <a:xfrm>
              <a:off x="4454197" y="5229454"/>
              <a:ext cx="317959" cy="315403"/>
            </a:xfrm>
            <a:prstGeom prst="ellipse">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3" name="Abgerundetes Rechteck 27">
              <a:extLst>
                <a:ext uri="{FF2B5EF4-FFF2-40B4-BE49-F238E27FC236}">
                  <a16:creationId xmlns:a16="http://schemas.microsoft.com/office/drawing/2014/main" id="{EF340D2A-1E1F-463E-9F71-98DD94FE7C2A}"/>
                </a:ext>
              </a:extLst>
            </p:cNvPr>
            <p:cNvSpPr/>
            <p:nvPr/>
          </p:nvSpPr>
          <p:spPr bwMode="auto">
            <a:xfrm>
              <a:off x="4807132" y="5180320"/>
              <a:ext cx="122415" cy="68153"/>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4" name="Abgerundetes Rechteck 3">
              <a:extLst>
                <a:ext uri="{FF2B5EF4-FFF2-40B4-BE49-F238E27FC236}">
                  <a16:creationId xmlns:a16="http://schemas.microsoft.com/office/drawing/2014/main" id="{A05E4A6E-FE41-4019-8E02-622E1D4B4AB2}"/>
                </a:ext>
              </a:extLst>
            </p:cNvPr>
            <p:cNvSpPr/>
            <p:nvPr/>
          </p:nvSpPr>
          <p:spPr bwMode="auto">
            <a:xfrm>
              <a:off x="4729233" y="5245303"/>
              <a:ext cx="421295" cy="286874"/>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5" name="Abgerundetes Rechteck 30">
              <a:extLst>
                <a:ext uri="{FF2B5EF4-FFF2-40B4-BE49-F238E27FC236}">
                  <a16:creationId xmlns:a16="http://schemas.microsoft.com/office/drawing/2014/main" id="{B5EC7EA3-210F-44C8-A4EA-5D00BF6C2A29}"/>
                </a:ext>
              </a:extLst>
            </p:cNvPr>
            <p:cNvSpPr/>
            <p:nvPr/>
          </p:nvSpPr>
          <p:spPr bwMode="auto">
            <a:xfrm>
              <a:off x="4403324" y="5270662"/>
              <a:ext cx="112876" cy="231401"/>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6" name="Rechteck 124">
              <a:extLst>
                <a:ext uri="{FF2B5EF4-FFF2-40B4-BE49-F238E27FC236}">
                  <a16:creationId xmlns:a16="http://schemas.microsoft.com/office/drawing/2014/main" id="{C632570C-9D1D-454F-A70B-D7BB566CB981}"/>
                </a:ext>
              </a:extLst>
            </p:cNvPr>
            <p:cNvSpPr/>
            <p:nvPr/>
          </p:nvSpPr>
          <p:spPr bwMode="auto">
            <a:xfrm>
              <a:off x="4449429" y="5185076"/>
              <a:ext cx="178057" cy="41525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7" name="Rechteck 125">
              <a:extLst>
                <a:ext uri="{FF2B5EF4-FFF2-40B4-BE49-F238E27FC236}">
                  <a16:creationId xmlns:a16="http://schemas.microsoft.com/office/drawing/2014/main" id="{6C9C5380-130A-463C-8F43-7A08AE565B89}"/>
                </a:ext>
              </a:extLst>
            </p:cNvPr>
            <p:cNvSpPr/>
            <p:nvPr/>
          </p:nvSpPr>
          <p:spPr bwMode="auto">
            <a:xfrm>
              <a:off x="4419222" y="5132772"/>
              <a:ext cx="238469" cy="4913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128" name="Gruppieren 804">
            <a:extLst>
              <a:ext uri="{FF2B5EF4-FFF2-40B4-BE49-F238E27FC236}">
                <a16:creationId xmlns:a16="http://schemas.microsoft.com/office/drawing/2014/main" id="{82A66267-1257-488E-B475-578D1B69A20C}"/>
              </a:ext>
            </a:extLst>
          </p:cNvPr>
          <p:cNvGrpSpPr>
            <a:grpSpLocks/>
          </p:cNvGrpSpPr>
          <p:nvPr/>
        </p:nvGrpSpPr>
        <p:grpSpPr bwMode="auto">
          <a:xfrm>
            <a:off x="3638550" y="4210050"/>
            <a:ext cx="2705100" cy="565150"/>
            <a:chOff x="3639303" y="4209817"/>
            <a:chExt cx="2704545" cy="565867"/>
          </a:xfrm>
        </p:grpSpPr>
        <p:grpSp>
          <p:nvGrpSpPr>
            <p:cNvPr id="129" name="Gruppieren 13">
              <a:extLst>
                <a:ext uri="{FF2B5EF4-FFF2-40B4-BE49-F238E27FC236}">
                  <a16:creationId xmlns:a16="http://schemas.microsoft.com/office/drawing/2014/main" id="{E84789C2-4DD6-40E1-A97A-811CEA59C86A}"/>
                </a:ext>
              </a:extLst>
            </p:cNvPr>
            <p:cNvGrpSpPr>
              <a:grpSpLocks/>
            </p:cNvGrpSpPr>
            <p:nvPr/>
          </p:nvGrpSpPr>
          <p:grpSpPr bwMode="auto">
            <a:xfrm>
              <a:off x="3639303" y="4209817"/>
              <a:ext cx="489347" cy="565867"/>
              <a:chOff x="2652713" y="5123342"/>
              <a:chExt cx="489347" cy="565867"/>
            </a:xfrm>
          </p:grpSpPr>
          <p:sp>
            <p:nvSpPr>
              <p:cNvPr id="137" name="Abgerundetes Rechteck 31">
                <a:extLst>
                  <a:ext uri="{FF2B5EF4-FFF2-40B4-BE49-F238E27FC236}">
                    <a16:creationId xmlns:a16="http://schemas.microsoft.com/office/drawing/2014/main" id="{39B9490A-7633-4E43-9C03-3000757EDC91}"/>
                  </a:ext>
                </a:extLst>
              </p:cNvPr>
              <p:cNvSpPr/>
              <p:nvPr/>
            </p:nvSpPr>
            <p:spPr bwMode="auto">
              <a:xfrm>
                <a:off x="2741595" y="5123342"/>
                <a:ext cx="303151" cy="36559"/>
              </a:xfrm>
              <a:prstGeom prst="roundRect">
                <a:avLst>
                  <a:gd name="adj" fmla="val 50000"/>
                </a:avLst>
              </a:prstGeom>
              <a:solidFill>
                <a:srgbClr val="41AAC8"/>
              </a:solidFill>
              <a:ln w="19050">
                <a:solidFill>
                  <a:schemeClr val="tx1"/>
                </a:solidFill>
                <a:miter lim="800000"/>
              </a:ln>
              <a:effectLst/>
              <a:extLst/>
            </p:spPr>
            <p:txBody>
              <a:bodyPr lIns="108013" tIns="54006" rIns="108013" bIns="54006" spcCol="72000"/>
              <a:lstStyle/>
              <a:p>
                <a:pPr algn="ctr" fontAlgn="auto">
                  <a:spcAft>
                    <a:spcPts val="0"/>
                  </a:spcAft>
                  <a:buClr>
                    <a:srgbClr val="879BAA"/>
                  </a:buClr>
                  <a:defRPr/>
                </a:pPr>
                <a:endParaRPr lang="en-US" sz="1200" kern="0" dirty="0">
                  <a:solidFill>
                    <a:srgbClr val="000000"/>
                  </a:solidFill>
                  <a:latin typeface="Arial" charset="0"/>
                  <a:cs typeface="+mn-cs"/>
                </a:endParaRPr>
              </a:p>
            </p:txBody>
          </p:sp>
          <p:sp>
            <p:nvSpPr>
              <p:cNvPr id="138" name="Freihandform 6">
                <a:extLst>
                  <a:ext uri="{FF2B5EF4-FFF2-40B4-BE49-F238E27FC236}">
                    <a16:creationId xmlns:a16="http://schemas.microsoft.com/office/drawing/2014/main" id="{230E4933-A3E9-415C-94E7-5E703BD9BA9D}"/>
                  </a:ext>
                </a:extLst>
              </p:cNvPr>
              <p:cNvSpPr/>
              <p:nvPr/>
            </p:nvSpPr>
            <p:spPr bwMode="auto">
              <a:xfrm>
                <a:off x="2652713" y="5161490"/>
                <a:ext cx="488850" cy="503876"/>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347" h="503635">
                    <a:moveTo>
                      <a:pt x="61912" y="315516"/>
                    </a:moveTo>
                    <a:lnTo>
                      <a:pt x="0" y="315516"/>
                    </a:lnTo>
                    <a:lnTo>
                      <a:pt x="0" y="503635"/>
                    </a:lnTo>
                    <a:lnTo>
                      <a:pt x="57150" y="503635"/>
                    </a:lnTo>
                    <a:lnTo>
                      <a:pt x="57150" y="464344"/>
                    </a:lnTo>
                    <a:lnTo>
                      <a:pt x="157162" y="464344"/>
                    </a:lnTo>
                    <a:lnTo>
                      <a:pt x="329803" y="464344"/>
                    </a:lnTo>
                    <a:lnTo>
                      <a:pt x="429815" y="464344"/>
                    </a:lnTo>
                    <a:lnTo>
                      <a:pt x="429815" y="503635"/>
                    </a:lnTo>
                    <a:lnTo>
                      <a:pt x="489347" y="503635"/>
                    </a:lnTo>
                    <a:lnTo>
                      <a:pt x="489347" y="315516"/>
                    </a:lnTo>
                    <a:lnTo>
                      <a:pt x="428625" y="315516"/>
                    </a:lnTo>
                    <a:lnTo>
                      <a:pt x="428625" y="359569"/>
                    </a:lnTo>
                    <a:lnTo>
                      <a:pt x="351234" y="359569"/>
                    </a:lnTo>
                    <a:lnTo>
                      <a:pt x="351234" y="242888"/>
                    </a:lnTo>
                    <a:lnTo>
                      <a:pt x="394097" y="242888"/>
                    </a:lnTo>
                    <a:lnTo>
                      <a:pt x="394097" y="205979"/>
                    </a:lnTo>
                    <a:lnTo>
                      <a:pt x="303609" y="205979"/>
                    </a:lnTo>
                    <a:lnTo>
                      <a:pt x="303609" y="89297"/>
                    </a:lnTo>
                    <a:lnTo>
                      <a:pt x="258365" y="89297"/>
                    </a:lnTo>
                    <a:lnTo>
                      <a:pt x="258365" y="0"/>
                    </a:lnTo>
                    <a:lnTo>
                      <a:pt x="228600" y="0"/>
                    </a:lnTo>
                    <a:lnTo>
                      <a:pt x="228600" y="92869"/>
                    </a:lnTo>
                    <a:lnTo>
                      <a:pt x="180975" y="92869"/>
                    </a:lnTo>
                    <a:lnTo>
                      <a:pt x="180975" y="205979"/>
                    </a:lnTo>
                    <a:lnTo>
                      <a:pt x="91678" y="205979"/>
                    </a:lnTo>
                    <a:lnTo>
                      <a:pt x="91678" y="241697"/>
                    </a:lnTo>
                    <a:lnTo>
                      <a:pt x="133350" y="241697"/>
                    </a:lnTo>
                    <a:lnTo>
                      <a:pt x="133350" y="359569"/>
                    </a:lnTo>
                    <a:lnTo>
                      <a:pt x="59531" y="361950"/>
                    </a:lnTo>
                    <a:lnTo>
                      <a:pt x="61912" y="315516"/>
                    </a:lnTo>
                    <a:close/>
                  </a:path>
                </a:pathLst>
              </a:cu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39" name="Akkord 35">
                <a:extLst>
                  <a:ext uri="{FF2B5EF4-FFF2-40B4-BE49-F238E27FC236}">
                    <a16:creationId xmlns:a16="http://schemas.microsoft.com/office/drawing/2014/main" id="{1DCA7E1E-0EC9-4B86-B1E0-1A775DBC4E73}"/>
                  </a:ext>
                </a:extLst>
              </p:cNvPr>
              <p:cNvSpPr/>
              <p:nvPr/>
            </p:nvSpPr>
            <p:spPr bwMode="auto">
              <a:xfrm rot="20368306">
                <a:off x="2781275" y="5469856"/>
                <a:ext cx="219030" cy="219353"/>
              </a:xfrm>
              <a:prstGeom prst="chord">
                <a:avLst>
                  <a:gd name="adj1" fmla="val 2700000"/>
                  <a:gd name="adj2" fmla="val 10540069"/>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40" name="Akkord 8">
                <a:extLst>
                  <a:ext uri="{FF2B5EF4-FFF2-40B4-BE49-F238E27FC236}">
                    <a16:creationId xmlns:a16="http://schemas.microsoft.com/office/drawing/2014/main" id="{6D7115E0-B64B-4590-B093-9998AA20DA96}"/>
                  </a:ext>
                </a:extLst>
              </p:cNvPr>
              <p:cNvSpPr/>
              <p:nvPr/>
            </p:nvSpPr>
            <p:spPr bwMode="auto">
              <a:xfrm rot="20368306">
                <a:off x="2779687" y="5455551"/>
                <a:ext cx="219030" cy="219353"/>
              </a:xfrm>
              <a:prstGeom prst="chord">
                <a:avLst>
                  <a:gd name="adj1" fmla="val 2700000"/>
                  <a:gd name="adj2" fmla="val 10540069"/>
                </a:avLst>
              </a:prstGeom>
              <a:solidFill>
                <a:srgbClr val="41AAC8"/>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141" name="Gerade Verbindung 10">
                <a:extLst>
                  <a:ext uri="{FF2B5EF4-FFF2-40B4-BE49-F238E27FC236}">
                    <a16:creationId xmlns:a16="http://schemas.microsoft.com/office/drawing/2014/main" id="{9809C0F4-FFCE-4099-AAB7-3C8A88850447}"/>
                  </a:ext>
                </a:extLst>
              </p:cNvPr>
              <p:cNvCxnSpPr/>
              <p:nvPr/>
            </p:nvCxnSpPr>
            <p:spPr bwMode="auto">
              <a:xfrm>
                <a:off x="2786036" y="5401507"/>
                <a:ext cx="217444" cy="1589"/>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2" name="Gerade Verbindung 38">
                <a:extLst>
                  <a:ext uri="{FF2B5EF4-FFF2-40B4-BE49-F238E27FC236}">
                    <a16:creationId xmlns:a16="http://schemas.microsoft.com/office/drawing/2014/main" id="{AC173ADC-0D12-474A-B91D-3A0B415D6712}"/>
                  </a:ext>
                </a:extLst>
              </p:cNvPr>
              <p:cNvCxnSpPr/>
              <p:nvPr/>
            </p:nvCxnSpPr>
            <p:spPr bwMode="auto">
              <a:xfrm>
                <a:off x="2786036" y="5371306"/>
                <a:ext cx="217444"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130" name="Gruppieren 42">
              <a:extLst>
                <a:ext uri="{FF2B5EF4-FFF2-40B4-BE49-F238E27FC236}">
                  <a16:creationId xmlns:a16="http://schemas.microsoft.com/office/drawing/2014/main" id="{70F21C71-20D6-4017-9E45-9C8B3DEA7C76}"/>
                </a:ext>
              </a:extLst>
            </p:cNvPr>
            <p:cNvGrpSpPr>
              <a:grpSpLocks/>
            </p:cNvGrpSpPr>
            <p:nvPr/>
          </p:nvGrpSpPr>
          <p:grpSpPr bwMode="auto">
            <a:xfrm>
              <a:off x="5854501" y="4209817"/>
              <a:ext cx="489347" cy="565867"/>
              <a:chOff x="2652713" y="5123342"/>
              <a:chExt cx="489347" cy="565867"/>
            </a:xfrm>
          </p:grpSpPr>
          <p:sp>
            <p:nvSpPr>
              <p:cNvPr id="131" name="Abgerundetes Rechteck 43">
                <a:extLst>
                  <a:ext uri="{FF2B5EF4-FFF2-40B4-BE49-F238E27FC236}">
                    <a16:creationId xmlns:a16="http://schemas.microsoft.com/office/drawing/2014/main" id="{32CEC782-9C9B-477C-8D7E-2A587B33C009}"/>
                  </a:ext>
                </a:extLst>
              </p:cNvPr>
              <p:cNvSpPr/>
              <p:nvPr/>
            </p:nvSpPr>
            <p:spPr bwMode="auto">
              <a:xfrm>
                <a:off x="2742092" y="5123342"/>
                <a:ext cx="303151" cy="36559"/>
              </a:xfrm>
              <a:prstGeom prst="roundRect">
                <a:avLst>
                  <a:gd name="adj" fmla="val 50000"/>
                </a:avLst>
              </a:prstGeom>
              <a:solidFill>
                <a:srgbClr val="41AAC8"/>
              </a:solidFill>
              <a:ln w="19050">
                <a:solidFill>
                  <a:schemeClr val="tx1"/>
                </a:solidFill>
                <a:miter lim="800000"/>
              </a:ln>
              <a:effectLst/>
              <a:extLst/>
            </p:spPr>
            <p:txBody>
              <a:bodyPr lIns="108013" tIns="54006" rIns="108013" bIns="54006" spcCol="72000"/>
              <a:lstStyle/>
              <a:p>
                <a:pPr algn="ctr" fontAlgn="auto">
                  <a:spcAft>
                    <a:spcPts val="0"/>
                  </a:spcAft>
                  <a:buClr>
                    <a:srgbClr val="879BAA"/>
                  </a:buClr>
                  <a:defRPr/>
                </a:pPr>
                <a:endParaRPr lang="en-US" sz="1200" kern="0" dirty="0">
                  <a:solidFill>
                    <a:srgbClr val="000000"/>
                  </a:solidFill>
                  <a:latin typeface="Arial" charset="0"/>
                  <a:cs typeface="+mn-cs"/>
                </a:endParaRPr>
              </a:p>
            </p:txBody>
          </p:sp>
          <p:sp>
            <p:nvSpPr>
              <p:cNvPr id="132" name="Freihandform 44">
                <a:extLst>
                  <a:ext uri="{FF2B5EF4-FFF2-40B4-BE49-F238E27FC236}">
                    <a16:creationId xmlns:a16="http://schemas.microsoft.com/office/drawing/2014/main" id="{0886B8C0-78CB-4BDB-9176-E4B8838716DB}"/>
                  </a:ext>
                </a:extLst>
              </p:cNvPr>
              <p:cNvSpPr/>
              <p:nvPr/>
            </p:nvSpPr>
            <p:spPr bwMode="auto">
              <a:xfrm>
                <a:off x="2653210" y="5161490"/>
                <a:ext cx="488850" cy="503876"/>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347" h="503635">
                    <a:moveTo>
                      <a:pt x="61912" y="315516"/>
                    </a:moveTo>
                    <a:lnTo>
                      <a:pt x="0" y="315516"/>
                    </a:lnTo>
                    <a:lnTo>
                      <a:pt x="0" y="503635"/>
                    </a:lnTo>
                    <a:lnTo>
                      <a:pt x="57150" y="503635"/>
                    </a:lnTo>
                    <a:lnTo>
                      <a:pt x="57150" y="464344"/>
                    </a:lnTo>
                    <a:lnTo>
                      <a:pt x="157162" y="464344"/>
                    </a:lnTo>
                    <a:lnTo>
                      <a:pt x="329803" y="464344"/>
                    </a:lnTo>
                    <a:lnTo>
                      <a:pt x="429815" y="464344"/>
                    </a:lnTo>
                    <a:lnTo>
                      <a:pt x="429815" y="503635"/>
                    </a:lnTo>
                    <a:lnTo>
                      <a:pt x="489347" y="503635"/>
                    </a:lnTo>
                    <a:lnTo>
                      <a:pt x="489347" y="315516"/>
                    </a:lnTo>
                    <a:lnTo>
                      <a:pt x="428625" y="315516"/>
                    </a:lnTo>
                    <a:lnTo>
                      <a:pt x="428625" y="359569"/>
                    </a:lnTo>
                    <a:lnTo>
                      <a:pt x="351234" y="359569"/>
                    </a:lnTo>
                    <a:lnTo>
                      <a:pt x="351234" y="242888"/>
                    </a:lnTo>
                    <a:lnTo>
                      <a:pt x="394097" y="242888"/>
                    </a:lnTo>
                    <a:lnTo>
                      <a:pt x="394097" y="205979"/>
                    </a:lnTo>
                    <a:lnTo>
                      <a:pt x="303609" y="205979"/>
                    </a:lnTo>
                    <a:lnTo>
                      <a:pt x="303609" y="89297"/>
                    </a:lnTo>
                    <a:lnTo>
                      <a:pt x="258365" y="89297"/>
                    </a:lnTo>
                    <a:lnTo>
                      <a:pt x="258365" y="0"/>
                    </a:lnTo>
                    <a:lnTo>
                      <a:pt x="228600" y="0"/>
                    </a:lnTo>
                    <a:lnTo>
                      <a:pt x="228600" y="92869"/>
                    </a:lnTo>
                    <a:lnTo>
                      <a:pt x="180975" y="92869"/>
                    </a:lnTo>
                    <a:lnTo>
                      <a:pt x="180975" y="205979"/>
                    </a:lnTo>
                    <a:lnTo>
                      <a:pt x="91678" y="205979"/>
                    </a:lnTo>
                    <a:lnTo>
                      <a:pt x="91678" y="241697"/>
                    </a:lnTo>
                    <a:lnTo>
                      <a:pt x="133350" y="241697"/>
                    </a:lnTo>
                    <a:lnTo>
                      <a:pt x="133350" y="359569"/>
                    </a:lnTo>
                    <a:lnTo>
                      <a:pt x="59531" y="361950"/>
                    </a:lnTo>
                    <a:lnTo>
                      <a:pt x="61912" y="315516"/>
                    </a:lnTo>
                    <a:close/>
                  </a:path>
                </a:pathLst>
              </a:cu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33" name="Akkord 45">
                <a:extLst>
                  <a:ext uri="{FF2B5EF4-FFF2-40B4-BE49-F238E27FC236}">
                    <a16:creationId xmlns:a16="http://schemas.microsoft.com/office/drawing/2014/main" id="{8646115E-2B6D-4E72-A49E-1CD54AA641E0}"/>
                  </a:ext>
                </a:extLst>
              </p:cNvPr>
              <p:cNvSpPr/>
              <p:nvPr/>
            </p:nvSpPr>
            <p:spPr bwMode="auto">
              <a:xfrm rot="20368306">
                <a:off x="2781772" y="5469856"/>
                <a:ext cx="219030" cy="219353"/>
              </a:xfrm>
              <a:prstGeom prst="chord">
                <a:avLst>
                  <a:gd name="adj1" fmla="val 2700000"/>
                  <a:gd name="adj2" fmla="val 10540069"/>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34" name="Akkord 46">
                <a:extLst>
                  <a:ext uri="{FF2B5EF4-FFF2-40B4-BE49-F238E27FC236}">
                    <a16:creationId xmlns:a16="http://schemas.microsoft.com/office/drawing/2014/main" id="{A298E63E-6A21-4956-9E95-B4B83B6DA714}"/>
                  </a:ext>
                </a:extLst>
              </p:cNvPr>
              <p:cNvSpPr/>
              <p:nvPr/>
            </p:nvSpPr>
            <p:spPr bwMode="auto">
              <a:xfrm rot="20368306">
                <a:off x="2780184" y="5455551"/>
                <a:ext cx="219030" cy="219353"/>
              </a:xfrm>
              <a:prstGeom prst="chord">
                <a:avLst>
                  <a:gd name="adj1" fmla="val 2700000"/>
                  <a:gd name="adj2" fmla="val 10540069"/>
                </a:avLst>
              </a:prstGeom>
              <a:solidFill>
                <a:srgbClr val="41AAC8"/>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135" name="Gerade Verbindung 47">
                <a:extLst>
                  <a:ext uri="{FF2B5EF4-FFF2-40B4-BE49-F238E27FC236}">
                    <a16:creationId xmlns:a16="http://schemas.microsoft.com/office/drawing/2014/main" id="{C19E6382-EE88-4445-B9F0-FFF73C891380}"/>
                  </a:ext>
                </a:extLst>
              </p:cNvPr>
              <p:cNvCxnSpPr/>
              <p:nvPr/>
            </p:nvCxnSpPr>
            <p:spPr bwMode="auto">
              <a:xfrm>
                <a:off x="2786533" y="5401507"/>
                <a:ext cx="217444" cy="1589"/>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6" name="Gerade Verbindung 48">
                <a:extLst>
                  <a:ext uri="{FF2B5EF4-FFF2-40B4-BE49-F238E27FC236}">
                    <a16:creationId xmlns:a16="http://schemas.microsoft.com/office/drawing/2014/main" id="{7C01AB38-16AA-45CD-A2FE-191C099177C4}"/>
                  </a:ext>
                </a:extLst>
              </p:cNvPr>
              <p:cNvCxnSpPr/>
              <p:nvPr/>
            </p:nvCxnSpPr>
            <p:spPr bwMode="auto">
              <a:xfrm>
                <a:off x="2786533" y="5371306"/>
                <a:ext cx="217444"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grpSp>
        <p:nvGrpSpPr>
          <p:cNvPr id="143" name="Gruppieren 16">
            <a:extLst>
              <a:ext uri="{FF2B5EF4-FFF2-40B4-BE49-F238E27FC236}">
                <a16:creationId xmlns:a16="http://schemas.microsoft.com/office/drawing/2014/main" id="{D1E86DF4-3E8B-4459-8EC0-E66E36F53976}"/>
              </a:ext>
            </a:extLst>
          </p:cNvPr>
          <p:cNvGrpSpPr>
            <a:grpSpLocks/>
          </p:cNvGrpSpPr>
          <p:nvPr/>
        </p:nvGrpSpPr>
        <p:grpSpPr bwMode="auto">
          <a:xfrm>
            <a:off x="5365750" y="4454525"/>
            <a:ext cx="488950" cy="320675"/>
            <a:chOff x="5365475" y="5162802"/>
            <a:chExt cx="489347" cy="321870"/>
          </a:xfrm>
        </p:grpSpPr>
        <p:sp>
          <p:nvSpPr>
            <p:cNvPr id="144" name="Freihandform 51">
              <a:extLst>
                <a:ext uri="{FF2B5EF4-FFF2-40B4-BE49-F238E27FC236}">
                  <a16:creationId xmlns:a16="http://schemas.microsoft.com/office/drawing/2014/main" id="{AFCCAEA4-9E4A-431A-9AF4-A5C599C13436}"/>
                </a:ext>
              </a:extLst>
            </p:cNvPr>
            <p:cNvSpPr/>
            <p:nvPr/>
          </p:nvSpPr>
          <p:spPr bwMode="auto">
            <a:xfrm>
              <a:off x="5365475" y="5162802"/>
              <a:ext cx="489347" cy="297969"/>
            </a:xfrm>
            <a:custGeom>
              <a:avLst/>
              <a:gdLst>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61912 w 489347"/>
                <a:gd name="connsiteY29"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55997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58365 w 489347"/>
                <a:gd name="connsiteY20" fmla="*/ 0 h 503635"/>
                <a:gd name="connsiteX21" fmla="*/ 228600 w 489347"/>
                <a:gd name="connsiteY21" fmla="*/ 0 h 503635"/>
                <a:gd name="connsiteX22" fmla="*/ 228600 w 489347"/>
                <a:gd name="connsiteY22" fmla="*/ 92869 h 503635"/>
                <a:gd name="connsiteX23" fmla="*/ 180975 w 489347"/>
                <a:gd name="connsiteY23" fmla="*/ 92869 h 503635"/>
                <a:gd name="connsiteX24" fmla="*/ 180975 w 489347"/>
                <a:gd name="connsiteY24" fmla="*/ 205979 h 503635"/>
                <a:gd name="connsiteX25" fmla="*/ 91678 w 489347"/>
                <a:gd name="connsiteY25" fmla="*/ 205979 h 503635"/>
                <a:gd name="connsiteX26" fmla="*/ 91678 w 489347"/>
                <a:gd name="connsiteY26" fmla="*/ 241697 h 503635"/>
                <a:gd name="connsiteX27" fmla="*/ 133350 w 489347"/>
                <a:gd name="connsiteY27" fmla="*/ 241697 h 503635"/>
                <a:gd name="connsiteX28" fmla="*/ 133350 w 489347"/>
                <a:gd name="connsiteY28" fmla="*/ 359569 h 503635"/>
                <a:gd name="connsiteX29" fmla="*/ 59531 w 489347"/>
                <a:gd name="connsiteY29" fmla="*/ 361950 h 503635"/>
                <a:gd name="connsiteX30" fmla="*/ 61912 w 489347"/>
                <a:gd name="connsiteY30" fmla="*/ 315516 h 503635"/>
                <a:gd name="connsiteX0" fmla="*/ 61912 w 489347"/>
                <a:gd name="connsiteY0" fmla="*/ 315516 h 503635"/>
                <a:gd name="connsiteX1" fmla="*/ 0 w 489347"/>
                <a:gd name="connsiteY1" fmla="*/ 315516 h 503635"/>
                <a:gd name="connsiteX2" fmla="*/ 0 w 489347"/>
                <a:gd name="connsiteY2" fmla="*/ 503635 h 503635"/>
                <a:gd name="connsiteX3" fmla="*/ 57150 w 489347"/>
                <a:gd name="connsiteY3" fmla="*/ 503635 h 503635"/>
                <a:gd name="connsiteX4" fmla="*/ 57150 w 489347"/>
                <a:gd name="connsiteY4" fmla="*/ 464344 h 503635"/>
                <a:gd name="connsiteX5" fmla="*/ 157162 w 489347"/>
                <a:gd name="connsiteY5" fmla="*/ 464344 h 503635"/>
                <a:gd name="connsiteX6" fmla="*/ 329803 w 489347"/>
                <a:gd name="connsiteY6" fmla="*/ 464344 h 503635"/>
                <a:gd name="connsiteX7" fmla="*/ 429815 w 489347"/>
                <a:gd name="connsiteY7" fmla="*/ 464344 h 503635"/>
                <a:gd name="connsiteX8" fmla="*/ 429815 w 489347"/>
                <a:gd name="connsiteY8" fmla="*/ 503635 h 503635"/>
                <a:gd name="connsiteX9" fmla="*/ 489347 w 489347"/>
                <a:gd name="connsiteY9" fmla="*/ 503635 h 503635"/>
                <a:gd name="connsiteX10" fmla="*/ 489347 w 489347"/>
                <a:gd name="connsiteY10" fmla="*/ 315516 h 503635"/>
                <a:gd name="connsiteX11" fmla="*/ 428625 w 489347"/>
                <a:gd name="connsiteY11" fmla="*/ 315516 h 503635"/>
                <a:gd name="connsiteX12" fmla="*/ 428625 w 489347"/>
                <a:gd name="connsiteY12" fmla="*/ 359569 h 503635"/>
                <a:gd name="connsiteX13" fmla="*/ 351234 w 489347"/>
                <a:gd name="connsiteY13" fmla="*/ 359569 h 503635"/>
                <a:gd name="connsiteX14" fmla="*/ 351234 w 489347"/>
                <a:gd name="connsiteY14" fmla="*/ 242888 h 503635"/>
                <a:gd name="connsiteX15" fmla="*/ 394097 w 489347"/>
                <a:gd name="connsiteY15" fmla="*/ 242888 h 503635"/>
                <a:gd name="connsiteX16" fmla="*/ 394097 w 489347"/>
                <a:gd name="connsiteY16" fmla="*/ 205979 h 503635"/>
                <a:gd name="connsiteX17" fmla="*/ 303609 w 489347"/>
                <a:gd name="connsiteY17" fmla="*/ 205979 h 503635"/>
                <a:gd name="connsiteX18" fmla="*/ 303609 w 489347"/>
                <a:gd name="connsiteY18" fmla="*/ 89297 h 503635"/>
                <a:gd name="connsiteX19" fmla="*/ 258365 w 489347"/>
                <a:gd name="connsiteY19" fmla="*/ 89297 h 503635"/>
                <a:gd name="connsiteX20" fmla="*/ 228600 w 489347"/>
                <a:gd name="connsiteY20" fmla="*/ 0 h 503635"/>
                <a:gd name="connsiteX21" fmla="*/ 228600 w 489347"/>
                <a:gd name="connsiteY21" fmla="*/ 92869 h 503635"/>
                <a:gd name="connsiteX22" fmla="*/ 180975 w 489347"/>
                <a:gd name="connsiteY22" fmla="*/ 92869 h 503635"/>
                <a:gd name="connsiteX23" fmla="*/ 180975 w 489347"/>
                <a:gd name="connsiteY23" fmla="*/ 205979 h 503635"/>
                <a:gd name="connsiteX24" fmla="*/ 91678 w 489347"/>
                <a:gd name="connsiteY24" fmla="*/ 205979 h 503635"/>
                <a:gd name="connsiteX25" fmla="*/ 91678 w 489347"/>
                <a:gd name="connsiteY25" fmla="*/ 241697 h 503635"/>
                <a:gd name="connsiteX26" fmla="*/ 133350 w 489347"/>
                <a:gd name="connsiteY26" fmla="*/ 241697 h 503635"/>
                <a:gd name="connsiteX27" fmla="*/ 133350 w 489347"/>
                <a:gd name="connsiteY27" fmla="*/ 359569 h 503635"/>
                <a:gd name="connsiteX28" fmla="*/ 59531 w 489347"/>
                <a:gd name="connsiteY28" fmla="*/ 361950 h 503635"/>
                <a:gd name="connsiteX29" fmla="*/ 61912 w 489347"/>
                <a:gd name="connsiteY29" fmla="*/ 315516 h 503635"/>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228600 w 489347"/>
                <a:gd name="connsiteY20" fmla="*/ 3572 h 414338"/>
                <a:gd name="connsiteX21" fmla="*/ 180975 w 489347"/>
                <a:gd name="connsiteY21" fmla="*/ 3572 h 414338"/>
                <a:gd name="connsiteX22" fmla="*/ 180975 w 489347"/>
                <a:gd name="connsiteY22" fmla="*/ 116682 h 414338"/>
                <a:gd name="connsiteX23" fmla="*/ 91678 w 489347"/>
                <a:gd name="connsiteY23" fmla="*/ 116682 h 414338"/>
                <a:gd name="connsiteX24" fmla="*/ 91678 w 489347"/>
                <a:gd name="connsiteY24" fmla="*/ 152400 h 414338"/>
                <a:gd name="connsiteX25" fmla="*/ 133350 w 489347"/>
                <a:gd name="connsiteY25" fmla="*/ 152400 h 414338"/>
                <a:gd name="connsiteX26" fmla="*/ 133350 w 489347"/>
                <a:gd name="connsiteY26" fmla="*/ 270272 h 414338"/>
                <a:gd name="connsiteX27" fmla="*/ 59531 w 489347"/>
                <a:gd name="connsiteY27" fmla="*/ 272653 h 414338"/>
                <a:gd name="connsiteX28" fmla="*/ 61912 w 489347"/>
                <a:gd name="connsiteY28"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228600 w 489347"/>
                <a:gd name="connsiteY20" fmla="*/ 3572 h 414338"/>
                <a:gd name="connsiteX21" fmla="*/ 180975 w 489347"/>
                <a:gd name="connsiteY21" fmla="*/ 116682 h 414338"/>
                <a:gd name="connsiteX22" fmla="*/ 91678 w 489347"/>
                <a:gd name="connsiteY22" fmla="*/ 116682 h 414338"/>
                <a:gd name="connsiteX23" fmla="*/ 91678 w 489347"/>
                <a:gd name="connsiteY23" fmla="*/ 152400 h 414338"/>
                <a:gd name="connsiteX24" fmla="*/ 133350 w 489347"/>
                <a:gd name="connsiteY24" fmla="*/ 152400 h 414338"/>
                <a:gd name="connsiteX25" fmla="*/ 133350 w 489347"/>
                <a:gd name="connsiteY25" fmla="*/ 270272 h 414338"/>
                <a:gd name="connsiteX26" fmla="*/ 59531 w 489347"/>
                <a:gd name="connsiteY26" fmla="*/ 272653 h 414338"/>
                <a:gd name="connsiteX27" fmla="*/ 61912 w 489347"/>
                <a:gd name="connsiteY27"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258365 w 489347"/>
                <a:gd name="connsiteY19" fmla="*/ 0 h 414338"/>
                <a:gd name="connsiteX20" fmla="*/ 180975 w 489347"/>
                <a:gd name="connsiteY20" fmla="*/ 116682 h 414338"/>
                <a:gd name="connsiteX21" fmla="*/ 91678 w 489347"/>
                <a:gd name="connsiteY21" fmla="*/ 116682 h 414338"/>
                <a:gd name="connsiteX22" fmla="*/ 91678 w 489347"/>
                <a:gd name="connsiteY22" fmla="*/ 152400 h 414338"/>
                <a:gd name="connsiteX23" fmla="*/ 133350 w 489347"/>
                <a:gd name="connsiteY23" fmla="*/ 152400 h 414338"/>
                <a:gd name="connsiteX24" fmla="*/ 133350 w 489347"/>
                <a:gd name="connsiteY24" fmla="*/ 270272 h 414338"/>
                <a:gd name="connsiteX25" fmla="*/ 59531 w 489347"/>
                <a:gd name="connsiteY25" fmla="*/ 272653 h 414338"/>
                <a:gd name="connsiteX26" fmla="*/ 61912 w 489347"/>
                <a:gd name="connsiteY26" fmla="*/ 226219 h 414338"/>
                <a:gd name="connsiteX0" fmla="*/ 61912 w 489347"/>
                <a:gd name="connsiteY0" fmla="*/ 226219 h 414338"/>
                <a:gd name="connsiteX1" fmla="*/ 0 w 489347"/>
                <a:gd name="connsiteY1" fmla="*/ 226219 h 414338"/>
                <a:gd name="connsiteX2" fmla="*/ 0 w 489347"/>
                <a:gd name="connsiteY2" fmla="*/ 414338 h 414338"/>
                <a:gd name="connsiteX3" fmla="*/ 57150 w 489347"/>
                <a:gd name="connsiteY3" fmla="*/ 414338 h 414338"/>
                <a:gd name="connsiteX4" fmla="*/ 57150 w 489347"/>
                <a:gd name="connsiteY4" fmla="*/ 375047 h 414338"/>
                <a:gd name="connsiteX5" fmla="*/ 157162 w 489347"/>
                <a:gd name="connsiteY5" fmla="*/ 375047 h 414338"/>
                <a:gd name="connsiteX6" fmla="*/ 329803 w 489347"/>
                <a:gd name="connsiteY6" fmla="*/ 375047 h 414338"/>
                <a:gd name="connsiteX7" fmla="*/ 429815 w 489347"/>
                <a:gd name="connsiteY7" fmla="*/ 375047 h 414338"/>
                <a:gd name="connsiteX8" fmla="*/ 429815 w 489347"/>
                <a:gd name="connsiteY8" fmla="*/ 414338 h 414338"/>
                <a:gd name="connsiteX9" fmla="*/ 489347 w 489347"/>
                <a:gd name="connsiteY9" fmla="*/ 414338 h 414338"/>
                <a:gd name="connsiteX10" fmla="*/ 489347 w 489347"/>
                <a:gd name="connsiteY10" fmla="*/ 226219 h 414338"/>
                <a:gd name="connsiteX11" fmla="*/ 428625 w 489347"/>
                <a:gd name="connsiteY11" fmla="*/ 226219 h 414338"/>
                <a:gd name="connsiteX12" fmla="*/ 428625 w 489347"/>
                <a:gd name="connsiteY12" fmla="*/ 270272 h 414338"/>
                <a:gd name="connsiteX13" fmla="*/ 351234 w 489347"/>
                <a:gd name="connsiteY13" fmla="*/ 270272 h 414338"/>
                <a:gd name="connsiteX14" fmla="*/ 351234 w 489347"/>
                <a:gd name="connsiteY14" fmla="*/ 153591 h 414338"/>
                <a:gd name="connsiteX15" fmla="*/ 394097 w 489347"/>
                <a:gd name="connsiteY15" fmla="*/ 153591 h 414338"/>
                <a:gd name="connsiteX16" fmla="*/ 394097 w 489347"/>
                <a:gd name="connsiteY16" fmla="*/ 116682 h 414338"/>
                <a:gd name="connsiteX17" fmla="*/ 303609 w 489347"/>
                <a:gd name="connsiteY17" fmla="*/ 116682 h 414338"/>
                <a:gd name="connsiteX18" fmla="*/ 303609 w 489347"/>
                <a:gd name="connsiteY18" fmla="*/ 0 h 414338"/>
                <a:gd name="connsiteX19" fmla="*/ 180975 w 489347"/>
                <a:gd name="connsiteY19" fmla="*/ 116682 h 414338"/>
                <a:gd name="connsiteX20" fmla="*/ 91678 w 489347"/>
                <a:gd name="connsiteY20" fmla="*/ 116682 h 414338"/>
                <a:gd name="connsiteX21" fmla="*/ 91678 w 489347"/>
                <a:gd name="connsiteY21" fmla="*/ 152400 h 414338"/>
                <a:gd name="connsiteX22" fmla="*/ 133350 w 489347"/>
                <a:gd name="connsiteY22" fmla="*/ 152400 h 414338"/>
                <a:gd name="connsiteX23" fmla="*/ 133350 w 489347"/>
                <a:gd name="connsiteY23" fmla="*/ 270272 h 414338"/>
                <a:gd name="connsiteX24" fmla="*/ 59531 w 489347"/>
                <a:gd name="connsiteY24" fmla="*/ 272653 h 414338"/>
                <a:gd name="connsiteX25" fmla="*/ 61912 w 489347"/>
                <a:gd name="connsiteY25" fmla="*/ 226219 h 414338"/>
                <a:gd name="connsiteX0" fmla="*/ 61912 w 489347"/>
                <a:gd name="connsiteY0" fmla="*/ 109537 h 297656"/>
                <a:gd name="connsiteX1" fmla="*/ 0 w 489347"/>
                <a:gd name="connsiteY1" fmla="*/ 109537 h 297656"/>
                <a:gd name="connsiteX2" fmla="*/ 0 w 489347"/>
                <a:gd name="connsiteY2" fmla="*/ 297656 h 297656"/>
                <a:gd name="connsiteX3" fmla="*/ 57150 w 489347"/>
                <a:gd name="connsiteY3" fmla="*/ 297656 h 297656"/>
                <a:gd name="connsiteX4" fmla="*/ 57150 w 489347"/>
                <a:gd name="connsiteY4" fmla="*/ 258365 h 297656"/>
                <a:gd name="connsiteX5" fmla="*/ 157162 w 489347"/>
                <a:gd name="connsiteY5" fmla="*/ 258365 h 297656"/>
                <a:gd name="connsiteX6" fmla="*/ 329803 w 489347"/>
                <a:gd name="connsiteY6" fmla="*/ 258365 h 297656"/>
                <a:gd name="connsiteX7" fmla="*/ 429815 w 489347"/>
                <a:gd name="connsiteY7" fmla="*/ 258365 h 297656"/>
                <a:gd name="connsiteX8" fmla="*/ 429815 w 489347"/>
                <a:gd name="connsiteY8" fmla="*/ 297656 h 297656"/>
                <a:gd name="connsiteX9" fmla="*/ 489347 w 489347"/>
                <a:gd name="connsiteY9" fmla="*/ 297656 h 297656"/>
                <a:gd name="connsiteX10" fmla="*/ 489347 w 489347"/>
                <a:gd name="connsiteY10" fmla="*/ 109537 h 297656"/>
                <a:gd name="connsiteX11" fmla="*/ 428625 w 489347"/>
                <a:gd name="connsiteY11" fmla="*/ 109537 h 297656"/>
                <a:gd name="connsiteX12" fmla="*/ 428625 w 489347"/>
                <a:gd name="connsiteY12" fmla="*/ 153590 h 297656"/>
                <a:gd name="connsiteX13" fmla="*/ 351234 w 489347"/>
                <a:gd name="connsiteY13" fmla="*/ 153590 h 297656"/>
                <a:gd name="connsiteX14" fmla="*/ 351234 w 489347"/>
                <a:gd name="connsiteY14" fmla="*/ 36909 h 297656"/>
                <a:gd name="connsiteX15" fmla="*/ 394097 w 489347"/>
                <a:gd name="connsiteY15" fmla="*/ 36909 h 297656"/>
                <a:gd name="connsiteX16" fmla="*/ 394097 w 489347"/>
                <a:gd name="connsiteY16" fmla="*/ 0 h 297656"/>
                <a:gd name="connsiteX17" fmla="*/ 303609 w 489347"/>
                <a:gd name="connsiteY17" fmla="*/ 0 h 297656"/>
                <a:gd name="connsiteX18" fmla="*/ 180975 w 489347"/>
                <a:gd name="connsiteY18" fmla="*/ 0 h 297656"/>
                <a:gd name="connsiteX19" fmla="*/ 91678 w 489347"/>
                <a:gd name="connsiteY19" fmla="*/ 0 h 297656"/>
                <a:gd name="connsiteX20" fmla="*/ 91678 w 489347"/>
                <a:gd name="connsiteY20" fmla="*/ 35718 h 297656"/>
                <a:gd name="connsiteX21" fmla="*/ 133350 w 489347"/>
                <a:gd name="connsiteY21" fmla="*/ 35718 h 297656"/>
                <a:gd name="connsiteX22" fmla="*/ 133350 w 489347"/>
                <a:gd name="connsiteY22" fmla="*/ 153590 h 297656"/>
                <a:gd name="connsiteX23" fmla="*/ 59531 w 489347"/>
                <a:gd name="connsiteY23" fmla="*/ 155971 h 297656"/>
                <a:gd name="connsiteX24" fmla="*/ 61912 w 489347"/>
                <a:gd name="connsiteY24" fmla="*/ 109537 h 29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9347" h="297656">
                  <a:moveTo>
                    <a:pt x="61912" y="109537"/>
                  </a:moveTo>
                  <a:lnTo>
                    <a:pt x="0" y="109537"/>
                  </a:lnTo>
                  <a:lnTo>
                    <a:pt x="0" y="297656"/>
                  </a:lnTo>
                  <a:lnTo>
                    <a:pt x="57150" y="297656"/>
                  </a:lnTo>
                  <a:lnTo>
                    <a:pt x="57150" y="258365"/>
                  </a:lnTo>
                  <a:lnTo>
                    <a:pt x="157162" y="258365"/>
                  </a:lnTo>
                  <a:lnTo>
                    <a:pt x="329803" y="258365"/>
                  </a:lnTo>
                  <a:lnTo>
                    <a:pt x="429815" y="258365"/>
                  </a:lnTo>
                  <a:lnTo>
                    <a:pt x="429815" y="297656"/>
                  </a:lnTo>
                  <a:lnTo>
                    <a:pt x="489347" y="297656"/>
                  </a:lnTo>
                  <a:lnTo>
                    <a:pt x="489347" y="109537"/>
                  </a:lnTo>
                  <a:lnTo>
                    <a:pt x="428625" y="109537"/>
                  </a:lnTo>
                  <a:lnTo>
                    <a:pt x="428625" y="153590"/>
                  </a:lnTo>
                  <a:lnTo>
                    <a:pt x="351234" y="153590"/>
                  </a:lnTo>
                  <a:lnTo>
                    <a:pt x="351234" y="36909"/>
                  </a:lnTo>
                  <a:lnTo>
                    <a:pt x="394097" y="36909"/>
                  </a:lnTo>
                  <a:lnTo>
                    <a:pt x="394097" y="0"/>
                  </a:lnTo>
                  <a:lnTo>
                    <a:pt x="303609" y="0"/>
                  </a:lnTo>
                  <a:lnTo>
                    <a:pt x="180975" y="0"/>
                  </a:lnTo>
                  <a:lnTo>
                    <a:pt x="91678" y="0"/>
                  </a:lnTo>
                  <a:lnTo>
                    <a:pt x="91678" y="35718"/>
                  </a:lnTo>
                  <a:lnTo>
                    <a:pt x="133350" y="35718"/>
                  </a:lnTo>
                  <a:lnTo>
                    <a:pt x="133350" y="153590"/>
                  </a:lnTo>
                  <a:lnTo>
                    <a:pt x="59531" y="155971"/>
                  </a:lnTo>
                  <a:lnTo>
                    <a:pt x="61912" y="109537"/>
                  </a:lnTo>
                  <a:close/>
                </a:path>
              </a:pathLst>
            </a:cu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45" name="Akkord 52">
              <a:extLst>
                <a:ext uri="{FF2B5EF4-FFF2-40B4-BE49-F238E27FC236}">
                  <a16:creationId xmlns:a16="http://schemas.microsoft.com/office/drawing/2014/main" id="{43840D55-7BFD-49FB-8197-A37BB7C9003E}"/>
                </a:ext>
              </a:extLst>
            </p:cNvPr>
            <p:cNvSpPr/>
            <p:nvPr/>
          </p:nvSpPr>
          <p:spPr bwMode="auto">
            <a:xfrm rot="20368306">
              <a:off x="5494167" y="5266375"/>
              <a:ext cx="219253" cy="218297"/>
            </a:xfrm>
            <a:prstGeom prst="chord">
              <a:avLst>
                <a:gd name="adj1" fmla="val 2700000"/>
                <a:gd name="adj2" fmla="val 10540069"/>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46" name="Akkord 53">
              <a:extLst>
                <a:ext uri="{FF2B5EF4-FFF2-40B4-BE49-F238E27FC236}">
                  <a16:creationId xmlns:a16="http://schemas.microsoft.com/office/drawing/2014/main" id="{8C75C0E1-F1CC-4DDE-9BD5-DC2F4A1D1E9E}"/>
                </a:ext>
              </a:extLst>
            </p:cNvPr>
            <p:cNvSpPr/>
            <p:nvPr/>
          </p:nvSpPr>
          <p:spPr bwMode="auto">
            <a:xfrm rot="20368306">
              <a:off x="5492578" y="5252033"/>
              <a:ext cx="219253" cy="218298"/>
            </a:xfrm>
            <a:prstGeom prst="chord">
              <a:avLst>
                <a:gd name="adj1" fmla="val 2700000"/>
                <a:gd name="adj2" fmla="val 10540069"/>
              </a:avLst>
            </a:prstGeom>
            <a:solidFill>
              <a:srgbClr val="41AAC8"/>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cxnSp>
          <p:nvCxnSpPr>
            <p:cNvPr id="147" name="Gerade Verbindung 54">
              <a:extLst>
                <a:ext uri="{FF2B5EF4-FFF2-40B4-BE49-F238E27FC236}">
                  <a16:creationId xmlns:a16="http://schemas.microsoft.com/office/drawing/2014/main" id="{CF2A7277-EE35-4AE6-AFF5-1665A673FCA6}"/>
                </a:ext>
              </a:extLst>
            </p:cNvPr>
            <p:cNvCxnSpPr/>
            <p:nvPr/>
          </p:nvCxnSpPr>
          <p:spPr bwMode="auto">
            <a:xfrm>
              <a:off x="5498933" y="5197857"/>
              <a:ext cx="217665"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8" name="Gerade Verbindung 55">
              <a:extLst>
                <a:ext uri="{FF2B5EF4-FFF2-40B4-BE49-F238E27FC236}">
                  <a16:creationId xmlns:a16="http://schemas.microsoft.com/office/drawing/2014/main" id="{D683CF06-3EFD-4699-B227-1FD5C81ECA56}"/>
                </a:ext>
              </a:extLst>
            </p:cNvPr>
            <p:cNvCxnSpPr/>
            <p:nvPr/>
          </p:nvCxnSpPr>
          <p:spPr bwMode="auto">
            <a:xfrm>
              <a:off x="5498933" y="5165989"/>
              <a:ext cx="217665" cy="1594"/>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9" name="Ellipse 147">
              <a:extLst>
                <a:ext uri="{FF2B5EF4-FFF2-40B4-BE49-F238E27FC236}">
                  <a16:creationId xmlns:a16="http://schemas.microsoft.com/office/drawing/2014/main" id="{938A7024-457F-4848-AE1E-7FCD1C946AF3}"/>
                </a:ext>
              </a:extLst>
            </p:cNvPr>
            <p:cNvSpPr/>
            <p:nvPr/>
          </p:nvSpPr>
          <p:spPr bwMode="auto">
            <a:xfrm>
              <a:off x="5646691" y="5226539"/>
              <a:ext cx="95327" cy="97199"/>
            </a:xfrm>
            <a:prstGeom prst="ellipse">
              <a:avLst/>
            </a:prstGeom>
            <a:solidFill>
              <a:srgbClr val="41AAC8"/>
            </a:solidFill>
            <a:ln w="1270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150" name="Gruppieren 148">
            <a:extLst>
              <a:ext uri="{FF2B5EF4-FFF2-40B4-BE49-F238E27FC236}">
                <a16:creationId xmlns:a16="http://schemas.microsoft.com/office/drawing/2014/main" id="{2D87D6B7-C9EA-4927-A3F9-84B42AAB0602}"/>
              </a:ext>
            </a:extLst>
          </p:cNvPr>
          <p:cNvGrpSpPr>
            <a:grpSpLocks/>
          </p:cNvGrpSpPr>
          <p:nvPr/>
        </p:nvGrpSpPr>
        <p:grpSpPr bwMode="auto">
          <a:xfrm>
            <a:off x="5618100" y="4834182"/>
            <a:ext cx="1918493" cy="1428897"/>
            <a:chOff x="5618855" y="4810834"/>
            <a:chExt cx="1917367" cy="1428707"/>
          </a:xfrm>
        </p:grpSpPr>
        <p:sp>
          <p:nvSpPr>
            <p:cNvPr id="151" name="Textfeld 805">
              <a:extLst>
                <a:ext uri="{FF2B5EF4-FFF2-40B4-BE49-F238E27FC236}">
                  <a16:creationId xmlns:a16="http://schemas.microsoft.com/office/drawing/2014/main" id="{13216C2A-0BBC-45FB-A0F3-FCDBE6337D1C}"/>
                </a:ext>
              </a:extLst>
            </p:cNvPr>
            <p:cNvSpPr txBox="1">
              <a:spLocks noChangeArrowheads="1"/>
            </p:cNvSpPr>
            <p:nvPr/>
          </p:nvSpPr>
          <p:spPr bwMode="auto">
            <a:xfrm>
              <a:off x="6343980" y="5883407"/>
              <a:ext cx="1192242" cy="35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AAB414"/>
                  </a:solidFill>
                </a:rPr>
                <a:t>fluid-flow </a:t>
              </a:r>
            </a:p>
          </p:txBody>
        </p:sp>
        <p:cxnSp>
          <p:nvCxnSpPr>
            <p:cNvPr id="152" name="Gerade Verbindung 807">
              <a:extLst>
                <a:ext uri="{FF2B5EF4-FFF2-40B4-BE49-F238E27FC236}">
                  <a16:creationId xmlns:a16="http://schemas.microsoft.com/office/drawing/2014/main" id="{8296E2D6-4438-4B94-8B60-95311360D589}"/>
                </a:ext>
              </a:extLst>
            </p:cNvPr>
            <p:cNvCxnSpPr>
              <a:endCxn id="151" idx="0"/>
            </p:cNvCxnSpPr>
            <p:nvPr/>
          </p:nvCxnSpPr>
          <p:spPr bwMode="auto">
            <a:xfrm>
              <a:off x="5618855" y="4810834"/>
              <a:ext cx="1321246" cy="1072573"/>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cxnSp>
        <p:nvCxnSpPr>
          <p:cNvPr id="153" name="Gerade Verbindung 199">
            <a:extLst>
              <a:ext uri="{FF2B5EF4-FFF2-40B4-BE49-F238E27FC236}">
                <a16:creationId xmlns:a16="http://schemas.microsoft.com/office/drawing/2014/main" id="{8A95BD91-DB32-41F3-B617-F221F44CE9C1}"/>
              </a:ext>
            </a:extLst>
          </p:cNvPr>
          <p:cNvCxnSpPr>
            <a:cxnSpLocks/>
            <a:stCxn id="155" idx="2"/>
          </p:cNvCxnSpPr>
          <p:nvPr/>
        </p:nvCxnSpPr>
        <p:spPr bwMode="auto">
          <a:xfrm>
            <a:off x="3232120" y="2858864"/>
            <a:ext cx="1088868" cy="1663286"/>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4" name="Gerade Verbindung 201">
            <a:extLst>
              <a:ext uri="{FF2B5EF4-FFF2-40B4-BE49-F238E27FC236}">
                <a16:creationId xmlns:a16="http://schemas.microsoft.com/office/drawing/2014/main" id="{F235BFE0-7D5A-4F34-810A-C60E2E6D42C2}"/>
              </a:ext>
            </a:extLst>
          </p:cNvPr>
          <p:cNvCxnSpPr/>
          <p:nvPr/>
        </p:nvCxnSpPr>
        <p:spPr bwMode="auto">
          <a:xfrm flipH="1">
            <a:off x="5223064" y="2415183"/>
            <a:ext cx="631636" cy="2127605"/>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5" name="Textfeld 153">
            <a:extLst>
              <a:ext uri="{FF2B5EF4-FFF2-40B4-BE49-F238E27FC236}">
                <a16:creationId xmlns:a16="http://schemas.microsoft.com/office/drawing/2014/main" id="{1DE77AF3-A4F2-4D76-93B2-2830DFF4C315}"/>
              </a:ext>
            </a:extLst>
          </p:cNvPr>
          <p:cNvSpPr txBox="1">
            <a:spLocks noChangeArrowheads="1"/>
          </p:cNvSpPr>
          <p:nvPr/>
        </p:nvSpPr>
        <p:spPr bwMode="auto">
          <a:xfrm>
            <a:off x="2474852" y="2256462"/>
            <a:ext cx="1514536" cy="60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AAB414"/>
                </a:solidFill>
              </a:rPr>
              <a:t>pressure </a:t>
            </a:r>
            <a:br>
              <a:rPr lang="en-US" altLang="en-US" sz="1600" b="1" dirty="0">
                <a:solidFill>
                  <a:srgbClr val="AAB414"/>
                </a:solidFill>
              </a:rPr>
            </a:br>
            <a:r>
              <a:rPr lang="en-US" altLang="en-US" sz="1600" b="1" dirty="0">
                <a:solidFill>
                  <a:srgbClr val="AAB414"/>
                </a:solidFill>
              </a:rPr>
              <a:t>before pump</a:t>
            </a:r>
          </a:p>
        </p:txBody>
      </p:sp>
      <p:sp>
        <p:nvSpPr>
          <p:cNvPr id="156" name="Textfeld 154">
            <a:extLst>
              <a:ext uri="{FF2B5EF4-FFF2-40B4-BE49-F238E27FC236}">
                <a16:creationId xmlns:a16="http://schemas.microsoft.com/office/drawing/2014/main" id="{773899B8-D410-42C7-B5F4-61C90088972F}"/>
              </a:ext>
            </a:extLst>
          </p:cNvPr>
          <p:cNvSpPr txBox="1">
            <a:spLocks noChangeArrowheads="1"/>
          </p:cNvSpPr>
          <p:nvPr/>
        </p:nvSpPr>
        <p:spPr bwMode="auto">
          <a:xfrm>
            <a:off x="5041106" y="1873845"/>
            <a:ext cx="1507131" cy="60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AAB414"/>
                </a:solidFill>
              </a:rPr>
              <a:t>pressure</a:t>
            </a:r>
            <a:br>
              <a:rPr lang="en-US" altLang="en-US" sz="1600" b="1" dirty="0">
                <a:solidFill>
                  <a:srgbClr val="AAB414"/>
                </a:solidFill>
              </a:rPr>
            </a:br>
            <a:r>
              <a:rPr lang="en-US" altLang="en-US" sz="1600" b="1" dirty="0">
                <a:solidFill>
                  <a:srgbClr val="AAB414"/>
                </a:solidFill>
              </a:rPr>
              <a:t>behind pump</a:t>
            </a:r>
          </a:p>
        </p:txBody>
      </p:sp>
      <p:grpSp>
        <p:nvGrpSpPr>
          <p:cNvPr id="157" name="Gruppieren 155">
            <a:extLst>
              <a:ext uri="{FF2B5EF4-FFF2-40B4-BE49-F238E27FC236}">
                <a16:creationId xmlns:a16="http://schemas.microsoft.com/office/drawing/2014/main" id="{0FAB6D18-5972-4DF6-97E1-C4B3041305AE}"/>
              </a:ext>
            </a:extLst>
          </p:cNvPr>
          <p:cNvGrpSpPr>
            <a:grpSpLocks/>
          </p:cNvGrpSpPr>
          <p:nvPr/>
        </p:nvGrpSpPr>
        <p:grpSpPr bwMode="auto">
          <a:xfrm>
            <a:off x="4127499" y="4847776"/>
            <a:ext cx="1566441" cy="1415302"/>
            <a:chOff x="4086073" y="5491295"/>
            <a:chExt cx="1567102" cy="1415357"/>
          </a:xfrm>
        </p:grpSpPr>
        <p:cxnSp>
          <p:nvCxnSpPr>
            <p:cNvPr id="158" name="Gerade Verbindung 188">
              <a:extLst>
                <a:ext uri="{FF2B5EF4-FFF2-40B4-BE49-F238E27FC236}">
                  <a16:creationId xmlns:a16="http://schemas.microsoft.com/office/drawing/2014/main" id="{EF59746F-689E-4F77-BE46-DDDCBFB21D2B}"/>
                </a:ext>
              </a:extLst>
            </p:cNvPr>
            <p:cNvCxnSpPr>
              <a:endCxn id="159" idx="0"/>
            </p:cNvCxnSpPr>
            <p:nvPr/>
          </p:nvCxnSpPr>
          <p:spPr bwMode="auto">
            <a:xfrm>
              <a:off x="4827749" y="5491295"/>
              <a:ext cx="41876" cy="1059162"/>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9" name="Textfeld 194">
              <a:extLst>
                <a:ext uri="{FF2B5EF4-FFF2-40B4-BE49-F238E27FC236}">
                  <a16:creationId xmlns:a16="http://schemas.microsoft.com/office/drawing/2014/main" id="{2ABDAAC7-4872-4AD2-AD1A-6236135F1263}"/>
                </a:ext>
              </a:extLst>
            </p:cNvPr>
            <p:cNvSpPr txBox="1">
              <a:spLocks noChangeArrowheads="1"/>
            </p:cNvSpPr>
            <p:nvPr/>
          </p:nvSpPr>
          <p:spPr bwMode="auto">
            <a:xfrm>
              <a:off x="4086073" y="6550457"/>
              <a:ext cx="1567102" cy="35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AAB414"/>
                  </a:solidFill>
                </a:rPr>
                <a:t>motor current</a:t>
              </a:r>
            </a:p>
          </p:txBody>
        </p:sp>
      </p:grpSp>
      <p:grpSp>
        <p:nvGrpSpPr>
          <p:cNvPr id="160" name="Gruppieren 158">
            <a:extLst>
              <a:ext uri="{FF2B5EF4-FFF2-40B4-BE49-F238E27FC236}">
                <a16:creationId xmlns:a16="http://schemas.microsoft.com/office/drawing/2014/main" id="{EA529DDD-07C5-498B-8F9B-995A3F1A7E0E}"/>
              </a:ext>
            </a:extLst>
          </p:cNvPr>
          <p:cNvGrpSpPr>
            <a:grpSpLocks/>
          </p:cNvGrpSpPr>
          <p:nvPr/>
        </p:nvGrpSpPr>
        <p:grpSpPr bwMode="auto">
          <a:xfrm>
            <a:off x="2285813" y="4935542"/>
            <a:ext cx="2214751" cy="1341169"/>
            <a:chOff x="2047089" y="4985962"/>
            <a:chExt cx="2533344" cy="1319023"/>
          </a:xfrm>
        </p:grpSpPr>
        <p:cxnSp>
          <p:nvCxnSpPr>
            <p:cNvPr id="161" name="Gerade Verbindung 196">
              <a:extLst>
                <a:ext uri="{FF2B5EF4-FFF2-40B4-BE49-F238E27FC236}">
                  <a16:creationId xmlns:a16="http://schemas.microsoft.com/office/drawing/2014/main" id="{1396655B-08B2-4F73-917D-C620ECB8B60B}"/>
                </a:ext>
              </a:extLst>
            </p:cNvPr>
            <p:cNvCxnSpPr>
              <a:endCxn id="162" idx="0"/>
            </p:cNvCxnSpPr>
            <p:nvPr/>
          </p:nvCxnSpPr>
          <p:spPr bwMode="auto">
            <a:xfrm flipH="1">
              <a:off x="3021821" y="4985962"/>
              <a:ext cx="1558612" cy="726568"/>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2" name="Textfeld 197">
              <a:extLst>
                <a:ext uri="{FF2B5EF4-FFF2-40B4-BE49-F238E27FC236}">
                  <a16:creationId xmlns:a16="http://schemas.microsoft.com/office/drawing/2014/main" id="{60AB742D-97E3-4053-846E-C04EB77C4971}"/>
                </a:ext>
              </a:extLst>
            </p:cNvPr>
            <p:cNvSpPr txBox="1">
              <a:spLocks noChangeArrowheads="1"/>
            </p:cNvSpPr>
            <p:nvPr/>
          </p:nvSpPr>
          <p:spPr bwMode="auto">
            <a:xfrm>
              <a:off x="2047089" y="5712530"/>
              <a:ext cx="1949464" cy="59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AAB414"/>
                  </a:solidFill>
                </a:rPr>
                <a:t>temperature </a:t>
              </a:r>
              <a:br>
                <a:rPr lang="en-US" altLang="en-US" sz="1600" b="1" dirty="0">
                  <a:solidFill>
                    <a:srgbClr val="AAB414"/>
                  </a:solidFill>
                </a:rPr>
              </a:br>
              <a:r>
                <a:rPr lang="en-US" altLang="en-US" sz="1600" b="1" dirty="0">
                  <a:solidFill>
                    <a:srgbClr val="AAB414"/>
                  </a:solidFill>
                </a:rPr>
                <a:t>of stuffing box </a:t>
              </a:r>
            </a:p>
          </p:txBody>
        </p:sp>
      </p:grpSp>
      <p:sp>
        <p:nvSpPr>
          <p:cNvPr id="163" name="Textfeld 805">
            <a:extLst>
              <a:ext uri="{FF2B5EF4-FFF2-40B4-BE49-F238E27FC236}">
                <a16:creationId xmlns:a16="http://schemas.microsoft.com/office/drawing/2014/main" id="{DD51ADBE-9B73-4F6C-9800-9DD1356C59E3}"/>
              </a:ext>
            </a:extLst>
          </p:cNvPr>
          <p:cNvSpPr txBox="1">
            <a:spLocks noChangeArrowheads="1"/>
          </p:cNvSpPr>
          <p:nvPr/>
        </p:nvSpPr>
        <p:spPr bwMode="auto">
          <a:xfrm>
            <a:off x="9889101" y="1846095"/>
            <a:ext cx="973330" cy="35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96" tIns="54448" rIns="108896" bIns="54448">
            <a:spAutoFit/>
          </a:bodyPr>
          <a:lstStyle>
            <a:lvl1pPr eaLnBrk="0" hangingPunct="0">
              <a:defRPr>
                <a:solidFill>
                  <a:schemeClr val="bg2"/>
                </a:solidFill>
                <a:latin typeface="Arial" pitchFamily="34" charset="0"/>
                <a:ea typeface="Arial" pitchFamily="34" charset="-128"/>
              </a:defRPr>
            </a:lvl1pPr>
            <a:lvl2pPr marL="742950" indent="-285750" eaLnBrk="0" hangingPunct="0">
              <a:defRPr>
                <a:solidFill>
                  <a:schemeClr val="bg2"/>
                </a:solidFill>
                <a:latin typeface="Arial" pitchFamily="34" charset="0"/>
                <a:ea typeface="Arial" pitchFamily="34" charset="-128"/>
              </a:defRPr>
            </a:lvl2pPr>
            <a:lvl3pPr marL="1143000" indent="-228600" eaLnBrk="0" hangingPunct="0">
              <a:defRPr>
                <a:solidFill>
                  <a:schemeClr val="bg2"/>
                </a:solidFill>
                <a:latin typeface="Arial" pitchFamily="34" charset="0"/>
                <a:ea typeface="Arial" pitchFamily="34" charset="-128"/>
              </a:defRPr>
            </a:lvl3pPr>
            <a:lvl4pPr marL="1600200" indent="-228600" eaLnBrk="0" hangingPunct="0">
              <a:defRPr>
                <a:solidFill>
                  <a:schemeClr val="bg2"/>
                </a:solidFill>
                <a:latin typeface="Arial" pitchFamily="34" charset="0"/>
                <a:ea typeface="Arial" pitchFamily="34" charset="-128"/>
              </a:defRPr>
            </a:lvl4pPr>
            <a:lvl5pPr marL="2057400" indent="-228600" eaLnBrk="0" hangingPunct="0">
              <a:defRPr>
                <a:solidFill>
                  <a:schemeClr val="bg2"/>
                </a:solidFill>
                <a:latin typeface="Arial" pitchFamily="34" charset="0"/>
                <a:ea typeface="Arial" pitchFamily="34" charset="-128"/>
              </a:defRPr>
            </a:lvl5pPr>
            <a:lvl6pPr marL="2514600" indent="-228600" eaLnBrk="0" fontAlgn="base" hangingPunct="0">
              <a:spcBef>
                <a:spcPct val="0"/>
              </a:spcBef>
              <a:spcAft>
                <a:spcPct val="0"/>
              </a:spcAft>
              <a:defRPr>
                <a:solidFill>
                  <a:schemeClr val="bg2"/>
                </a:solidFill>
                <a:latin typeface="Arial" pitchFamily="34" charset="0"/>
                <a:ea typeface="Arial" pitchFamily="34" charset="-128"/>
              </a:defRPr>
            </a:lvl6pPr>
            <a:lvl7pPr marL="2971800" indent="-228600" eaLnBrk="0" fontAlgn="base" hangingPunct="0">
              <a:spcBef>
                <a:spcPct val="0"/>
              </a:spcBef>
              <a:spcAft>
                <a:spcPct val="0"/>
              </a:spcAft>
              <a:defRPr>
                <a:solidFill>
                  <a:schemeClr val="bg2"/>
                </a:solidFill>
                <a:latin typeface="Arial" pitchFamily="34" charset="0"/>
                <a:ea typeface="Arial" pitchFamily="34" charset="-128"/>
              </a:defRPr>
            </a:lvl7pPr>
            <a:lvl8pPr marL="3429000" indent="-228600" eaLnBrk="0" fontAlgn="base" hangingPunct="0">
              <a:spcBef>
                <a:spcPct val="0"/>
              </a:spcBef>
              <a:spcAft>
                <a:spcPct val="0"/>
              </a:spcAft>
              <a:defRPr>
                <a:solidFill>
                  <a:schemeClr val="bg2"/>
                </a:solidFill>
                <a:latin typeface="Arial" pitchFamily="34" charset="0"/>
                <a:ea typeface="Arial" pitchFamily="34" charset="-128"/>
              </a:defRPr>
            </a:lvl8pPr>
            <a:lvl9pPr marL="3886200" indent="-228600" eaLnBrk="0" fontAlgn="base" hangingPunct="0">
              <a:spcBef>
                <a:spcPct val="0"/>
              </a:spcBef>
              <a:spcAft>
                <a:spcPct val="0"/>
              </a:spcAft>
              <a:defRPr>
                <a:solidFill>
                  <a:schemeClr val="bg2"/>
                </a:solidFill>
                <a:latin typeface="Arial" pitchFamily="34" charset="0"/>
                <a:ea typeface="Arial" pitchFamily="34" charset="-128"/>
              </a:defRPr>
            </a:lvl9pPr>
          </a:lstStyle>
          <a:p>
            <a:pPr eaLnBrk="1" hangingPunct="1"/>
            <a:r>
              <a:rPr lang="en-US" altLang="en-US" sz="1600" b="1" dirty="0">
                <a:solidFill>
                  <a:srgbClr val="3C464B"/>
                </a:solidFill>
              </a:rPr>
              <a:t>bottling</a:t>
            </a:r>
          </a:p>
        </p:txBody>
      </p:sp>
      <p:sp>
        <p:nvSpPr>
          <p:cNvPr id="164" name="Textfeld 162">
            <a:extLst>
              <a:ext uri="{FF2B5EF4-FFF2-40B4-BE49-F238E27FC236}">
                <a16:creationId xmlns:a16="http://schemas.microsoft.com/office/drawing/2014/main" id="{56618488-9E5D-4706-AFB9-36A53E124740}"/>
              </a:ext>
            </a:extLst>
          </p:cNvPr>
          <p:cNvSpPr txBox="1"/>
          <p:nvPr/>
        </p:nvSpPr>
        <p:spPr>
          <a:xfrm>
            <a:off x="10514013" y="4386263"/>
            <a:ext cx="956993" cy="246221"/>
          </a:xfrm>
          <a:prstGeom prst="rect">
            <a:avLst/>
          </a:prstGeom>
          <a:solidFill>
            <a:srgbClr val="BECDD7"/>
          </a:solidFill>
        </p:spPr>
        <p:txBody>
          <a:bodyPr wrap="none" lIns="0" tIns="0" rIns="0" bIns="0">
            <a:spAutoFit/>
          </a:bodyPr>
          <a:lstStyle/>
          <a:p>
            <a:pPr>
              <a:buClr>
                <a:srgbClr val="879BAA"/>
              </a:buClr>
              <a:defRPr/>
            </a:pPr>
            <a:r>
              <a:rPr lang="de-DE" sz="1600" b="1" dirty="0" err="1">
                <a:solidFill>
                  <a:srgbClr val="3C464B"/>
                </a:solidFill>
              </a:rPr>
              <a:t>basement</a:t>
            </a:r>
            <a:endParaRPr lang="en-US" sz="1600" b="1" dirty="0">
              <a:solidFill>
                <a:srgbClr val="3C464B"/>
              </a:solidFill>
            </a:endParaRPr>
          </a:p>
        </p:txBody>
      </p:sp>
    </p:spTree>
    <p:extLst>
      <p:ext uri="{BB962C8B-B14F-4D97-AF65-F5344CB8AC3E}">
        <p14:creationId xmlns:p14="http://schemas.microsoft.com/office/powerpoint/2010/main" val="636138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C512-2D17-4772-8F57-F23F30B3C73C}"/>
              </a:ext>
            </a:extLst>
          </p:cNvPr>
          <p:cNvSpPr>
            <a:spLocks noGrp="1"/>
          </p:cNvSpPr>
          <p:nvPr>
            <p:ph type="title"/>
          </p:nvPr>
        </p:nvSpPr>
        <p:spPr/>
        <p:txBody>
          <a:bodyPr/>
          <a:lstStyle/>
          <a:p>
            <a:r>
              <a:rPr lang="en-US" dirty="0"/>
              <a:t>Our Use Case – Brewery</a:t>
            </a:r>
            <a:br>
              <a:rPr lang="en-US" dirty="0"/>
            </a:br>
            <a:r>
              <a:rPr lang="en-US" dirty="0"/>
              <a:t>Measured Data Points</a:t>
            </a:r>
            <a:endParaRPr lang="de-DE" dirty="0"/>
          </a:p>
        </p:txBody>
      </p:sp>
      <p:graphicFrame>
        <p:nvGraphicFramePr>
          <p:cNvPr id="3" name="Table 2">
            <a:extLst>
              <a:ext uri="{FF2B5EF4-FFF2-40B4-BE49-F238E27FC236}">
                <a16:creationId xmlns:a16="http://schemas.microsoft.com/office/drawing/2014/main" id="{F59703F3-D361-4785-8641-E218E508F35B}"/>
              </a:ext>
            </a:extLst>
          </p:cNvPr>
          <p:cNvGraphicFramePr>
            <a:graphicFrameLocks noGrp="1"/>
          </p:cNvGraphicFramePr>
          <p:nvPr>
            <p:extLst/>
          </p:nvPr>
        </p:nvGraphicFramePr>
        <p:xfrm>
          <a:off x="2123904" y="2263521"/>
          <a:ext cx="7944192" cy="2330958"/>
        </p:xfrm>
        <a:graphic>
          <a:graphicData uri="http://schemas.openxmlformats.org/drawingml/2006/table">
            <a:tbl>
              <a:tblPr firstRow="1" bandRow="1">
                <a:tableStyleId>{793D81CF-94F2-401A-BA57-92F5A7B2D0C5}</a:tableStyleId>
              </a:tblPr>
              <a:tblGrid>
                <a:gridCol w="2648064">
                  <a:extLst>
                    <a:ext uri="{9D8B030D-6E8A-4147-A177-3AD203B41FA5}">
                      <a16:colId xmlns:a16="http://schemas.microsoft.com/office/drawing/2014/main" val="2051105558"/>
                    </a:ext>
                  </a:extLst>
                </a:gridCol>
                <a:gridCol w="2648064">
                  <a:extLst>
                    <a:ext uri="{9D8B030D-6E8A-4147-A177-3AD203B41FA5}">
                      <a16:colId xmlns:a16="http://schemas.microsoft.com/office/drawing/2014/main" val="2801035866"/>
                    </a:ext>
                  </a:extLst>
                </a:gridCol>
                <a:gridCol w="2648064">
                  <a:extLst>
                    <a:ext uri="{9D8B030D-6E8A-4147-A177-3AD203B41FA5}">
                      <a16:colId xmlns:a16="http://schemas.microsoft.com/office/drawing/2014/main" val="3268333416"/>
                    </a:ext>
                  </a:extLst>
                </a:gridCol>
              </a:tblGrid>
              <a:tr h="0">
                <a:tc>
                  <a:txBody>
                    <a:bodyPr/>
                    <a:lstStyle/>
                    <a:p>
                      <a:pPr algn="l"/>
                      <a:r>
                        <a:rPr lang="de-DE" dirty="0">
                          <a:effectLst/>
                        </a:rPr>
                        <a:t>DataPoint</a:t>
                      </a:r>
                      <a:endParaRPr lang="de-DE" b="1" dirty="0">
                        <a:effectLst/>
                      </a:endParaRPr>
                    </a:p>
                  </a:txBody>
                  <a:tcPr marL="123825" marR="123825" marT="57150" marB="57150" anchor="ctr"/>
                </a:tc>
                <a:tc>
                  <a:txBody>
                    <a:bodyPr/>
                    <a:lstStyle/>
                    <a:p>
                      <a:pPr algn="l"/>
                      <a:r>
                        <a:rPr lang="de-DE">
                          <a:effectLst/>
                        </a:rPr>
                        <a:t>DataType</a:t>
                      </a:r>
                      <a:endParaRPr lang="de-DE" b="1">
                        <a:effectLst/>
                      </a:endParaRPr>
                    </a:p>
                  </a:txBody>
                  <a:tcPr marL="123825" marR="123825" marT="57150" marB="57150" anchor="ctr"/>
                </a:tc>
                <a:tc>
                  <a:txBody>
                    <a:bodyPr/>
                    <a:lstStyle/>
                    <a:p>
                      <a:pPr algn="l"/>
                      <a:r>
                        <a:rPr lang="de-DE">
                          <a:effectLst/>
                        </a:rPr>
                        <a:t>Unit</a:t>
                      </a:r>
                      <a:endParaRPr lang="de-DE" b="1">
                        <a:effectLst/>
                      </a:endParaRPr>
                    </a:p>
                  </a:txBody>
                  <a:tcPr marL="123825" marR="123825" marT="57150" marB="57150" anchor="ctr"/>
                </a:tc>
                <a:extLst>
                  <a:ext uri="{0D108BD9-81ED-4DB2-BD59-A6C34878D82A}">
                    <a16:rowId xmlns:a16="http://schemas.microsoft.com/office/drawing/2014/main" val="3233724320"/>
                  </a:ext>
                </a:extLst>
              </a:tr>
              <a:tr h="0">
                <a:tc>
                  <a:txBody>
                    <a:bodyPr/>
                    <a:lstStyle/>
                    <a:p>
                      <a:r>
                        <a:rPr lang="de-DE">
                          <a:effectLst/>
                        </a:rPr>
                        <a:t>Motor_Current</a:t>
                      </a:r>
                    </a:p>
                  </a:txBody>
                  <a:tcPr marL="123825" marR="123825" marT="57150" marB="57150" anchor="ctr"/>
                </a:tc>
                <a:tc>
                  <a:txBody>
                    <a:bodyPr/>
                    <a:lstStyle/>
                    <a:p>
                      <a:r>
                        <a:rPr lang="de-DE" dirty="0">
                          <a:effectLst/>
                        </a:rPr>
                        <a:t>INT</a:t>
                      </a:r>
                    </a:p>
                  </a:txBody>
                  <a:tcPr marL="123825" marR="123825" marT="57150" marB="57150" anchor="ctr"/>
                </a:tc>
                <a:tc>
                  <a:txBody>
                    <a:bodyPr/>
                    <a:lstStyle/>
                    <a:p>
                      <a:r>
                        <a:rPr lang="de-DE">
                          <a:effectLst/>
                        </a:rPr>
                        <a:t>A</a:t>
                      </a:r>
                    </a:p>
                  </a:txBody>
                  <a:tcPr marL="123825" marR="123825" marT="57150" marB="57150" anchor="ctr"/>
                </a:tc>
                <a:extLst>
                  <a:ext uri="{0D108BD9-81ED-4DB2-BD59-A6C34878D82A}">
                    <a16:rowId xmlns:a16="http://schemas.microsoft.com/office/drawing/2014/main" val="2017634422"/>
                  </a:ext>
                </a:extLst>
              </a:tr>
              <a:tr h="0">
                <a:tc>
                  <a:txBody>
                    <a:bodyPr/>
                    <a:lstStyle/>
                    <a:p>
                      <a:r>
                        <a:rPr lang="de-DE" dirty="0">
                          <a:effectLst/>
                        </a:rPr>
                        <a:t>Fluid_Flow</a:t>
                      </a:r>
                    </a:p>
                  </a:txBody>
                  <a:tcPr marL="123825" marR="123825" marT="57150" marB="57150" anchor="ctr"/>
                </a:tc>
                <a:tc>
                  <a:txBody>
                    <a:bodyPr/>
                    <a:lstStyle/>
                    <a:p>
                      <a:r>
                        <a:rPr lang="de-DE">
                          <a:effectLst/>
                        </a:rPr>
                        <a:t>DOUBLE</a:t>
                      </a:r>
                    </a:p>
                  </a:txBody>
                  <a:tcPr marL="123825" marR="123825" marT="57150" marB="57150" anchor="ctr"/>
                </a:tc>
                <a:tc>
                  <a:txBody>
                    <a:bodyPr/>
                    <a:lstStyle/>
                    <a:p>
                      <a:r>
                        <a:rPr lang="de-DE">
                          <a:effectLst/>
                        </a:rPr>
                        <a:t>m3/h</a:t>
                      </a:r>
                    </a:p>
                  </a:txBody>
                  <a:tcPr marL="123825" marR="123825" marT="57150" marB="57150" anchor="ctr"/>
                </a:tc>
                <a:extLst>
                  <a:ext uri="{0D108BD9-81ED-4DB2-BD59-A6C34878D82A}">
                    <a16:rowId xmlns:a16="http://schemas.microsoft.com/office/drawing/2014/main" val="642585060"/>
                  </a:ext>
                </a:extLst>
              </a:tr>
              <a:tr h="0">
                <a:tc>
                  <a:txBody>
                    <a:bodyPr/>
                    <a:lstStyle/>
                    <a:p>
                      <a:r>
                        <a:rPr lang="de-DE">
                          <a:effectLst/>
                        </a:rPr>
                        <a:t>Temperature</a:t>
                      </a:r>
                    </a:p>
                  </a:txBody>
                  <a:tcPr marL="123825" marR="123825" marT="57150" marB="57150" anchor="ctr"/>
                </a:tc>
                <a:tc>
                  <a:txBody>
                    <a:bodyPr/>
                    <a:lstStyle/>
                    <a:p>
                      <a:r>
                        <a:rPr lang="de-DE">
                          <a:effectLst/>
                        </a:rPr>
                        <a:t>DOUBLE</a:t>
                      </a:r>
                    </a:p>
                  </a:txBody>
                  <a:tcPr marL="123825" marR="123825" marT="57150" marB="57150" anchor="ctr"/>
                </a:tc>
                <a:tc>
                  <a:txBody>
                    <a:bodyPr/>
                    <a:lstStyle/>
                    <a:p>
                      <a:r>
                        <a:rPr lang="de-DE" dirty="0">
                          <a:effectLst/>
                        </a:rPr>
                        <a:t>C</a:t>
                      </a:r>
                    </a:p>
                  </a:txBody>
                  <a:tcPr marL="123825" marR="123825" marT="57150" marB="57150" anchor="ctr"/>
                </a:tc>
                <a:extLst>
                  <a:ext uri="{0D108BD9-81ED-4DB2-BD59-A6C34878D82A}">
                    <a16:rowId xmlns:a16="http://schemas.microsoft.com/office/drawing/2014/main" val="1696492905"/>
                  </a:ext>
                </a:extLst>
              </a:tr>
              <a:tr h="0">
                <a:tc>
                  <a:txBody>
                    <a:bodyPr/>
                    <a:lstStyle/>
                    <a:p>
                      <a:r>
                        <a:rPr lang="de-DE">
                          <a:effectLst/>
                        </a:rPr>
                        <a:t>Pressure_In</a:t>
                      </a:r>
                    </a:p>
                  </a:txBody>
                  <a:tcPr marL="123825" marR="123825" marT="57150" marB="57150" anchor="ctr"/>
                </a:tc>
                <a:tc>
                  <a:txBody>
                    <a:bodyPr/>
                    <a:lstStyle/>
                    <a:p>
                      <a:r>
                        <a:rPr lang="de-DE">
                          <a:effectLst/>
                        </a:rPr>
                        <a:t>DOUBLE</a:t>
                      </a:r>
                    </a:p>
                  </a:txBody>
                  <a:tcPr marL="123825" marR="123825" marT="57150" marB="57150" anchor="ctr"/>
                </a:tc>
                <a:tc>
                  <a:txBody>
                    <a:bodyPr/>
                    <a:lstStyle/>
                    <a:p>
                      <a:r>
                        <a:rPr lang="de-DE" dirty="0">
                          <a:effectLst/>
                        </a:rPr>
                        <a:t>hPa</a:t>
                      </a:r>
                    </a:p>
                  </a:txBody>
                  <a:tcPr marL="123825" marR="123825" marT="57150" marB="57150" anchor="ctr"/>
                </a:tc>
                <a:extLst>
                  <a:ext uri="{0D108BD9-81ED-4DB2-BD59-A6C34878D82A}">
                    <a16:rowId xmlns:a16="http://schemas.microsoft.com/office/drawing/2014/main" val="1720224709"/>
                  </a:ext>
                </a:extLst>
              </a:tr>
              <a:tr h="0">
                <a:tc>
                  <a:txBody>
                    <a:bodyPr/>
                    <a:lstStyle/>
                    <a:p>
                      <a:r>
                        <a:rPr lang="de-DE" dirty="0">
                          <a:effectLst/>
                        </a:rPr>
                        <a:t>Pressure_Out</a:t>
                      </a:r>
                    </a:p>
                  </a:txBody>
                  <a:tcPr marL="123825" marR="123825" marT="57150" marB="57150" anchor="ctr"/>
                </a:tc>
                <a:tc>
                  <a:txBody>
                    <a:bodyPr/>
                    <a:lstStyle/>
                    <a:p>
                      <a:r>
                        <a:rPr lang="de-DE">
                          <a:effectLst/>
                        </a:rPr>
                        <a:t>DOUBLE</a:t>
                      </a:r>
                    </a:p>
                  </a:txBody>
                  <a:tcPr marL="123825" marR="123825" marT="57150" marB="57150" anchor="ctr"/>
                </a:tc>
                <a:tc>
                  <a:txBody>
                    <a:bodyPr/>
                    <a:lstStyle/>
                    <a:p>
                      <a:r>
                        <a:rPr lang="de-DE" dirty="0">
                          <a:effectLst/>
                        </a:rPr>
                        <a:t>hPa</a:t>
                      </a:r>
                    </a:p>
                  </a:txBody>
                  <a:tcPr marL="123825" marR="123825" marT="57150" marB="57150" anchor="ctr"/>
                </a:tc>
                <a:extLst>
                  <a:ext uri="{0D108BD9-81ED-4DB2-BD59-A6C34878D82A}">
                    <a16:rowId xmlns:a16="http://schemas.microsoft.com/office/drawing/2014/main" val="3538604041"/>
                  </a:ext>
                </a:extLst>
              </a:tr>
            </a:tbl>
          </a:graphicData>
        </a:graphic>
      </p:graphicFrame>
    </p:spTree>
    <p:extLst>
      <p:ext uri="{BB962C8B-B14F-4D97-AF65-F5344CB8AC3E}">
        <p14:creationId xmlns:p14="http://schemas.microsoft.com/office/powerpoint/2010/main" val="2029031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CF05-AD25-4C1F-91FD-7312461B9504}"/>
              </a:ext>
            </a:extLst>
          </p:cNvPr>
          <p:cNvSpPr>
            <a:spLocks noGrp="1"/>
          </p:cNvSpPr>
          <p:nvPr>
            <p:ph type="title"/>
          </p:nvPr>
        </p:nvSpPr>
        <p:spPr/>
        <p:txBody>
          <a:bodyPr/>
          <a:lstStyle/>
          <a:p>
            <a:r>
              <a:rPr lang="de-DE" dirty="0"/>
              <a:t>MindSphere data types</a:t>
            </a:r>
          </a:p>
        </p:txBody>
      </p:sp>
      <p:graphicFrame>
        <p:nvGraphicFramePr>
          <p:cNvPr id="3" name="Table 2">
            <a:extLst>
              <a:ext uri="{FF2B5EF4-FFF2-40B4-BE49-F238E27FC236}">
                <a16:creationId xmlns:a16="http://schemas.microsoft.com/office/drawing/2014/main" id="{B8EA0879-7C41-4964-9303-80322B472D22}"/>
              </a:ext>
            </a:extLst>
          </p:cNvPr>
          <p:cNvGraphicFramePr>
            <a:graphicFrameLocks noGrp="1"/>
          </p:cNvGraphicFramePr>
          <p:nvPr>
            <p:extLst/>
          </p:nvPr>
        </p:nvGraphicFramePr>
        <p:xfrm>
          <a:off x="751760" y="1437699"/>
          <a:ext cx="10688480" cy="4357448"/>
        </p:xfrm>
        <a:graphic>
          <a:graphicData uri="http://schemas.openxmlformats.org/drawingml/2006/table">
            <a:tbl>
              <a:tblPr firstRow="1" bandRow="1">
                <a:tableStyleId>{793D81CF-94F2-401A-BA57-92F5A7B2D0C5}</a:tableStyleId>
              </a:tblPr>
              <a:tblGrid>
                <a:gridCol w="2720584">
                  <a:extLst>
                    <a:ext uri="{9D8B030D-6E8A-4147-A177-3AD203B41FA5}">
                      <a16:colId xmlns:a16="http://schemas.microsoft.com/office/drawing/2014/main" val="2982713809"/>
                    </a:ext>
                  </a:extLst>
                </a:gridCol>
                <a:gridCol w="7967896">
                  <a:extLst>
                    <a:ext uri="{9D8B030D-6E8A-4147-A177-3AD203B41FA5}">
                      <a16:colId xmlns:a16="http://schemas.microsoft.com/office/drawing/2014/main" val="2801879386"/>
                    </a:ext>
                  </a:extLst>
                </a:gridCol>
              </a:tblGrid>
              <a:tr h="544681">
                <a:tc>
                  <a:txBody>
                    <a:bodyPr/>
                    <a:lstStyle/>
                    <a:p>
                      <a:pPr algn="l"/>
                      <a:r>
                        <a:rPr lang="de-DE" sz="1700" dirty="0">
                          <a:effectLst/>
                        </a:rPr>
                        <a:t>Type</a:t>
                      </a:r>
                      <a:endParaRPr lang="de-DE" sz="1700" b="1" dirty="0">
                        <a:effectLst/>
                      </a:endParaRPr>
                    </a:p>
                  </a:txBody>
                  <a:tcPr marL="117029" marR="117029" marT="54014" marB="54014" anchor="ctr"/>
                </a:tc>
                <a:tc>
                  <a:txBody>
                    <a:bodyPr/>
                    <a:lstStyle/>
                    <a:p>
                      <a:pPr algn="l"/>
                      <a:r>
                        <a:rPr lang="de-DE" sz="1700">
                          <a:effectLst/>
                        </a:rPr>
                        <a:t>Description</a:t>
                      </a:r>
                      <a:endParaRPr lang="de-DE" sz="1700" b="1">
                        <a:effectLst/>
                      </a:endParaRPr>
                    </a:p>
                  </a:txBody>
                  <a:tcPr marL="117029" marR="117029" marT="54014" marB="54014" anchor="ctr"/>
                </a:tc>
                <a:extLst>
                  <a:ext uri="{0D108BD9-81ED-4DB2-BD59-A6C34878D82A}">
                    <a16:rowId xmlns:a16="http://schemas.microsoft.com/office/drawing/2014/main" val="790330236"/>
                  </a:ext>
                </a:extLst>
              </a:tr>
              <a:tr h="544681">
                <a:tc>
                  <a:txBody>
                    <a:bodyPr/>
                    <a:lstStyle/>
                    <a:p>
                      <a:r>
                        <a:rPr lang="de-DE" sz="1700" dirty="0">
                          <a:effectLst/>
                        </a:rPr>
                        <a:t>BOOLEAN</a:t>
                      </a:r>
                    </a:p>
                  </a:txBody>
                  <a:tcPr marL="117029" marR="117029" marT="54014" marB="54014" anchor="ctr"/>
                </a:tc>
                <a:tc>
                  <a:txBody>
                    <a:bodyPr/>
                    <a:lstStyle/>
                    <a:p>
                      <a:r>
                        <a:rPr lang="en-US" sz="1700">
                          <a:effectLst/>
                        </a:rPr>
                        <a:t>Variable that stores one of two possible values: true (TRUE) or false (FALSE)</a:t>
                      </a:r>
                    </a:p>
                  </a:txBody>
                  <a:tcPr marL="117029" marR="117029" marT="54014" marB="54014" anchor="ctr"/>
                </a:tc>
                <a:extLst>
                  <a:ext uri="{0D108BD9-81ED-4DB2-BD59-A6C34878D82A}">
                    <a16:rowId xmlns:a16="http://schemas.microsoft.com/office/drawing/2014/main" val="1981476684"/>
                  </a:ext>
                </a:extLst>
              </a:tr>
              <a:tr h="544681">
                <a:tc>
                  <a:txBody>
                    <a:bodyPr/>
                    <a:lstStyle/>
                    <a:p>
                      <a:r>
                        <a:rPr lang="de-DE" sz="1700" dirty="0">
                          <a:effectLst/>
                        </a:rPr>
                        <a:t>INT</a:t>
                      </a:r>
                    </a:p>
                  </a:txBody>
                  <a:tcPr marL="117029" marR="117029" marT="54014" marB="54014" anchor="ctr"/>
                </a:tc>
                <a:tc>
                  <a:txBody>
                    <a:bodyPr/>
                    <a:lstStyle/>
                    <a:p>
                      <a:r>
                        <a:rPr lang="en-US" sz="1700">
                          <a:effectLst/>
                        </a:rPr>
                        <a:t>Variable that stores an integer up to 32 bits.</a:t>
                      </a:r>
                    </a:p>
                  </a:txBody>
                  <a:tcPr marL="117029" marR="117029" marT="54014" marB="54014" anchor="ctr"/>
                </a:tc>
                <a:extLst>
                  <a:ext uri="{0D108BD9-81ED-4DB2-BD59-A6C34878D82A}">
                    <a16:rowId xmlns:a16="http://schemas.microsoft.com/office/drawing/2014/main" val="2267519810"/>
                  </a:ext>
                </a:extLst>
              </a:tr>
              <a:tr h="544681">
                <a:tc>
                  <a:txBody>
                    <a:bodyPr/>
                    <a:lstStyle/>
                    <a:p>
                      <a:r>
                        <a:rPr lang="de-DE" sz="1700" dirty="0">
                          <a:effectLst/>
                        </a:rPr>
                        <a:t>LONG</a:t>
                      </a:r>
                    </a:p>
                  </a:txBody>
                  <a:tcPr marL="117029" marR="117029" marT="54014" marB="54014" anchor="ctr"/>
                </a:tc>
                <a:tc>
                  <a:txBody>
                    <a:bodyPr/>
                    <a:lstStyle/>
                    <a:p>
                      <a:r>
                        <a:rPr lang="en-US" sz="1700">
                          <a:effectLst/>
                        </a:rPr>
                        <a:t>Variable that stores an integer up to 64 bits.</a:t>
                      </a:r>
                    </a:p>
                  </a:txBody>
                  <a:tcPr marL="117029" marR="117029" marT="54014" marB="54014" anchor="ctr"/>
                </a:tc>
                <a:extLst>
                  <a:ext uri="{0D108BD9-81ED-4DB2-BD59-A6C34878D82A}">
                    <a16:rowId xmlns:a16="http://schemas.microsoft.com/office/drawing/2014/main" val="4224709792"/>
                  </a:ext>
                </a:extLst>
              </a:tr>
              <a:tr h="544681">
                <a:tc>
                  <a:txBody>
                    <a:bodyPr/>
                    <a:lstStyle/>
                    <a:p>
                      <a:r>
                        <a:rPr lang="de-DE" sz="1700" dirty="0">
                          <a:effectLst/>
                        </a:rPr>
                        <a:t>DOUBLE</a:t>
                      </a:r>
                    </a:p>
                  </a:txBody>
                  <a:tcPr marL="117029" marR="117029" marT="54014" marB="54014" anchor="ctr"/>
                </a:tc>
                <a:tc>
                  <a:txBody>
                    <a:bodyPr/>
                    <a:lstStyle/>
                    <a:p>
                      <a:r>
                        <a:rPr lang="en-US" sz="1700">
                          <a:effectLst/>
                        </a:rPr>
                        <a:t>Variable that stores a decimal up to 64 bits.</a:t>
                      </a:r>
                    </a:p>
                  </a:txBody>
                  <a:tcPr marL="117029" marR="117029" marT="54014" marB="54014" anchor="ctr"/>
                </a:tc>
                <a:extLst>
                  <a:ext uri="{0D108BD9-81ED-4DB2-BD59-A6C34878D82A}">
                    <a16:rowId xmlns:a16="http://schemas.microsoft.com/office/drawing/2014/main" val="3490234739"/>
                  </a:ext>
                </a:extLst>
              </a:tr>
              <a:tr h="544681">
                <a:tc>
                  <a:txBody>
                    <a:bodyPr/>
                    <a:lstStyle/>
                    <a:p>
                      <a:r>
                        <a:rPr lang="de-DE" sz="1700" dirty="0">
                          <a:effectLst/>
                        </a:rPr>
                        <a:t>STRING</a:t>
                      </a:r>
                    </a:p>
                  </a:txBody>
                  <a:tcPr marL="117029" marR="117029" marT="54014" marB="54014" anchor="ctr"/>
                </a:tc>
                <a:tc>
                  <a:txBody>
                    <a:bodyPr/>
                    <a:lstStyle/>
                    <a:p>
                      <a:r>
                        <a:rPr lang="en-US" sz="1700">
                          <a:effectLst/>
                        </a:rPr>
                        <a:t>Variable that stores a string up to 255 characters (usually text).</a:t>
                      </a:r>
                    </a:p>
                  </a:txBody>
                  <a:tcPr marL="117029" marR="117029" marT="54014" marB="54014" anchor="ctr"/>
                </a:tc>
                <a:extLst>
                  <a:ext uri="{0D108BD9-81ED-4DB2-BD59-A6C34878D82A}">
                    <a16:rowId xmlns:a16="http://schemas.microsoft.com/office/drawing/2014/main" val="3618810733"/>
                  </a:ext>
                </a:extLst>
              </a:tr>
              <a:tr h="544681">
                <a:tc>
                  <a:txBody>
                    <a:bodyPr/>
                    <a:lstStyle/>
                    <a:p>
                      <a:r>
                        <a:rPr lang="de-DE" sz="1700" dirty="0">
                          <a:effectLst/>
                        </a:rPr>
                        <a:t>BIG_STRING</a:t>
                      </a:r>
                    </a:p>
                  </a:txBody>
                  <a:tcPr marL="117029" marR="117029" marT="54014" marB="54014" anchor="ctr"/>
                </a:tc>
                <a:tc>
                  <a:txBody>
                    <a:bodyPr/>
                    <a:lstStyle/>
                    <a:p>
                      <a:r>
                        <a:rPr lang="en-US" sz="1700">
                          <a:effectLst/>
                        </a:rPr>
                        <a:t>Variable that stores a string up to 100,000 characters.</a:t>
                      </a:r>
                    </a:p>
                  </a:txBody>
                  <a:tcPr marL="117029" marR="117029" marT="54014" marB="54014" anchor="ctr"/>
                </a:tc>
                <a:extLst>
                  <a:ext uri="{0D108BD9-81ED-4DB2-BD59-A6C34878D82A}">
                    <a16:rowId xmlns:a16="http://schemas.microsoft.com/office/drawing/2014/main" val="3747792464"/>
                  </a:ext>
                </a:extLst>
              </a:tr>
              <a:tr h="544681">
                <a:tc>
                  <a:txBody>
                    <a:bodyPr/>
                    <a:lstStyle/>
                    <a:p>
                      <a:r>
                        <a:rPr lang="de-DE" sz="1700" dirty="0">
                          <a:effectLst/>
                        </a:rPr>
                        <a:t>TIMESTAMP</a:t>
                      </a:r>
                    </a:p>
                  </a:txBody>
                  <a:tcPr marL="117029" marR="117029" marT="54014" marB="54014" anchor="ctr"/>
                </a:tc>
                <a:tc>
                  <a:txBody>
                    <a:bodyPr/>
                    <a:lstStyle/>
                    <a:p>
                      <a:r>
                        <a:rPr lang="en-US" sz="1700" dirty="0">
                          <a:effectLst/>
                        </a:rPr>
                        <a:t>Variable that stores a time value</a:t>
                      </a:r>
                    </a:p>
                  </a:txBody>
                  <a:tcPr marL="117029" marR="117029" marT="54014" marB="54014" anchor="ctr"/>
                </a:tc>
                <a:extLst>
                  <a:ext uri="{0D108BD9-81ED-4DB2-BD59-A6C34878D82A}">
                    <a16:rowId xmlns:a16="http://schemas.microsoft.com/office/drawing/2014/main" val="823858525"/>
                  </a:ext>
                </a:extLst>
              </a:tr>
            </a:tbl>
          </a:graphicData>
        </a:graphic>
      </p:graphicFrame>
    </p:spTree>
    <p:extLst>
      <p:ext uri="{BB962C8B-B14F-4D97-AF65-F5344CB8AC3E}">
        <p14:creationId xmlns:p14="http://schemas.microsoft.com/office/powerpoint/2010/main" val="4282542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Verbinder: gewinkelt 48">
            <a:extLst>
              <a:ext uri="{FF2B5EF4-FFF2-40B4-BE49-F238E27FC236}">
                <a16:creationId xmlns:a16="http://schemas.microsoft.com/office/drawing/2014/main" id="{AE3FF28A-3E5F-48A7-8DF4-A5A30E716907}"/>
              </a:ext>
            </a:extLst>
          </p:cNvPr>
          <p:cNvCxnSpPr>
            <a:cxnSpLocks/>
            <a:endCxn id="46" idx="1"/>
          </p:cNvCxnSpPr>
          <p:nvPr/>
        </p:nvCxnSpPr>
        <p:spPr bwMode="auto">
          <a:xfrm rot="16200000" flipH="1">
            <a:off x="6453449" y="3931018"/>
            <a:ext cx="2704287" cy="917174"/>
          </a:xfrm>
          <a:prstGeom prst="bentConnector2">
            <a:avLst/>
          </a:prstGeom>
          <a:solidFill>
            <a:schemeClr val="tx2"/>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Verbinder: gewinkelt 44">
            <a:extLst>
              <a:ext uri="{FF2B5EF4-FFF2-40B4-BE49-F238E27FC236}">
                <a16:creationId xmlns:a16="http://schemas.microsoft.com/office/drawing/2014/main" id="{AA809692-B5E3-4E92-BB1E-EDB605BA7096}"/>
              </a:ext>
            </a:extLst>
          </p:cNvPr>
          <p:cNvCxnSpPr>
            <a:cxnSpLocks/>
            <a:stCxn id="29" idx="1"/>
            <a:endCxn id="32" idx="1"/>
          </p:cNvCxnSpPr>
          <p:nvPr/>
        </p:nvCxnSpPr>
        <p:spPr bwMode="auto">
          <a:xfrm rot="10800000" flipH="1" flipV="1">
            <a:off x="6991475" y="2824185"/>
            <a:ext cx="1272705" cy="1108982"/>
          </a:xfrm>
          <a:prstGeom prst="bentConnector3">
            <a:avLst>
              <a:gd name="adj1" fmla="val 28040"/>
            </a:avLst>
          </a:prstGeom>
          <a:solidFill>
            <a:schemeClr val="tx2"/>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Verbinder: gewinkelt 48">
            <a:extLst>
              <a:ext uri="{FF2B5EF4-FFF2-40B4-BE49-F238E27FC236}">
                <a16:creationId xmlns:a16="http://schemas.microsoft.com/office/drawing/2014/main" id="{46384CB3-F7B7-4283-A847-1B588DAFB047}"/>
              </a:ext>
            </a:extLst>
          </p:cNvPr>
          <p:cNvCxnSpPr>
            <a:cxnSpLocks/>
            <a:stCxn id="29" idx="1"/>
            <a:endCxn id="35" idx="1"/>
          </p:cNvCxnSpPr>
          <p:nvPr/>
        </p:nvCxnSpPr>
        <p:spPr bwMode="auto">
          <a:xfrm rot="10800000" flipH="1" flipV="1">
            <a:off x="6991475" y="2824185"/>
            <a:ext cx="1272703" cy="2013518"/>
          </a:xfrm>
          <a:prstGeom prst="bentConnector3">
            <a:avLst>
              <a:gd name="adj1" fmla="val 28019"/>
            </a:avLst>
          </a:prstGeom>
          <a:solidFill>
            <a:schemeClr val="tx2"/>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Verbinder: gewinkelt 36">
            <a:extLst>
              <a:ext uri="{FF2B5EF4-FFF2-40B4-BE49-F238E27FC236}">
                <a16:creationId xmlns:a16="http://schemas.microsoft.com/office/drawing/2014/main" id="{E8F3F0FA-45AB-4C44-8501-C652878C78C0}"/>
              </a:ext>
            </a:extLst>
          </p:cNvPr>
          <p:cNvCxnSpPr>
            <a:cxnSpLocks/>
            <a:stCxn id="26" idx="1"/>
            <a:endCxn id="29" idx="1"/>
          </p:cNvCxnSpPr>
          <p:nvPr/>
        </p:nvCxnSpPr>
        <p:spPr bwMode="auto">
          <a:xfrm rot="10800000" flipH="1" flipV="1">
            <a:off x="5850094" y="1726345"/>
            <a:ext cx="1141382" cy="1097839"/>
          </a:xfrm>
          <a:prstGeom prst="bentConnector3">
            <a:avLst>
              <a:gd name="adj1" fmla="val 34716"/>
            </a:avLst>
          </a:prstGeom>
          <a:solidFill>
            <a:schemeClr val="tx2"/>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 name="Title 1">
            <a:extLst>
              <a:ext uri="{FF2B5EF4-FFF2-40B4-BE49-F238E27FC236}">
                <a16:creationId xmlns:a16="http://schemas.microsoft.com/office/drawing/2014/main" id="{6D67A730-DF3E-41AC-9DAD-EDBC1342AD5E}"/>
              </a:ext>
            </a:extLst>
          </p:cNvPr>
          <p:cNvSpPr>
            <a:spLocks noGrp="1"/>
          </p:cNvSpPr>
          <p:nvPr>
            <p:ph type="title"/>
          </p:nvPr>
        </p:nvSpPr>
        <p:spPr/>
        <p:txBody>
          <a:bodyPr/>
          <a:lstStyle/>
          <a:p>
            <a:r>
              <a:rPr lang="de-DE" dirty="0"/>
              <a:t>Asset structure</a:t>
            </a:r>
          </a:p>
        </p:txBody>
      </p:sp>
      <p:grpSp>
        <p:nvGrpSpPr>
          <p:cNvPr id="3" name="Gruppieren 2">
            <a:extLst>
              <a:ext uri="{FF2B5EF4-FFF2-40B4-BE49-F238E27FC236}">
                <a16:creationId xmlns:a16="http://schemas.microsoft.com/office/drawing/2014/main" id="{3FE5B738-0A93-4AE7-8306-F35FA4D70F6D}"/>
              </a:ext>
            </a:extLst>
          </p:cNvPr>
          <p:cNvGrpSpPr/>
          <p:nvPr/>
        </p:nvGrpSpPr>
        <p:grpSpPr>
          <a:xfrm>
            <a:off x="1026634" y="1509058"/>
            <a:ext cx="2377605" cy="623034"/>
            <a:chOff x="1026634" y="1509058"/>
            <a:chExt cx="2377605" cy="623034"/>
          </a:xfrm>
        </p:grpSpPr>
        <p:sp>
          <p:nvSpPr>
            <p:cNvPr id="7" name="Rechteck 6">
              <a:extLst>
                <a:ext uri="{FF2B5EF4-FFF2-40B4-BE49-F238E27FC236}">
                  <a16:creationId xmlns:a16="http://schemas.microsoft.com/office/drawing/2014/main" id="{8E884057-0FEA-4CED-8DCC-B96D12EBEB44}"/>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feld 11">
              <a:extLst>
                <a:ext uri="{FF2B5EF4-FFF2-40B4-BE49-F238E27FC236}">
                  <a16:creationId xmlns:a16="http://schemas.microsoft.com/office/drawing/2014/main" id="{3C6C81F0-EF1B-46D8-AAC0-5CBAC356FF8D}"/>
                </a:ext>
              </a:extLst>
            </p:cNvPr>
            <p:cNvSpPr txBox="1"/>
            <p:nvPr/>
          </p:nvSpPr>
          <p:spPr>
            <a:xfrm>
              <a:off x="1128012" y="1708779"/>
              <a:ext cx="2080008" cy="234322"/>
            </a:xfrm>
            <a:prstGeom prst="rect">
              <a:avLst/>
            </a:prstGeom>
            <a:noFill/>
          </p:spPr>
          <p:txBody>
            <a:bodyPr wrap="square" lIns="0" tIns="0" rIns="0" bIns="0" rtlCol="0">
              <a:noAutofit/>
            </a:bodyPr>
            <a:lstStyle/>
            <a:p>
              <a:pPr>
                <a:lnSpc>
                  <a:spcPct val="110000"/>
                </a:lnSpc>
                <a:spcBef>
                  <a:spcPts val="0"/>
                </a:spcBef>
              </a:pPr>
              <a:r>
                <a:rPr lang="de-DE" sz="1200" u="sng" dirty="0">
                  <a:solidFill>
                    <a:srgbClr val="FFFFFF"/>
                  </a:solidFill>
                  <a:latin typeface="+mn-lt"/>
                  <a:ea typeface="Arial Unicode MS" panose="020B0604020202020204" pitchFamily="34" charset="-128"/>
                  <a:cs typeface="Arial Unicode MS" panose="020B0604020202020204" pitchFamily="34" charset="-128"/>
                </a:rPr>
                <a:t>MyPump</a:t>
              </a:r>
              <a:r>
                <a:rPr lang="de-DE" sz="1200" u="sng" dirty="0">
                  <a:solidFill>
                    <a:srgbClr val="FFFFFF"/>
                  </a:solidFill>
                  <a:ea typeface="Arial Unicode MS" panose="020B0604020202020204" pitchFamily="34" charset="-128"/>
                  <a:cs typeface="Arial Unicode MS" panose="020B0604020202020204" pitchFamily="34" charset="-128"/>
                </a:rPr>
                <a:t>1: </a:t>
              </a:r>
              <a:r>
                <a:rPr lang="de-DE" sz="1200" u="sng" dirty="0" err="1">
                  <a:solidFill>
                    <a:srgbClr val="FFFFFF"/>
                  </a:solidFill>
                  <a:ea typeface="Arial Unicode MS" panose="020B0604020202020204" pitchFamily="34" charset="-128"/>
                  <a:cs typeface="Arial Unicode MS" panose="020B0604020202020204" pitchFamily="34" charset="-128"/>
                </a:rPr>
                <a:t>PumpType</a:t>
              </a:r>
              <a:endParaRPr lang="de-DE" sz="1200" u="sng" dirty="0">
                <a:solidFill>
                  <a:srgbClr val="FFFFFF"/>
                </a:solidFill>
                <a:latin typeface="+mn-lt"/>
                <a:ea typeface="Arial Unicode MS" panose="020B0604020202020204" pitchFamily="34" charset="-128"/>
                <a:cs typeface="Arial Unicode MS" panose="020B0604020202020204" pitchFamily="34" charset="-128"/>
              </a:endParaRPr>
            </a:p>
          </p:txBody>
        </p:sp>
      </p:grpSp>
      <p:sp>
        <p:nvSpPr>
          <p:cNvPr id="21" name="Rechteck 20">
            <a:extLst>
              <a:ext uri="{FF2B5EF4-FFF2-40B4-BE49-F238E27FC236}">
                <a16:creationId xmlns:a16="http://schemas.microsoft.com/office/drawing/2014/main" id="{4ACC088A-2AC1-44D5-AAA5-F8AA4875C46C}"/>
              </a:ext>
            </a:extLst>
          </p:cNvPr>
          <p:cNvSpPr/>
          <p:nvPr/>
        </p:nvSpPr>
        <p:spPr bwMode="auto">
          <a:xfrm>
            <a:off x="1026634" y="251266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2" name="Textfeld 21">
            <a:extLst>
              <a:ext uri="{FF2B5EF4-FFF2-40B4-BE49-F238E27FC236}">
                <a16:creationId xmlns:a16="http://schemas.microsoft.com/office/drawing/2014/main" id="{77604583-361A-411A-A7E0-2E2F41D0DD6D}"/>
              </a:ext>
            </a:extLst>
          </p:cNvPr>
          <p:cNvSpPr txBox="1"/>
          <p:nvPr/>
        </p:nvSpPr>
        <p:spPr>
          <a:xfrm>
            <a:off x="1128012" y="2712389"/>
            <a:ext cx="2080008" cy="234322"/>
          </a:xfrm>
          <a:prstGeom prst="rect">
            <a:avLst/>
          </a:prstGeom>
          <a:noFill/>
        </p:spPr>
        <p:txBody>
          <a:bodyPr wrap="square" lIns="0" tIns="0" rIns="0" bIns="0" rtlCol="0">
            <a:noAutofit/>
          </a:bodyPr>
          <a:lstStyle/>
          <a:p>
            <a:pPr>
              <a:lnSpc>
                <a:spcPct val="110000"/>
              </a:lnSpc>
              <a:spcBef>
                <a:spcPts val="0"/>
              </a:spcBef>
            </a:pPr>
            <a:r>
              <a:rPr lang="de-DE" sz="1200" u="sng" dirty="0">
                <a:solidFill>
                  <a:srgbClr val="FFFFFF"/>
                </a:solidFill>
                <a:latin typeface="+mn-lt"/>
                <a:ea typeface="Arial Unicode MS" panose="020B0604020202020204" pitchFamily="34" charset="-128"/>
                <a:cs typeface="Arial Unicode MS" panose="020B0604020202020204" pitchFamily="34" charset="-128"/>
              </a:rPr>
              <a:t>MyPump2</a:t>
            </a:r>
            <a:r>
              <a:rPr lang="de-DE" sz="1200" u="sng" dirty="0">
                <a:solidFill>
                  <a:srgbClr val="FFFFFF"/>
                </a:solidFill>
                <a:ea typeface="Arial Unicode MS" panose="020B0604020202020204" pitchFamily="34" charset="-128"/>
                <a:cs typeface="Arial Unicode MS" panose="020B0604020202020204" pitchFamily="34" charset="-128"/>
              </a:rPr>
              <a:t>: </a:t>
            </a:r>
            <a:r>
              <a:rPr lang="de-DE" sz="1200" u="sng" dirty="0" err="1">
                <a:solidFill>
                  <a:srgbClr val="FFFFFF"/>
                </a:solidFill>
                <a:ea typeface="Arial Unicode MS" panose="020B0604020202020204" pitchFamily="34" charset="-128"/>
                <a:cs typeface="Arial Unicode MS" panose="020B0604020202020204" pitchFamily="34" charset="-128"/>
              </a:rPr>
              <a:t>PumpType</a:t>
            </a:r>
            <a:endParaRPr lang="de-DE" sz="1200" u="sng" dirty="0">
              <a:solidFill>
                <a:srgbClr val="FFFFFF"/>
              </a:solidFill>
              <a:latin typeface="+mn-lt"/>
              <a:ea typeface="Arial Unicode MS" panose="020B0604020202020204" pitchFamily="34" charset="-128"/>
              <a:cs typeface="Arial Unicode MS" panose="020B0604020202020204" pitchFamily="34" charset="-128"/>
            </a:endParaRPr>
          </a:p>
        </p:txBody>
      </p:sp>
      <p:grpSp>
        <p:nvGrpSpPr>
          <p:cNvPr id="25" name="Gruppieren 24">
            <a:extLst>
              <a:ext uri="{FF2B5EF4-FFF2-40B4-BE49-F238E27FC236}">
                <a16:creationId xmlns:a16="http://schemas.microsoft.com/office/drawing/2014/main" id="{CA08AFED-CF94-4F57-94B6-A0FCE159785C}"/>
              </a:ext>
            </a:extLst>
          </p:cNvPr>
          <p:cNvGrpSpPr/>
          <p:nvPr/>
        </p:nvGrpSpPr>
        <p:grpSpPr>
          <a:xfrm>
            <a:off x="5850094" y="1414829"/>
            <a:ext cx="2377605" cy="623034"/>
            <a:chOff x="1026634" y="1509058"/>
            <a:chExt cx="2377605" cy="623034"/>
          </a:xfrm>
        </p:grpSpPr>
        <p:sp>
          <p:nvSpPr>
            <p:cNvPr id="26" name="Rechteck 25">
              <a:extLst>
                <a:ext uri="{FF2B5EF4-FFF2-40B4-BE49-F238E27FC236}">
                  <a16:creationId xmlns:a16="http://schemas.microsoft.com/office/drawing/2014/main" id="{D94FC8C2-7D98-4474-8B2C-F5130DEFC32F}"/>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7" name="Textfeld 26">
              <a:extLst>
                <a:ext uri="{FF2B5EF4-FFF2-40B4-BE49-F238E27FC236}">
                  <a16:creationId xmlns:a16="http://schemas.microsoft.com/office/drawing/2014/main" id="{179C8B3E-B4FD-492D-8D29-89BB86DF175F}"/>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err="1">
                  <a:solidFill>
                    <a:srgbClr val="FFFFFF"/>
                  </a:solidFill>
                  <a:ea typeface="Arial Unicode MS" panose="020B0604020202020204" pitchFamily="34" charset="-128"/>
                  <a:cs typeface="Arial Unicode MS" panose="020B0604020202020204" pitchFamily="34" charset="-128"/>
                </a:rPr>
                <a:t>PumpType</a:t>
              </a:r>
              <a:endParaRPr lang="de-DE" sz="1400"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AssetType</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28" name="Gruppieren 27">
            <a:extLst>
              <a:ext uri="{FF2B5EF4-FFF2-40B4-BE49-F238E27FC236}">
                <a16:creationId xmlns:a16="http://schemas.microsoft.com/office/drawing/2014/main" id="{1570C590-2671-49F0-8AF7-4F50A3C59875}"/>
              </a:ext>
            </a:extLst>
          </p:cNvPr>
          <p:cNvGrpSpPr/>
          <p:nvPr/>
        </p:nvGrpSpPr>
        <p:grpSpPr>
          <a:xfrm>
            <a:off x="6991476" y="2512668"/>
            <a:ext cx="2377605" cy="623034"/>
            <a:chOff x="1026634" y="1509058"/>
            <a:chExt cx="2377605" cy="623034"/>
          </a:xfrm>
        </p:grpSpPr>
        <p:sp>
          <p:nvSpPr>
            <p:cNvPr id="29" name="Rechteck 28">
              <a:extLst>
                <a:ext uri="{FF2B5EF4-FFF2-40B4-BE49-F238E27FC236}">
                  <a16:creationId xmlns:a16="http://schemas.microsoft.com/office/drawing/2014/main" id="{8D817DA4-7E35-41FF-94B7-9164AEDC5050}"/>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0" name="Textfeld 29">
              <a:extLst>
                <a:ext uri="{FF2B5EF4-FFF2-40B4-BE49-F238E27FC236}">
                  <a16:creationId xmlns:a16="http://schemas.microsoft.com/office/drawing/2014/main" id="{D0D4440D-303D-4DA1-B372-6577C7F94B85}"/>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err="1">
                  <a:solidFill>
                    <a:srgbClr val="FFFFFF"/>
                  </a:solidFill>
                  <a:ea typeface="Arial Unicode MS" panose="020B0604020202020204" pitchFamily="34" charset="-128"/>
                  <a:cs typeface="Arial Unicode MS" panose="020B0604020202020204" pitchFamily="34" charset="-128"/>
                </a:rPr>
                <a:t>PumpMetrics</a:t>
              </a:r>
              <a:endParaRPr lang="de-DE" sz="1400"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AspectType</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31" name="Gruppieren 30">
            <a:extLst>
              <a:ext uri="{FF2B5EF4-FFF2-40B4-BE49-F238E27FC236}">
                <a16:creationId xmlns:a16="http://schemas.microsoft.com/office/drawing/2014/main" id="{9739CABA-6EF4-4075-9503-029E2745FAC5}"/>
              </a:ext>
            </a:extLst>
          </p:cNvPr>
          <p:cNvGrpSpPr/>
          <p:nvPr/>
        </p:nvGrpSpPr>
        <p:grpSpPr>
          <a:xfrm>
            <a:off x="8264181" y="3621650"/>
            <a:ext cx="2377605" cy="623034"/>
            <a:chOff x="1026634" y="1509058"/>
            <a:chExt cx="2377605" cy="623034"/>
          </a:xfrm>
        </p:grpSpPr>
        <p:sp>
          <p:nvSpPr>
            <p:cNvPr id="32" name="Rechteck 31">
              <a:extLst>
                <a:ext uri="{FF2B5EF4-FFF2-40B4-BE49-F238E27FC236}">
                  <a16:creationId xmlns:a16="http://schemas.microsoft.com/office/drawing/2014/main" id="{9D3923E3-BBE2-41CE-8DE2-6591A182FEB3}"/>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3" name="Textfeld 32">
              <a:extLst>
                <a:ext uri="{FF2B5EF4-FFF2-40B4-BE49-F238E27FC236}">
                  <a16:creationId xmlns:a16="http://schemas.microsoft.com/office/drawing/2014/main" id="{F1C11C32-D46C-4887-BC21-B55A59DFF699}"/>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err="1">
                  <a:solidFill>
                    <a:srgbClr val="FFFFFF"/>
                  </a:solidFill>
                  <a:ea typeface="Arial Unicode MS" panose="020B0604020202020204" pitchFamily="34" charset="-128"/>
                  <a:cs typeface="Arial Unicode MS" panose="020B0604020202020204" pitchFamily="34" charset="-128"/>
                </a:rPr>
                <a:t>MotorCurrent</a:t>
              </a:r>
              <a:endParaRPr lang="de-DE" sz="1400"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&lt;&lt;Variable&gt;&gt;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34" name="Gruppieren 33">
            <a:extLst>
              <a:ext uri="{FF2B5EF4-FFF2-40B4-BE49-F238E27FC236}">
                <a16:creationId xmlns:a16="http://schemas.microsoft.com/office/drawing/2014/main" id="{EDBF93D0-78F0-4625-B404-8B6A69FFF1EA}"/>
              </a:ext>
            </a:extLst>
          </p:cNvPr>
          <p:cNvGrpSpPr/>
          <p:nvPr/>
        </p:nvGrpSpPr>
        <p:grpSpPr>
          <a:xfrm>
            <a:off x="8264179" y="4526186"/>
            <a:ext cx="2377605" cy="623034"/>
            <a:chOff x="1026634" y="1509058"/>
            <a:chExt cx="2377605" cy="623034"/>
          </a:xfrm>
        </p:grpSpPr>
        <p:sp>
          <p:nvSpPr>
            <p:cNvPr id="35" name="Rechteck 34">
              <a:extLst>
                <a:ext uri="{FF2B5EF4-FFF2-40B4-BE49-F238E27FC236}">
                  <a16:creationId xmlns:a16="http://schemas.microsoft.com/office/drawing/2014/main" id="{7CAF28FC-E498-4690-A3B1-91C892BFF243}"/>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6" name="Textfeld 35">
              <a:extLst>
                <a:ext uri="{FF2B5EF4-FFF2-40B4-BE49-F238E27FC236}">
                  <a16:creationId xmlns:a16="http://schemas.microsoft.com/office/drawing/2014/main" id="{FAE95A2F-00E3-4D1E-851C-2CB3833CCD07}"/>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a:solidFill>
                    <a:srgbClr val="FFFFFF"/>
                  </a:solidFill>
                  <a:ea typeface="Arial Unicode MS" panose="020B0604020202020204" pitchFamily="34" charset="-128"/>
                  <a:cs typeface="Arial Unicode MS" panose="020B0604020202020204" pitchFamily="34" charset="-128"/>
                </a:rPr>
                <a:t>Passage</a:t>
              </a: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&lt;&lt;Variable&gt;&gt;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sp>
        <p:nvSpPr>
          <p:cNvPr id="55" name="Textfeld 54">
            <a:extLst>
              <a:ext uri="{FF2B5EF4-FFF2-40B4-BE49-F238E27FC236}">
                <a16:creationId xmlns:a16="http://schemas.microsoft.com/office/drawing/2014/main" id="{B5E0DC02-060B-464F-935A-910573B75267}"/>
              </a:ext>
            </a:extLst>
          </p:cNvPr>
          <p:cNvSpPr txBox="1"/>
          <p:nvPr/>
        </p:nvSpPr>
        <p:spPr>
          <a:xfrm>
            <a:off x="6273228" y="2189169"/>
            <a:ext cx="815340" cy="131959"/>
          </a:xfrm>
          <a:prstGeom prst="rect">
            <a:avLst/>
          </a:prstGeom>
          <a:noFill/>
        </p:spPr>
        <p:txBody>
          <a:bodyPr wrap="square" lIns="0" tIns="0" rIns="0" bIns="0" rtlCol="0">
            <a:noAutofit/>
          </a:bodyPr>
          <a:lstStyle/>
          <a:p>
            <a:pPr>
              <a:lnSpc>
                <a:spcPct val="110000"/>
              </a:lnSpc>
              <a:spcBef>
                <a:spcPts val="0"/>
              </a:spcBef>
            </a:pPr>
            <a:r>
              <a:rPr lang="de-DE" sz="1200" dirty="0" err="1">
                <a:solidFill>
                  <a:schemeClr val="tx1"/>
                </a:solidFill>
                <a:latin typeface="+mn-lt"/>
                <a:ea typeface="Arial Unicode MS" panose="020B0604020202020204" pitchFamily="34" charset="-128"/>
                <a:cs typeface="Arial Unicode MS" panose="020B0604020202020204" pitchFamily="34" charset="-128"/>
              </a:rPr>
              <a:t>Metrics</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75" name="Gruppieren 74">
            <a:extLst>
              <a:ext uri="{FF2B5EF4-FFF2-40B4-BE49-F238E27FC236}">
                <a16:creationId xmlns:a16="http://schemas.microsoft.com/office/drawing/2014/main" id="{A0E7C17D-9212-4479-BD5F-765FA7612451}"/>
              </a:ext>
            </a:extLst>
          </p:cNvPr>
          <p:cNvGrpSpPr/>
          <p:nvPr/>
        </p:nvGrpSpPr>
        <p:grpSpPr>
          <a:xfrm>
            <a:off x="670560" y="4015740"/>
            <a:ext cx="3455420" cy="2240255"/>
            <a:chOff x="670560" y="4015740"/>
            <a:chExt cx="3455420" cy="2240255"/>
          </a:xfrm>
        </p:grpSpPr>
        <p:grpSp>
          <p:nvGrpSpPr>
            <p:cNvPr id="56" name="Gruppieren 55">
              <a:extLst>
                <a:ext uri="{FF2B5EF4-FFF2-40B4-BE49-F238E27FC236}">
                  <a16:creationId xmlns:a16="http://schemas.microsoft.com/office/drawing/2014/main" id="{BB0CE7F9-5107-4598-B824-EDE7A18319FC}"/>
                </a:ext>
              </a:extLst>
            </p:cNvPr>
            <p:cNvGrpSpPr/>
            <p:nvPr/>
          </p:nvGrpSpPr>
          <p:grpSpPr>
            <a:xfrm>
              <a:off x="913394" y="4189659"/>
              <a:ext cx="3212586" cy="1919123"/>
              <a:chOff x="913394" y="4189659"/>
              <a:chExt cx="3212586" cy="1919123"/>
            </a:xfrm>
          </p:grpSpPr>
          <p:sp>
            <p:nvSpPr>
              <p:cNvPr id="57" name="Rechteck 56">
                <a:extLst>
                  <a:ext uri="{FF2B5EF4-FFF2-40B4-BE49-F238E27FC236}">
                    <a16:creationId xmlns:a16="http://schemas.microsoft.com/office/drawing/2014/main" id="{1D6B255D-05C2-4397-AE29-A518B8F74FC2}"/>
                  </a:ext>
                </a:extLst>
              </p:cNvPr>
              <p:cNvSpPr/>
              <p:nvPr/>
            </p:nvSpPr>
            <p:spPr bwMode="auto">
              <a:xfrm>
                <a:off x="913394" y="4189659"/>
                <a:ext cx="2717765" cy="1919123"/>
              </a:xfrm>
              <a:prstGeom prst="rect">
                <a:avLst/>
              </a:prstGeom>
              <a:solidFill>
                <a:srgbClr val="A5E1E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8" name="Rechteck 57">
                <a:extLst>
                  <a:ext uri="{FF2B5EF4-FFF2-40B4-BE49-F238E27FC236}">
                    <a16:creationId xmlns:a16="http://schemas.microsoft.com/office/drawing/2014/main" id="{143B007C-950F-4291-86B1-648620453849}"/>
                  </a:ext>
                </a:extLst>
              </p:cNvPr>
              <p:cNvSpPr/>
              <p:nvPr/>
            </p:nvSpPr>
            <p:spPr bwMode="auto">
              <a:xfrm>
                <a:off x="1000918" y="4291898"/>
                <a:ext cx="2533164" cy="7796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9" name="Rechteck 58">
                <a:extLst>
                  <a:ext uri="{FF2B5EF4-FFF2-40B4-BE49-F238E27FC236}">
                    <a16:creationId xmlns:a16="http://schemas.microsoft.com/office/drawing/2014/main" id="{E05A3EE1-7A75-49B4-A55A-2CB657CB4C34}"/>
                  </a:ext>
                </a:extLst>
              </p:cNvPr>
              <p:cNvSpPr/>
              <p:nvPr/>
            </p:nvSpPr>
            <p:spPr bwMode="auto">
              <a:xfrm>
                <a:off x="1000918" y="5265012"/>
                <a:ext cx="2533163" cy="75269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0" name="Rechteck 59">
                <a:extLst>
                  <a:ext uri="{FF2B5EF4-FFF2-40B4-BE49-F238E27FC236}">
                    <a16:creationId xmlns:a16="http://schemas.microsoft.com/office/drawing/2014/main" id="{E7539C21-0E85-4740-B8C0-D46C0EA62C77}"/>
                  </a:ext>
                </a:extLst>
              </p:cNvPr>
              <p:cNvSpPr/>
              <p:nvPr/>
            </p:nvSpPr>
            <p:spPr bwMode="auto">
              <a:xfrm>
                <a:off x="1072354" y="4372132"/>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1" name="Rechteck 60">
                <a:extLst>
                  <a:ext uri="{FF2B5EF4-FFF2-40B4-BE49-F238E27FC236}">
                    <a16:creationId xmlns:a16="http://schemas.microsoft.com/office/drawing/2014/main" id="{8E9CC81D-CE1A-43F8-B061-00E132D3A7E3}"/>
                  </a:ext>
                </a:extLst>
              </p:cNvPr>
              <p:cNvSpPr/>
              <p:nvPr/>
            </p:nvSpPr>
            <p:spPr bwMode="auto">
              <a:xfrm>
                <a:off x="2162615" y="4427531"/>
                <a:ext cx="1218824" cy="515680"/>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2" name="Rechteck 61">
                <a:extLst>
                  <a:ext uri="{FF2B5EF4-FFF2-40B4-BE49-F238E27FC236}">
                    <a16:creationId xmlns:a16="http://schemas.microsoft.com/office/drawing/2014/main" id="{F58A3971-E6A7-4C12-820F-4A1C9526671C}"/>
                  </a:ext>
                </a:extLst>
              </p:cNvPr>
              <p:cNvSpPr/>
              <p:nvPr/>
            </p:nvSpPr>
            <p:spPr bwMode="auto">
              <a:xfrm>
                <a:off x="1072354" y="5318087"/>
                <a:ext cx="2386581" cy="640355"/>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3" name="Rechteck 62">
                <a:extLst>
                  <a:ext uri="{FF2B5EF4-FFF2-40B4-BE49-F238E27FC236}">
                    <a16:creationId xmlns:a16="http://schemas.microsoft.com/office/drawing/2014/main" id="{9569193D-66F8-4FEC-A43D-2A9F84C13A98}"/>
                  </a:ext>
                </a:extLst>
              </p:cNvPr>
              <p:cNvSpPr/>
              <p:nvPr/>
            </p:nvSpPr>
            <p:spPr bwMode="auto">
              <a:xfrm>
                <a:off x="2162615" y="5359875"/>
                <a:ext cx="1218824" cy="549193"/>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64" name="Gerader Verbinder 63">
                <a:extLst>
                  <a:ext uri="{FF2B5EF4-FFF2-40B4-BE49-F238E27FC236}">
                    <a16:creationId xmlns:a16="http://schemas.microsoft.com/office/drawing/2014/main" id="{B4FF92AC-CFB4-439E-B109-D88E48300B70}"/>
                  </a:ext>
                </a:extLst>
              </p:cNvPr>
              <p:cNvCxnSpPr>
                <a:cxnSpLocks/>
              </p:cNvCxnSpPr>
              <p:nvPr/>
            </p:nvCxnSpPr>
            <p:spPr bwMode="auto">
              <a:xfrm>
                <a:off x="957879" y="5157760"/>
                <a:ext cx="3168101" cy="0"/>
              </a:xfrm>
              <a:prstGeom prst="line">
                <a:avLst/>
              </a:prstGeom>
              <a:solidFill>
                <a:schemeClr val="tx2"/>
              </a:solidFill>
              <a:ln w="57150" cap="flat" cmpd="sng" algn="ctr">
                <a:solidFill>
                  <a:schemeClr val="bg1"/>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5" name="Textfeld 64">
                <a:extLst>
                  <a:ext uri="{FF2B5EF4-FFF2-40B4-BE49-F238E27FC236}">
                    <a16:creationId xmlns:a16="http://schemas.microsoft.com/office/drawing/2014/main" id="{F4E8F341-E47C-427F-9168-C2B05E7D2744}"/>
                  </a:ext>
                </a:extLst>
              </p:cNvPr>
              <p:cNvSpPr txBox="1"/>
              <p:nvPr/>
            </p:nvSpPr>
            <p:spPr>
              <a:xfrm>
                <a:off x="1173732" y="4571852"/>
                <a:ext cx="1185700" cy="242207"/>
              </a:xfrm>
              <a:prstGeom prst="rect">
                <a:avLst/>
              </a:prstGeom>
              <a:noFill/>
            </p:spPr>
            <p:txBody>
              <a:bodyPr wrap="square" lIns="0" tIns="0" rIns="0" bIns="0" rtlCol="0">
                <a:noAutofit/>
              </a:bodyPr>
              <a:lstStyle/>
              <a:p>
                <a:pPr>
                  <a:lnSpc>
                    <a:spcPct val="110000"/>
                  </a:lnSpc>
                  <a:spcBef>
                    <a:spcPts val="0"/>
                  </a:spcBef>
                </a:pPr>
                <a:r>
                  <a:rPr lang="de-DE" sz="1200" dirty="0">
                    <a:solidFill>
                      <a:srgbClr val="FFFFFF"/>
                    </a:solidFill>
                    <a:latin typeface="+mn-lt"/>
                    <a:ea typeface="Arial Unicode MS" panose="020B0604020202020204" pitchFamily="34" charset="-128"/>
                    <a:cs typeface="Arial Unicode MS" panose="020B0604020202020204" pitchFamily="34" charset="-128"/>
                  </a:rPr>
                  <a:t>Virtual Asset</a:t>
                </a:r>
              </a:p>
            </p:txBody>
          </p:sp>
          <p:sp>
            <p:nvSpPr>
              <p:cNvPr id="66" name="Textfeld 65">
                <a:extLst>
                  <a:ext uri="{FF2B5EF4-FFF2-40B4-BE49-F238E27FC236}">
                    <a16:creationId xmlns:a16="http://schemas.microsoft.com/office/drawing/2014/main" id="{B39F5929-BF72-4698-B016-B7AA09DBC839}"/>
                  </a:ext>
                </a:extLst>
              </p:cNvPr>
              <p:cNvSpPr txBox="1"/>
              <p:nvPr/>
            </p:nvSpPr>
            <p:spPr>
              <a:xfrm>
                <a:off x="1135244" y="5430232"/>
                <a:ext cx="1185700" cy="242207"/>
              </a:xfrm>
              <a:prstGeom prst="rect">
                <a:avLst/>
              </a:prstGeom>
              <a:noFill/>
            </p:spPr>
            <p:txBody>
              <a:bodyPr wrap="square" lIns="0" tIns="0" rIns="0" bIns="0" rtlCol="0">
                <a:noAutofit/>
              </a:bodyPr>
              <a:lstStyle/>
              <a:p>
                <a:pPr>
                  <a:lnSpc>
                    <a:spcPct val="110000"/>
                  </a:lnSpc>
                  <a:spcBef>
                    <a:spcPts val="0"/>
                  </a:spcBef>
                </a:pPr>
                <a:r>
                  <a:rPr lang="de-DE" sz="1200" dirty="0" err="1">
                    <a:solidFill>
                      <a:srgbClr val="FFFFFF"/>
                    </a:solidFill>
                    <a:latin typeface="+mn-lt"/>
                    <a:ea typeface="Arial Unicode MS" panose="020B0604020202020204" pitchFamily="34" charset="-128"/>
                    <a:cs typeface="Arial Unicode MS" panose="020B0604020202020204" pitchFamily="34" charset="-128"/>
                  </a:rPr>
                  <a:t>Physical</a:t>
                </a:r>
                <a:r>
                  <a:rPr lang="de-DE" sz="1200" dirty="0">
                    <a:solidFill>
                      <a:srgbClr val="FFFFFF"/>
                    </a:solidFill>
                    <a:latin typeface="+mn-lt"/>
                    <a:ea typeface="Arial Unicode MS" panose="020B0604020202020204" pitchFamily="34" charset="-128"/>
                    <a:cs typeface="Arial Unicode MS" panose="020B0604020202020204" pitchFamily="34" charset="-128"/>
                  </a:rPr>
                  <a:t> Asset</a:t>
                </a:r>
              </a:p>
              <a:p>
                <a:pPr>
                  <a:lnSpc>
                    <a:spcPct val="110000"/>
                  </a:lnSpc>
                  <a:spcBef>
                    <a:spcPts val="0"/>
                  </a:spcBef>
                </a:pPr>
                <a:r>
                  <a:rPr lang="de-DE" sz="1000" dirty="0">
                    <a:solidFill>
                      <a:srgbClr val="FFFFFF"/>
                    </a:solidFill>
                    <a:ea typeface="Arial Unicode MS" panose="020B0604020202020204" pitchFamily="34" charset="-128"/>
                    <a:cs typeface="Arial Unicode MS" panose="020B0604020202020204" pitchFamily="34" charset="-128"/>
                  </a:rPr>
                  <a:t>(Agent)</a:t>
                </a:r>
              </a:p>
            </p:txBody>
          </p:sp>
          <p:sp>
            <p:nvSpPr>
              <p:cNvPr id="67" name="Textfeld 66">
                <a:extLst>
                  <a:ext uri="{FF2B5EF4-FFF2-40B4-BE49-F238E27FC236}">
                    <a16:creationId xmlns:a16="http://schemas.microsoft.com/office/drawing/2014/main" id="{A71EBC66-4C24-4E08-9BD0-6FE77CA19100}"/>
                  </a:ext>
                </a:extLst>
              </p:cNvPr>
              <p:cNvSpPr txBox="1"/>
              <p:nvPr/>
            </p:nvSpPr>
            <p:spPr>
              <a:xfrm>
                <a:off x="2201833" y="4437450"/>
                <a:ext cx="507832" cy="242207"/>
              </a:xfrm>
              <a:prstGeom prst="rect">
                <a:avLst/>
              </a:prstGeom>
              <a:noFill/>
            </p:spPr>
            <p:txBody>
              <a:bodyPr wrap="square" lIns="0" tIns="0" rIns="0" bIns="0" rtlCol="0">
                <a:noAutofit/>
              </a:bodyPr>
              <a:lstStyle/>
              <a:p>
                <a:pPr>
                  <a:lnSpc>
                    <a:spcPct val="110000"/>
                  </a:lnSpc>
                  <a:spcBef>
                    <a:spcPts val="0"/>
                  </a:spcBef>
                </a:pPr>
                <a:r>
                  <a:rPr lang="de-DE" sz="1000" dirty="0" err="1">
                    <a:solidFill>
                      <a:srgbClr val="FFFFFF"/>
                    </a:solidFill>
                    <a:latin typeface="+mn-lt"/>
                    <a:ea typeface="Arial Unicode MS" panose="020B0604020202020204" pitchFamily="34" charset="-128"/>
                    <a:cs typeface="Arial Unicode MS" panose="020B0604020202020204" pitchFamily="34" charset="-128"/>
                  </a:rPr>
                  <a:t>Aspects</a:t>
                </a:r>
                <a:endParaRPr lang="de-DE" sz="1000" dirty="0">
                  <a:solidFill>
                    <a:srgbClr val="FFFFFF"/>
                  </a:solidFill>
                  <a:latin typeface="+mn-lt"/>
                  <a:ea typeface="Arial Unicode MS" panose="020B0604020202020204" pitchFamily="34" charset="-128"/>
                  <a:cs typeface="Arial Unicode MS" panose="020B0604020202020204" pitchFamily="34" charset="-128"/>
                </a:endParaRPr>
              </a:p>
            </p:txBody>
          </p:sp>
          <p:sp>
            <p:nvSpPr>
              <p:cNvPr id="68" name="Textfeld 67">
                <a:extLst>
                  <a:ext uri="{FF2B5EF4-FFF2-40B4-BE49-F238E27FC236}">
                    <a16:creationId xmlns:a16="http://schemas.microsoft.com/office/drawing/2014/main" id="{F20A19CB-0BAD-4604-BCDB-DE245283011C}"/>
                  </a:ext>
                </a:extLst>
              </p:cNvPr>
              <p:cNvSpPr txBox="1"/>
              <p:nvPr/>
            </p:nvSpPr>
            <p:spPr>
              <a:xfrm>
                <a:off x="2201833" y="5378475"/>
                <a:ext cx="479433" cy="369167"/>
              </a:xfrm>
              <a:prstGeom prst="rect">
                <a:avLst/>
              </a:prstGeom>
              <a:noFill/>
            </p:spPr>
            <p:txBody>
              <a:bodyPr wrap="square" lIns="0" tIns="0" rIns="0" bIns="0" rtlCol="0">
                <a:noAutofit/>
              </a:bodyPr>
              <a:lstStyle/>
              <a:p>
                <a:pPr>
                  <a:lnSpc>
                    <a:spcPct val="110000"/>
                  </a:lnSpc>
                  <a:spcBef>
                    <a:spcPts val="0"/>
                  </a:spcBef>
                </a:pPr>
                <a:r>
                  <a:rPr lang="de-DE" sz="1050" dirty="0">
                    <a:solidFill>
                      <a:srgbClr val="FFFFFF"/>
                    </a:solidFill>
                    <a:latin typeface="+mn-lt"/>
                    <a:ea typeface="Arial Unicode MS" panose="020B0604020202020204" pitchFamily="34" charset="-128"/>
                    <a:cs typeface="Arial Unicode MS" panose="020B0604020202020204" pitchFamily="34" charset="-128"/>
                  </a:rPr>
                  <a:t>Data</a:t>
                </a:r>
              </a:p>
              <a:p>
                <a:pPr>
                  <a:lnSpc>
                    <a:spcPct val="110000"/>
                  </a:lnSpc>
                  <a:spcBef>
                    <a:spcPts val="0"/>
                  </a:spcBef>
                </a:pPr>
                <a:r>
                  <a:rPr lang="de-DE" sz="1050" dirty="0">
                    <a:solidFill>
                      <a:srgbClr val="FFFFFF"/>
                    </a:solidFill>
                    <a:ea typeface="Arial Unicode MS" panose="020B0604020202020204" pitchFamily="34" charset="-128"/>
                    <a:cs typeface="Arial Unicode MS" panose="020B0604020202020204" pitchFamily="34" charset="-128"/>
                  </a:rPr>
                  <a:t>S</a:t>
                </a:r>
                <a:r>
                  <a:rPr lang="de-DE" sz="1050" dirty="0">
                    <a:solidFill>
                      <a:srgbClr val="FFFFFF"/>
                    </a:solidFill>
                    <a:latin typeface="+mn-lt"/>
                    <a:ea typeface="Arial Unicode MS" panose="020B0604020202020204" pitchFamily="34" charset="-128"/>
                    <a:cs typeface="Arial Unicode MS" panose="020B0604020202020204" pitchFamily="34" charset="-128"/>
                  </a:rPr>
                  <a:t>ource</a:t>
                </a:r>
              </a:p>
            </p:txBody>
          </p:sp>
          <p:sp>
            <p:nvSpPr>
              <p:cNvPr id="69" name="Rechteck 68">
                <a:extLst>
                  <a:ext uri="{FF2B5EF4-FFF2-40B4-BE49-F238E27FC236}">
                    <a16:creationId xmlns:a16="http://schemas.microsoft.com/office/drawing/2014/main" id="{DB2BF0FC-F69B-4886-9691-0BE5CC352964}"/>
                  </a:ext>
                </a:extLst>
              </p:cNvPr>
              <p:cNvSpPr/>
              <p:nvPr/>
            </p:nvSpPr>
            <p:spPr bwMode="auto">
              <a:xfrm>
                <a:off x="2793788" y="4463402"/>
                <a:ext cx="527910" cy="42438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0" name="Rechteck 69">
                <a:extLst>
                  <a:ext uri="{FF2B5EF4-FFF2-40B4-BE49-F238E27FC236}">
                    <a16:creationId xmlns:a16="http://schemas.microsoft.com/office/drawing/2014/main" id="{327F3AE2-F5F5-4C71-99B4-929D88791D06}"/>
                  </a:ext>
                </a:extLst>
              </p:cNvPr>
              <p:cNvSpPr/>
              <p:nvPr/>
            </p:nvSpPr>
            <p:spPr bwMode="auto">
              <a:xfrm>
                <a:off x="2793788" y="5420833"/>
                <a:ext cx="527910" cy="42438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1" name="Textfeld 70">
                <a:extLst>
                  <a:ext uri="{FF2B5EF4-FFF2-40B4-BE49-F238E27FC236}">
                    <a16:creationId xmlns:a16="http://schemas.microsoft.com/office/drawing/2014/main" id="{273629F5-6BD9-410B-8004-8BBB26DEC383}"/>
                  </a:ext>
                </a:extLst>
              </p:cNvPr>
              <p:cNvSpPr txBox="1"/>
              <p:nvPr/>
            </p:nvSpPr>
            <p:spPr>
              <a:xfrm>
                <a:off x="2833006" y="5455797"/>
                <a:ext cx="479433" cy="369167"/>
              </a:xfrm>
              <a:prstGeom prst="rect">
                <a:avLst/>
              </a:prstGeom>
              <a:noFill/>
            </p:spPr>
            <p:txBody>
              <a:bodyPr wrap="square" lIns="0" tIns="0" rIns="0" bIns="0" rtlCol="0">
                <a:noAutofit/>
              </a:bodyPr>
              <a:lstStyle/>
              <a:p>
                <a:pPr algn="ctr">
                  <a:lnSpc>
                    <a:spcPct val="110000"/>
                  </a:lnSpc>
                  <a:spcBef>
                    <a:spcPts val="0"/>
                  </a:spcBef>
                </a:pPr>
                <a:r>
                  <a:rPr lang="de-DE" sz="1050" dirty="0">
                    <a:latin typeface="+mn-lt"/>
                    <a:ea typeface="Arial Unicode MS" panose="020B0604020202020204" pitchFamily="34" charset="-128"/>
                    <a:cs typeface="Arial Unicode MS" panose="020B0604020202020204" pitchFamily="34" charset="-128"/>
                  </a:rPr>
                  <a:t>Data</a:t>
                </a:r>
              </a:p>
              <a:p>
                <a:pPr algn="ctr">
                  <a:lnSpc>
                    <a:spcPct val="110000"/>
                  </a:lnSpc>
                  <a:spcBef>
                    <a:spcPts val="0"/>
                  </a:spcBef>
                </a:pPr>
                <a:r>
                  <a:rPr lang="de-DE" sz="1050" dirty="0">
                    <a:latin typeface="+mn-lt"/>
                    <a:ea typeface="Arial Unicode MS" panose="020B0604020202020204" pitchFamily="34" charset="-128"/>
                    <a:cs typeface="Arial Unicode MS" panose="020B0604020202020204" pitchFamily="34" charset="-128"/>
                  </a:rPr>
                  <a:t>Point</a:t>
                </a:r>
              </a:p>
            </p:txBody>
          </p:sp>
          <p:sp>
            <p:nvSpPr>
              <p:cNvPr id="72" name="Textfeld 71">
                <a:extLst>
                  <a:ext uri="{FF2B5EF4-FFF2-40B4-BE49-F238E27FC236}">
                    <a16:creationId xmlns:a16="http://schemas.microsoft.com/office/drawing/2014/main" id="{189D31F9-00D9-4C00-9A7A-F6B1416BD47D}"/>
                  </a:ext>
                </a:extLst>
              </p:cNvPr>
              <p:cNvSpPr txBox="1"/>
              <p:nvPr/>
            </p:nvSpPr>
            <p:spPr>
              <a:xfrm>
                <a:off x="2818026" y="4583351"/>
                <a:ext cx="479433" cy="162605"/>
              </a:xfrm>
              <a:prstGeom prst="rect">
                <a:avLst/>
              </a:prstGeom>
              <a:noFill/>
            </p:spPr>
            <p:txBody>
              <a:bodyPr wrap="square" lIns="0" tIns="0" rIns="0" bIns="0" rtlCol="0">
                <a:noAutofit/>
              </a:bodyPr>
              <a:lstStyle/>
              <a:p>
                <a:pPr algn="ctr">
                  <a:lnSpc>
                    <a:spcPct val="110000"/>
                  </a:lnSpc>
                  <a:spcBef>
                    <a:spcPts val="0"/>
                  </a:spcBef>
                </a:pPr>
                <a:r>
                  <a:rPr lang="de-DE" sz="1000" dirty="0">
                    <a:latin typeface="+mn-lt"/>
                    <a:ea typeface="Arial Unicode MS" panose="020B0604020202020204" pitchFamily="34" charset="-128"/>
                    <a:cs typeface="Arial Unicode MS" panose="020B0604020202020204" pitchFamily="34" charset="-128"/>
                  </a:rPr>
                  <a:t>Variable</a:t>
                </a:r>
              </a:p>
            </p:txBody>
          </p:sp>
          <p:cxnSp>
            <p:nvCxnSpPr>
              <p:cNvPr id="73" name="Elbow Connector 8">
                <a:extLst>
                  <a:ext uri="{FF2B5EF4-FFF2-40B4-BE49-F238E27FC236}">
                    <a16:creationId xmlns:a16="http://schemas.microsoft.com/office/drawing/2014/main" id="{9E438AFE-EE57-4705-BE08-B74032B221A9}"/>
                  </a:ext>
                </a:extLst>
              </p:cNvPr>
              <p:cNvCxnSpPr>
                <a:cxnSpLocks/>
              </p:cNvCxnSpPr>
              <p:nvPr/>
            </p:nvCxnSpPr>
            <p:spPr bwMode="auto">
              <a:xfrm rot="5400000" flipH="1" flipV="1">
                <a:off x="2721329" y="5099241"/>
                <a:ext cx="696435" cy="6351"/>
              </a:xfrm>
              <a:prstGeom prst="bentConnector3">
                <a:avLst>
                  <a:gd name="adj1" fmla="val 50000"/>
                </a:avLst>
              </a:prstGeom>
              <a:ln w="57150">
                <a:solidFill>
                  <a:schemeClr val="tx1">
                    <a:lumMod val="65000"/>
                    <a:lumOff val="35000"/>
                  </a:schemeClr>
                </a:solidFill>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grpSp>
        <p:sp>
          <p:nvSpPr>
            <p:cNvPr id="74" name="Rechteck 73">
              <a:extLst>
                <a:ext uri="{FF2B5EF4-FFF2-40B4-BE49-F238E27FC236}">
                  <a16:creationId xmlns:a16="http://schemas.microsoft.com/office/drawing/2014/main" id="{12C6CF92-41F7-4E42-97FA-290773A52CC3}"/>
                </a:ext>
              </a:extLst>
            </p:cNvPr>
            <p:cNvSpPr/>
            <p:nvPr/>
          </p:nvSpPr>
          <p:spPr bwMode="auto">
            <a:xfrm>
              <a:off x="670560" y="4015740"/>
              <a:ext cx="3155882" cy="2240255"/>
            </a:xfrm>
            <a:prstGeom prst="rect">
              <a:avLst/>
            </a:prstGeom>
            <a:solidFill>
              <a:srgbClr val="FFFFFF">
                <a:alpha val="45000"/>
              </a:srgb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grpSp>
        <p:nvGrpSpPr>
          <p:cNvPr id="44" name="Gruppieren 33">
            <a:extLst>
              <a:ext uri="{FF2B5EF4-FFF2-40B4-BE49-F238E27FC236}">
                <a16:creationId xmlns:a16="http://schemas.microsoft.com/office/drawing/2014/main" id="{62A23D2A-5FBE-4D33-BC0E-13528B99B9DB}"/>
              </a:ext>
            </a:extLst>
          </p:cNvPr>
          <p:cNvGrpSpPr/>
          <p:nvPr/>
        </p:nvGrpSpPr>
        <p:grpSpPr>
          <a:xfrm>
            <a:off x="8264179" y="5430232"/>
            <a:ext cx="2377605" cy="623034"/>
            <a:chOff x="1026634" y="1509058"/>
            <a:chExt cx="2377605" cy="623034"/>
          </a:xfrm>
        </p:grpSpPr>
        <p:sp>
          <p:nvSpPr>
            <p:cNvPr id="46" name="Rechteck 34">
              <a:extLst>
                <a:ext uri="{FF2B5EF4-FFF2-40B4-BE49-F238E27FC236}">
                  <a16:creationId xmlns:a16="http://schemas.microsoft.com/office/drawing/2014/main" id="{FDD22F9D-C054-46FA-966F-5300F0B17055}"/>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7" name="Textfeld 35">
              <a:extLst>
                <a:ext uri="{FF2B5EF4-FFF2-40B4-BE49-F238E27FC236}">
                  <a16:creationId xmlns:a16="http://schemas.microsoft.com/office/drawing/2014/main" id="{9AA91641-179E-42F2-A266-566F099DD337}"/>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a:solidFill>
                    <a:srgbClr val="FFFFFF"/>
                  </a:solidFill>
                  <a:ea typeface="Arial Unicode MS" panose="020B0604020202020204" pitchFamily="34" charset="-128"/>
                  <a:cs typeface="Arial Unicode MS" panose="020B0604020202020204" pitchFamily="34" charset="-128"/>
                </a:rPr>
                <a:t>Temperature</a:t>
              </a: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&lt;&lt;Variable&gt;&gt;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1035044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427D59-ECF5-414C-B254-BDD4A4012079}"/>
              </a:ext>
            </a:extLst>
          </p:cNvPr>
          <p:cNvSpPr>
            <a:spLocks noGrp="1"/>
          </p:cNvSpPr>
          <p:nvPr>
            <p:ph type="title"/>
          </p:nvPr>
        </p:nvSpPr>
        <p:spPr/>
        <p:txBody>
          <a:bodyPr/>
          <a:lstStyle/>
          <a:p>
            <a:r>
              <a:rPr lang="de-DE" dirty="0"/>
              <a:t>Day 3</a:t>
            </a:r>
          </a:p>
        </p:txBody>
      </p:sp>
      <p:graphicFrame>
        <p:nvGraphicFramePr>
          <p:cNvPr id="9" name="Content Placeholder 8">
            <a:extLst>
              <a:ext uri="{FF2B5EF4-FFF2-40B4-BE49-F238E27FC236}">
                <a16:creationId xmlns:a16="http://schemas.microsoft.com/office/drawing/2014/main" id="{3AF49C17-12D1-4B54-A540-B959F75B5750}"/>
              </a:ext>
            </a:extLst>
          </p:cNvPr>
          <p:cNvGraphicFramePr>
            <a:graphicFrameLocks noGrp="1"/>
          </p:cNvGraphicFramePr>
          <p:nvPr>
            <p:ph idx="1"/>
            <p:extLst>
              <p:ext uri="{D42A27DB-BD31-4B8C-83A1-F6EECF244321}">
                <p14:modId xmlns:p14="http://schemas.microsoft.com/office/powerpoint/2010/main" val="1705169277"/>
              </p:ext>
            </p:extLst>
          </p:nvPr>
        </p:nvGraphicFramePr>
        <p:xfrm>
          <a:off x="627063" y="1439863"/>
          <a:ext cx="8204200" cy="4751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518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A988-F7E5-442F-8513-7157F5F7344A}"/>
              </a:ext>
            </a:extLst>
          </p:cNvPr>
          <p:cNvSpPr>
            <a:spLocks noGrp="1"/>
          </p:cNvSpPr>
          <p:nvPr>
            <p:ph type="title"/>
          </p:nvPr>
        </p:nvSpPr>
        <p:spPr/>
        <p:txBody>
          <a:bodyPr/>
          <a:lstStyle/>
          <a:p>
            <a:r>
              <a:rPr lang="de-DE" dirty="0"/>
              <a:t>Asset Manager Demo 1</a:t>
            </a:r>
            <a:br>
              <a:rPr lang="de-DE" dirty="0"/>
            </a:br>
            <a:r>
              <a:rPr lang="de-DE" b="0" dirty="0"/>
              <a:t>Basic usage</a:t>
            </a:r>
          </a:p>
        </p:txBody>
      </p:sp>
      <p:pic>
        <p:nvPicPr>
          <p:cNvPr id="3" name="Picture 2">
            <a:extLst>
              <a:ext uri="{FF2B5EF4-FFF2-40B4-BE49-F238E27FC236}">
                <a16:creationId xmlns:a16="http://schemas.microsoft.com/office/drawing/2014/main" id="{63908354-7C5F-4B40-BDAD-9CB3B00B0C29}"/>
              </a:ext>
            </a:extLst>
          </p:cNvPr>
          <p:cNvPicPr>
            <a:picLocks noChangeAspect="1"/>
          </p:cNvPicPr>
          <p:nvPr/>
        </p:nvPicPr>
        <p:blipFill>
          <a:blip r:embed="rId2"/>
          <a:stretch>
            <a:fillRect/>
          </a:stretch>
        </p:blipFill>
        <p:spPr>
          <a:xfrm>
            <a:off x="4568880" y="2498822"/>
            <a:ext cx="7070265" cy="3676836"/>
          </a:xfrm>
          <a:prstGeom prst="rect">
            <a:avLst/>
          </a:prstGeom>
        </p:spPr>
      </p:pic>
      <p:pic>
        <p:nvPicPr>
          <p:cNvPr id="4" name="Picture 3">
            <a:extLst>
              <a:ext uri="{FF2B5EF4-FFF2-40B4-BE49-F238E27FC236}">
                <a16:creationId xmlns:a16="http://schemas.microsoft.com/office/drawing/2014/main" id="{0FAB70AA-3545-4C5C-A60A-DD923CE6A299}"/>
              </a:ext>
            </a:extLst>
          </p:cNvPr>
          <p:cNvPicPr>
            <a:picLocks noChangeAspect="1"/>
          </p:cNvPicPr>
          <p:nvPr/>
        </p:nvPicPr>
        <p:blipFill>
          <a:blip r:embed="rId3"/>
          <a:stretch>
            <a:fillRect/>
          </a:stretch>
        </p:blipFill>
        <p:spPr>
          <a:xfrm>
            <a:off x="1295239" y="1440000"/>
            <a:ext cx="2286319" cy="2438740"/>
          </a:xfrm>
          <a:prstGeom prst="rect">
            <a:avLst/>
          </a:prstGeom>
        </p:spPr>
      </p:pic>
    </p:spTree>
    <p:extLst>
      <p:ext uri="{BB962C8B-B14F-4D97-AF65-F5344CB8AC3E}">
        <p14:creationId xmlns:p14="http://schemas.microsoft.com/office/powerpoint/2010/main" val="158708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F2B8B-61E5-4A07-98FA-4156664F4093}"/>
              </a:ext>
            </a:extLst>
          </p:cNvPr>
          <p:cNvSpPr>
            <a:spLocks noGrp="1"/>
          </p:cNvSpPr>
          <p:nvPr>
            <p:ph type="title"/>
          </p:nvPr>
        </p:nvSpPr>
        <p:spPr/>
        <p:txBody>
          <a:bodyPr/>
          <a:lstStyle/>
          <a:p>
            <a:r>
              <a:rPr lang="de-DE" dirty="0"/>
              <a:t>Exercise 1</a:t>
            </a:r>
          </a:p>
        </p:txBody>
      </p:sp>
      <p:sp>
        <p:nvSpPr>
          <p:cNvPr id="3" name="Content Placeholder 2">
            <a:extLst>
              <a:ext uri="{FF2B5EF4-FFF2-40B4-BE49-F238E27FC236}">
                <a16:creationId xmlns:a16="http://schemas.microsoft.com/office/drawing/2014/main" id="{9E130BC7-C5FD-405D-B64C-E72F7AB49DEC}"/>
              </a:ext>
            </a:extLst>
          </p:cNvPr>
          <p:cNvSpPr>
            <a:spLocks noGrp="1"/>
          </p:cNvSpPr>
          <p:nvPr>
            <p:ph sz="half" idx="1"/>
          </p:nvPr>
        </p:nvSpPr>
        <p:spPr>
          <a:xfrm>
            <a:off x="626737" y="1440000"/>
            <a:ext cx="6996281" cy="4752000"/>
          </a:xfrm>
        </p:spPr>
        <p:txBody>
          <a:bodyPr/>
          <a:lstStyle/>
          <a:p>
            <a:r>
              <a:rPr lang="de-DE" b="1" dirty="0"/>
              <a:t>Task: Create the basic asset structure for our pump usecase</a:t>
            </a:r>
          </a:p>
          <a:p>
            <a:endParaRPr lang="de-DE" dirty="0"/>
          </a:p>
          <a:p>
            <a:pPr marL="342900" indent="-342900">
              <a:buAutoNum type="arabicPeriod"/>
            </a:pPr>
            <a:r>
              <a:rPr lang="de-DE" dirty="0"/>
              <a:t>Create an aspect type for your pump with 3 variables:</a:t>
            </a:r>
          </a:p>
          <a:p>
            <a:pPr marL="342900" indent="-342900">
              <a:buAutoNum type="arabicPeriod"/>
            </a:pPr>
            <a:endParaRPr lang="de-DE" dirty="0"/>
          </a:p>
          <a:p>
            <a:pPr marL="342900" indent="-342900">
              <a:buAutoNum type="arabicPeriod"/>
            </a:pPr>
            <a:endParaRPr lang="de-DE" dirty="0"/>
          </a:p>
          <a:p>
            <a:pPr marL="342900" indent="-342900">
              <a:buAutoNum type="arabicPeriod"/>
            </a:pPr>
            <a:endParaRPr lang="de-DE" dirty="0"/>
          </a:p>
          <a:p>
            <a:pPr marL="342900" indent="-342900">
              <a:buAutoNum type="arabicPeriod"/>
            </a:pPr>
            <a:endParaRPr lang="de-DE" dirty="0"/>
          </a:p>
          <a:p>
            <a:pPr marL="342900" indent="-342900">
              <a:buAutoNum type="arabicPeriod"/>
            </a:pPr>
            <a:endParaRPr lang="de-DE" dirty="0"/>
          </a:p>
          <a:p>
            <a:pPr marL="342900" indent="-342900">
              <a:buAutoNum type="arabicPeriod"/>
            </a:pPr>
            <a:endParaRPr lang="de-DE" dirty="0"/>
          </a:p>
          <a:p>
            <a:pPr marL="342900" indent="-342900">
              <a:buAutoNum type="arabicPeriod"/>
            </a:pPr>
            <a:endParaRPr lang="de-DE" dirty="0"/>
          </a:p>
          <a:p>
            <a:pPr marL="342900" indent="-342900">
              <a:buAutoNum type="arabicPeriod"/>
            </a:pPr>
            <a:r>
              <a:rPr lang="de-DE" dirty="0"/>
              <a:t>Create an asset type for your pump referencing your previously created aspect type.</a:t>
            </a:r>
          </a:p>
          <a:p>
            <a:pPr marL="342900" indent="-342900">
              <a:buAutoNum type="arabicPeriod"/>
            </a:pPr>
            <a:endParaRPr lang="de-DE" dirty="0"/>
          </a:p>
          <a:p>
            <a:pPr marL="342900" indent="-342900">
              <a:buAutoNum type="arabicPeriod"/>
            </a:pPr>
            <a:r>
              <a:rPr lang="de-DE" dirty="0"/>
              <a:t>Create an asset based on your previously created asset type</a:t>
            </a:r>
          </a:p>
        </p:txBody>
      </p:sp>
      <p:pic>
        <p:nvPicPr>
          <p:cNvPr id="5" name="Picture 4">
            <a:extLst>
              <a:ext uri="{FF2B5EF4-FFF2-40B4-BE49-F238E27FC236}">
                <a16:creationId xmlns:a16="http://schemas.microsoft.com/office/drawing/2014/main" id="{E2AE1DD3-6A27-4499-A5DC-83BC8C62C0EA}"/>
              </a:ext>
            </a:extLst>
          </p:cNvPr>
          <p:cNvPicPr>
            <a:picLocks noChangeAspect="1"/>
          </p:cNvPicPr>
          <p:nvPr/>
        </p:nvPicPr>
        <p:blipFill>
          <a:blip r:embed="rId2"/>
          <a:stretch>
            <a:fillRect/>
          </a:stretch>
        </p:blipFill>
        <p:spPr>
          <a:xfrm>
            <a:off x="8764349" y="2596630"/>
            <a:ext cx="2286319" cy="2438740"/>
          </a:xfrm>
          <a:prstGeom prst="rect">
            <a:avLst/>
          </a:prstGeom>
        </p:spPr>
      </p:pic>
      <p:graphicFrame>
        <p:nvGraphicFramePr>
          <p:cNvPr id="8" name="Table 7">
            <a:extLst>
              <a:ext uri="{FF2B5EF4-FFF2-40B4-BE49-F238E27FC236}">
                <a16:creationId xmlns:a16="http://schemas.microsoft.com/office/drawing/2014/main" id="{A9049D1E-A140-433C-A932-7AA924101A3F}"/>
              </a:ext>
            </a:extLst>
          </p:cNvPr>
          <p:cNvGraphicFramePr>
            <a:graphicFrameLocks noGrp="1"/>
          </p:cNvGraphicFramePr>
          <p:nvPr>
            <p:extLst>
              <p:ext uri="{D42A27DB-BD31-4B8C-83A1-F6EECF244321}">
                <p14:modId xmlns:p14="http://schemas.microsoft.com/office/powerpoint/2010/main" val="2485215931"/>
              </p:ext>
            </p:extLst>
          </p:nvPr>
        </p:nvGraphicFramePr>
        <p:xfrm>
          <a:off x="1592290" y="2596630"/>
          <a:ext cx="5065173" cy="1310640"/>
        </p:xfrm>
        <a:graphic>
          <a:graphicData uri="http://schemas.openxmlformats.org/drawingml/2006/table">
            <a:tbl>
              <a:tblPr firstRow="1" bandRow="1">
                <a:tableStyleId>{793D81CF-94F2-401A-BA57-92F5A7B2D0C5}</a:tableStyleId>
              </a:tblPr>
              <a:tblGrid>
                <a:gridCol w="1688391">
                  <a:extLst>
                    <a:ext uri="{9D8B030D-6E8A-4147-A177-3AD203B41FA5}">
                      <a16:colId xmlns:a16="http://schemas.microsoft.com/office/drawing/2014/main" val="2051105558"/>
                    </a:ext>
                  </a:extLst>
                </a:gridCol>
                <a:gridCol w="1688391">
                  <a:extLst>
                    <a:ext uri="{9D8B030D-6E8A-4147-A177-3AD203B41FA5}">
                      <a16:colId xmlns:a16="http://schemas.microsoft.com/office/drawing/2014/main" val="2801035866"/>
                    </a:ext>
                  </a:extLst>
                </a:gridCol>
                <a:gridCol w="1688391">
                  <a:extLst>
                    <a:ext uri="{9D8B030D-6E8A-4147-A177-3AD203B41FA5}">
                      <a16:colId xmlns:a16="http://schemas.microsoft.com/office/drawing/2014/main" val="3268333416"/>
                    </a:ext>
                  </a:extLst>
                </a:gridCol>
              </a:tblGrid>
              <a:tr h="270995">
                <a:tc>
                  <a:txBody>
                    <a:bodyPr/>
                    <a:lstStyle/>
                    <a:p>
                      <a:pPr algn="l"/>
                      <a:r>
                        <a:rPr lang="de-DE" sz="1400" dirty="0">
                          <a:effectLst/>
                        </a:rPr>
                        <a:t>DataPoint</a:t>
                      </a:r>
                      <a:endParaRPr lang="de-DE" sz="1400" b="1" dirty="0">
                        <a:effectLst/>
                      </a:endParaRPr>
                    </a:p>
                  </a:txBody>
                  <a:tcPr marL="123825" marR="123825" marT="57150" marB="57150" anchor="ctr"/>
                </a:tc>
                <a:tc>
                  <a:txBody>
                    <a:bodyPr/>
                    <a:lstStyle/>
                    <a:p>
                      <a:pPr algn="l"/>
                      <a:r>
                        <a:rPr lang="de-DE" sz="1400">
                          <a:effectLst/>
                        </a:rPr>
                        <a:t>DataType</a:t>
                      </a:r>
                      <a:endParaRPr lang="de-DE" sz="1400" b="1">
                        <a:effectLst/>
                      </a:endParaRPr>
                    </a:p>
                  </a:txBody>
                  <a:tcPr marL="123825" marR="123825" marT="57150" marB="57150" anchor="ctr"/>
                </a:tc>
                <a:tc>
                  <a:txBody>
                    <a:bodyPr/>
                    <a:lstStyle/>
                    <a:p>
                      <a:pPr algn="l"/>
                      <a:r>
                        <a:rPr lang="de-DE" sz="1400">
                          <a:effectLst/>
                        </a:rPr>
                        <a:t>Unit</a:t>
                      </a:r>
                      <a:endParaRPr lang="de-DE" sz="1400" b="1">
                        <a:effectLst/>
                      </a:endParaRPr>
                    </a:p>
                  </a:txBody>
                  <a:tcPr marL="123825" marR="123825" marT="57150" marB="57150" anchor="ctr"/>
                </a:tc>
                <a:extLst>
                  <a:ext uri="{0D108BD9-81ED-4DB2-BD59-A6C34878D82A}">
                    <a16:rowId xmlns:a16="http://schemas.microsoft.com/office/drawing/2014/main" val="3233724320"/>
                  </a:ext>
                </a:extLst>
              </a:tr>
              <a:tr h="270995">
                <a:tc>
                  <a:txBody>
                    <a:bodyPr/>
                    <a:lstStyle/>
                    <a:p>
                      <a:r>
                        <a:rPr lang="de-DE" sz="1400" dirty="0">
                          <a:effectLst/>
                        </a:rPr>
                        <a:t>MotorCurrent</a:t>
                      </a:r>
                    </a:p>
                  </a:txBody>
                  <a:tcPr marL="123825" marR="123825" marT="57150" marB="57150" anchor="ctr"/>
                </a:tc>
                <a:tc>
                  <a:txBody>
                    <a:bodyPr/>
                    <a:lstStyle/>
                    <a:p>
                      <a:r>
                        <a:rPr lang="de-DE" sz="1400" dirty="0">
                          <a:effectLst/>
                        </a:rPr>
                        <a:t>INT</a:t>
                      </a:r>
                    </a:p>
                  </a:txBody>
                  <a:tcPr marL="123825" marR="123825" marT="57150" marB="57150" anchor="ctr"/>
                </a:tc>
                <a:tc>
                  <a:txBody>
                    <a:bodyPr/>
                    <a:lstStyle/>
                    <a:p>
                      <a:r>
                        <a:rPr lang="de-DE" sz="1400">
                          <a:effectLst/>
                        </a:rPr>
                        <a:t>A</a:t>
                      </a:r>
                    </a:p>
                  </a:txBody>
                  <a:tcPr marL="123825" marR="123825" marT="57150" marB="57150" anchor="ctr"/>
                </a:tc>
                <a:extLst>
                  <a:ext uri="{0D108BD9-81ED-4DB2-BD59-A6C34878D82A}">
                    <a16:rowId xmlns:a16="http://schemas.microsoft.com/office/drawing/2014/main" val="2017634422"/>
                  </a:ext>
                </a:extLst>
              </a:tr>
              <a:tr h="270995">
                <a:tc>
                  <a:txBody>
                    <a:bodyPr/>
                    <a:lstStyle/>
                    <a:p>
                      <a:r>
                        <a:rPr lang="de-DE" sz="1400" dirty="0">
                          <a:effectLst/>
                        </a:rPr>
                        <a:t>FluidFlow</a:t>
                      </a:r>
                    </a:p>
                  </a:txBody>
                  <a:tcPr marL="123825" marR="123825" marT="57150" marB="57150" anchor="ctr"/>
                </a:tc>
                <a:tc>
                  <a:txBody>
                    <a:bodyPr/>
                    <a:lstStyle/>
                    <a:p>
                      <a:r>
                        <a:rPr lang="de-DE" sz="1400">
                          <a:effectLst/>
                        </a:rPr>
                        <a:t>DOUBLE</a:t>
                      </a:r>
                    </a:p>
                  </a:txBody>
                  <a:tcPr marL="123825" marR="123825" marT="57150" marB="57150" anchor="ctr"/>
                </a:tc>
                <a:tc>
                  <a:txBody>
                    <a:bodyPr/>
                    <a:lstStyle/>
                    <a:p>
                      <a:r>
                        <a:rPr lang="de-DE" sz="1400">
                          <a:effectLst/>
                        </a:rPr>
                        <a:t>m3/h</a:t>
                      </a:r>
                    </a:p>
                  </a:txBody>
                  <a:tcPr marL="123825" marR="123825" marT="57150" marB="57150" anchor="ctr"/>
                </a:tc>
                <a:extLst>
                  <a:ext uri="{0D108BD9-81ED-4DB2-BD59-A6C34878D82A}">
                    <a16:rowId xmlns:a16="http://schemas.microsoft.com/office/drawing/2014/main" val="642585060"/>
                  </a:ext>
                </a:extLst>
              </a:tr>
              <a:tr h="270995">
                <a:tc>
                  <a:txBody>
                    <a:bodyPr/>
                    <a:lstStyle/>
                    <a:p>
                      <a:r>
                        <a:rPr lang="de-DE" sz="1400">
                          <a:effectLst/>
                        </a:rPr>
                        <a:t>Temperature</a:t>
                      </a:r>
                    </a:p>
                  </a:txBody>
                  <a:tcPr marL="123825" marR="123825" marT="57150" marB="57150" anchor="ctr"/>
                </a:tc>
                <a:tc>
                  <a:txBody>
                    <a:bodyPr/>
                    <a:lstStyle/>
                    <a:p>
                      <a:r>
                        <a:rPr lang="de-DE" sz="1400">
                          <a:effectLst/>
                        </a:rPr>
                        <a:t>DOUBLE</a:t>
                      </a:r>
                    </a:p>
                  </a:txBody>
                  <a:tcPr marL="123825" marR="123825" marT="57150" marB="57150" anchor="ctr"/>
                </a:tc>
                <a:tc>
                  <a:txBody>
                    <a:bodyPr/>
                    <a:lstStyle/>
                    <a:p>
                      <a:r>
                        <a:rPr lang="de-DE" sz="1400" dirty="0">
                          <a:effectLst/>
                        </a:rPr>
                        <a:t>C</a:t>
                      </a:r>
                    </a:p>
                  </a:txBody>
                  <a:tcPr marL="123825" marR="123825" marT="57150" marB="57150" anchor="ctr"/>
                </a:tc>
                <a:extLst>
                  <a:ext uri="{0D108BD9-81ED-4DB2-BD59-A6C34878D82A}">
                    <a16:rowId xmlns:a16="http://schemas.microsoft.com/office/drawing/2014/main" val="1696492905"/>
                  </a:ext>
                </a:extLst>
              </a:tr>
            </a:tbl>
          </a:graphicData>
        </a:graphic>
      </p:graphicFrame>
    </p:spTree>
    <p:extLst>
      <p:ext uri="{BB962C8B-B14F-4D97-AF65-F5344CB8AC3E}">
        <p14:creationId xmlns:p14="http://schemas.microsoft.com/office/powerpoint/2010/main" val="198598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9D6F-6D71-4DF9-A038-9AAA5543120C}"/>
              </a:ext>
            </a:extLst>
          </p:cNvPr>
          <p:cNvSpPr>
            <a:spLocks noGrp="1"/>
          </p:cNvSpPr>
          <p:nvPr>
            <p:ph type="title"/>
          </p:nvPr>
        </p:nvSpPr>
        <p:spPr/>
        <p:txBody>
          <a:bodyPr/>
          <a:lstStyle/>
          <a:p>
            <a:r>
              <a:rPr lang="de-DE" dirty="0"/>
              <a:t>Aspect type reuse</a:t>
            </a:r>
          </a:p>
        </p:txBody>
      </p:sp>
      <p:grpSp>
        <p:nvGrpSpPr>
          <p:cNvPr id="7" name="Gruppieren 6">
            <a:extLst>
              <a:ext uri="{FF2B5EF4-FFF2-40B4-BE49-F238E27FC236}">
                <a16:creationId xmlns:a16="http://schemas.microsoft.com/office/drawing/2014/main" id="{95D00A17-0686-45D5-92F0-3F0EB117B61C}"/>
              </a:ext>
            </a:extLst>
          </p:cNvPr>
          <p:cNvGrpSpPr/>
          <p:nvPr/>
        </p:nvGrpSpPr>
        <p:grpSpPr>
          <a:xfrm>
            <a:off x="1575274" y="1403686"/>
            <a:ext cx="2377605" cy="623034"/>
            <a:chOff x="1026634" y="1509058"/>
            <a:chExt cx="2377605" cy="623034"/>
          </a:xfrm>
        </p:grpSpPr>
        <p:sp>
          <p:nvSpPr>
            <p:cNvPr id="8" name="Rechteck 7">
              <a:extLst>
                <a:ext uri="{FF2B5EF4-FFF2-40B4-BE49-F238E27FC236}">
                  <a16:creationId xmlns:a16="http://schemas.microsoft.com/office/drawing/2014/main" id="{16152058-57CE-40C1-A00E-C912CC322C13}"/>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20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Textfeld 8">
              <a:extLst>
                <a:ext uri="{FF2B5EF4-FFF2-40B4-BE49-F238E27FC236}">
                  <a16:creationId xmlns:a16="http://schemas.microsoft.com/office/drawing/2014/main" id="{2EBC85B7-21FA-4755-962C-C4DF2A76E1BB}"/>
                </a:ext>
              </a:extLst>
            </p:cNvPr>
            <p:cNvSpPr txBox="1"/>
            <p:nvPr/>
          </p:nvSpPr>
          <p:spPr>
            <a:xfrm>
              <a:off x="1128012" y="1708779"/>
              <a:ext cx="2080008" cy="234322"/>
            </a:xfrm>
            <a:prstGeom prst="rect">
              <a:avLst/>
            </a:prstGeom>
            <a:noFill/>
          </p:spPr>
          <p:txBody>
            <a:bodyPr wrap="square" lIns="0" tIns="0" rIns="0" bIns="0" rtlCol="0">
              <a:noAutofit/>
            </a:bodyPr>
            <a:lstStyle/>
            <a:p>
              <a:pPr algn="ctr">
                <a:lnSpc>
                  <a:spcPct val="110000"/>
                </a:lnSpc>
                <a:spcBef>
                  <a:spcPts val="0"/>
                </a:spcBef>
              </a:pPr>
              <a:r>
                <a:rPr lang="de-DE" sz="1400" u="sng" dirty="0">
                  <a:solidFill>
                    <a:srgbClr val="FFFFFF"/>
                  </a:solidFill>
                  <a:latin typeface="+mn-lt"/>
                  <a:ea typeface="Arial Unicode MS" panose="020B0604020202020204" pitchFamily="34" charset="-128"/>
                  <a:cs typeface="Arial Unicode MS" panose="020B0604020202020204" pitchFamily="34" charset="-128"/>
                </a:rPr>
                <a:t>MyPump</a:t>
              </a:r>
              <a:r>
                <a:rPr lang="de-DE" sz="1400" u="sng" dirty="0">
                  <a:solidFill>
                    <a:srgbClr val="FFFFFF"/>
                  </a:solidFill>
                  <a:ea typeface="Arial Unicode MS" panose="020B0604020202020204" pitchFamily="34" charset="-128"/>
                  <a:cs typeface="Arial Unicode MS" panose="020B0604020202020204" pitchFamily="34" charset="-128"/>
                </a:rPr>
                <a:t>1: </a:t>
              </a:r>
              <a:r>
                <a:rPr lang="de-DE" sz="1400" u="sng" dirty="0" err="1">
                  <a:solidFill>
                    <a:srgbClr val="FFFFFF"/>
                  </a:solidFill>
                  <a:ea typeface="Arial Unicode MS" panose="020B0604020202020204" pitchFamily="34" charset="-128"/>
                  <a:cs typeface="Arial Unicode MS" panose="020B0604020202020204" pitchFamily="34" charset="-128"/>
                </a:rPr>
                <a:t>PumpType</a:t>
              </a:r>
              <a:endParaRPr lang="de-DE" sz="1400" u="sng"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25" name="Gruppieren 24">
            <a:extLst>
              <a:ext uri="{FF2B5EF4-FFF2-40B4-BE49-F238E27FC236}">
                <a16:creationId xmlns:a16="http://schemas.microsoft.com/office/drawing/2014/main" id="{DA966583-E8BD-41FF-91E3-215E9857321B}"/>
              </a:ext>
            </a:extLst>
          </p:cNvPr>
          <p:cNvGrpSpPr/>
          <p:nvPr/>
        </p:nvGrpSpPr>
        <p:grpSpPr>
          <a:xfrm>
            <a:off x="6883637" y="1403686"/>
            <a:ext cx="2377605" cy="623034"/>
            <a:chOff x="1026634" y="2512668"/>
            <a:chExt cx="2377605" cy="623034"/>
          </a:xfrm>
        </p:grpSpPr>
        <p:sp>
          <p:nvSpPr>
            <p:cNvPr id="10" name="Rechteck 9">
              <a:extLst>
                <a:ext uri="{FF2B5EF4-FFF2-40B4-BE49-F238E27FC236}">
                  <a16:creationId xmlns:a16="http://schemas.microsoft.com/office/drawing/2014/main" id="{440D435B-B806-4027-8519-28076442E876}"/>
                </a:ext>
              </a:extLst>
            </p:cNvPr>
            <p:cNvSpPr/>
            <p:nvPr/>
          </p:nvSpPr>
          <p:spPr bwMode="auto">
            <a:xfrm>
              <a:off x="1026634" y="251266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20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extfeld 10">
              <a:extLst>
                <a:ext uri="{FF2B5EF4-FFF2-40B4-BE49-F238E27FC236}">
                  <a16:creationId xmlns:a16="http://schemas.microsoft.com/office/drawing/2014/main" id="{EA281789-9EC0-45B8-832B-840DAF49EC6F}"/>
                </a:ext>
              </a:extLst>
            </p:cNvPr>
            <p:cNvSpPr txBox="1"/>
            <p:nvPr/>
          </p:nvSpPr>
          <p:spPr>
            <a:xfrm>
              <a:off x="1128012" y="2712389"/>
              <a:ext cx="2080008" cy="234322"/>
            </a:xfrm>
            <a:prstGeom prst="rect">
              <a:avLst/>
            </a:prstGeom>
            <a:noFill/>
          </p:spPr>
          <p:txBody>
            <a:bodyPr wrap="square" lIns="0" tIns="0" rIns="0" bIns="0" rtlCol="0">
              <a:noAutofit/>
            </a:bodyPr>
            <a:lstStyle/>
            <a:p>
              <a:pPr algn="ctr">
                <a:lnSpc>
                  <a:spcPct val="110000"/>
                </a:lnSpc>
                <a:spcBef>
                  <a:spcPts val="0"/>
                </a:spcBef>
              </a:pPr>
              <a:r>
                <a:rPr lang="de-DE" sz="1400" u="sng" dirty="0">
                  <a:solidFill>
                    <a:srgbClr val="FFFFFF"/>
                  </a:solidFill>
                  <a:latin typeface="+mn-lt"/>
                  <a:ea typeface="Arial Unicode MS" panose="020B0604020202020204" pitchFamily="34" charset="-128"/>
                  <a:cs typeface="Arial Unicode MS" panose="020B0604020202020204" pitchFamily="34" charset="-128"/>
                </a:rPr>
                <a:t>MyPump2</a:t>
              </a:r>
              <a:r>
                <a:rPr lang="de-DE" sz="1400" u="sng" dirty="0">
                  <a:solidFill>
                    <a:srgbClr val="FFFFFF"/>
                  </a:solidFill>
                  <a:ea typeface="Arial Unicode MS" panose="020B0604020202020204" pitchFamily="34" charset="-128"/>
                  <a:cs typeface="Arial Unicode MS" panose="020B0604020202020204" pitchFamily="34" charset="-128"/>
                </a:rPr>
                <a:t>: </a:t>
              </a:r>
              <a:r>
                <a:rPr lang="de-DE" sz="1400" u="sng" dirty="0" err="1">
                  <a:solidFill>
                    <a:srgbClr val="FFFFFF"/>
                  </a:solidFill>
                  <a:ea typeface="Arial Unicode MS" panose="020B0604020202020204" pitchFamily="34" charset="-128"/>
                  <a:cs typeface="Arial Unicode MS" panose="020B0604020202020204" pitchFamily="34" charset="-128"/>
                </a:rPr>
                <a:t>PumpType</a:t>
              </a:r>
              <a:endParaRPr lang="de-DE" sz="1400" u="sng" dirty="0">
                <a:solidFill>
                  <a:srgbClr val="FFFFFF"/>
                </a:solidFill>
                <a:latin typeface="+mn-lt"/>
                <a:ea typeface="Arial Unicode MS" panose="020B0604020202020204" pitchFamily="34" charset="-128"/>
                <a:cs typeface="Arial Unicode MS" panose="020B0604020202020204" pitchFamily="34" charset="-128"/>
              </a:endParaRPr>
            </a:p>
          </p:txBody>
        </p:sp>
      </p:grpSp>
      <p:cxnSp>
        <p:nvCxnSpPr>
          <p:cNvPr id="6" name="Verbinder: gewinkelt 5">
            <a:extLst>
              <a:ext uri="{FF2B5EF4-FFF2-40B4-BE49-F238E27FC236}">
                <a16:creationId xmlns:a16="http://schemas.microsoft.com/office/drawing/2014/main" id="{20723E4A-34B1-49F6-9FD9-9F286BCAFA26}"/>
              </a:ext>
            </a:extLst>
          </p:cNvPr>
          <p:cNvCxnSpPr>
            <a:cxnSpLocks/>
            <a:stCxn id="14" idx="2"/>
            <a:endCxn id="16" idx="0"/>
          </p:cNvCxnSpPr>
          <p:nvPr/>
        </p:nvCxnSpPr>
        <p:spPr bwMode="auto">
          <a:xfrm rot="5400000">
            <a:off x="3639017" y="2004856"/>
            <a:ext cx="609716" cy="3001482"/>
          </a:xfrm>
          <a:prstGeom prst="bentConnector3">
            <a:avLst>
              <a:gd name="adj1" fmla="val 50000"/>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2" name="Gruppieren 11">
            <a:extLst>
              <a:ext uri="{FF2B5EF4-FFF2-40B4-BE49-F238E27FC236}">
                <a16:creationId xmlns:a16="http://schemas.microsoft.com/office/drawing/2014/main" id="{B4D2005A-0D49-4BF5-B8C3-6175407C00DA}"/>
              </a:ext>
            </a:extLst>
          </p:cNvPr>
          <p:cNvGrpSpPr/>
          <p:nvPr/>
        </p:nvGrpSpPr>
        <p:grpSpPr>
          <a:xfrm>
            <a:off x="4303234" y="2577706"/>
            <a:ext cx="2377605" cy="623034"/>
            <a:chOff x="1026634" y="1509058"/>
            <a:chExt cx="2377605" cy="623034"/>
          </a:xfrm>
        </p:grpSpPr>
        <p:sp>
          <p:nvSpPr>
            <p:cNvPr id="13" name="Rechteck 12">
              <a:extLst>
                <a:ext uri="{FF2B5EF4-FFF2-40B4-BE49-F238E27FC236}">
                  <a16:creationId xmlns:a16="http://schemas.microsoft.com/office/drawing/2014/main" id="{18030963-B043-4E9D-B10D-2055DC965B79}"/>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Textfeld 13">
              <a:extLst>
                <a:ext uri="{FF2B5EF4-FFF2-40B4-BE49-F238E27FC236}">
                  <a16:creationId xmlns:a16="http://schemas.microsoft.com/office/drawing/2014/main" id="{173FA16A-8DEA-4AF1-82AA-DF088B917967}"/>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u="sng" dirty="0" err="1">
                  <a:solidFill>
                    <a:srgbClr val="FFFFFF"/>
                  </a:solidFill>
                  <a:ea typeface="Arial Unicode MS" panose="020B0604020202020204" pitchFamily="34" charset="-128"/>
                  <a:cs typeface="Arial Unicode MS" panose="020B0604020202020204" pitchFamily="34" charset="-128"/>
                </a:rPr>
                <a:t>PumpType</a:t>
              </a:r>
              <a:endParaRPr lang="de-DE" sz="1400" u="sng"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AssetType</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15" name="Gruppieren 14">
            <a:extLst>
              <a:ext uri="{FF2B5EF4-FFF2-40B4-BE49-F238E27FC236}">
                <a16:creationId xmlns:a16="http://schemas.microsoft.com/office/drawing/2014/main" id="{A8640D04-FAC2-465F-B67B-A99F13E4CD44}"/>
              </a:ext>
            </a:extLst>
          </p:cNvPr>
          <p:cNvGrpSpPr/>
          <p:nvPr/>
        </p:nvGrpSpPr>
        <p:grpSpPr>
          <a:xfrm>
            <a:off x="1254331" y="3810455"/>
            <a:ext cx="2377605" cy="623034"/>
            <a:chOff x="1026634" y="1509058"/>
            <a:chExt cx="2377605" cy="623034"/>
          </a:xfrm>
        </p:grpSpPr>
        <p:sp>
          <p:nvSpPr>
            <p:cNvPr id="16" name="Rechteck 15">
              <a:extLst>
                <a:ext uri="{FF2B5EF4-FFF2-40B4-BE49-F238E27FC236}">
                  <a16:creationId xmlns:a16="http://schemas.microsoft.com/office/drawing/2014/main" id="{4455B52B-0F68-41B9-860C-C8B1D89DCF04}"/>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7" name="Textfeld 16">
              <a:extLst>
                <a:ext uri="{FF2B5EF4-FFF2-40B4-BE49-F238E27FC236}">
                  <a16:creationId xmlns:a16="http://schemas.microsoft.com/office/drawing/2014/main" id="{F13FE72B-FE8D-4AFB-90F3-6574FA9378A0}"/>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u="sng" dirty="0" err="1">
                  <a:solidFill>
                    <a:srgbClr val="FFFFFF"/>
                  </a:solidFill>
                  <a:ea typeface="Arial Unicode MS" panose="020B0604020202020204" pitchFamily="34" charset="-128"/>
                  <a:cs typeface="Arial Unicode MS" panose="020B0604020202020204" pitchFamily="34" charset="-128"/>
                </a:rPr>
                <a:t>PumpMetrics</a:t>
              </a:r>
              <a:endParaRPr lang="de-DE" sz="1400" u="sng"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AspectType</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18" name="Gruppieren 17">
            <a:extLst>
              <a:ext uri="{FF2B5EF4-FFF2-40B4-BE49-F238E27FC236}">
                <a16:creationId xmlns:a16="http://schemas.microsoft.com/office/drawing/2014/main" id="{A1A950D5-3041-43A8-9D51-791E020348A3}"/>
              </a:ext>
            </a:extLst>
          </p:cNvPr>
          <p:cNvGrpSpPr/>
          <p:nvPr/>
        </p:nvGrpSpPr>
        <p:grpSpPr>
          <a:xfrm>
            <a:off x="261039" y="5056523"/>
            <a:ext cx="1557962" cy="623034"/>
            <a:chOff x="1026634" y="1509058"/>
            <a:chExt cx="2377605" cy="623034"/>
          </a:xfrm>
        </p:grpSpPr>
        <p:sp>
          <p:nvSpPr>
            <p:cNvPr id="19" name="Rechteck 18">
              <a:extLst>
                <a:ext uri="{FF2B5EF4-FFF2-40B4-BE49-F238E27FC236}">
                  <a16:creationId xmlns:a16="http://schemas.microsoft.com/office/drawing/2014/main" id="{47DB2091-84B8-4866-B459-2047C467B89F}"/>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0" name="Textfeld 19">
              <a:extLst>
                <a:ext uri="{FF2B5EF4-FFF2-40B4-BE49-F238E27FC236}">
                  <a16:creationId xmlns:a16="http://schemas.microsoft.com/office/drawing/2014/main" id="{0856D5DD-91CE-4949-B9F2-82CDC0462D0B}"/>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u="sng" dirty="0" err="1">
                  <a:solidFill>
                    <a:srgbClr val="FFFFFF"/>
                  </a:solidFill>
                  <a:ea typeface="Arial Unicode MS" panose="020B0604020202020204" pitchFamily="34" charset="-128"/>
                  <a:cs typeface="Arial Unicode MS" panose="020B0604020202020204" pitchFamily="34" charset="-128"/>
                </a:rPr>
                <a:t>MotorCurrent</a:t>
              </a:r>
              <a:endParaRPr lang="de-DE" sz="1400" u="sng"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&lt;&lt;Variable&gt;&gt;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21" name="Gruppieren 20">
            <a:extLst>
              <a:ext uri="{FF2B5EF4-FFF2-40B4-BE49-F238E27FC236}">
                <a16:creationId xmlns:a16="http://schemas.microsoft.com/office/drawing/2014/main" id="{47AD8EAC-0ED2-4F09-BE92-147F89BB2BE2}"/>
              </a:ext>
            </a:extLst>
          </p:cNvPr>
          <p:cNvGrpSpPr/>
          <p:nvPr/>
        </p:nvGrpSpPr>
        <p:grpSpPr>
          <a:xfrm>
            <a:off x="3631936" y="5056523"/>
            <a:ext cx="1557962" cy="623034"/>
            <a:chOff x="1026634" y="1509058"/>
            <a:chExt cx="2377605" cy="623034"/>
          </a:xfrm>
        </p:grpSpPr>
        <p:sp>
          <p:nvSpPr>
            <p:cNvPr id="22" name="Rechteck 21">
              <a:extLst>
                <a:ext uri="{FF2B5EF4-FFF2-40B4-BE49-F238E27FC236}">
                  <a16:creationId xmlns:a16="http://schemas.microsoft.com/office/drawing/2014/main" id="{3838FB1B-9C1E-40A1-8794-B84F86EA3954}"/>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3" name="Textfeld 22">
              <a:extLst>
                <a:ext uri="{FF2B5EF4-FFF2-40B4-BE49-F238E27FC236}">
                  <a16:creationId xmlns:a16="http://schemas.microsoft.com/office/drawing/2014/main" id="{EC548934-324E-4AB6-9310-5E18B440318E}"/>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u="sng" dirty="0" err="1">
                  <a:solidFill>
                    <a:srgbClr val="FFFFFF"/>
                  </a:solidFill>
                  <a:ea typeface="Arial Unicode MS" panose="020B0604020202020204" pitchFamily="34" charset="-128"/>
                  <a:cs typeface="Arial Unicode MS" panose="020B0604020202020204" pitchFamily="34" charset="-128"/>
                </a:rPr>
                <a:t>Temperature</a:t>
              </a:r>
              <a:endParaRPr lang="de-DE" sz="1400" u="sng"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&lt;&lt;Variable&gt;&gt;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sp>
        <p:nvSpPr>
          <p:cNvPr id="24" name="Textfeld 23">
            <a:extLst>
              <a:ext uri="{FF2B5EF4-FFF2-40B4-BE49-F238E27FC236}">
                <a16:creationId xmlns:a16="http://schemas.microsoft.com/office/drawing/2014/main" id="{8115505A-4287-49EE-9FA9-CEDB4D1A1ED4}"/>
              </a:ext>
            </a:extLst>
          </p:cNvPr>
          <p:cNvSpPr txBox="1"/>
          <p:nvPr/>
        </p:nvSpPr>
        <p:spPr>
          <a:xfrm>
            <a:off x="7245712" y="3565162"/>
            <a:ext cx="1517287" cy="222295"/>
          </a:xfrm>
          <a:prstGeom prst="rect">
            <a:avLst/>
          </a:prstGeom>
          <a:noFill/>
        </p:spPr>
        <p:txBody>
          <a:bodyPr wrap="square" lIns="0" tIns="0" rIns="0" bIns="0" rtlCol="0">
            <a:noAutofit/>
          </a:bodyPr>
          <a:lstStyle/>
          <a:p>
            <a:pPr>
              <a:lnSpc>
                <a:spcPct val="110000"/>
              </a:lnSpc>
              <a:spcBef>
                <a:spcPts val="0"/>
              </a:spcBef>
            </a:pPr>
            <a:r>
              <a:rPr lang="de-DE" sz="1200" dirty="0" err="1">
                <a:solidFill>
                  <a:schemeClr val="tx1"/>
                </a:solidFill>
                <a:latin typeface="+mn-lt"/>
                <a:ea typeface="Arial Unicode MS" panose="020B0604020202020204" pitchFamily="34" charset="-128"/>
                <a:cs typeface="Arial Unicode MS" panose="020B0604020202020204" pitchFamily="34" charset="-128"/>
              </a:rPr>
              <a:t>PressureIn</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27" name="Gruppieren 26">
            <a:extLst>
              <a:ext uri="{FF2B5EF4-FFF2-40B4-BE49-F238E27FC236}">
                <a16:creationId xmlns:a16="http://schemas.microsoft.com/office/drawing/2014/main" id="{EB01DFBF-6816-46DC-A4B9-F67CC4F99924}"/>
              </a:ext>
            </a:extLst>
          </p:cNvPr>
          <p:cNvGrpSpPr/>
          <p:nvPr/>
        </p:nvGrpSpPr>
        <p:grpSpPr>
          <a:xfrm>
            <a:off x="5984769" y="3810457"/>
            <a:ext cx="2377605" cy="623034"/>
            <a:chOff x="1026634" y="1509058"/>
            <a:chExt cx="2377605" cy="623034"/>
          </a:xfrm>
        </p:grpSpPr>
        <p:sp>
          <p:nvSpPr>
            <p:cNvPr id="28" name="Rechteck 27">
              <a:extLst>
                <a:ext uri="{FF2B5EF4-FFF2-40B4-BE49-F238E27FC236}">
                  <a16:creationId xmlns:a16="http://schemas.microsoft.com/office/drawing/2014/main" id="{33810FEA-E034-48D0-BFBF-D7A73CEF3B89}"/>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9" name="Textfeld 28">
              <a:extLst>
                <a:ext uri="{FF2B5EF4-FFF2-40B4-BE49-F238E27FC236}">
                  <a16:creationId xmlns:a16="http://schemas.microsoft.com/office/drawing/2014/main" id="{F314B626-2599-457F-8485-0F3F225BE1E6}"/>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u="sng" dirty="0" err="1">
                  <a:solidFill>
                    <a:srgbClr val="FFFFFF"/>
                  </a:solidFill>
                  <a:ea typeface="Arial Unicode MS" panose="020B0604020202020204" pitchFamily="34" charset="-128"/>
                  <a:cs typeface="Arial Unicode MS" panose="020B0604020202020204" pitchFamily="34" charset="-128"/>
                </a:rPr>
                <a:t>PressureMetrics</a:t>
              </a:r>
              <a:endParaRPr lang="de-DE" sz="1400" u="sng"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AspectType</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30" name="Gruppieren 29">
            <a:extLst>
              <a:ext uri="{FF2B5EF4-FFF2-40B4-BE49-F238E27FC236}">
                <a16:creationId xmlns:a16="http://schemas.microsoft.com/office/drawing/2014/main" id="{A25969FD-1311-46CB-805B-541575B611D0}"/>
              </a:ext>
            </a:extLst>
          </p:cNvPr>
          <p:cNvGrpSpPr/>
          <p:nvPr/>
        </p:nvGrpSpPr>
        <p:grpSpPr>
          <a:xfrm>
            <a:off x="8902527" y="3810456"/>
            <a:ext cx="2377605" cy="623034"/>
            <a:chOff x="1026634" y="1509058"/>
            <a:chExt cx="2377605" cy="623034"/>
          </a:xfrm>
        </p:grpSpPr>
        <p:sp>
          <p:nvSpPr>
            <p:cNvPr id="31" name="Rechteck 30">
              <a:extLst>
                <a:ext uri="{FF2B5EF4-FFF2-40B4-BE49-F238E27FC236}">
                  <a16:creationId xmlns:a16="http://schemas.microsoft.com/office/drawing/2014/main" id="{91A6BA82-5166-4FB9-A8FB-4DE56B74D9D1}"/>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2" name="Textfeld 31">
              <a:extLst>
                <a:ext uri="{FF2B5EF4-FFF2-40B4-BE49-F238E27FC236}">
                  <a16:creationId xmlns:a16="http://schemas.microsoft.com/office/drawing/2014/main" id="{F8DC7E07-FA03-40FB-B62F-4EAFC8E1F3E4}"/>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u="sng" dirty="0" err="1">
                  <a:solidFill>
                    <a:srgbClr val="FFFFFF"/>
                  </a:solidFill>
                  <a:ea typeface="Arial Unicode MS" panose="020B0604020202020204" pitchFamily="34" charset="-128"/>
                  <a:cs typeface="Arial Unicode MS" panose="020B0604020202020204" pitchFamily="34" charset="-128"/>
                </a:rPr>
                <a:t>PressureMetrics</a:t>
              </a:r>
              <a:endParaRPr lang="de-DE" sz="1400" u="sng"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AspectType</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33" name="Gruppieren 32">
            <a:extLst>
              <a:ext uri="{FF2B5EF4-FFF2-40B4-BE49-F238E27FC236}">
                <a16:creationId xmlns:a16="http://schemas.microsoft.com/office/drawing/2014/main" id="{C839592C-B8CD-47C2-A720-1371E1859127}"/>
              </a:ext>
            </a:extLst>
          </p:cNvPr>
          <p:cNvGrpSpPr/>
          <p:nvPr/>
        </p:nvGrpSpPr>
        <p:grpSpPr>
          <a:xfrm>
            <a:off x="9258776" y="5056523"/>
            <a:ext cx="1557962" cy="623034"/>
            <a:chOff x="1026634" y="1509058"/>
            <a:chExt cx="2377605" cy="623034"/>
          </a:xfrm>
        </p:grpSpPr>
        <p:sp>
          <p:nvSpPr>
            <p:cNvPr id="34" name="Rechteck 33">
              <a:extLst>
                <a:ext uri="{FF2B5EF4-FFF2-40B4-BE49-F238E27FC236}">
                  <a16:creationId xmlns:a16="http://schemas.microsoft.com/office/drawing/2014/main" id="{0EEC4A94-B216-49A6-8A1D-F25C6C5D1F9D}"/>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5" name="Textfeld 34">
              <a:extLst>
                <a:ext uri="{FF2B5EF4-FFF2-40B4-BE49-F238E27FC236}">
                  <a16:creationId xmlns:a16="http://schemas.microsoft.com/office/drawing/2014/main" id="{A6DF5285-AA2C-4A9D-8EE8-27056AB51120}"/>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u="sng" dirty="0" err="1">
                  <a:solidFill>
                    <a:srgbClr val="FFFFFF"/>
                  </a:solidFill>
                  <a:ea typeface="Arial Unicode MS" panose="020B0604020202020204" pitchFamily="34" charset="-128"/>
                  <a:cs typeface="Arial Unicode MS" panose="020B0604020202020204" pitchFamily="34" charset="-128"/>
                </a:rPr>
                <a:t>Pressure</a:t>
              </a:r>
              <a:endParaRPr lang="de-DE" sz="1400" u="sng"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&lt;&lt;Variable&gt;&gt;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cxnSp>
        <p:nvCxnSpPr>
          <p:cNvPr id="41" name="Verbinder: gewinkelt 40">
            <a:extLst>
              <a:ext uri="{FF2B5EF4-FFF2-40B4-BE49-F238E27FC236}">
                <a16:creationId xmlns:a16="http://schemas.microsoft.com/office/drawing/2014/main" id="{75365A30-F958-4D8C-892D-8E6EF750C482}"/>
              </a:ext>
            </a:extLst>
          </p:cNvPr>
          <p:cNvCxnSpPr>
            <a:cxnSpLocks/>
            <a:stCxn id="14" idx="2"/>
            <a:endCxn id="28" idx="0"/>
          </p:cNvCxnSpPr>
          <p:nvPr/>
        </p:nvCxnSpPr>
        <p:spPr bwMode="auto">
          <a:xfrm rot="16200000" flipH="1">
            <a:off x="6004235" y="2641120"/>
            <a:ext cx="609718" cy="1728956"/>
          </a:xfrm>
          <a:prstGeom prst="bentConnector3">
            <a:avLst>
              <a:gd name="adj1" fmla="val 50000"/>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Verbinder: gewinkelt 44">
            <a:extLst>
              <a:ext uri="{FF2B5EF4-FFF2-40B4-BE49-F238E27FC236}">
                <a16:creationId xmlns:a16="http://schemas.microsoft.com/office/drawing/2014/main" id="{6FE44F3F-0FE5-438C-9133-8C4A1E2F02B4}"/>
              </a:ext>
            </a:extLst>
          </p:cNvPr>
          <p:cNvCxnSpPr>
            <a:cxnSpLocks/>
            <a:stCxn id="14" idx="2"/>
            <a:endCxn id="31" idx="0"/>
          </p:cNvCxnSpPr>
          <p:nvPr/>
        </p:nvCxnSpPr>
        <p:spPr bwMode="auto">
          <a:xfrm rot="16200000" flipH="1">
            <a:off x="7463115" y="1182240"/>
            <a:ext cx="609717" cy="4646714"/>
          </a:xfrm>
          <a:prstGeom prst="bentConnector3">
            <a:avLst>
              <a:gd name="adj1" fmla="val 50000"/>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49" name="Gruppieren 48">
            <a:extLst>
              <a:ext uri="{FF2B5EF4-FFF2-40B4-BE49-F238E27FC236}">
                <a16:creationId xmlns:a16="http://schemas.microsoft.com/office/drawing/2014/main" id="{2C4CD90A-1A9E-4500-B144-A49BCEB3E289}"/>
              </a:ext>
            </a:extLst>
          </p:cNvPr>
          <p:cNvGrpSpPr/>
          <p:nvPr/>
        </p:nvGrpSpPr>
        <p:grpSpPr>
          <a:xfrm>
            <a:off x="1947577" y="5056523"/>
            <a:ext cx="1557962" cy="623034"/>
            <a:chOff x="1026634" y="1509058"/>
            <a:chExt cx="2377605" cy="623034"/>
          </a:xfrm>
        </p:grpSpPr>
        <p:sp>
          <p:nvSpPr>
            <p:cNvPr id="50" name="Rechteck 49">
              <a:extLst>
                <a:ext uri="{FF2B5EF4-FFF2-40B4-BE49-F238E27FC236}">
                  <a16:creationId xmlns:a16="http://schemas.microsoft.com/office/drawing/2014/main" id="{6D061143-7998-44B7-8294-9447DB1DF368}"/>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1" name="Textfeld 50">
              <a:extLst>
                <a:ext uri="{FF2B5EF4-FFF2-40B4-BE49-F238E27FC236}">
                  <a16:creationId xmlns:a16="http://schemas.microsoft.com/office/drawing/2014/main" id="{77CD1CC4-015E-43A8-B7B4-7B96425C2FEF}"/>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u="sng" dirty="0">
                  <a:solidFill>
                    <a:srgbClr val="FFFFFF"/>
                  </a:solidFill>
                  <a:ea typeface="Arial Unicode MS" panose="020B0604020202020204" pitchFamily="34" charset="-128"/>
                  <a:cs typeface="Arial Unicode MS" panose="020B0604020202020204" pitchFamily="34" charset="-128"/>
                </a:rPr>
                <a:t>FluidFlow</a:t>
              </a: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&lt;&lt;Variable&gt;&gt;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sp>
        <p:nvSpPr>
          <p:cNvPr id="52" name="Textfeld 51">
            <a:extLst>
              <a:ext uri="{FF2B5EF4-FFF2-40B4-BE49-F238E27FC236}">
                <a16:creationId xmlns:a16="http://schemas.microsoft.com/office/drawing/2014/main" id="{CEC3649C-B276-4B31-BEFE-85098B291B21}"/>
              </a:ext>
            </a:extLst>
          </p:cNvPr>
          <p:cNvSpPr txBox="1"/>
          <p:nvPr/>
        </p:nvSpPr>
        <p:spPr>
          <a:xfrm>
            <a:off x="2526857" y="3545603"/>
            <a:ext cx="815340" cy="131959"/>
          </a:xfrm>
          <a:prstGeom prst="rect">
            <a:avLst/>
          </a:prstGeom>
          <a:noFill/>
        </p:spPr>
        <p:txBody>
          <a:bodyPr wrap="square" lIns="0" tIns="0" rIns="0" bIns="0" rtlCol="0">
            <a:noAutofit/>
          </a:bodyPr>
          <a:lstStyle/>
          <a:p>
            <a:pPr>
              <a:lnSpc>
                <a:spcPct val="110000"/>
              </a:lnSpc>
              <a:spcBef>
                <a:spcPts val="0"/>
              </a:spcBef>
            </a:pPr>
            <a:r>
              <a:rPr lang="de-DE" sz="1200" dirty="0" err="1">
                <a:solidFill>
                  <a:schemeClr val="tx1"/>
                </a:solidFill>
                <a:latin typeface="+mn-lt"/>
                <a:ea typeface="Arial Unicode MS" panose="020B0604020202020204" pitchFamily="34" charset="-128"/>
                <a:cs typeface="Arial Unicode MS" panose="020B0604020202020204" pitchFamily="34" charset="-128"/>
              </a:rPr>
              <a:t>Metrics</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3" name="Textfeld 52">
            <a:extLst>
              <a:ext uri="{FF2B5EF4-FFF2-40B4-BE49-F238E27FC236}">
                <a16:creationId xmlns:a16="http://schemas.microsoft.com/office/drawing/2014/main" id="{13F380EB-F7DD-48DF-B697-E56E15E305AB}"/>
              </a:ext>
            </a:extLst>
          </p:cNvPr>
          <p:cNvSpPr txBox="1"/>
          <p:nvPr/>
        </p:nvSpPr>
        <p:spPr>
          <a:xfrm>
            <a:off x="10179388" y="3541491"/>
            <a:ext cx="1182031" cy="184689"/>
          </a:xfrm>
          <a:prstGeom prst="rect">
            <a:avLst/>
          </a:prstGeom>
          <a:noFill/>
        </p:spPr>
        <p:txBody>
          <a:bodyPr wrap="square" lIns="0" tIns="0" rIns="0" bIns="0" rtlCol="0">
            <a:noAutofit/>
          </a:bodyPr>
          <a:lstStyle/>
          <a:p>
            <a:pPr>
              <a:lnSpc>
                <a:spcPct val="110000"/>
              </a:lnSpc>
              <a:spcBef>
                <a:spcPts val="0"/>
              </a:spcBef>
            </a:pPr>
            <a:r>
              <a:rPr lang="de-DE" sz="1200" dirty="0" err="1">
                <a:solidFill>
                  <a:schemeClr val="tx1"/>
                </a:solidFill>
                <a:latin typeface="+mn-lt"/>
                <a:ea typeface="Arial Unicode MS" panose="020B0604020202020204" pitchFamily="34" charset="-128"/>
                <a:cs typeface="Arial Unicode MS" panose="020B0604020202020204" pitchFamily="34" charset="-128"/>
              </a:rPr>
              <a:t>PressureOut</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54" name="Gruppieren 53">
            <a:extLst>
              <a:ext uri="{FF2B5EF4-FFF2-40B4-BE49-F238E27FC236}">
                <a16:creationId xmlns:a16="http://schemas.microsoft.com/office/drawing/2014/main" id="{674708FE-76F9-4F38-A487-61BF94C51247}"/>
              </a:ext>
            </a:extLst>
          </p:cNvPr>
          <p:cNvGrpSpPr/>
          <p:nvPr/>
        </p:nvGrpSpPr>
        <p:grpSpPr>
          <a:xfrm>
            <a:off x="6357707" y="5056523"/>
            <a:ext cx="1557962" cy="623034"/>
            <a:chOff x="1026634" y="1509058"/>
            <a:chExt cx="2377605" cy="623034"/>
          </a:xfrm>
        </p:grpSpPr>
        <p:sp>
          <p:nvSpPr>
            <p:cNvPr id="55" name="Rechteck 54">
              <a:extLst>
                <a:ext uri="{FF2B5EF4-FFF2-40B4-BE49-F238E27FC236}">
                  <a16:creationId xmlns:a16="http://schemas.microsoft.com/office/drawing/2014/main" id="{F255B131-224B-4218-9C44-BA6996CC0FD3}"/>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6" name="Textfeld 55">
              <a:extLst>
                <a:ext uri="{FF2B5EF4-FFF2-40B4-BE49-F238E27FC236}">
                  <a16:creationId xmlns:a16="http://schemas.microsoft.com/office/drawing/2014/main" id="{772C0914-3D11-4F7D-8778-6EF749041A35}"/>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u="sng" dirty="0" err="1">
                  <a:solidFill>
                    <a:srgbClr val="FFFFFF"/>
                  </a:solidFill>
                  <a:ea typeface="Arial Unicode MS" panose="020B0604020202020204" pitchFamily="34" charset="-128"/>
                  <a:cs typeface="Arial Unicode MS" panose="020B0604020202020204" pitchFamily="34" charset="-128"/>
                </a:rPr>
                <a:t>Pressure</a:t>
              </a:r>
              <a:endParaRPr lang="de-DE" sz="1400" u="sng"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&lt;&lt;Variable&gt;&gt;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cxnSp>
        <p:nvCxnSpPr>
          <p:cNvPr id="57" name="Verbinder: gewinkelt 56">
            <a:extLst>
              <a:ext uri="{FF2B5EF4-FFF2-40B4-BE49-F238E27FC236}">
                <a16:creationId xmlns:a16="http://schemas.microsoft.com/office/drawing/2014/main" id="{87439C03-D7C4-4D84-8010-F50B9ED7F702}"/>
              </a:ext>
            </a:extLst>
          </p:cNvPr>
          <p:cNvCxnSpPr>
            <a:cxnSpLocks/>
            <a:stCxn id="17" idx="2"/>
            <a:endCxn id="19" idx="0"/>
          </p:cNvCxnSpPr>
          <p:nvPr/>
        </p:nvCxnSpPr>
        <p:spPr bwMode="auto">
          <a:xfrm rot="5400000">
            <a:off x="1406350" y="4067159"/>
            <a:ext cx="623035" cy="1355693"/>
          </a:xfrm>
          <a:prstGeom prst="bentConnector3">
            <a:avLst>
              <a:gd name="adj1" fmla="val 50000"/>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Verbinder: gewinkelt 59">
            <a:extLst>
              <a:ext uri="{FF2B5EF4-FFF2-40B4-BE49-F238E27FC236}">
                <a16:creationId xmlns:a16="http://schemas.microsoft.com/office/drawing/2014/main" id="{3A0822E1-55CF-4E99-A841-9B2F65A765EF}"/>
              </a:ext>
            </a:extLst>
          </p:cNvPr>
          <p:cNvCxnSpPr>
            <a:cxnSpLocks/>
            <a:stCxn id="17" idx="2"/>
            <a:endCxn id="50" idx="0"/>
          </p:cNvCxnSpPr>
          <p:nvPr/>
        </p:nvCxnSpPr>
        <p:spPr bwMode="auto">
          <a:xfrm rot="16200000" flipH="1">
            <a:off x="2249618" y="4579582"/>
            <a:ext cx="623035" cy="330845"/>
          </a:xfrm>
          <a:prstGeom prst="bentConnector3">
            <a:avLst>
              <a:gd name="adj1" fmla="val 50000"/>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Verbinder: gewinkelt 62">
            <a:extLst>
              <a:ext uri="{FF2B5EF4-FFF2-40B4-BE49-F238E27FC236}">
                <a16:creationId xmlns:a16="http://schemas.microsoft.com/office/drawing/2014/main" id="{FC1EB30E-937C-4FF3-83DE-53B917B3CC1C}"/>
              </a:ext>
            </a:extLst>
          </p:cNvPr>
          <p:cNvCxnSpPr>
            <a:cxnSpLocks/>
            <a:stCxn id="17" idx="2"/>
            <a:endCxn id="22" idx="0"/>
          </p:cNvCxnSpPr>
          <p:nvPr/>
        </p:nvCxnSpPr>
        <p:spPr bwMode="auto">
          <a:xfrm rot="16200000" flipH="1">
            <a:off x="3091798" y="3737403"/>
            <a:ext cx="623035" cy="2015204"/>
          </a:xfrm>
          <a:prstGeom prst="bentConnector3">
            <a:avLst>
              <a:gd name="adj1" fmla="val 50000"/>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Gerader Verbinder 3076">
            <a:extLst>
              <a:ext uri="{FF2B5EF4-FFF2-40B4-BE49-F238E27FC236}">
                <a16:creationId xmlns:a16="http://schemas.microsoft.com/office/drawing/2014/main" id="{CD1BDEDC-A235-4046-A485-FF98ABF67E73}"/>
              </a:ext>
            </a:extLst>
          </p:cNvPr>
          <p:cNvCxnSpPr>
            <a:cxnSpLocks/>
            <a:stCxn id="29" idx="2"/>
            <a:endCxn id="55" idx="0"/>
          </p:cNvCxnSpPr>
          <p:nvPr/>
        </p:nvCxnSpPr>
        <p:spPr bwMode="auto">
          <a:xfrm>
            <a:off x="7126151" y="4433490"/>
            <a:ext cx="10537" cy="623033"/>
          </a:xfrm>
          <a:prstGeom prst="line">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r Verbinder 71">
            <a:extLst>
              <a:ext uri="{FF2B5EF4-FFF2-40B4-BE49-F238E27FC236}">
                <a16:creationId xmlns:a16="http://schemas.microsoft.com/office/drawing/2014/main" id="{21E374A2-CB8E-47A1-8BEC-01EE960F8781}"/>
              </a:ext>
            </a:extLst>
          </p:cNvPr>
          <p:cNvCxnSpPr>
            <a:cxnSpLocks/>
            <a:stCxn id="32" idx="2"/>
            <a:endCxn id="34" idx="0"/>
          </p:cNvCxnSpPr>
          <p:nvPr/>
        </p:nvCxnSpPr>
        <p:spPr bwMode="auto">
          <a:xfrm flipH="1">
            <a:off x="10037757" y="4433489"/>
            <a:ext cx="6152" cy="623034"/>
          </a:xfrm>
          <a:prstGeom prst="line">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485552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2C79-02C2-42F3-8CD7-41078A4551A0}"/>
              </a:ext>
            </a:extLst>
          </p:cNvPr>
          <p:cNvSpPr>
            <a:spLocks noGrp="1"/>
          </p:cNvSpPr>
          <p:nvPr>
            <p:ph type="title"/>
          </p:nvPr>
        </p:nvSpPr>
        <p:spPr/>
        <p:txBody>
          <a:bodyPr/>
          <a:lstStyle/>
          <a:p>
            <a:r>
              <a:rPr lang="de-DE" dirty="0"/>
              <a:t>Static aspects</a:t>
            </a:r>
          </a:p>
        </p:txBody>
      </p:sp>
      <p:sp>
        <p:nvSpPr>
          <p:cNvPr id="3" name="Content Placeholder 2">
            <a:extLst>
              <a:ext uri="{FF2B5EF4-FFF2-40B4-BE49-F238E27FC236}">
                <a16:creationId xmlns:a16="http://schemas.microsoft.com/office/drawing/2014/main" id="{408FCF79-1E65-4D1C-A01B-7253430C668F}"/>
              </a:ext>
            </a:extLst>
          </p:cNvPr>
          <p:cNvSpPr>
            <a:spLocks noGrp="1"/>
          </p:cNvSpPr>
          <p:nvPr>
            <p:ph sz="half" idx="1"/>
          </p:nvPr>
        </p:nvSpPr>
        <p:spPr/>
        <p:txBody>
          <a:bodyPr/>
          <a:lstStyle/>
          <a:p>
            <a:r>
              <a:rPr lang="de-DE" dirty="0"/>
              <a:t>Dynamic aspects </a:t>
            </a:r>
            <a:r>
              <a:rPr lang="de-DE" dirty="0">
                <a:sym typeface="Wingdings" panose="05000000000000000000" pitchFamily="2" charset="2"/>
              </a:rPr>
              <a:t></a:t>
            </a:r>
            <a:r>
              <a:rPr lang="de-DE" dirty="0"/>
              <a:t> Timeseries data</a:t>
            </a:r>
          </a:p>
          <a:p>
            <a:endParaRPr lang="de-DE" dirty="0"/>
          </a:p>
          <a:p>
            <a:r>
              <a:rPr lang="de-DE" dirty="0"/>
              <a:t>Static aspects </a:t>
            </a:r>
            <a:r>
              <a:rPr lang="de-DE" dirty="0">
                <a:sym typeface="Wingdings" panose="05000000000000000000" pitchFamily="2" charset="2"/>
              </a:rPr>
              <a:t></a:t>
            </a:r>
            <a:r>
              <a:rPr lang="de-DE" dirty="0"/>
              <a:t> Non timeseries data</a:t>
            </a:r>
          </a:p>
          <a:p>
            <a:endParaRPr lang="de-DE" dirty="0"/>
          </a:p>
          <a:p>
            <a:r>
              <a:rPr lang="de-DE" dirty="0"/>
              <a:t>Examples</a:t>
            </a:r>
          </a:p>
          <a:p>
            <a:pPr marL="285750" indent="-285750">
              <a:buFont typeface="Arial" panose="020B0604020202020204" pitchFamily="34" charset="0"/>
              <a:buChar char="•"/>
            </a:pPr>
            <a:r>
              <a:rPr lang="de-DE" dirty="0"/>
              <a:t>Current state of machine</a:t>
            </a:r>
          </a:p>
          <a:p>
            <a:pPr marL="285750" indent="-285750">
              <a:buFont typeface="Arial" panose="020B0604020202020204" pitchFamily="34" charset="0"/>
              <a:buChar char="•"/>
            </a:pPr>
            <a:r>
              <a:rPr lang="de-DE" dirty="0"/>
              <a:t>Online / Offline status</a:t>
            </a:r>
          </a:p>
          <a:p>
            <a:pPr marL="285750" indent="-285750">
              <a:buFont typeface="Arial" panose="020B0604020202020204" pitchFamily="34" charset="0"/>
              <a:buChar char="•"/>
            </a:pPr>
            <a:r>
              <a:rPr lang="de-DE" dirty="0"/>
              <a:t>Last error code</a:t>
            </a:r>
          </a:p>
        </p:txBody>
      </p:sp>
    </p:spTree>
    <p:extLst>
      <p:ext uri="{BB962C8B-B14F-4D97-AF65-F5344CB8AC3E}">
        <p14:creationId xmlns:p14="http://schemas.microsoft.com/office/powerpoint/2010/main" val="3038064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7246-7304-41BE-8B85-95F9F1DA9ABC}"/>
              </a:ext>
            </a:extLst>
          </p:cNvPr>
          <p:cNvSpPr>
            <a:spLocks noGrp="1"/>
          </p:cNvSpPr>
          <p:nvPr>
            <p:ph type="title"/>
          </p:nvPr>
        </p:nvSpPr>
        <p:spPr/>
        <p:txBody>
          <a:bodyPr/>
          <a:lstStyle/>
          <a:p>
            <a:r>
              <a:rPr lang="de-DE" dirty="0"/>
              <a:t>Asset data &amp; Asset properties</a:t>
            </a:r>
          </a:p>
        </p:txBody>
      </p:sp>
      <p:sp>
        <p:nvSpPr>
          <p:cNvPr id="3" name="Content Placeholder 2">
            <a:extLst>
              <a:ext uri="{FF2B5EF4-FFF2-40B4-BE49-F238E27FC236}">
                <a16:creationId xmlns:a16="http://schemas.microsoft.com/office/drawing/2014/main" id="{AA1F30F9-4D19-4E36-B141-71AB7221733E}"/>
              </a:ext>
            </a:extLst>
          </p:cNvPr>
          <p:cNvSpPr>
            <a:spLocks noGrp="1"/>
          </p:cNvSpPr>
          <p:nvPr>
            <p:ph sz="half" idx="1"/>
          </p:nvPr>
        </p:nvSpPr>
        <p:spPr/>
        <p:txBody>
          <a:bodyPr/>
          <a:lstStyle/>
          <a:p>
            <a:r>
              <a:rPr lang="de-DE" b="1" dirty="0"/>
              <a:t>General data fields </a:t>
            </a:r>
            <a:r>
              <a:rPr lang="de-DE" dirty="0"/>
              <a:t>for assets:</a:t>
            </a:r>
          </a:p>
          <a:p>
            <a:endParaRPr lang="de-DE" dirty="0"/>
          </a:p>
          <a:p>
            <a:pPr marL="285750" indent="-285750">
              <a:buFont typeface="Arial" panose="020B0604020202020204" pitchFamily="34" charset="0"/>
              <a:buChar char="•"/>
            </a:pPr>
            <a:r>
              <a:rPr lang="de-DE" dirty="0"/>
              <a:t>Name</a:t>
            </a:r>
          </a:p>
          <a:p>
            <a:pPr marL="285750" indent="-285750">
              <a:buFont typeface="Arial" panose="020B0604020202020204" pitchFamily="34" charset="0"/>
              <a:buChar char="•"/>
            </a:pPr>
            <a:r>
              <a:rPr lang="de-DE" dirty="0"/>
              <a:t>Description</a:t>
            </a:r>
          </a:p>
          <a:p>
            <a:pPr marL="285750" indent="-285750">
              <a:buFont typeface="Arial" panose="020B0604020202020204" pitchFamily="34" charset="0"/>
              <a:buChar char="•"/>
            </a:pPr>
            <a:r>
              <a:rPr lang="de-DE" dirty="0"/>
              <a:t>TimeZone</a:t>
            </a:r>
          </a:p>
          <a:p>
            <a:pPr marL="285750" indent="-285750">
              <a:buFont typeface="Arial" panose="020B0604020202020204" pitchFamily="34" charset="0"/>
              <a:buChar char="•"/>
            </a:pPr>
            <a:r>
              <a:rPr lang="de-DE" dirty="0"/>
              <a:t>Location</a:t>
            </a:r>
          </a:p>
          <a:p>
            <a:pPr marL="465048" lvl="1" indent="-285750">
              <a:buFont typeface="Arial" panose="020B0604020202020204" pitchFamily="34" charset="0"/>
              <a:buChar char="•"/>
            </a:pPr>
            <a:r>
              <a:rPr lang="de-DE" dirty="0"/>
              <a:t>Street</a:t>
            </a:r>
          </a:p>
          <a:p>
            <a:pPr marL="465048" lvl="1" indent="-285750">
              <a:buFont typeface="Arial" panose="020B0604020202020204" pitchFamily="34" charset="0"/>
              <a:buChar char="•"/>
            </a:pPr>
            <a:r>
              <a:rPr lang="de-DE" dirty="0"/>
              <a:t>Postal code</a:t>
            </a:r>
          </a:p>
          <a:p>
            <a:pPr marL="465048" lvl="1" indent="-285750">
              <a:buFont typeface="Arial" panose="020B0604020202020204" pitchFamily="34" charset="0"/>
              <a:buChar char="•"/>
            </a:pPr>
            <a:r>
              <a:rPr lang="de-DE" dirty="0"/>
              <a:t>City</a:t>
            </a:r>
          </a:p>
          <a:p>
            <a:pPr marL="465048" lvl="1" indent="-285750">
              <a:buFont typeface="Arial" panose="020B0604020202020204" pitchFamily="34" charset="0"/>
              <a:buChar char="•"/>
            </a:pPr>
            <a:r>
              <a:rPr lang="de-DE" dirty="0"/>
              <a:t>Country</a:t>
            </a:r>
          </a:p>
          <a:p>
            <a:pPr marL="465048" lvl="1" indent="-285750">
              <a:buFont typeface="Arial" panose="020B0604020202020204" pitchFamily="34" charset="0"/>
              <a:buChar char="•"/>
            </a:pPr>
            <a:r>
              <a:rPr lang="de-DE" dirty="0"/>
              <a:t>Region</a:t>
            </a:r>
          </a:p>
          <a:p>
            <a:pPr marL="465048" lvl="1" indent="-285750">
              <a:buFont typeface="Arial" panose="020B0604020202020204" pitchFamily="34" charset="0"/>
              <a:buChar char="•"/>
            </a:pPr>
            <a:r>
              <a:rPr lang="de-DE" dirty="0"/>
              <a:t>Latitude &amp; Longitude</a:t>
            </a:r>
          </a:p>
        </p:txBody>
      </p:sp>
      <p:sp>
        <p:nvSpPr>
          <p:cNvPr id="4" name="Content Placeholder 3">
            <a:extLst>
              <a:ext uri="{FF2B5EF4-FFF2-40B4-BE49-F238E27FC236}">
                <a16:creationId xmlns:a16="http://schemas.microsoft.com/office/drawing/2014/main" id="{A4457D96-F8B2-46A1-BFDF-CECC4AC989BD}"/>
              </a:ext>
            </a:extLst>
          </p:cNvPr>
          <p:cNvSpPr>
            <a:spLocks noGrp="1"/>
          </p:cNvSpPr>
          <p:nvPr>
            <p:ph sz="half" idx="2"/>
          </p:nvPr>
        </p:nvSpPr>
        <p:spPr/>
        <p:txBody>
          <a:bodyPr/>
          <a:lstStyle/>
          <a:p>
            <a:r>
              <a:rPr lang="de-DE" b="1" dirty="0"/>
              <a:t>Addition fields </a:t>
            </a:r>
            <a:r>
              <a:rPr lang="de-DE" dirty="0"/>
              <a:t>can be created as so called "Variables"</a:t>
            </a:r>
          </a:p>
          <a:p>
            <a:endParaRPr lang="de-DE" dirty="0"/>
          </a:p>
          <a:p>
            <a:r>
              <a:rPr lang="de-DE" dirty="0"/>
              <a:t>For example:</a:t>
            </a:r>
          </a:p>
          <a:p>
            <a:pPr marL="285750" indent="-285750">
              <a:buFont typeface="Arial" panose="020B0604020202020204" pitchFamily="34" charset="0"/>
              <a:buChar char="•"/>
            </a:pPr>
            <a:r>
              <a:rPr lang="de-DE" dirty="0"/>
              <a:t>Serial Number</a:t>
            </a:r>
          </a:p>
          <a:p>
            <a:pPr marL="285750" indent="-285750">
              <a:buFont typeface="Arial" panose="020B0604020202020204" pitchFamily="34" charset="0"/>
              <a:buChar char="•"/>
            </a:pPr>
            <a:r>
              <a:rPr lang="de-DE" dirty="0"/>
              <a:t>Installation date</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271481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A988-F7E5-442F-8513-7157F5F7344A}"/>
              </a:ext>
            </a:extLst>
          </p:cNvPr>
          <p:cNvSpPr>
            <a:spLocks noGrp="1"/>
          </p:cNvSpPr>
          <p:nvPr>
            <p:ph type="title"/>
          </p:nvPr>
        </p:nvSpPr>
        <p:spPr/>
        <p:txBody>
          <a:bodyPr/>
          <a:lstStyle/>
          <a:p>
            <a:r>
              <a:rPr lang="de-DE" dirty="0"/>
              <a:t>Asset Manager Demo 2</a:t>
            </a:r>
            <a:br>
              <a:rPr lang="de-DE" dirty="0"/>
            </a:br>
            <a:r>
              <a:rPr lang="de-DE" b="0" dirty="0"/>
              <a:t>Aspect type reuse &amp; static aspects</a:t>
            </a:r>
          </a:p>
        </p:txBody>
      </p:sp>
      <p:pic>
        <p:nvPicPr>
          <p:cNvPr id="4" name="Picture 3">
            <a:extLst>
              <a:ext uri="{FF2B5EF4-FFF2-40B4-BE49-F238E27FC236}">
                <a16:creationId xmlns:a16="http://schemas.microsoft.com/office/drawing/2014/main" id="{0FAB70AA-3545-4C5C-A60A-DD923CE6A299}"/>
              </a:ext>
            </a:extLst>
          </p:cNvPr>
          <p:cNvPicPr>
            <a:picLocks noChangeAspect="1"/>
          </p:cNvPicPr>
          <p:nvPr/>
        </p:nvPicPr>
        <p:blipFill>
          <a:blip r:embed="rId2"/>
          <a:stretch>
            <a:fillRect/>
          </a:stretch>
        </p:blipFill>
        <p:spPr>
          <a:xfrm>
            <a:off x="1295239" y="1440000"/>
            <a:ext cx="2286319" cy="2438740"/>
          </a:xfrm>
          <a:prstGeom prst="rect">
            <a:avLst/>
          </a:prstGeom>
        </p:spPr>
      </p:pic>
      <p:pic>
        <p:nvPicPr>
          <p:cNvPr id="5" name="Picture 4">
            <a:extLst>
              <a:ext uri="{FF2B5EF4-FFF2-40B4-BE49-F238E27FC236}">
                <a16:creationId xmlns:a16="http://schemas.microsoft.com/office/drawing/2014/main" id="{828CFAF6-63F8-4D5C-A7F2-89B16497C871}"/>
              </a:ext>
            </a:extLst>
          </p:cNvPr>
          <p:cNvPicPr>
            <a:picLocks noChangeAspect="1"/>
          </p:cNvPicPr>
          <p:nvPr/>
        </p:nvPicPr>
        <p:blipFill>
          <a:blip r:embed="rId3"/>
          <a:stretch>
            <a:fillRect/>
          </a:stretch>
        </p:blipFill>
        <p:spPr>
          <a:xfrm>
            <a:off x="4422541" y="4386331"/>
            <a:ext cx="5334744" cy="1629002"/>
          </a:xfrm>
          <a:prstGeom prst="rect">
            <a:avLst/>
          </a:prstGeom>
        </p:spPr>
      </p:pic>
      <p:pic>
        <p:nvPicPr>
          <p:cNvPr id="6" name="Picture 5">
            <a:extLst>
              <a:ext uri="{FF2B5EF4-FFF2-40B4-BE49-F238E27FC236}">
                <a16:creationId xmlns:a16="http://schemas.microsoft.com/office/drawing/2014/main" id="{013178CB-62BF-4CAF-8E82-B596C2EA1757}"/>
              </a:ext>
            </a:extLst>
          </p:cNvPr>
          <p:cNvPicPr>
            <a:picLocks noChangeAspect="1"/>
          </p:cNvPicPr>
          <p:nvPr/>
        </p:nvPicPr>
        <p:blipFill>
          <a:blip r:embed="rId4"/>
          <a:stretch>
            <a:fillRect/>
          </a:stretch>
        </p:blipFill>
        <p:spPr>
          <a:xfrm>
            <a:off x="5033643" y="1592325"/>
            <a:ext cx="5706271" cy="2076740"/>
          </a:xfrm>
          <a:prstGeom prst="rect">
            <a:avLst/>
          </a:prstGeom>
        </p:spPr>
      </p:pic>
    </p:spTree>
    <p:extLst>
      <p:ext uri="{BB962C8B-B14F-4D97-AF65-F5344CB8AC3E}">
        <p14:creationId xmlns:p14="http://schemas.microsoft.com/office/powerpoint/2010/main" val="3489214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F2B8B-61E5-4A07-98FA-4156664F4093}"/>
              </a:ext>
            </a:extLst>
          </p:cNvPr>
          <p:cNvSpPr>
            <a:spLocks noGrp="1"/>
          </p:cNvSpPr>
          <p:nvPr>
            <p:ph type="title"/>
          </p:nvPr>
        </p:nvSpPr>
        <p:spPr/>
        <p:txBody>
          <a:bodyPr/>
          <a:lstStyle/>
          <a:p>
            <a:r>
              <a:rPr lang="de-DE" dirty="0"/>
              <a:t>Exercise 2</a:t>
            </a:r>
          </a:p>
        </p:txBody>
      </p:sp>
      <p:sp>
        <p:nvSpPr>
          <p:cNvPr id="3" name="Content Placeholder 2">
            <a:extLst>
              <a:ext uri="{FF2B5EF4-FFF2-40B4-BE49-F238E27FC236}">
                <a16:creationId xmlns:a16="http://schemas.microsoft.com/office/drawing/2014/main" id="{9E130BC7-C5FD-405D-B64C-E72F7AB49DEC}"/>
              </a:ext>
            </a:extLst>
          </p:cNvPr>
          <p:cNvSpPr>
            <a:spLocks noGrp="1"/>
          </p:cNvSpPr>
          <p:nvPr>
            <p:ph sz="half" idx="1"/>
          </p:nvPr>
        </p:nvSpPr>
        <p:spPr>
          <a:xfrm>
            <a:off x="626737" y="1440000"/>
            <a:ext cx="6338605" cy="4752000"/>
          </a:xfrm>
        </p:spPr>
        <p:txBody>
          <a:bodyPr/>
          <a:lstStyle/>
          <a:p>
            <a:r>
              <a:rPr lang="de-DE" sz="1600" b="1" dirty="0"/>
              <a:t>Task: Enhance your data structure</a:t>
            </a:r>
          </a:p>
          <a:p>
            <a:endParaRPr lang="de-DE" sz="1600" dirty="0"/>
          </a:p>
          <a:p>
            <a:pPr marL="342900" indent="-342900">
              <a:buAutoNum type="arabicPeriod"/>
            </a:pPr>
            <a:r>
              <a:rPr lang="de-DE" sz="1600" dirty="0"/>
              <a:t>Create an aspect type for pressure</a:t>
            </a:r>
            <a:br>
              <a:rPr lang="de-DE" sz="1600" dirty="0"/>
            </a:br>
            <a:r>
              <a:rPr lang="de-DE" sz="1600" dirty="0"/>
              <a:t>(DOUBLE / hPa)</a:t>
            </a:r>
          </a:p>
          <a:p>
            <a:pPr marL="342900" indent="-342900">
              <a:buAutoNum type="arabicPeriod"/>
            </a:pPr>
            <a:endParaRPr lang="de-DE" sz="1600" dirty="0"/>
          </a:p>
          <a:p>
            <a:pPr marL="342900" indent="-342900">
              <a:buAutoNum type="arabicPeriod"/>
            </a:pPr>
            <a:r>
              <a:rPr lang="de-DE" sz="1600" dirty="0"/>
              <a:t>Add this pressure aspect to your existing asset type twice as </a:t>
            </a:r>
            <a:r>
              <a:rPr lang="de-DE" sz="1600" b="1" dirty="0"/>
              <a:t>PressureIn</a:t>
            </a:r>
            <a:r>
              <a:rPr lang="de-DE" sz="1600" dirty="0"/>
              <a:t> and </a:t>
            </a:r>
            <a:r>
              <a:rPr lang="de-DE" sz="1600" b="1" dirty="0"/>
              <a:t>PressureOut</a:t>
            </a:r>
          </a:p>
          <a:p>
            <a:pPr marL="342900" indent="-342900">
              <a:buAutoNum type="arabicPeriod"/>
            </a:pPr>
            <a:endParaRPr lang="de-DE" sz="1600" dirty="0"/>
          </a:p>
          <a:p>
            <a:pPr marL="342900" indent="-342900">
              <a:buAutoNum type="arabicPeriod"/>
            </a:pPr>
            <a:r>
              <a:rPr lang="de-DE" sz="1600" dirty="0"/>
              <a:t>Create a static aspect type with two variables:</a:t>
            </a:r>
            <a:br>
              <a:rPr lang="de-DE" sz="1600" dirty="0"/>
            </a:br>
            <a:r>
              <a:rPr lang="de-DE" sz="1600" dirty="0"/>
              <a:t>isRunning</a:t>
            </a:r>
            <a:br>
              <a:rPr lang="de-DE" sz="1600" dirty="0"/>
            </a:br>
            <a:r>
              <a:rPr lang="de-DE" sz="1600" dirty="0"/>
              <a:t>OverallVolume</a:t>
            </a:r>
          </a:p>
          <a:p>
            <a:pPr marL="342900" indent="-342900">
              <a:buAutoNum type="arabicPeriod"/>
            </a:pPr>
            <a:endParaRPr lang="de-DE" sz="1600" dirty="0"/>
          </a:p>
          <a:p>
            <a:pPr marL="342900" indent="-342900">
              <a:buAutoNum type="arabicPeriod"/>
            </a:pPr>
            <a:r>
              <a:rPr lang="de-DE" sz="1600" dirty="0"/>
              <a:t>Add this static aspect type to your existing asset type</a:t>
            </a:r>
          </a:p>
          <a:p>
            <a:pPr marL="342900" indent="-342900">
              <a:buAutoNum type="arabicPeriod"/>
            </a:pPr>
            <a:endParaRPr lang="de-DE" sz="1600" dirty="0"/>
          </a:p>
          <a:p>
            <a:pPr marL="342900" indent="-342900">
              <a:buAutoNum type="arabicPeriod"/>
            </a:pPr>
            <a:r>
              <a:rPr lang="de-DE" sz="1600" dirty="0"/>
              <a:t>Add two property variables to your asset type and add some dummy data to them:</a:t>
            </a:r>
            <a:br>
              <a:rPr lang="de-DE" sz="1600" dirty="0"/>
            </a:br>
            <a:r>
              <a:rPr lang="de-DE" sz="1600" dirty="0"/>
              <a:t>SapInventoryNumber</a:t>
            </a:r>
            <a:br>
              <a:rPr lang="de-DE" sz="1600" dirty="0"/>
            </a:br>
            <a:r>
              <a:rPr lang="de-DE" sz="1600" dirty="0"/>
              <a:t>InstallationDate</a:t>
            </a:r>
          </a:p>
          <a:p>
            <a:pPr marL="342900" indent="-342900">
              <a:buAutoNum type="arabicPeriod"/>
            </a:pPr>
            <a:endParaRPr lang="de-DE" sz="1600" dirty="0"/>
          </a:p>
          <a:p>
            <a:pPr marL="342900" indent="-342900">
              <a:buAutoNum type="arabicPeriod"/>
            </a:pPr>
            <a:endParaRPr lang="de-DE" sz="1600" dirty="0"/>
          </a:p>
          <a:p>
            <a:pPr marL="342900" indent="-342900">
              <a:buAutoNum type="arabicPeriod"/>
            </a:pPr>
            <a:endParaRPr lang="de-DE" sz="1600" dirty="0"/>
          </a:p>
        </p:txBody>
      </p:sp>
      <p:pic>
        <p:nvPicPr>
          <p:cNvPr id="5" name="Picture 4">
            <a:extLst>
              <a:ext uri="{FF2B5EF4-FFF2-40B4-BE49-F238E27FC236}">
                <a16:creationId xmlns:a16="http://schemas.microsoft.com/office/drawing/2014/main" id="{E2AE1DD3-6A27-4499-A5DC-83BC8C62C0EA}"/>
              </a:ext>
            </a:extLst>
          </p:cNvPr>
          <p:cNvPicPr>
            <a:picLocks noChangeAspect="1"/>
          </p:cNvPicPr>
          <p:nvPr/>
        </p:nvPicPr>
        <p:blipFill>
          <a:blip r:embed="rId2"/>
          <a:stretch>
            <a:fillRect/>
          </a:stretch>
        </p:blipFill>
        <p:spPr>
          <a:xfrm>
            <a:off x="8764349" y="2596630"/>
            <a:ext cx="2286319" cy="2438740"/>
          </a:xfrm>
          <a:prstGeom prst="rect">
            <a:avLst/>
          </a:prstGeom>
        </p:spPr>
      </p:pic>
      <p:sp>
        <p:nvSpPr>
          <p:cNvPr id="7" name="Content Placeholder 6">
            <a:extLst>
              <a:ext uri="{FF2B5EF4-FFF2-40B4-BE49-F238E27FC236}">
                <a16:creationId xmlns:a16="http://schemas.microsoft.com/office/drawing/2014/main" id="{0112F488-3174-4088-8A15-7244CBE84EA9}"/>
              </a:ext>
            </a:extLst>
          </p:cNvPr>
          <p:cNvSpPr>
            <a:spLocks noGrp="1"/>
          </p:cNvSpPr>
          <p:nvPr>
            <p:ph sz="half" idx="2"/>
          </p:nvPr>
        </p:nvSpPr>
        <p:spPr>
          <a:xfrm>
            <a:off x="8189843" y="1440000"/>
            <a:ext cx="3519808" cy="4752000"/>
          </a:xfrm>
        </p:spPr>
        <p:txBody>
          <a:bodyPr/>
          <a:lstStyle/>
          <a:p>
            <a:endParaRPr lang="de-DE" dirty="0"/>
          </a:p>
        </p:txBody>
      </p:sp>
    </p:spTree>
    <p:extLst>
      <p:ext uri="{BB962C8B-B14F-4D97-AF65-F5344CB8AC3E}">
        <p14:creationId xmlns:p14="http://schemas.microsoft.com/office/powerpoint/2010/main" val="1842261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54A3-DB1A-402F-B3EA-92D0EFA58B14}"/>
              </a:ext>
            </a:extLst>
          </p:cNvPr>
          <p:cNvSpPr>
            <a:spLocks noGrp="1"/>
          </p:cNvSpPr>
          <p:nvPr>
            <p:ph type="title"/>
          </p:nvPr>
        </p:nvSpPr>
        <p:spPr/>
        <p:txBody>
          <a:bodyPr/>
          <a:lstStyle/>
          <a:p>
            <a:r>
              <a:rPr lang="de-DE" dirty="0"/>
              <a:t>Asset hierarchy</a:t>
            </a:r>
          </a:p>
        </p:txBody>
      </p:sp>
      <p:cxnSp>
        <p:nvCxnSpPr>
          <p:cNvPr id="4" name="Verbinder: gewinkelt 3">
            <a:extLst>
              <a:ext uri="{FF2B5EF4-FFF2-40B4-BE49-F238E27FC236}">
                <a16:creationId xmlns:a16="http://schemas.microsoft.com/office/drawing/2014/main" id="{C76F32FE-E07B-4545-8625-BCE29F01C241}"/>
              </a:ext>
            </a:extLst>
          </p:cNvPr>
          <p:cNvCxnSpPr>
            <a:cxnSpLocks/>
            <a:stCxn id="7" idx="2"/>
            <a:endCxn id="9" idx="1"/>
          </p:cNvCxnSpPr>
          <p:nvPr/>
        </p:nvCxnSpPr>
        <p:spPr bwMode="auto">
          <a:xfrm rot="16200000" flipH="1">
            <a:off x="2012327" y="1643660"/>
            <a:ext cx="572046" cy="1053541"/>
          </a:xfrm>
          <a:prstGeom prst="bentConnector2">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5" name="Gruppieren 4">
            <a:extLst>
              <a:ext uri="{FF2B5EF4-FFF2-40B4-BE49-F238E27FC236}">
                <a16:creationId xmlns:a16="http://schemas.microsoft.com/office/drawing/2014/main" id="{0284E8D2-BC74-4B3B-95AA-B80E5D066F4A}"/>
              </a:ext>
            </a:extLst>
          </p:cNvPr>
          <p:cNvGrpSpPr/>
          <p:nvPr/>
        </p:nvGrpSpPr>
        <p:grpSpPr>
          <a:xfrm>
            <a:off x="630198" y="1178444"/>
            <a:ext cx="2377605" cy="705966"/>
            <a:chOff x="1026634" y="1509058"/>
            <a:chExt cx="2377605" cy="623034"/>
          </a:xfrm>
        </p:grpSpPr>
        <p:sp>
          <p:nvSpPr>
            <p:cNvPr id="6" name="Rechteck 5">
              <a:extLst>
                <a:ext uri="{FF2B5EF4-FFF2-40B4-BE49-F238E27FC236}">
                  <a16:creationId xmlns:a16="http://schemas.microsoft.com/office/drawing/2014/main" id="{F6A3D82C-90B7-4977-871B-48A6B7515773}"/>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Textfeld 6">
              <a:extLst>
                <a:ext uri="{FF2B5EF4-FFF2-40B4-BE49-F238E27FC236}">
                  <a16:creationId xmlns:a16="http://schemas.microsoft.com/office/drawing/2014/main" id="{396D6A84-E480-4487-A595-90878F86CF97}"/>
                </a:ext>
              </a:extLst>
            </p:cNvPr>
            <p:cNvSpPr txBox="1"/>
            <p:nvPr/>
          </p:nvSpPr>
          <p:spPr>
            <a:xfrm>
              <a:off x="1128012" y="1565200"/>
              <a:ext cx="2080008" cy="566890"/>
            </a:xfrm>
            <a:prstGeom prst="rect">
              <a:avLst/>
            </a:prstGeom>
            <a:noFill/>
          </p:spPr>
          <p:txBody>
            <a:bodyPr wrap="square" lIns="0" tIns="0" rIns="0" bIns="0" rtlCol="0">
              <a:noAutofit/>
            </a:bodyPr>
            <a:lstStyle/>
            <a:p>
              <a:pPr algn="ctr">
                <a:spcBef>
                  <a:spcPts val="0"/>
                </a:spcBef>
              </a:pPr>
              <a:r>
                <a:rPr lang="de-DE" dirty="0">
                  <a:solidFill>
                    <a:srgbClr val="FFFFFF"/>
                  </a:solidFill>
                  <a:ea typeface="Arial Unicode MS" panose="020B0604020202020204" pitchFamily="34" charset="-128"/>
                  <a:cs typeface="Arial Unicode MS" panose="020B0604020202020204" pitchFamily="34" charset="-128"/>
                </a:rPr>
                <a:t>academy2</a:t>
              </a: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core.basicenterprise</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8" name="Gruppieren 7">
            <a:extLst>
              <a:ext uri="{FF2B5EF4-FFF2-40B4-BE49-F238E27FC236}">
                <a16:creationId xmlns:a16="http://schemas.microsoft.com/office/drawing/2014/main" id="{67EB4F82-1F99-49F1-B3EC-E1C4C087AC56}"/>
              </a:ext>
            </a:extLst>
          </p:cNvPr>
          <p:cNvGrpSpPr/>
          <p:nvPr/>
        </p:nvGrpSpPr>
        <p:grpSpPr>
          <a:xfrm>
            <a:off x="2825121" y="2144937"/>
            <a:ext cx="2377605" cy="623034"/>
            <a:chOff x="1026634" y="1509058"/>
            <a:chExt cx="2377605" cy="623034"/>
          </a:xfrm>
        </p:grpSpPr>
        <p:sp>
          <p:nvSpPr>
            <p:cNvPr id="9" name="Rechteck 8">
              <a:extLst>
                <a:ext uri="{FF2B5EF4-FFF2-40B4-BE49-F238E27FC236}">
                  <a16:creationId xmlns:a16="http://schemas.microsoft.com/office/drawing/2014/main" id="{F253A665-49C9-4182-8C3E-0B7A0C519917}"/>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feld 9">
              <a:extLst>
                <a:ext uri="{FF2B5EF4-FFF2-40B4-BE49-F238E27FC236}">
                  <a16:creationId xmlns:a16="http://schemas.microsoft.com/office/drawing/2014/main" id="{BF6F9F3D-5E76-4D5D-874A-566755993AF3}"/>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err="1">
                  <a:solidFill>
                    <a:srgbClr val="FFFFFF"/>
                  </a:solidFill>
                  <a:ea typeface="Arial Unicode MS" panose="020B0604020202020204" pitchFamily="34" charset="-128"/>
                  <a:cs typeface="Arial Unicode MS" panose="020B0604020202020204" pitchFamily="34" charset="-128"/>
                </a:rPr>
                <a:t>BreweryKarlsruhe</a:t>
              </a:r>
              <a:endParaRPr lang="de-DE" sz="1400" dirty="0">
                <a:solidFill>
                  <a:srgbClr val="FFFFFF"/>
                </a:solidFill>
                <a:ea typeface="Arial Unicode MS" panose="020B0604020202020204" pitchFamily="34" charset="-128"/>
                <a:cs typeface="Arial Unicode MS" panose="020B0604020202020204" pitchFamily="34" charset="-128"/>
              </a:endParaRP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core.basicarea</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11" name="Gruppieren 10">
            <a:extLst>
              <a:ext uri="{FF2B5EF4-FFF2-40B4-BE49-F238E27FC236}">
                <a16:creationId xmlns:a16="http://schemas.microsoft.com/office/drawing/2014/main" id="{AB525E6F-6932-47CD-8804-3FE101725533}"/>
              </a:ext>
            </a:extLst>
          </p:cNvPr>
          <p:cNvGrpSpPr/>
          <p:nvPr/>
        </p:nvGrpSpPr>
        <p:grpSpPr>
          <a:xfrm>
            <a:off x="5699583" y="2626004"/>
            <a:ext cx="1557962" cy="623034"/>
            <a:chOff x="1026634" y="1509058"/>
            <a:chExt cx="2377605" cy="623034"/>
          </a:xfrm>
        </p:grpSpPr>
        <p:sp>
          <p:nvSpPr>
            <p:cNvPr id="12" name="Rechteck 11">
              <a:extLst>
                <a:ext uri="{FF2B5EF4-FFF2-40B4-BE49-F238E27FC236}">
                  <a16:creationId xmlns:a16="http://schemas.microsoft.com/office/drawing/2014/main" id="{210695EE-D391-413C-96CD-9FF8F4C962A3}"/>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extfeld 12">
              <a:extLst>
                <a:ext uri="{FF2B5EF4-FFF2-40B4-BE49-F238E27FC236}">
                  <a16:creationId xmlns:a16="http://schemas.microsoft.com/office/drawing/2014/main" id="{75755A1D-63D3-4C59-A6A7-34BBD065B1D1}"/>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a:solidFill>
                    <a:srgbClr val="FFFFFF"/>
                  </a:solidFill>
                  <a:ea typeface="Arial Unicode MS" panose="020B0604020202020204" pitchFamily="34" charset="-128"/>
                  <a:cs typeface="Arial Unicode MS" panose="020B0604020202020204" pitchFamily="34" charset="-128"/>
                </a:rPr>
                <a:t>Building1</a:t>
              </a: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core.basicsite</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14" name="Gruppieren 13">
            <a:extLst>
              <a:ext uri="{FF2B5EF4-FFF2-40B4-BE49-F238E27FC236}">
                <a16:creationId xmlns:a16="http://schemas.microsoft.com/office/drawing/2014/main" id="{65A96B81-A254-414C-A469-3BF403522C09}"/>
              </a:ext>
            </a:extLst>
          </p:cNvPr>
          <p:cNvGrpSpPr/>
          <p:nvPr/>
        </p:nvGrpSpPr>
        <p:grpSpPr>
          <a:xfrm>
            <a:off x="7952014" y="3043396"/>
            <a:ext cx="2276227" cy="623034"/>
            <a:chOff x="1026634" y="1509058"/>
            <a:chExt cx="2377605" cy="623034"/>
          </a:xfrm>
        </p:grpSpPr>
        <p:sp>
          <p:nvSpPr>
            <p:cNvPr id="15" name="Rechteck 14">
              <a:extLst>
                <a:ext uri="{FF2B5EF4-FFF2-40B4-BE49-F238E27FC236}">
                  <a16:creationId xmlns:a16="http://schemas.microsoft.com/office/drawing/2014/main" id="{4EDB0999-FCE3-4698-A374-2BF9EDB306A2}"/>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6" name="Textfeld 15">
              <a:extLst>
                <a:ext uri="{FF2B5EF4-FFF2-40B4-BE49-F238E27FC236}">
                  <a16:creationId xmlns:a16="http://schemas.microsoft.com/office/drawing/2014/main" id="{838FD746-9FC5-4267-8AE3-93CBC7F72170}"/>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a:solidFill>
                    <a:srgbClr val="FFFFFF"/>
                  </a:solidFill>
                  <a:ea typeface="Arial Unicode MS" panose="020B0604020202020204" pitchFamily="34" charset="-128"/>
                  <a:cs typeface="Arial Unicode MS" panose="020B0604020202020204" pitchFamily="34" charset="-128"/>
                </a:rPr>
                <a:t>MyPump1</a:t>
              </a: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&lt;&lt;academy2.PumpType&gt;&gt;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cxnSp>
        <p:nvCxnSpPr>
          <p:cNvPr id="37" name="Verbinder: gewinkelt 36">
            <a:extLst>
              <a:ext uri="{FF2B5EF4-FFF2-40B4-BE49-F238E27FC236}">
                <a16:creationId xmlns:a16="http://schemas.microsoft.com/office/drawing/2014/main" id="{330C546A-3897-4349-9781-F98A5769819E}"/>
              </a:ext>
            </a:extLst>
          </p:cNvPr>
          <p:cNvCxnSpPr>
            <a:cxnSpLocks/>
            <a:stCxn id="10" idx="2"/>
            <a:endCxn id="12" idx="1"/>
          </p:cNvCxnSpPr>
          <p:nvPr/>
        </p:nvCxnSpPr>
        <p:spPr bwMode="auto">
          <a:xfrm rot="16200000" flipH="1">
            <a:off x="4748268" y="1986205"/>
            <a:ext cx="169551" cy="1733080"/>
          </a:xfrm>
          <a:prstGeom prst="bentConnector2">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54" name="Gruppieren 53">
            <a:extLst>
              <a:ext uri="{FF2B5EF4-FFF2-40B4-BE49-F238E27FC236}">
                <a16:creationId xmlns:a16="http://schemas.microsoft.com/office/drawing/2014/main" id="{99C98017-D9C5-44B6-9732-21EF7419FB4E}"/>
              </a:ext>
            </a:extLst>
          </p:cNvPr>
          <p:cNvGrpSpPr/>
          <p:nvPr/>
        </p:nvGrpSpPr>
        <p:grpSpPr>
          <a:xfrm>
            <a:off x="5699583" y="4540917"/>
            <a:ext cx="1557962" cy="623034"/>
            <a:chOff x="1026634" y="1509058"/>
            <a:chExt cx="2377605" cy="623034"/>
          </a:xfrm>
        </p:grpSpPr>
        <p:sp>
          <p:nvSpPr>
            <p:cNvPr id="55" name="Rechteck 54">
              <a:extLst>
                <a:ext uri="{FF2B5EF4-FFF2-40B4-BE49-F238E27FC236}">
                  <a16:creationId xmlns:a16="http://schemas.microsoft.com/office/drawing/2014/main" id="{FCE4BC6E-F35D-45A6-9C9D-F9E6344C0035}"/>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solidFill>
                  <a:schemeClr val="tx1"/>
                </a:solidFill>
                <a:latin typeface="+mn-lt"/>
                <a:ea typeface="Arial Unicode MS" panose="020B0604020202020204" pitchFamily="34" charset="-128"/>
                <a:cs typeface="Arial Unicode MS" panose="020B0604020202020204" pitchFamily="34" charset="-128"/>
              </a:endParaRPr>
            </a:p>
          </p:txBody>
        </p:sp>
        <p:sp>
          <p:nvSpPr>
            <p:cNvPr id="56" name="Textfeld 55">
              <a:extLst>
                <a:ext uri="{FF2B5EF4-FFF2-40B4-BE49-F238E27FC236}">
                  <a16:creationId xmlns:a16="http://schemas.microsoft.com/office/drawing/2014/main" id="{08F7E08C-E179-479D-8B14-E755D1EC2E6E}"/>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a:solidFill>
                    <a:srgbClr val="FFFFFF"/>
                  </a:solidFill>
                  <a:ea typeface="Arial Unicode MS" panose="020B0604020202020204" pitchFamily="34" charset="-128"/>
                  <a:cs typeface="Arial Unicode MS" panose="020B0604020202020204" pitchFamily="34" charset="-128"/>
                </a:rPr>
                <a:t>Building2</a:t>
              </a: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t>
              </a:r>
              <a:r>
                <a:rPr lang="de-DE" sz="1200" dirty="0" err="1">
                  <a:solidFill>
                    <a:srgbClr val="FFFFFF"/>
                  </a:solidFill>
                  <a:ea typeface="Arial Unicode MS" panose="020B0604020202020204" pitchFamily="34" charset="-128"/>
                  <a:cs typeface="Arial Unicode MS" panose="020B0604020202020204" pitchFamily="34" charset="-128"/>
                </a:rPr>
                <a:t>core.basicsite</a:t>
              </a:r>
              <a:r>
                <a:rPr lang="de-DE" sz="1200" dirty="0">
                  <a:solidFill>
                    <a:srgbClr val="FFFFFF"/>
                  </a:solidFill>
                  <a:ea typeface="Arial Unicode MS" panose="020B0604020202020204" pitchFamily="34" charset="-128"/>
                  <a:cs typeface="Arial Unicode MS" panose="020B0604020202020204" pitchFamily="34" charset="-128"/>
                </a:rPr>
                <a:t>&gt;&gt;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57" name="Gruppieren 56">
            <a:extLst>
              <a:ext uri="{FF2B5EF4-FFF2-40B4-BE49-F238E27FC236}">
                <a16:creationId xmlns:a16="http://schemas.microsoft.com/office/drawing/2014/main" id="{5B8AB933-1745-4980-A094-7CA91AC7713B}"/>
              </a:ext>
            </a:extLst>
          </p:cNvPr>
          <p:cNvGrpSpPr/>
          <p:nvPr/>
        </p:nvGrpSpPr>
        <p:grpSpPr>
          <a:xfrm>
            <a:off x="7952013" y="3866268"/>
            <a:ext cx="2276227" cy="623034"/>
            <a:chOff x="1026634" y="1509058"/>
            <a:chExt cx="2377605" cy="623034"/>
          </a:xfrm>
        </p:grpSpPr>
        <p:sp>
          <p:nvSpPr>
            <p:cNvPr id="58" name="Rechteck 57">
              <a:extLst>
                <a:ext uri="{FF2B5EF4-FFF2-40B4-BE49-F238E27FC236}">
                  <a16:creationId xmlns:a16="http://schemas.microsoft.com/office/drawing/2014/main" id="{CCA50770-25A8-4836-BE68-63D64B1FA075}"/>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9" name="Textfeld 58">
              <a:extLst>
                <a:ext uri="{FF2B5EF4-FFF2-40B4-BE49-F238E27FC236}">
                  <a16:creationId xmlns:a16="http://schemas.microsoft.com/office/drawing/2014/main" id="{D373C82E-EAEF-4DD7-9FC1-2E1C2AF4FE3A}"/>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a:solidFill>
                    <a:srgbClr val="FFFFFF"/>
                  </a:solidFill>
                  <a:ea typeface="Arial Unicode MS" panose="020B0604020202020204" pitchFamily="34" charset="-128"/>
                  <a:cs typeface="Arial Unicode MS" panose="020B0604020202020204" pitchFamily="34" charset="-128"/>
                </a:rPr>
                <a:t>MyPump2</a:t>
              </a:r>
            </a:p>
            <a:p>
              <a:pPr algn="ctr">
                <a:lnSpc>
                  <a:spcPct val="150000"/>
                </a:lnSpc>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&lt;&lt;academy2.PumpType&gt;&gt;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grpSp>
        <p:nvGrpSpPr>
          <p:cNvPr id="60" name="Gruppieren 59">
            <a:extLst>
              <a:ext uri="{FF2B5EF4-FFF2-40B4-BE49-F238E27FC236}">
                <a16:creationId xmlns:a16="http://schemas.microsoft.com/office/drawing/2014/main" id="{13494533-60E4-482B-A4C9-514AD7F6034B}"/>
              </a:ext>
            </a:extLst>
          </p:cNvPr>
          <p:cNvGrpSpPr/>
          <p:nvPr/>
        </p:nvGrpSpPr>
        <p:grpSpPr>
          <a:xfrm>
            <a:off x="7952014" y="5283082"/>
            <a:ext cx="2276227" cy="623034"/>
            <a:chOff x="1026634" y="1509058"/>
            <a:chExt cx="2377605" cy="623034"/>
          </a:xfrm>
        </p:grpSpPr>
        <p:sp>
          <p:nvSpPr>
            <p:cNvPr id="61" name="Rechteck 60">
              <a:extLst>
                <a:ext uri="{FF2B5EF4-FFF2-40B4-BE49-F238E27FC236}">
                  <a16:creationId xmlns:a16="http://schemas.microsoft.com/office/drawing/2014/main" id="{EA954DBE-256E-4224-9FD6-D2BC69134568}"/>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2" name="Textfeld 61">
              <a:extLst>
                <a:ext uri="{FF2B5EF4-FFF2-40B4-BE49-F238E27FC236}">
                  <a16:creationId xmlns:a16="http://schemas.microsoft.com/office/drawing/2014/main" id="{35FCB039-F8B5-4E98-9CAD-3C04AC608F60}"/>
                </a:ext>
              </a:extLst>
            </p:cNvPr>
            <p:cNvSpPr txBox="1"/>
            <p:nvPr/>
          </p:nvSpPr>
          <p:spPr>
            <a:xfrm>
              <a:off x="1128012" y="1603287"/>
              <a:ext cx="2080008" cy="528804"/>
            </a:xfrm>
            <a:prstGeom prst="rect">
              <a:avLst/>
            </a:prstGeom>
            <a:noFill/>
          </p:spPr>
          <p:txBody>
            <a:bodyPr wrap="square" lIns="0" tIns="0" rIns="0" bIns="0" rtlCol="0">
              <a:noAutofit/>
            </a:bodyPr>
            <a:lstStyle/>
            <a:p>
              <a:pPr algn="ctr">
                <a:spcBef>
                  <a:spcPts val="0"/>
                </a:spcBef>
              </a:pPr>
              <a:r>
                <a:rPr lang="de-DE" sz="1400" dirty="0">
                  <a:solidFill>
                    <a:srgbClr val="FFFFFF"/>
                  </a:solidFill>
                  <a:ea typeface="Arial Unicode MS" panose="020B0604020202020204" pitchFamily="34" charset="-128"/>
                  <a:cs typeface="Arial Unicode MS" panose="020B0604020202020204" pitchFamily="34" charset="-128"/>
                </a:rPr>
                <a:t>MyPump3</a:t>
              </a:r>
            </a:p>
            <a:p>
              <a:pPr algn="ctr">
                <a:spcBef>
                  <a:spcPts val="0"/>
                </a:spcBef>
              </a:pPr>
              <a:r>
                <a:rPr lang="de-DE" sz="1200" dirty="0">
                  <a:solidFill>
                    <a:srgbClr val="FFFFFF"/>
                  </a:solidFill>
                  <a:ea typeface="Arial Unicode MS" panose="020B0604020202020204" pitchFamily="34" charset="-128"/>
                  <a:cs typeface="Arial Unicode MS" panose="020B0604020202020204" pitchFamily="34" charset="-128"/>
                </a:rPr>
                <a:t>&lt;&lt;academy2.PumpType&gt;&gt;</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cxnSp>
        <p:nvCxnSpPr>
          <p:cNvPr id="67" name="Verbinder: gewinkelt 66">
            <a:extLst>
              <a:ext uri="{FF2B5EF4-FFF2-40B4-BE49-F238E27FC236}">
                <a16:creationId xmlns:a16="http://schemas.microsoft.com/office/drawing/2014/main" id="{923A177F-0F47-458C-8C70-2C0545D36D61}"/>
              </a:ext>
            </a:extLst>
          </p:cNvPr>
          <p:cNvCxnSpPr>
            <a:cxnSpLocks/>
            <a:stCxn id="13" idx="2"/>
            <a:endCxn id="15" idx="1"/>
          </p:cNvCxnSpPr>
          <p:nvPr/>
        </p:nvCxnSpPr>
        <p:spPr bwMode="auto">
          <a:xfrm rot="16200000" flipH="1">
            <a:off x="7146814" y="2549713"/>
            <a:ext cx="105876" cy="1504523"/>
          </a:xfrm>
          <a:prstGeom prst="bentConnector2">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Verbinder: gewinkelt 69">
            <a:extLst>
              <a:ext uri="{FF2B5EF4-FFF2-40B4-BE49-F238E27FC236}">
                <a16:creationId xmlns:a16="http://schemas.microsoft.com/office/drawing/2014/main" id="{FACBC91A-ADF7-4052-843D-E306460D0C9F}"/>
              </a:ext>
            </a:extLst>
          </p:cNvPr>
          <p:cNvCxnSpPr>
            <a:cxnSpLocks/>
            <a:stCxn id="13" idx="2"/>
            <a:endCxn id="58" idx="1"/>
          </p:cNvCxnSpPr>
          <p:nvPr/>
        </p:nvCxnSpPr>
        <p:spPr bwMode="auto">
          <a:xfrm rot="16200000" flipH="1">
            <a:off x="6735378" y="2961150"/>
            <a:ext cx="928748" cy="1504522"/>
          </a:xfrm>
          <a:prstGeom prst="bentConnector2">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Verbinder: gewinkelt 72">
            <a:extLst>
              <a:ext uri="{FF2B5EF4-FFF2-40B4-BE49-F238E27FC236}">
                <a16:creationId xmlns:a16="http://schemas.microsoft.com/office/drawing/2014/main" id="{82D5C821-254F-4F59-BCDA-6FAECAC69024}"/>
              </a:ext>
            </a:extLst>
          </p:cNvPr>
          <p:cNvCxnSpPr>
            <a:cxnSpLocks/>
            <a:stCxn id="10" idx="2"/>
            <a:endCxn id="55" idx="1"/>
          </p:cNvCxnSpPr>
          <p:nvPr/>
        </p:nvCxnSpPr>
        <p:spPr bwMode="auto">
          <a:xfrm rot="16200000" flipH="1">
            <a:off x="3790811" y="2943662"/>
            <a:ext cx="2084464" cy="1733080"/>
          </a:xfrm>
          <a:prstGeom prst="bentConnector2">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Verbinder: gewinkelt 79">
            <a:extLst>
              <a:ext uri="{FF2B5EF4-FFF2-40B4-BE49-F238E27FC236}">
                <a16:creationId xmlns:a16="http://schemas.microsoft.com/office/drawing/2014/main" id="{DC7131FA-C026-4131-B6E8-4EB3C72648E3}"/>
              </a:ext>
            </a:extLst>
          </p:cNvPr>
          <p:cNvCxnSpPr>
            <a:cxnSpLocks/>
            <a:stCxn id="56" idx="2"/>
            <a:endCxn id="61" idx="1"/>
          </p:cNvCxnSpPr>
          <p:nvPr/>
        </p:nvCxnSpPr>
        <p:spPr bwMode="auto">
          <a:xfrm rot="16200000" flipH="1">
            <a:off x="6984428" y="4627012"/>
            <a:ext cx="430649" cy="1504523"/>
          </a:xfrm>
          <a:prstGeom prst="bentConnector2">
            <a:avLst/>
          </a:prstGeom>
          <a:solidFill>
            <a:schemeClr val="tx2"/>
          </a:solidFill>
          <a:ln w="381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202256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9D6F-6D71-4DF9-A038-9AAA5543120C}"/>
              </a:ext>
            </a:extLst>
          </p:cNvPr>
          <p:cNvSpPr>
            <a:spLocks noGrp="1"/>
          </p:cNvSpPr>
          <p:nvPr>
            <p:ph type="title"/>
          </p:nvPr>
        </p:nvSpPr>
        <p:spPr/>
        <p:txBody>
          <a:bodyPr/>
          <a:lstStyle/>
          <a:p>
            <a:r>
              <a:rPr lang="de-DE" dirty="0"/>
              <a:t>Asset type inheritance</a:t>
            </a:r>
          </a:p>
        </p:txBody>
      </p:sp>
      <p:grpSp>
        <p:nvGrpSpPr>
          <p:cNvPr id="14" name="Gruppieren 13">
            <a:extLst>
              <a:ext uri="{FF2B5EF4-FFF2-40B4-BE49-F238E27FC236}">
                <a16:creationId xmlns:a16="http://schemas.microsoft.com/office/drawing/2014/main" id="{8C21CD2C-3080-4DB4-B370-6E3A4A3A1BF2}"/>
              </a:ext>
            </a:extLst>
          </p:cNvPr>
          <p:cNvGrpSpPr/>
          <p:nvPr/>
        </p:nvGrpSpPr>
        <p:grpSpPr>
          <a:xfrm>
            <a:off x="2374208" y="1076735"/>
            <a:ext cx="2387322" cy="2276065"/>
            <a:chOff x="988338" y="1249680"/>
            <a:chExt cx="2387322" cy="2743200"/>
          </a:xfrm>
        </p:grpSpPr>
        <p:sp>
          <p:nvSpPr>
            <p:cNvPr id="3" name="Rechteck 2">
              <a:extLst>
                <a:ext uri="{FF2B5EF4-FFF2-40B4-BE49-F238E27FC236}">
                  <a16:creationId xmlns:a16="http://schemas.microsoft.com/office/drawing/2014/main" id="{6FC088A2-69D8-4105-9372-C7F1F06081A5}"/>
                </a:ext>
              </a:extLst>
            </p:cNvPr>
            <p:cNvSpPr/>
            <p:nvPr/>
          </p:nvSpPr>
          <p:spPr bwMode="auto">
            <a:xfrm>
              <a:off x="990600" y="1249680"/>
              <a:ext cx="2385060" cy="2743200"/>
            </a:xfrm>
            <a:prstGeom prst="rect">
              <a:avLst/>
            </a:prstGeom>
            <a:solidFill>
              <a:schemeClr val="bg1"/>
            </a:solidFill>
            <a:ln w="57150">
              <a:solidFill>
                <a:srgbClr val="32A0A0"/>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4" name="Gruppieren 3">
              <a:extLst>
                <a:ext uri="{FF2B5EF4-FFF2-40B4-BE49-F238E27FC236}">
                  <a16:creationId xmlns:a16="http://schemas.microsoft.com/office/drawing/2014/main" id="{7631B85C-CAB9-436F-AF69-BFC7CFAEB315}"/>
                </a:ext>
              </a:extLst>
            </p:cNvPr>
            <p:cNvGrpSpPr/>
            <p:nvPr/>
          </p:nvGrpSpPr>
          <p:grpSpPr>
            <a:xfrm>
              <a:off x="988338" y="1254644"/>
              <a:ext cx="2377605" cy="705966"/>
              <a:chOff x="1026634" y="1509058"/>
              <a:chExt cx="2377605" cy="623034"/>
            </a:xfrm>
          </p:grpSpPr>
          <p:sp>
            <p:nvSpPr>
              <p:cNvPr id="5" name="Rechteck 4">
                <a:extLst>
                  <a:ext uri="{FF2B5EF4-FFF2-40B4-BE49-F238E27FC236}">
                    <a16:creationId xmlns:a16="http://schemas.microsoft.com/office/drawing/2014/main" id="{02452FBF-705C-460B-85CF-2A8ACBEB7268}"/>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6" name="Textfeld 5">
                <a:extLst>
                  <a:ext uri="{FF2B5EF4-FFF2-40B4-BE49-F238E27FC236}">
                    <a16:creationId xmlns:a16="http://schemas.microsoft.com/office/drawing/2014/main" id="{52C97AF2-952C-4D08-94C1-2E57AFA0DFEE}"/>
                  </a:ext>
                </a:extLst>
              </p:cNvPr>
              <p:cNvSpPr txBox="1"/>
              <p:nvPr/>
            </p:nvSpPr>
            <p:spPr>
              <a:xfrm>
                <a:off x="1128012" y="1565200"/>
                <a:ext cx="2080008" cy="566890"/>
              </a:xfrm>
              <a:prstGeom prst="rect">
                <a:avLst/>
              </a:prstGeom>
              <a:noFill/>
            </p:spPr>
            <p:txBody>
              <a:bodyPr wrap="square" lIns="0" tIns="0" rIns="0" bIns="0" rtlCol="0">
                <a:noAutofit/>
              </a:bodyPr>
              <a:lstStyle/>
              <a:p>
                <a:pPr algn="ctr">
                  <a:spcBef>
                    <a:spcPts val="0"/>
                  </a:spcBef>
                </a:pPr>
                <a:r>
                  <a:rPr lang="de-DE" dirty="0" err="1">
                    <a:solidFill>
                      <a:srgbClr val="FFFFFF"/>
                    </a:solidFill>
                    <a:ea typeface="Arial Unicode MS" panose="020B0604020202020204" pitchFamily="34" charset="-128"/>
                    <a:cs typeface="Arial Unicode MS" panose="020B0604020202020204" pitchFamily="34" charset="-128"/>
                  </a:rPr>
                  <a:t>PumpType</a:t>
                </a:r>
                <a:endParaRPr lang="de-DE" dirty="0">
                  <a:solidFill>
                    <a:srgbClr val="FFFFFF"/>
                  </a:solidFill>
                  <a:ea typeface="Arial Unicode MS" panose="020B0604020202020204" pitchFamily="34" charset="-128"/>
                  <a:cs typeface="Arial Unicode MS" panose="020B0604020202020204" pitchFamily="34" charset="-128"/>
                </a:endParaRPr>
              </a:p>
            </p:txBody>
          </p:sp>
        </p:grpSp>
        <p:sp>
          <p:nvSpPr>
            <p:cNvPr id="7" name="Textfeld 6">
              <a:extLst>
                <a:ext uri="{FF2B5EF4-FFF2-40B4-BE49-F238E27FC236}">
                  <a16:creationId xmlns:a16="http://schemas.microsoft.com/office/drawing/2014/main" id="{1EAB5F0B-6AFB-4AE0-8641-61F80E259AFF}"/>
                </a:ext>
              </a:extLst>
            </p:cNvPr>
            <p:cNvSpPr txBox="1"/>
            <p:nvPr/>
          </p:nvSpPr>
          <p:spPr>
            <a:xfrm>
              <a:off x="1089716" y="2118360"/>
              <a:ext cx="2133544" cy="487680"/>
            </a:xfrm>
            <a:prstGeom prst="rect">
              <a:avLst/>
            </a:prstGeom>
            <a:noFill/>
          </p:spPr>
          <p:txBody>
            <a:bodyPr wrap="square" lIns="0" tIns="0" rIns="0" bIns="0" rtlCol="0">
              <a:noAutofit/>
            </a:bodyPr>
            <a:lstStyle/>
            <a:p>
              <a:pPr>
                <a:lnSpc>
                  <a:spcPct val="110000"/>
                </a:lnSpc>
                <a:spcBef>
                  <a:spcPts val="0"/>
                </a:spcBef>
              </a:pPr>
              <a:r>
                <a:rPr lang="de-DE" sz="1400" dirty="0" err="1">
                  <a:solidFill>
                    <a:schemeClr val="tx1"/>
                  </a:solidFill>
                  <a:latin typeface="+mn-lt"/>
                  <a:ea typeface="Arial Unicode MS" panose="020B0604020202020204" pitchFamily="34" charset="-128"/>
                  <a:cs typeface="Arial Unicode MS" panose="020B0604020202020204" pitchFamily="34" charset="-128"/>
                </a:rPr>
                <a:t>MotorCurrent</a:t>
              </a:r>
              <a:r>
                <a:rPr lang="de-DE" sz="1400" dirty="0">
                  <a:solidFill>
                    <a:schemeClr val="tx1"/>
                  </a:solidFill>
                  <a:latin typeface="+mn-lt"/>
                  <a:ea typeface="Arial Unicode MS" panose="020B0604020202020204" pitchFamily="34" charset="-128"/>
                  <a:cs typeface="Arial Unicode MS" panose="020B0604020202020204" pitchFamily="34" charset="-128"/>
                </a:rPr>
                <a:t>: Double</a:t>
              </a:r>
            </a:p>
            <a:p>
              <a:pPr>
                <a:lnSpc>
                  <a:spcPct val="110000"/>
                </a:lnSpc>
                <a:spcBef>
                  <a:spcPts val="0"/>
                </a:spcBef>
              </a:pPr>
              <a:r>
                <a:rPr lang="de-DE" sz="1400" dirty="0" err="1">
                  <a:ea typeface="Arial Unicode MS" panose="020B0604020202020204" pitchFamily="34" charset="-128"/>
                  <a:cs typeface="Arial Unicode MS" panose="020B0604020202020204" pitchFamily="34" charset="-128"/>
                </a:rPr>
                <a:t>Temperature</a:t>
              </a:r>
              <a:r>
                <a:rPr lang="de-DE" sz="1400" dirty="0">
                  <a:ea typeface="Arial Unicode MS" panose="020B0604020202020204" pitchFamily="34" charset="-128"/>
                  <a:cs typeface="Arial Unicode MS" panose="020B0604020202020204" pitchFamily="34" charset="-128"/>
                </a:rPr>
                <a:t>: Double</a:t>
              </a:r>
              <a:endParaRPr lang="de-DE" sz="14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endParaRPr lang="de-DE" sz="1400" dirty="0">
                <a:solidFill>
                  <a:schemeClr val="tx1"/>
                </a:solidFill>
                <a:latin typeface="+mn-lt"/>
                <a:ea typeface="Arial Unicode MS" panose="020B0604020202020204" pitchFamily="34" charset="-128"/>
                <a:cs typeface="Arial Unicode MS" panose="020B0604020202020204" pitchFamily="34" charset="-128"/>
              </a:endParaRPr>
            </a:p>
          </p:txBody>
        </p:sp>
      </p:grpSp>
      <p:grpSp>
        <p:nvGrpSpPr>
          <p:cNvPr id="8" name="Gruppieren 7">
            <a:extLst>
              <a:ext uri="{FF2B5EF4-FFF2-40B4-BE49-F238E27FC236}">
                <a16:creationId xmlns:a16="http://schemas.microsoft.com/office/drawing/2014/main" id="{08FAE793-0B11-4B3C-A152-4170E1C2F197}"/>
              </a:ext>
            </a:extLst>
          </p:cNvPr>
          <p:cNvGrpSpPr/>
          <p:nvPr/>
        </p:nvGrpSpPr>
        <p:grpSpPr>
          <a:xfrm>
            <a:off x="6782378" y="1076735"/>
            <a:ext cx="2387322" cy="2276065"/>
            <a:chOff x="5401366" y="1226819"/>
            <a:chExt cx="2387322" cy="2743200"/>
          </a:xfrm>
        </p:grpSpPr>
        <p:sp>
          <p:nvSpPr>
            <p:cNvPr id="9" name="Rechteck 8">
              <a:extLst>
                <a:ext uri="{FF2B5EF4-FFF2-40B4-BE49-F238E27FC236}">
                  <a16:creationId xmlns:a16="http://schemas.microsoft.com/office/drawing/2014/main" id="{C17D0E38-CDCD-4453-A635-5C803470EFF5}"/>
                </a:ext>
              </a:extLst>
            </p:cNvPr>
            <p:cNvSpPr/>
            <p:nvPr/>
          </p:nvSpPr>
          <p:spPr bwMode="auto">
            <a:xfrm>
              <a:off x="5403628" y="1226819"/>
              <a:ext cx="2385060" cy="2743200"/>
            </a:xfrm>
            <a:prstGeom prst="rect">
              <a:avLst/>
            </a:prstGeom>
            <a:solidFill>
              <a:schemeClr val="bg1"/>
            </a:solidFill>
            <a:ln w="57150">
              <a:solidFill>
                <a:srgbClr val="32A0A0"/>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10" name="Gruppieren 9">
              <a:extLst>
                <a:ext uri="{FF2B5EF4-FFF2-40B4-BE49-F238E27FC236}">
                  <a16:creationId xmlns:a16="http://schemas.microsoft.com/office/drawing/2014/main" id="{0E062040-513E-457C-B233-6F45086F3768}"/>
                </a:ext>
              </a:extLst>
            </p:cNvPr>
            <p:cNvGrpSpPr/>
            <p:nvPr/>
          </p:nvGrpSpPr>
          <p:grpSpPr>
            <a:xfrm>
              <a:off x="5401366" y="1231783"/>
              <a:ext cx="2377605" cy="705966"/>
              <a:chOff x="1026634" y="1509058"/>
              <a:chExt cx="2377605" cy="623034"/>
            </a:xfrm>
          </p:grpSpPr>
          <p:sp>
            <p:nvSpPr>
              <p:cNvPr id="11" name="Rechteck 10">
                <a:extLst>
                  <a:ext uri="{FF2B5EF4-FFF2-40B4-BE49-F238E27FC236}">
                    <a16:creationId xmlns:a16="http://schemas.microsoft.com/office/drawing/2014/main" id="{06D50AE5-2B19-4F6C-AD4A-E6119ADFB9C7}"/>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feld 11">
                <a:extLst>
                  <a:ext uri="{FF2B5EF4-FFF2-40B4-BE49-F238E27FC236}">
                    <a16:creationId xmlns:a16="http://schemas.microsoft.com/office/drawing/2014/main" id="{CA458BE0-7BB9-4D5F-B30C-81DFF91BF89C}"/>
                  </a:ext>
                </a:extLst>
              </p:cNvPr>
              <p:cNvSpPr txBox="1"/>
              <p:nvPr/>
            </p:nvSpPr>
            <p:spPr>
              <a:xfrm>
                <a:off x="1128012" y="1565200"/>
                <a:ext cx="2080008" cy="566890"/>
              </a:xfrm>
              <a:prstGeom prst="rect">
                <a:avLst/>
              </a:prstGeom>
              <a:noFill/>
            </p:spPr>
            <p:txBody>
              <a:bodyPr wrap="square" lIns="0" tIns="0" rIns="0" bIns="0" rtlCol="0">
                <a:noAutofit/>
              </a:bodyPr>
              <a:lstStyle/>
              <a:p>
                <a:pPr algn="ctr">
                  <a:spcBef>
                    <a:spcPts val="0"/>
                  </a:spcBef>
                </a:pPr>
                <a:r>
                  <a:rPr lang="de-DE" sz="1600" dirty="0">
                    <a:solidFill>
                      <a:srgbClr val="FFFFFF"/>
                    </a:solidFill>
                    <a:ea typeface="Arial Unicode MS" panose="020B0604020202020204" pitchFamily="34" charset="-128"/>
                    <a:cs typeface="Arial Unicode MS" panose="020B0604020202020204" pitchFamily="34" charset="-128"/>
                  </a:rPr>
                  <a:t>MyPump1: </a:t>
                </a:r>
                <a:r>
                  <a:rPr lang="de-DE" sz="1600" dirty="0" err="1">
                    <a:solidFill>
                      <a:srgbClr val="FFFFFF"/>
                    </a:solidFill>
                    <a:ea typeface="Arial Unicode MS" panose="020B0604020202020204" pitchFamily="34" charset="-128"/>
                    <a:cs typeface="Arial Unicode MS" panose="020B0604020202020204" pitchFamily="34" charset="-128"/>
                  </a:rPr>
                  <a:t>PumpType</a:t>
                </a:r>
                <a:endParaRPr lang="de-DE" sz="1600" dirty="0">
                  <a:solidFill>
                    <a:srgbClr val="FFFFFF"/>
                  </a:solidFill>
                  <a:ea typeface="Arial Unicode MS" panose="020B0604020202020204" pitchFamily="34" charset="-128"/>
                  <a:cs typeface="Arial Unicode MS" panose="020B0604020202020204" pitchFamily="34" charset="-128"/>
                </a:endParaRPr>
              </a:p>
            </p:txBody>
          </p:sp>
        </p:grpSp>
        <p:sp>
          <p:nvSpPr>
            <p:cNvPr id="13" name="Textfeld 12">
              <a:extLst>
                <a:ext uri="{FF2B5EF4-FFF2-40B4-BE49-F238E27FC236}">
                  <a16:creationId xmlns:a16="http://schemas.microsoft.com/office/drawing/2014/main" id="{50734337-0CD3-427C-AC9C-3987A55AA233}"/>
                </a:ext>
              </a:extLst>
            </p:cNvPr>
            <p:cNvSpPr txBox="1"/>
            <p:nvPr/>
          </p:nvSpPr>
          <p:spPr>
            <a:xfrm>
              <a:off x="5502744" y="2095499"/>
              <a:ext cx="2133544" cy="487680"/>
            </a:xfrm>
            <a:prstGeom prst="rect">
              <a:avLst/>
            </a:prstGeom>
            <a:noFill/>
          </p:spPr>
          <p:txBody>
            <a:bodyPr wrap="square" lIns="0" tIns="0" rIns="0" bIns="0" rtlCol="0">
              <a:noAutofit/>
            </a:bodyPr>
            <a:lstStyle/>
            <a:p>
              <a:pPr>
                <a:lnSpc>
                  <a:spcPct val="110000"/>
                </a:lnSpc>
                <a:spcBef>
                  <a:spcPts val="0"/>
                </a:spcBef>
              </a:pPr>
              <a:r>
                <a:rPr lang="de-DE" sz="1400" dirty="0" err="1">
                  <a:solidFill>
                    <a:schemeClr val="tx1"/>
                  </a:solidFill>
                  <a:latin typeface="+mn-lt"/>
                  <a:ea typeface="Arial Unicode MS" panose="020B0604020202020204" pitchFamily="34" charset="-128"/>
                  <a:cs typeface="Arial Unicode MS" panose="020B0604020202020204" pitchFamily="34" charset="-128"/>
                </a:rPr>
                <a:t>MotorCurrent</a:t>
              </a:r>
              <a:r>
                <a:rPr lang="de-DE" sz="1400" dirty="0">
                  <a:solidFill>
                    <a:schemeClr val="tx1"/>
                  </a:solidFill>
                  <a:latin typeface="+mn-lt"/>
                  <a:ea typeface="Arial Unicode MS" panose="020B0604020202020204" pitchFamily="34" charset="-128"/>
                  <a:cs typeface="Arial Unicode MS" panose="020B0604020202020204" pitchFamily="34" charset="-128"/>
                </a:rPr>
                <a:t>: 35</a:t>
              </a:r>
            </a:p>
            <a:p>
              <a:pPr>
                <a:lnSpc>
                  <a:spcPct val="110000"/>
                </a:lnSpc>
                <a:spcBef>
                  <a:spcPts val="0"/>
                </a:spcBef>
              </a:pPr>
              <a:r>
                <a:rPr lang="de-DE" sz="1400" dirty="0" err="1">
                  <a:ea typeface="Arial Unicode MS" panose="020B0604020202020204" pitchFamily="34" charset="-128"/>
                  <a:cs typeface="Arial Unicode MS" panose="020B0604020202020204" pitchFamily="34" charset="-128"/>
                </a:rPr>
                <a:t>Temperature</a:t>
              </a:r>
              <a:r>
                <a:rPr lang="de-DE" sz="1400" dirty="0">
                  <a:ea typeface="Arial Unicode MS" panose="020B0604020202020204" pitchFamily="34" charset="-128"/>
                  <a:cs typeface="Arial Unicode MS" panose="020B0604020202020204" pitchFamily="34" charset="-128"/>
                </a:rPr>
                <a:t>: 27</a:t>
              </a:r>
              <a:endParaRPr lang="de-DE" sz="14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endParaRPr lang="de-DE" sz="1400" dirty="0">
                <a:solidFill>
                  <a:schemeClr val="tx1"/>
                </a:solidFill>
                <a:latin typeface="+mn-lt"/>
                <a:ea typeface="Arial Unicode MS" panose="020B0604020202020204" pitchFamily="34" charset="-128"/>
                <a:cs typeface="Arial Unicode MS" panose="020B0604020202020204" pitchFamily="34" charset="-128"/>
              </a:endParaRPr>
            </a:p>
          </p:txBody>
        </p:sp>
      </p:grpSp>
      <p:cxnSp>
        <p:nvCxnSpPr>
          <p:cNvPr id="16" name="Gerade Verbindung mit Pfeil 15">
            <a:extLst>
              <a:ext uri="{FF2B5EF4-FFF2-40B4-BE49-F238E27FC236}">
                <a16:creationId xmlns:a16="http://schemas.microsoft.com/office/drawing/2014/main" id="{24C2CFD4-E05F-4DB6-BFE5-7512CC74D902}"/>
              </a:ext>
            </a:extLst>
          </p:cNvPr>
          <p:cNvCxnSpPr>
            <a:cxnSpLocks/>
            <a:stCxn id="9" idx="1"/>
            <a:endCxn id="3" idx="3"/>
          </p:cNvCxnSpPr>
          <p:nvPr/>
        </p:nvCxnSpPr>
        <p:spPr bwMode="auto">
          <a:xfrm flipH="1">
            <a:off x="4761530" y="2214768"/>
            <a:ext cx="2023110" cy="0"/>
          </a:xfrm>
          <a:prstGeom prst="straightConnector1">
            <a:avLst/>
          </a:prstGeom>
          <a:solidFill>
            <a:schemeClr val="tx2"/>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 name="Textfeld 18">
            <a:extLst>
              <a:ext uri="{FF2B5EF4-FFF2-40B4-BE49-F238E27FC236}">
                <a16:creationId xmlns:a16="http://schemas.microsoft.com/office/drawing/2014/main" id="{D0BA9198-DCBB-4CE3-BC92-928CD9245AB2}"/>
              </a:ext>
            </a:extLst>
          </p:cNvPr>
          <p:cNvSpPr txBox="1"/>
          <p:nvPr/>
        </p:nvSpPr>
        <p:spPr>
          <a:xfrm>
            <a:off x="5159675" y="1999806"/>
            <a:ext cx="1184910" cy="220980"/>
          </a:xfrm>
          <a:prstGeom prst="rect">
            <a:avLst/>
          </a:prstGeom>
          <a:noFill/>
        </p:spPr>
        <p:txBody>
          <a:bodyPr wrap="square" lIns="0" tIns="0" rIns="0" bIns="0" rtlCol="0">
            <a:noAutofit/>
          </a:bodyPr>
          <a:lstStyle/>
          <a:p>
            <a:pPr>
              <a:lnSpc>
                <a:spcPct val="110000"/>
              </a:lnSpc>
              <a:spcBef>
                <a:spcPts val="0"/>
              </a:spcBef>
            </a:pPr>
            <a:r>
              <a:rPr lang="de-DE" sz="1200" dirty="0">
                <a:solidFill>
                  <a:schemeClr val="tx1"/>
                </a:solidFill>
                <a:latin typeface="+mn-lt"/>
                <a:ea typeface="Arial Unicode MS" panose="020B0604020202020204" pitchFamily="34" charset="-128"/>
                <a:cs typeface="Arial Unicode MS" panose="020B0604020202020204" pitchFamily="34" charset="-128"/>
              </a:rPr>
              <a:t>&lt;&lt;</a:t>
            </a:r>
            <a:r>
              <a:rPr lang="de-DE" sz="1200" dirty="0" err="1">
                <a:solidFill>
                  <a:schemeClr val="tx1"/>
                </a:solidFill>
                <a:latin typeface="+mn-lt"/>
                <a:ea typeface="Arial Unicode MS" panose="020B0604020202020204" pitchFamily="34" charset="-128"/>
                <a:cs typeface="Arial Unicode MS" panose="020B0604020202020204" pitchFamily="34" charset="-128"/>
              </a:rPr>
              <a:t>instance.of</a:t>
            </a:r>
            <a:r>
              <a:rPr lang="de-DE" sz="1200" dirty="0">
                <a:solidFill>
                  <a:schemeClr val="tx1"/>
                </a:solidFill>
                <a:latin typeface="+mn-lt"/>
                <a:ea typeface="Arial Unicode MS" panose="020B0604020202020204" pitchFamily="34" charset="-128"/>
                <a:cs typeface="Arial Unicode MS" panose="020B0604020202020204" pitchFamily="34" charset="-128"/>
              </a:rPr>
              <a:t>&gt;&gt;</a:t>
            </a:r>
          </a:p>
        </p:txBody>
      </p:sp>
      <p:grpSp>
        <p:nvGrpSpPr>
          <p:cNvPr id="21" name="Gruppieren 20">
            <a:extLst>
              <a:ext uri="{FF2B5EF4-FFF2-40B4-BE49-F238E27FC236}">
                <a16:creationId xmlns:a16="http://schemas.microsoft.com/office/drawing/2014/main" id="{A20A0810-D1DB-403F-940F-2DF82C5ABC2C}"/>
              </a:ext>
            </a:extLst>
          </p:cNvPr>
          <p:cNvGrpSpPr/>
          <p:nvPr/>
        </p:nvGrpSpPr>
        <p:grpSpPr>
          <a:xfrm>
            <a:off x="2374208" y="3977685"/>
            <a:ext cx="2387322" cy="2276059"/>
            <a:chOff x="988338" y="1249680"/>
            <a:chExt cx="2387322" cy="2743200"/>
          </a:xfrm>
        </p:grpSpPr>
        <p:sp>
          <p:nvSpPr>
            <p:cNvPr id="22" name="Rechteck 21">
              <a:extLst>
                <a:ext uri="{FF2B5EF4-FFF2-40B4-BE49-F238E27FC236}">
                  <a16:creationId xmlns:a16="http://schemas.microsoft.com/office/drawing/2014/main" id="{C6DD26EA-68EC-481B-BF03-BEECD0488F1D}"/>
                </a:ext>
              </a:extLst>
            </p:cNvPr>
            <p:cNvSpPr/>
            <p:nvPr/>
          </p:nvSpPr>
          <p:spPr bwMode="auto">
            <a:xfrm>
              <a:off x="990600" y="1249680"/>
              <a:ext cx="2385060" cy="2743200"/>
            </a:xfrm>
            <a:prstGeom prst="rect">
              <a:avLst/>
            </a:prstGeom>
            <a:solidFill>
              <a:schemeClr val="bg1"/>
            </a:solidFill>
            <a:ln w="57150">
              <a:solidFill>
                <a:srgbClr val="32A0A0"/>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23" name="Gruppieren 22">
              <a:extLst>
                <a:ext uri="{FF2B5EF4-FFF2-40B4-BE49-F238E27FC236}">
                  <a16:creationId xmlns:a16="http://schemas.microsoft.com/office/drawing/2014/main" id="{ABE26658-7E28-4CCF-8664-346E0B0E59C5}"/>
                </a:ext>
              </a:extLst>
            </p:cNvPr>
            <p:cNvGrpSpPr/>
            <p:nvPr/>
          </p:nvGrpSpPr>
          <p:grpSpPr>
            <a:xfrm>
              <a:off x="988338" y="1254644"/>
              <a:ext cx="2377605" cy="705966"/>
              <a:chOff x="1026634" y="1509058"/>
              <a:chExt cx="2377605" cy="623034"/>
            </a:xfrm>
          </p:grpSpPr>
          <p:sp>
            <p:nvSpPr>
              <p:cNvPr id="25" name="Rechteck 24">
                <a:extLst>
                  <a:ext uri="{FF2B5EF4-FFF2-40B4-BE49-F238E27FC236}">
                    <a16:creationId xmlns:a16="http://schemas.microsoft.com/office/drawing/2014/main" id="{526175AD-6C34-44CA-9698-4BC4E16F5838}"/>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6" name="Textfeld 25">
                <a:extLst>
                  <a:ext uri="{FF2B5EF4-FFF2-40B4-BE49-F238E27FC236}">
                    <a16:creationId xmlns:a16="http://schemas.microsoft.com/office/drawing/2014/main" id="{88947C2F-CA15-40C0-A98E-6F95428A433C}"/>
                  </a:ext>
                </a:extLst>
              </p:cNvPr>
              <p:cNvSpPr txBox="1"/>
              <p:nvPr/>
            </p:nvSpPr>
            <p:spPr>
              <a:xfrm>
                <a:off x="1128012" y="1565200"/>
                <a:ext cx="2080008" cy="566890"/>
              </a:xfrm>
              <a:prstGeom prst="rect">
                <a:avLst/>
              </a:prstGeom>
              <a:noFill/>
            </p:spPr>
            <p:txBody>
              <a:bodyPr wrap="square" lIns="0" tIns="0" rIns="0" bIns="0" rtlCol="0">
                <a:noAutofit/>
              </a:bodyPr>
              <a:lstStyle/>
              <a:p>
                <a:pPr algn="ctr">
                  <a:spcBef>
                    <a:spcPts val="0"/>
                  </a:spcBef>
                </a:pPr>
                <a:r>
                  <a:rPr lang="de-DE" dirty="0" err="1">
                    <a:solidFill>
                      <a:srgbClr val="FFFFFF"/>
                    </a:solidFill>
                    <a:ea typeface="Arial Unicode MS" panose="020B0604020202020204" pitchFamily="34" charset="-128"/>
                    <a:cs typeface="Arial Unicode MS" panose="020B0604020202020204" pitchFamily="34" charset="-128"/>
                  </a:rPr>
                  <a:t>ExtendedPumpType</a:t>
                </a:r>
                <a:endParaRPr lang="de-DE" dirty="0">
                  <a:solidFill>
                    <a:srgbClr val="FFFFFF"/>
                  </a:solidFill>
                  <a:ea typeface="Arial Unicode MS" panose="020B0604020202020204" pitchFamily="34" charset="-128"/>
                  <a:cs typeface="Arial Unicode MS" panose="020B0604020202020204" pitchFamily="34" charset="-128"/>
                </a:endParaRPr>
              </a:p>
            </p:txBody>
          </p:sp>
        </p:grpSp>
        <p:sp>
          <p:nvSpPr>
            <p:cNvPr id="24" name="Textfeld 23">
              <a:extLst>
                <a:ext uri="{FF2B5EF4-FFF2-40B4-BE49-F238E27FC236}">
                  <a16:creationId xmlns:a16="http://schemas.microsoft.com/office/drawing/2014/main" id="{898DCA62-5793-4F5B-ABC1-9A026C306669}"/>
                </a:ext>
              </a:extLst>
            </p:cNvPr>
            <p:cNvSpPr txBox="1"/>
            <p:nvPr/>
          </p:nvSpPr>
          <p:spPr>
            <a:xfrm>
              <a:off x="1089716" y="2118360"/>
              <a:ext cx="2133544" cy="487680"/>
            </a:xfrm>
            <a:prstGeom prst="rect">
              <a:avLst/>
            </a:prstGeom>
            <a:noFill/>
          </p:spPr>
          <p:txBody>
            <a:bodyPr wrap="square" lIns="0" tIns="0" rIns="0" bIns="0" rtlCol="0">
              <a:noAutofit/>
            </a:bodyPr>
            <a:lstStyle/>
            <a:p>
              <a:pPr>
                <a:lnSpc>
                  <a:spcPct val="110000"/>
                </a:lnSpc>
                <a:spcBef>
                  <a:spcPts val="0"/>
                </a:spcBef>
              </a:pPr>
              <a:r>
                <a:rPr lang="de-DE" sz="1400" dirty="0">
                  <a:solidFill>
                    <a:schemeClr val="tx1"/>
                  </a:solidFill>
                  <a:latin typeface="+mn-lt"/>
                  <a:ea typeface="Arial Unicode MS" panose="020B0604020202020204" pitchFamily="34" charset="-128"/>
                  <a:cs typeface="Arial Unicode MS" panose="020B0604020202020204" pitchFamily="34" charset="-128"/>
                </a:rPr>
                <a:t>Vibration: Double</a:t>
              </a:r>
            </a:p>
            <a:p>
              <a:pPr>
                <a:lnSpc>
                  <a:spcPct val="110000"/>
                </a:lnSpc>
                <a:spcBef>
                  <a:spcPts val="0"/>
                </a:spcBef>
              </a:pPr>
              <a:endParaRPr lang="de-DE" sz="1400" dirty="0">
                <a:solidFill>
                  <a:schemeClr val="tx1"/>
                </a:solidFill>
                <a:latin typeface="+mn-lt"/>
                <a:ea typeface="Arial Unicode MS" panose="020B0604020202020204" pitchFamily="34" charset="-128"/>
                <a:cs typeface="Arial Unicode MS" panose="020B0604020202020204" pitchFamily="34" charset="-128"/>
              </a:endParaRPr>
            </a:p>
          </p:txBody>
        </p:sp>
      </p:grpSp>
      <p:grpSp>
        <p:nvGrpSpPr>
          <p:cNvPr id="27" name="Gruppieren 26">
            <a:extLst>
              <a:ext uri="{FF2B5EF4-FFF2-40B4-BE49-F238E27FC236}">
                <a16:creationId xmlns:a16="http://schemas.microsoft.com/office/drawing/2014/main" id="{3913A772-F13B-4597-A03F-08299CB7295D}"/>
              </a:ext>
            </a:extLst>
          </p:cNvPr>
          <p:cNvGrpSpPr/>
          <p:nvPr/>
        </p:nvGrpSpPr>
        <p:grpSpPr>
          <a:xfrm>
            <a:off x="6782378" y="3977685"/>
            <a:ext cx="2387322" cy="2276059"/>
            <a:chOff x="5401366" y="1226819"/>
            <a:chExt cx="2387322" cy="2743200"/>
          </a:xfrm>
        </p:grpSpPr>
        <p:sp>
          <p:nvSpPr>
            <p:cNvPr id="28" name="Rechteck 27">
              <a:extLst>
                <a:ext uri="{FF2B5EF4-FFF2-40B4-BE49-F238E27FC236}">
                  <a16:creationId xmlns:a16="http://schemas.microsoft.com/office/drawing/2014/main" id="{D2EA57C2-A7E1-49CA-94D5-40AED1DA0F89}"/>
                </a:ext>
              </a:extLst>
            </p:cNvPr>
            <p:cNvSpPr/>
            <p:nvPr/>
          </p:nvSpPr>
          <p:spPr bwMode="auto">
            <a:xfrm>
              <a:off x="5403628" y="1226819"/>
              <a:ext cx="2385060" cy="2743200"/>
            </a:xfrm>
            <a:prstGeom prst="rect">
              <a:avLst/>
            </a:prstGeom>
            <a:solidFill>
              <a:schemeClr val="bg1"/>
            </a:solidFill>
            <a:ln w="57150">
              <a:solidFill>
                <a:srgbClr val="32A0A0"/>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29" name="Gruppieren 28">
              <a:extLst>
                <a:ext uri="{FF2B5EF4-FFF2-40B4-BE49-F238E27FC236}">
                  <a16:creationId xmlns:a16="http://schemas.microsoft.com/office/drawing/2014/main" id="{7A135F9A-27FD-40D7-BE77-D5415F947292}"/>
                </a:ext>
              </a:extLst>
            </p:cNvPr>
            <p:cNvGrpSpPr/>
            <p:nvPr/>
          </p:nvGrpSpPr>
          <p:grpSpPr>
            <a:xfrm>
              <a:off x="5401366" y="1231783"/>
              <a:ext cx="2377605" cy="705966"/>
              <a:chOff x="1026634" y="1509058"/>
              <a:chExt cx="2377605" cy="623034"/>
            </a:xfrm>
          </p:grpSpPr>
          <p:sp>
            <p:nvSpPr>
              <p:cNvPr id="31" name="Rechteck 30">
                <a:extLst>
                  <a:ext uri="{FF2B5EF4-FFF2-40B4-BE49-F238E27FC236}">
                    <a16:creationId xmlns:a16="http://schemas.microsoft.com/office/drawing/2014/main" id="{697F06EF-46AF-4B61-9BDA-4F55BE066F00}"/>
                  </a:ext>
                </a:extLst>
              </p:cNvPr>
              <p:cNvSpPr/>
              <p:nvPr/>
            </p:nvSpPr>
            <p:spPr bwMode="auto">
              <a:xfrm>
                <a:off x="1026634" y="15090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2" name="Textfeld 31">
                <a:extLst>
                  <a:ext uri="{FF2B5EF4-FFF2-40B4-BE49-F238E27FC236}">
                    <a16:creationId xmlns:a16="http://schemas.microsoft.com/office/drawing/2014/main" id="{93ACFAA7-8ABA-417F-A6C1-BA71B13677A0}"/>
                  </a:ext>
                </a:extLst>
              </p:cNvPr>
              <p:cNvSpPr txBox="1"/>
              <p:nvPr/>
            </p:nvSpPr>
            <p:spPr>
              <a:xfrm>
                <a:off x="1128012" y="1565200"/>
                <a:ext cx="2080008" cy="566890"/>
              </a:xfrm>
              <a:prstGeom prst="rect">
                <a:avLst/>
              </a:prstGeom>
              <a:noFill/>
            </p:spPr>
            <p:txBody>
              <a:bodyPr wrap="square" lIns="0" tIns="0" rIns="0" bIns="0" rtlCol="0">
                <a:noAutofit/>
              </a:bodyPr>
              <a:lstStyle/>
              <a:p>
                <a:pPr algn="ctr">
                  <a:spcBef>
                    <a:spcPts val="0"/>
                  </a:spcBef>
                </a:pPr>
                <a:r>
                  <a:rPr lang="de-DE" sz="1600" dirty="0" err="1">
                    <a:solidFill>
                      <a:srgbClr val="FFFFFF"/>
                    </a:solidFill>
                    <a:ea typeface="Arial Unicode MS" panose="020B0604020202020204" pitchFamily="34" charset="-128"/>
                    <a:cs typeface="Arial Unicode MS" panose="020B0604020202020204" pitchFamily="34" charset="-128"/>
                  </a:rPr>
                  <a:t>MyExtendedPump</a:t>
                </a:r>
                <a:r>
                  <a:rPr lang="de-DE" sz="1600" dirty="0">
                    <a:solidFill>
                      <a:srgbClr val="FFFFFF"/>
                    </a:solidFill>
                    <a:ea typeface="Arial Unicode MS" panose="020B0604020202020204" pitchFamily="34" charset="-128"/>
                    <a:cs typeface="Arial Unicode MS" panose="020B0604020202020204" pitchFamily="34" charset="-128"/>
                  </a:rPr>
                  <a:t>:</a:t>
                </a:r>
              </a:p>
              <a:p>
                <a:pPr algn="ctr">
                  <a:spcBef>
                    <a:spcPts val="0"/>
                  </a:spcBef>
                </a:pPr>
                <a:r>
                  <a:rPr lang="de-DE" sz="1600" dirty="0" err="1">
                    <a:solidFill>
                      <a:srgbClr val="FFFFFF"/>
                    </a:solidFill>
                    <a:ea typeface="Arial Unicode MS" panose="020B0604020202020204" pitchFamily="34" charset="-128"/>
                    <a:cs typeface="Arial Unicode MS" panose="020B0604020202020204" pitchFamily="34" charset="-128"/>
                  </a:rPr>
                  <a:t>ExtendedPumpType</a:t>
                </a:r>
                <a:endParaRPr lang="de-DE" sz="1200" dirty="0">
                  <a:solidFill>
                    <a:srgbClr val="FFFFFF"/>
                  </a:solidFill>
                  <a:latin typeface="+mn-lt"/>
                  <a:ea typeface="Arial Unicode MS" panose="020B0604020202020204" pitchFamily="34" charset="-128"/>
                  <a:cs typeface="Arial Unicode MS" panose="020B0604020202020204" pitchFamily="34" charset="-128"/>
                </a:endParaRPr>
              </a:p>
            </p:txBody>
          </p:sp>
        </p:grpSp>
        <p:sp>
          <p:nvSpPr>
            <p:cNvPr id="30" name="Textfeld 29">
              <a:extLst>
                <a:ext uri="{FF2B5EF4-FFF2-40B4-BE49-F238E27FC236}">
                  <a16:creationId xmlns:a16="http://schemas.microsoft.com/office/drawing/2014/main" id="{CECA7B9C-27AF-472A-8AD5-AFF54FAB1F9C}"/>
                </a:ext>
              </a:extLst>
            </p:cNvPr>
            <p:cNvSpPr txBox="1"/>
            <p:nvPr/>
          </p:nvSpPr>
          <p:spPr>
            <a:xfrm>
              <a:off x="5502744" y="2095499"/>
              <a:ext cx="2133544" cy="487680"/>
            </a:xfrm>
            <a:prstGeom prst="rect">
              <a:avLst/>
            </a:prstGeom>
            <a:noFill/>
          </p:spPr>
          <p:txBody>
            <a:bodyPr wrap="square" lIns="0" tIns="0" rIns="0" bIns="0" rtlCol="0">
              <a:noAutofit/>
            </a:bodyPr>
            <a:lstStyle/>
            <a:p>
              <a:pPr>
                <a:lnSpc>
                  <a:spcPct val="110000"/>
                </a:lnSpc>
                <a:spcBef>
                  <a:spcPts val="0"/>
                </a:spcBef>
              </a:pPr>
              <a:r>
                <a:rPr lang="de-DE" sz="1400" dirty="0" err="1">
                  <a:solidFill>
                    <a:schemeClr val="tx1"/>
                  </a:solidFill>
                  <a:latin typeface="+mn-lt"/>
                  <a:ea typeface="Arial Unicode MS" panose="020B0604020202020204" pitchFamily="34" charset="-128"/>
                  <a:cs typeface="Arial Unicode MS" panose="020B0604020202020204" pitchFamily="34" charset="-128"/>
                </a:rPr>
                <a:t>MotorCurrent</a:t>
              </a:r>
              <a:r>
                <a:rPr lang="de-DE" sz="1400" dirty="0">
                  <a:solidFill>
                    <a:schemeClr val="tx1"/>
                  </a:solidFill>
                  <a:latin typeface="+mn-lt"/>
                  <a:ea typeface="Arial Unicode MS" panose="020B0604020202020204" pitchFamily="34" charset="-128"/>
                  <a:cs typeface="Arial Unicode MS" panose="020B0604020202020204" pitchFamily="34" charset="-128"/>
                </a:rPr>
                <a:t>: 88</a:t>
              </a:r>
            </a:p>
            <a:p>
              <a:pPr>
                <a:lnSpc>
                  <a:spcPct val="110000"/>
                </a:lnSpc>
                <a:spcBef>
                  <a:spcPts val="0"/>
                </a:spcBef>
              </a:pPr>
              <a:r>
                <a:rPr lang="de-DE" sz="1400" dirty="0" err="1">
                  <a:ea typeface="Arial Unicode MS" panose="020B0604020202020204" pitchFamily="34" charset="-128"/>
                  <a:cs typeface="Arial Unicode MS" panose="020B0604020202020204" pitchFamily="34" charset="-128"/>
                </a:rPr>
                <a:t>Temperature</a:t>
              </a:r>
              <a:r>
                <a:rPr lang="de-DE" sz="1400" dirty="0">
                  <a:ea typeface="Arial Unicode MS" panose="020B0604020202020204" pitchFamily="34" charset="-128"/>
                  <a:cs typeface="Arial Unicode MS" panose="020B0604020202020204" pitchFamily="34" charset="-128"/>
                </a:rPr>
                <a:t>: 33</a:t>
              </a:r>
            </a:p>
            <a:p>
              <a:pPr>
                <a:lnSpc>
                  <a:spcPct val="110000"/>
                </a:lnSpc>
                <a:spcBef>
                  <a:spcPts val="0"/>
                </a:spcBef>
              </a:pPr>
              <a:r>
                <a:rPr lang="de-DE" sz="1400" dirty="0">
                  <a:solidFill>
                    <a:schemeClr val="tx1"/>
                  </a:solidFill>
                  <a:latin typeface="+mn-lt"/>
                  <a:ea typeface="Arial Unicode MS" panose="020B0604020202020204" pitchFamily="34" charset="-128"/>
                  <a:cs typeface="Arial Unicode MS" panose="020B0604020202020204" pitchFamily="34" charset="-128"/>
                </a:rPr>
                <a:t>Vibration: 200</a:t>
              </a:r>
            </a:p>
            <a:p>
              <a:pPr>
                <a:lnSpc>
                  <a:spcPct val="110000"/>
                </a:lnSpc>
                <a:spcBef>
                  <a:spcPts val="0"/>
                </a:spcBef>
              </a:pPr>
              <a:endParaRPr lang="de-DE" sz="1400" dirty="0">
                <a:solidFill>
                  <a:schemeClr val="tx1"/>
                </a:solidFill>
                <a:latin typeface="+mn-lt"/>
                <a:ea typeface="Arial Unicode MS" panose="020B0604020202020204" pitchFamily="34" charset="-128"/>
                <a:cs typeface="Arial Unicode MS" panose="020B0604020202020204" pitchFamily="34" charset="-128"/>
              </a:endParaRPr>
            </a:p>
          </p:txBody>
        </p:sp>
      </p:grpSp>
      <p:cxnSp>
        <p:nvCxnSpPr>
          <p:cNvPr id="33" name="Gerade Verbindung mit Pfeil 32">
            <a:extLst>
              <a:ext uri="{FF2B5EF4-FFF2-40B4-BE49-F238E27FC236}">
                <a16:creationId xmlns:a16="http://schemas.microsoft.com/office/drawing/2014/main" id="{5E27AAAC-3F0F-44AC-8A20-CB252631FB3E}"/>
              </a:ext>
            </a:extLst>
          </p:cNvPr>
          <p:cNvCxnSpPr>
            <a:cxnSpLocks/>
            <a:stCxn id="28" idx="1"/>
            <a:endCxn id="22" idx="3"/>
          </p:cNvCxnSpPr>
          <p:nvPr/>
        </p:nvCxnSpPr>
        <p:spPr bwMode="auto">
          <a:xfrm flipH="1">
            <a:off x="4761530" y="5115715"/>
            <a:ext cx="2023110" cy="0"/>
          </a:xfrm>
          <a:prstGeom prst="straightConnector1">
            <a:avLst/>
          </a:prstGeom>
          <a:solidFill>
            <a:schemeClr val="tx2"/>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4" name="Textfeld 33">
            <a:extLst>
              <a:ext uri="{FF2B5EF4-FFF2-40B4-BE49-F238E27FC236}">
                <a16:creationId xmlns:a16="http://schemas.microsoft.com/office/drawing/2014/main" id="{A43DFEF8-C797-4162-9A91-787E2407744A}"/>
              </a:ext>
            </a:extLst>
          </p:cNvPr>
          <p:cNvSpPr txBox="1"/>
          <p:nvPr/>
        </p:nvSpPr>
        <p:spPr>
          <a:xfrm>
            <a:off x="5159675" y="4874513"/>
            <a:ext cx="1184910" cy="220980"/>
          </a:xfrm>
          <a:prstGeom prst="rect">
            <a:avLst/>
          </a:prstGeom>
          <a:noFill/>
        </p:spPr>
        <p:txBody>
          <a:bodyPr wrap="square" lIns="0" tIns="0" rIns="0" bIns="0" rtlCol="0">
            <a:noAutofit/>
          </a:bodyPr>
          <a:lstStyle/>
          <a:p>
            <a:pPr>
              <a:lnSpc>
                <a:spcPct val="110000"/>
              </a:lnSpc>
              <a:spcBef>
                <a:spcPts val="0"/>
              </a:spcBef>
            </a:pPr>
            <a:r>
              <a:rPr lang="de-DE" sz="1200" dirty="0">
                <a:solidFill>
                  <a:schemeClr val="tx1"/>
                </a:solidFill>
                <a:latin typeface="+mn-lt"/>
                <a:ea typeface="Arial Unicode MS" panose="020B0604020202020204" pitchFamily="34" charset="-128"/>
                <a:cs typeface="Arial Unicode MS" panose="020B0604020202020204" pitchFamily="34" charset="-128"/>
              </a:rPr>
              <a:t>&lt;&lt;</a:t>
            </a:r>
            <a:r>
              <a:rPr lang="de-DE" sz="1200" dirty="0" err="1">
                <a:solidFill>
                  <a:schemeClr val="tx1"/>
                </a:solidFill>
                <a:latin typeface="+mn-lt"/>
                <a:ea typeface="Arial Unicode MS" panose="020B0604020202020204" pitchFamily="34" charset="-128"/>
                <a:cs typeface="Arial Unicode MS" panose="020B0604020202020204" pitchFamily="34" charset="-128"/>
              </a:rPr>
              <a:t>instance.of</a:t>
            </a:r>
            <a:r>
              <a:rPr lang="de-DE" sz="1200" dirty="0">
                <a:solidFill>
                  <a:schemeClr val="tx1"/>
                </a:solidFill>
                <a:latin typeface="+mn-lt"/>
                <a:ea typeface="Arial Unicode MS" panose="020B0604020202020204" pitchFamily="34" charset="-128"/>
                <a:cs typeface="Arial Unicode MS" panose="020B0604020202020204" pitchFamily="34" charset="-128"/>
              </a:rPr>
              <a:t>&gt;&gt;</a:t>
            </a:r>
          </a:p>
        </p:txBody>
      </p:sp>
      <p:sp>
        <p:nvSpPr>
          <p:cNvPr id="20" name="Pfeil: nach unten 19">
            <a:extLst>
              <a:ext uri="{FF2B5EF4-FFF2-40B4-BE49-F238E27FC236}">
                <a16:creationId xmlns:a16="http://schemas.microsoft.com/office/drawing/2014/main" id="{FAD54C01-B454-4BC7-A86F-5A23E4AD5E33}"/>
              </a:ext>
            </a:extLst>
          </p:cNvPr>
          <p:cNvSpPr/>
          <p:nvPr/>
        </p:nvSpPr>
        <p:spPr bwMode="auto">
          <a:xfrm flipV="1">
            <a:off x="3300042" y="3352800"/>
            <a:ext cx="484632" cy="596233"/>
          </a:xfrm>
          <a:prstGeom prst="downArrow">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2">
            <a:schemeClr val="accent5"/>
          </a:lnRef>
          <a:fillRef idx="1">
            <a:schemeClr val="lt1"/>
          </a:fillRef>
          <a:effectRef idx="0">
            <a:schemeClr val="accent5"/>
          </a:effectRef>
          <a:fontRef idx="minor">
            <a:schemeClr val="dk1"/>
          </a:fontRef>
        </p:style>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259745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A988-F7E5-442F-8513-7157F5F7344A}"/>
              </a:ext>
            </a:extLst>
          </p:cNvPr>
          <p:cNvSpPr>
            <a:spLocks noGrp="1"/>
          </p:cNvSpPr>
          <p:nvPr>
            <p:ph type="title"/>
          </p:nvPr>
        </p:nvSpPr>
        <p:spPr/>
        <p:txBody>
          <a:bodyPr/>
          <a:lstStyle/>
          <a:p>
            <a:r>
              <a:rPr lang="de-DE" dirty="0"/>
              <a:t>Asset Manager Demo 3</a:t>
            </a:r>
            <a:br>
              <a:rPr lang="de-DE" dirty="0"/>
            </a:br>
            <a:r>
              <a:rPr lang="de-DE" b="0" dirty="0"/>
              <a:t>Asset hierarchy &amp; asset type inheritance </a:t>
            </a:r>
          </a:p>
        </p:txBody>
      </p:sp>
      <p:pic>
        <p:nvPicPr>
          <p:cNvPr id="4" name="Picture 3">
            <a:extLst>
              <a:ext uri="{FF2B5EF4-FFF2-40B4-BE49-F238E27FC236}">
                <a16:creationId xmlns:a16="http://schemas.microsoft.com/office/drawing/2014/main" id="{0FAB70AA-3545-4C5C-A60A-DD923CE6A299}"/>
              </a:ext>
            </a:extLst>
          </p:cNvPr>
          <p:cNvPicPr>
            <a:picLocks noChangeAspect="1"/>
          </p:cNvPicPr>
          <p:nvPr/>
        </p:nvPicPr>
        <p:blipFill>
          <a:blip r:embed="rId2"/>
          <a:stretch>
            <a:fillRect/>
          </a:stretch>
        </p:blipFill>
        <p:spPr>
          <a:xfrm>
            <a:off x="1295239" y="1440000"/>
            <a:ext cx="2286319" cy="2438740"/>
          </a:xfrm>
          <a:prstGeom prst="rect">
            <a:avLst/>
          </a:prstGeom>
        </p:spPr>
      </p:pic>
      <p:pic>
        <p:nvPicPr>
          <p:cNvPr id="3" name="Picture 2">
            <a:extLst>
              <a:ext uri="{FF2B5EF4-FFF2-40B4-BE49-F238E27FC236}">
                <a16:creationId xmlns:a16="http://schemas.microsoft.com/office/drawing/2014/main" id="{BF50BE6D-B936-465B-ADBC-2A0B43375763}"/>
              </a:ext>
            </a:extLst>
          </p:cNvPr>
          <p:cNvPicPr>
            <a:picLocks noChangeAspect="1"/>
          </p:cNvPicPr>
          <p:nvPr/>
        </p:nvPicPr>
        <p:blipFill>
          <a:blip r:embed="rId3"/>
          <a:stretch>
            <a:fillRect/>
          </a:stretch>
        </p:blipFill>
        <p:spPr>
          <a:xfrm>
            <a:off x="4521752" y="1629291"/>
            <a:ext cx="4505954" cy="2648320"/>
          </a:xfrm>
          <a:prstGeom prst="rect">
            <a:avLst/>
          </a:prstGeom>
        </p:spPr>
      </p:pic>
      <p:pic>
        <p:nvPicPr>
          <p:cNvPr id="7" name="Picture 6">
            <a:extLst>
              <a:ext uri="{FF2B5EF4-FFF2-40B4-BE49-F238E27FC236}">
                <a16:creationId xmlns:a16="http://schemas.microsoft.com/office/drawing/2014/main" id="{AB88F857-337E-4F9F-9D17-DED7B9B3D941}"/>
              </a:ext>
            </a:extLst>
          </p:cNvPr>
          <p:cNvPicPr>
            <a:picLocks noChangeAspect="1"/>
          </p:cNvPicPr>
          <p:nvPr/>
        </p:nvPicPr>
        <p:blipFill>
          <a:blip r:embed="rId4"/>
          <a:stretch>
            <a:fillRect/>
          </a:stretch>
        </p:blipFill>
        <p:spPr>
          <a:xfrm>
            <a:off x="5968618" y="4466903"/>
            <a:ext cx="4534533" cy="1943371"/>
          </a:xfrm>
          <a:prstGeom prst="rect">
            <a:avLst/>
          </a:prstGeom>
        </p:spPr>
      </p:pic>
    </p:spTree>
    <p:extLst>
      <p:ext uri="{BB962C8B-B14F-4D97-AF65-F5344CB8AC3E}">
        <p14:creationId xmlns:p14="http://schemas.microsoft.com/office/powerpoint/2010/main" val="232881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37154"/>
          <a:stretch/>
        </p:blipFill>
        <p:spPr>
          <a:xfrm>
            <a:off x="3174" y="992"/>
            <a:ext cx="12185653" cy="6420714"/>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3431" y="994"/>
            <a:ext cx="7445396" cy="6856017"/>
          </a:xfrm>
          <a:prstGeom prst="rect">
            <a:avLst/>
          </a:prstGeom>
        </p:spPr>
      </p:pic>
      <p:sp>
        <p:nvSpPr>
          <p:cNvPr id="9" name="Titel 6"/>
          <p:cNvSpPr txBox="1">
            <a:spLocks/>
          </p:cNvSpPr>
          <p:nvPr/>
        </p:nvSpPr>
        <p:spPr bwMode="gray">
          <a:xfrm>
            <a:off x="629910" y="4419624"/>
            <a:ext cx="9293148" cy="1416197"/>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MindSphere</a:t>
            </a:r>
            <a:endParaRPr lang="en-US" sz="3198" kern="0" dirty="0"/>
          </a:p>
          <a:p>
            <a:r>
              <a:rPr lang="en-US" sz="3198" kern="0" dirty="0">
                <a:solidFill>
                  <a:schemeClr val="tx1"/>
                </a:solidFill>
              </a:rPr>
              <a:t>Overview &amp; Architecture</a:t>
            </a:r>
          </a:p>
        </p:txBody>
      </p:sp>
      <p:grpSp>
        <p:nvGrpSpPr>
          <p:cNvPr id="6" name="Group 33"/>
          <p:cNvGrpSpPr>
            <a:grpSpLocks noChangeAspect="1"/>
          </p:cNvGrpSpPr>
          <p:nvPr/>
        </p:nvGrpSpPr>
        <p:grpSpPr bwMode="auto">
          <a:xfrm>
            <a:off x="9550189" y="323850"/>
            <a:ext cx="2157876"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fr-FR" sz="1799">
                <a:solidFill>
                  <a:srgbClr val="ADBECB"/>
                </a:solidFill>
                <a:ea typeface="ＭＳ Ｐゴシック" charset="-128"/>
              </a:endParaRPr>
            </a:p>
          </p:txBody>
        </p:sp>
      </p:grpSp>
    </p:spTree>
    <p:extLst>
      <p:ext uri="{BB962C8B-B14F-4D97-AF65-F5344CB8AC3E}">
        <p14:creationId xmlns:p14="http://schemas.microsoft.com/office/powerpoint/2010/main" val="1518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F2B8B-61E5-4A07-98FA-4156664F4093}"/>
              </a:ext>
            </a:extLst>
          </p:cNvPr>
          <p:cNvSpPr>
            <a:spLocks noGrp="1"/>
          </p:cNvSpPr>
          <p:nvPr>
            <p:ph type="title"/>
          </p:nvPr>
        </p:nvSpPr>
        <p:spPr/>
        <p:txBody>
          <a:bodyPr/>
          <a:lstStyle/>
          <a:p>
            <a:r>
              <a:rPr lang="de-DE" dirty="0"/>
              <a:t>Exercise 3</a:t>
            </a:r>
          </a:p>
        </p:txBody>
      </p:sp>
      <p:sp>
        <p:nvSpPr>
          <p:cNvPr id="3" name="Content Placeholder 2">
            <a:extLst>
              <a:ext uri="{FF2B5EF4-FFF2-40B4-BE49-F238E27FC236}">
                <a16:creationId xmlns:a16="http://schemas.microsoft.com/office/drawing/2014/main" id="{9E130BC7-C5FD-405D-B64C-E72F7AB49DEC}"/>
              </a:ext>
            </a:extLst>
          </p:cNvPr>
          <p:cNvSpPr>
            <a:spLocks noGrp="1"/>
          </p:cNvSpPr>
          <p:nvPr>
            <p:ph sz="half" idx="1"/>
          </p:nvPr>
        </p:nvSpPr>
        <p:spPr>
          <a:xfrm>
            <a:off x="626738" y="1440000"/>
            <a:ext cx="5324876" cy="4752000"/>
          </a:xfrm>
        </p:spPr>
        <p:txBody>
          <a:bodyPr/>
          <a:lstStyle/>
          <a:p>
            <a:r>
              <a:rPr lang="de-DE" b="1" dirty="0"/>
              <a:t>Task: Create a brewery structure</a:t>
            </a:r>
          </a:p>
          <a:p>
            <a:endParaRPr lang="de-DE" dirty="0"/>
          </a:p>
          <a:p>
            <a:pPr marL="342900" indent="-342900">
              <a:buAutoNum type="arabicPeriod"/>
            </a:pPr>
            <a:r>
              <a:rPr lang="de-DE" dirty="0"/>
              <a:t>Create a hierarchy asset under the main asset for the current training (named by the trainer)</a:t>
            </a:r>
          </a:p>
          <a:p>
            <a:pPr marL="342900" indent="-342900">
              <a:buAutoNum type="arabicPeriod"/>
            </a:pPr>
            <a:endParaRPr lang="de-DE" dirty="0"/>
          </a:p>
          <a:p>
            <a:pPr marL="342900" indent="-342900">
              <a:buAutoNum type="arabicPeriod"/>
            </a:pPr>
            <a:r>
              <a:rPr lang="de-DE" dirty="0"/>
              <a:t>Move your existing pump asset in your hierarchy</a:t>
            </a:r>
          </a:p>
          <a:p>
            <a:pPr marL="342900" indent="-342900">
              <a:buAutoNum type="arabicPeriod"/>
            </a:pPr>
            <a:endParaRPr lang="de-DE" dirty="0"/>
          </a:p>
          <a:p>
            <a:pPr marL="342900" indent="-342900">
              <a:buAutoNum type="arabicPeriod"/>
            </a:pPr>
            <a:r>
              <a:rPr lang="de-DE" dirty="0"/>
              <a:t>Create a second pump asset and another hierarchy asset</a:t>
            </a:r>
          </a:p>
          <a:p>
            <a:pPr marL="342900" indent="-342900">
              <a:buAutoNum type="arabicPeriod"/>
            </a:pPr>
            <a:endParaRPr lang="de-DE" dirty="0"/>
          </a:p>
          <a:p>
            <a:pPr marL="342900" indent="-342900">
              <a:buAutoNum type="arabicPeriod"/>
            </a:pPr>
            <a:endParaRPr lang="de-DE" dirty="0"/>
          </a:p>
        </p:txBody>
      </p:sp>
      <p:pic>
        <p:nvPicPr>
          <p:cNvPr id="5" name="Picture 4">
            <a:extLst>
              <a:ext uri="{FF2B5EF4-FFF2-40B4-BE49-F238E27FC236}">
                <a16:creationId xmlns:a16="http://schemas.microsoft.com/office/drawing/2014/main" id="{E2AE1DD3-6A27-4499-A5DC-83BC8C62C0EA}"/>
              </a:ext>
            </a:extLst>
          </p:cNvPr>
          <p:cNvPicPr>
            <a:picLocks noChangeAspect="1"/>
          </p:cNvPicPr>
          <p:nvPr/>
        </p:nvPicPr>
        <p:blipFill>
          <a:blip r:embed="rId2"/>
          <a:stretch>
            <a:fillRect/>
          </a:stretch>
        </p:blipFill>
        <p:spPr>
          <a:xfrm>
            <a:off x="8764349" y="2596630"/>
            <a:ext cx="2286319" cy="2438740"/>
          </a:xfrm>
          <a:prstGeom prst="rect">
            <a:avLst/>
          </a:prstGeom>
        </p:spPr>
      </p:pic>
      <p:sp>
        <p:nvSpPr>
          <p:cNvPr id="7" name="Content Placeholder 6">
            <a:extLst>
              <a:ext uri="{FF2B5EF4-FFF2-40B4-BE49-F238E27FC236}">
                <a16:creationId xmlns:a16="http://schemas.microsoft.com/office/drawing/2014/main" id="{0112F488-3174-4088-8A15-7244CBE84EA9}"/>
              </a:ext>
            </a:extLst>
          </p:cNvPr>
          <p:cNvSpPr>
            <a:spLocks noGrp="1"/>
          </p:cNvSpPr>
          <p:nvPr>
            <p:ph sz="half" idx="2"/>
          </p:nvPr>
        </p:nvSpPr>
        <p:spPr/>
        <p:txBody>
          <a:bodyPr/>
          <a:lstStyle/>
          <a:p>
            <a:endParaRPr lang="de-DE"/>
          </a:p>
        </p:txBody>
      </p:sp>
    </p:spTree>
    <p:extLst>
      <p:ext uri="{BB962C8B-B14F-4D97-AF65-F5344CB8AC3E}">
        <p14:creationId xmlns:p14="http://schemas.microsoft.com/office/powerpoint/2010/main" val="2861195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9466E-F92C-41BF-ADBF-C9BCB8A135C0}"/>
              </a:ext>
            </a:extLst>
          </p:cNvPr>
          <p:cNvSpPr>
            <a:spLocks noGrp="1"/>
          </p:cNvSpPr>
          <p:nvPr>
            <p:ph type="title"/>
          </p:nvPr>
        </p:nvSpPr>
        <p:spPr>
          <a:xfrm>
            <a:off x="0" y="0"/>
            <a:ext cx="12192000" cy="1440000"/>
          </a:xfrm>
        </p:spPr>
        <p:txBody>
          <a:bodyPr/>
          <a:lstStyle/>
          <a:p>
            <a:r>
              <a:rPr lang="de-DE" dirty="0"/>
              <a:t>Big picture</a:t>
            </a:r>
          </a:p>
        </p:txBody>
      </p:sp>
      <p:grpSp>
        <p:nvGrpSpPr>
          <p:cNvPr id="6" name="Gruppieren 46">
            <a:extLst>
              <a:ext uri="{FF2B5EF4-FFF2-40B4-BE49-F238E27FC236}">
                <a16:creationId xmlns:a16="http://schemas.microsoft.com/office/drawing/2014/main" id="{C32C530B-36DB-42E0-9FEC-AFAC2C3611AA}"/>
              </a:ext>
            </a:extLst>
          </p:cNvPr>
          <p:cNvGrpSpPr>
            <a:grpSpLocks/>
          </p:cNvGrpSpPr>
          <p:nvPr/>
        </p:nvGrpSpPr>
        <p:grpSpPr bwMode="auto">
          <a:xfrm>
            <a:off x="5420881" y="5608288"/>
            <a:ext cx="1450409" cy="910364"/>
            <a:chOff x="4403324" y="5132772"/>
            <a:chExt cx="747204" cy="467558"/>
          </a:xfrm>
        </p:grpSpPr>
        <p:sp>
          <p:nvSpPr>
            <p:cNvPr id="7" name="Ellipse 47">
              <a:extLst>
                <a:ext uri="{FF2B5EF4-FFF2-40B4-BE49-F238E27FC236}">
                  <a16:creationId xmlns:a16="http://schemas.microsoft.com/office/drawing/2014/main" id="{E85B59D9-01D3-4721-8D16-31D450109E04}"/>
                </a:ext>
              </a:extLst>
            </p:cNvPr>
            <p:cNvSpPr/>
            <p:nvPr/>
          </p:nvSpPr>
          <p:spPr bwMode="auto">
            <a:xfrm>
              <a:off x="4454197" y="5229454"/>
              <a:ext cx="317959" cy="315403"/>
            </a:xfrm>
            <a:prstGeom prst="ellipse">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8" name="Abgerundetes Rechteck 27">
              <a:extLst>
                <a:ext uri="{FF2B5EF4-FFF2-40B4-BE49-F238E27FC236}">
                  <a16:creationId xmlns:a16="http://schemas.microsoft.com/office/drawing/2014/main" id="{E24B59E8-5E7D-4C2B-951B-D5B0652E4E32}"/>
                </a:ext>
              </a:extLst>
            </p:cNvPr>
            <p:cNvSpPr/>
            <p:nvPr/>
          </p:nvSpPr>
          <p:spPr bwMode="auto">
            <a:xfrm>
              <a:off x="4807132" y="5180320"/>
              <a:ext cx="122415" cy="68153"/>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9" name="Abgerundetes Rechteck 3">
              <a:extLst>
                <a:ext uri="{FF2B5EF4-FFF2-40B4-BE49-F238E27FC236}">
                  <a16:creationId xmlns:a16="http://schemas.microsoft.com/office/drawing/2014/main" id="{D8FB7915-3F5A-413E-8A6E-7610029CA058}"/>
                </a:ext>
              </a:extLst>
            </p:cNvPr>
            <p:cNvSpPr/>
            <p:nvPr/>
          </p:nvSpPr>
          <p:spPr bwMode="auto">
            <a:xfrm>
              <a:off x="4729233" y="5245303"/>
              <a:ext cx="421295" cy="286874"/>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 name="Abgerundetes Rechteck 30">
              <a:extLst>
                <a:ext uri="{FF2B5EF4-FFF2-40B4-BE49-F238E27FC236}">
                  <a16:creationId xmlns:a16="http://schemas.microsoft.com/office/drawing/2014/main" id="{24B377DA-067E-4681-AD79-682FFFAEAF94}"/>
                </a:ext>
              </a:extLst>
            </p:cNvPr>
            <p:cNvSpPr/>
            <p:nvPr/>
          </p:nvSpPr>
          <p:spPr bwMode="auto">
            <a:xfrm>
              <a:off x="4403324" y="5270662"/>
              <a:ext cx="112876" cy="231401"/>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1" name="Rechteck 51">
              <a:extLst>
                <a:ext uri="{FF2B5EF4-FFF2-40B4-BE49-F238E27FC236}">
                  <a16:creationId xmlns:a16="http://schemas.microsoft.com/office/drawing/2014/main" id="{83A00A56-A234-48DF-B761-0EDD3644150B}"/>
                </a:ext>
              </a:extLst>
            </p:cNvPr>
            <p:cNvSpPr/>
            <p:nvPr/>
          </p:nvSpPr>
          <p:spPr bwMode="auto">
            <a:xfrm>
              <a:off x="4449429" y="5185076"/>
              <a:ext cx="178057" cy="41525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 name="Rechteck 52">
              <a:extLst>
                <a:ext uri="{FF2B5EF4-FFF2-40B4-BE49-F238E27FC236}">
                  <a16:creationId xmlns:a16="http://schemas.microsoft.com/office/drawing/2014/main" id="{D01D3053-B78C-45F3-A12D-C9D672F648E1}"/>
                </a:ext>
              </a:extLst>
            </p:cNvPr>
            <p:cNvSpPr/>
            <p:nvPr/>
          </p:nvSpPr>
          <p:spPr bwMode="auto">
            <a:xfrm>
              <a:off x="4419222" y="5132772"/>
              <a:ext cx="238469" cy="4913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cxnSp>
        <p:nvCxnSpPr>
          <p:cNvPr id="13" name="Elbow Connector 8">
            <a:extLst>
              <a:ext uri="{FF2B5EF4-FFF2-40B4-BE49-F238E27FC236}">
                <a16:creationId xmlns:a16="http://schemas.microsoft.com/office/drawing/2014/main" id="{E74281F9-D802-4461-87C2-B80FE4119212}"/>
              </a:ext>
            </a:extLst>
          </p:cNvPr>
          <p:cNvCxnSpPr>
            <a:cxnSpLocks/>
          </p:cNvCxnSpPr>
          <p:nvPr/>
        </p:nvCxnSpPr>
        <p:spPr bwMode="auto">
          <a:xfrm rot="5400000" flipH="1" flipV="1">
            <a:off x="5854029" y="5266475"/>
            <a:ext cx="580369" cy="1775"/>
          </a:xfrm>
          <a:prstGeom prst="bentConnector3">
            <a:avLst>
              <a:gd name="adj1" fmla="val 50000"/>
            </a:avLst>
          </a:prstGeom>
          <a:ln w="57150">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grpSp>
        <p:nvGrpSpPr>
          <p:cNvPr id="14" name="Gruppieren 13">
            <a:extLst>
              <a:ext uri="{FF2B5EF4-FFF2-40B4-BE49-F238E27FC236}">
                <a16:creationId xmlns:a16="http://schemas.microsoft.com/office/drawing/2014/main" id="{045411B2-E718-4FE3-A08A-CF07459BDFDF}"/>
              </a:ext>
            </a:extLst>
          </p:cNvPr>
          <p:cNvGrpSpPr/>
          <p:nvPr/>
        </p:nvGrpSpPr>
        <p:grpSpPr>
          <a:xfrm>
            <a:off x="5130677" y="-50041"/>
            <a:ext cx="1845658" cy="1846619"/>
            <a:chOff x="4533794" y="804583"/>
            <a:chExt cx="2338782" cy="2340000"/>
          </a:xfrm>
        </p:grpSpPr>
        <p:pic>
          <p:nvPicPr>
            <p:cNvPr id="15" name="software_application.png">
              <a:extLst>
                <a:ext uri="{FF2B5EF4-FFF2-40B4-BE49-F238E27FC236}">
                  <a16:creationId xmlns:a16="http://schemas.microsoft.com/office/drawing/2014/main" id="{FF35AD95-3341-49E5-A81C-8E44AFC6FA17}"/>
                </a:ext>
              </a:extLst>
            </p:cNvPr>
            <p:cNvPicPr>
              <a:picLocks noChangeAspect="1"/>
            </p:cNvPicPr>
            <p:nvPr>
              <p:custDataLst>
                <p:tags r:id="rId2"/>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33794" y="804583"/>
              <a:ext cx="2338782" cy="2340000"/>
            </a:xfrm>
            <a:prstGeom prst="rect">
              <a:avLst/>
            </a:prstGeom>
          </p:spPr>
        </p:pic>
        <p:sp>
          <p:nvSpPr>
            <p:cNvPr id="16" name="Rechteck 15">
              <a:extLst>
                <a:ext uri="{FF2B5EF4-FFF2-40B4-BE49-F238E27FC236}">
                  <a16:creationId xmlns:a16="http://schemas.microsoft.com/office/drawing/2014/main" id="{18BA48F7-5A9A-45ED-A53C-198D769DB416}"/>
                </a:ext>
              </a:extLst>
            </p:cNvPr>
            <p:cNvSpPr/>
            <p:nvPr/>
          </p:nvSpPr>
          <p:spPr bwMode="auto">
            <a:xfrm>
              <a:off x="5184249" y="1380488"/>
              <a:ext cx="1073427" cy="766364"/>
            </a:xfrm>
            <a:prstGeom prst="rect">
              <a:avLst/>
            </a:prstGeom>
            <a:solidFill>
              <a:schemeClr val="bg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grpSp>
        <p:nvGrpSpPr>
          <p:cNvPr id="2" name="Gruppieren 1">
            <a:extLst>
              <a:ext uri="{FF2B5EF4-FFF2-40B4-BE49-F238E27FC236}">
                <a16:creationId xmlns:a16="http://schemas.microsoft.com/office/drawing/2014/main" id="{1B1BF7DB-7C7F-4F31-A653-9E249E876CF4}"/>
              </a:ext>
            </a:extLst>
          </p:cNvPr>
          <p:cNvGrpSpPr/>
          <p:nvPr/>
        </p:nvGrpSpPr>
        <p:grpSpPr>
          <a:xfrm>
            <a:off x="4555754" y="2824185"/>
            <a:ext cx="3212586" cy="1919123"/>
            <a:chOff x="4555754" y="2824185"/>
            <a:chExt cx="3212586" cy="1919123"/>
          </a:xfrm>
        </p:grpSpPr>
        <p:sp>
          <p:nvSpPr>
            <p:cNvPr id="5" name="Rechteck 4">
              <a:extLst>
                <a:ext uri="{FF2B5EF4-FFF2-40B4-BE49-F238E27FC236}">
                  <a16:creationId xmlns:a16="http://schemas.microsoft.com/office/drawing/2014/main" id="{8D44E6EE-7C6F-4B6D-86A5-4E1FDC3D8845}"/>
                </a:ext>
              </a:extLst>
            </p:cNvPr>
            <p:cNvSpPr/>
            <p:nvPr/>
          </p:nvSpPr>
          <p:spPr bwMode="auto">
            <a:xfrm>
              <a:off x="4555754" y="2824185"/>
              <a:ext cx="2717765" cy="1919123"/>
            </a:xfrm>
            <a:prstGeom prst="rect">
              <a:avLst/>
            </a:prstGeom>
            <a:solidFill>
              <a:srgbClr val="A5E1E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7" name="Rechteck 16">
              <a:extLst>
                <a:ext uri="{FF2B5EF4-FFF2-40B4-BE49-F238E27FC236}">
                  <a16:creationId xmlns:a16="http://schemas.microsoft.com/office/drawing/2014/main" id="{6E4E5678-DDBE-48C9-862A-C6BA00587B00}"/>
                </a:ext>
              </a:extLst>
            </p:cNvPr>
            <p:cNvSpPr/>
            <p:nvPr/>
          </p:nvSpPr>
          <p:spPr bwMode="auto">
            <a:xfrm>
              <a:off x="4643278" y="2926424"/>
              <a:ext cx="2533164" cy="7796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8" name="Rechteck 17">
              <a:extLst>
                <a:ext uri="{FF2B5EF4-FFF2-40B4-BE49-F238E27FC236}">
                  <a16:creationId xmlns:a16="http://schemas.microsoft.com/office/drawing/2014/main" id="{16065EB4-BE1D-4737-8CA8-8273B062E997}"/>
                </a:ext>
              </a:extLst>
            </p:cNvPr>
            <p:cNvSpPr/>
            <p:nvPr/>
          </p:nvSpPr>
          <p:spPr bwMode="auto">
            <a:xfrm>
              <a:off x="4643278" y="3899538"/>
              <a:ext cx="2533163" cy="75269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9" name="Rechteck 18">
              <a:extLst>
                <a:ext uri="{FF2B5EF4-FFF2-40B4-BE49-F238E27FC236}">
                  <a16:creationId xmlns:a16="http://schemas.microsoft.com/office/drawing/2014/main" id="{A2452F1C-9958-4030-B0D5-D0534DC110F1}"/>
                </a:ext>
              </a:extLst>
            </p:cNvPr>
            <p:cNvSpPr/>
            <p:nvPr/>
          </p:nvSpPr>
          <p:spPr bwMode="auto">
            <a:xfrm>
              <a:off x="4714714" y="3006658"/>
              <a:ext cx="2377605" cy="623034"/>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0" name="Rechteck 19">
              <a:extLst>
                <a:ext uri="{FF2B5EF4-FFF2-40B4-BE49-F238E27FC236}">
                  <a16:creationId xmlns:a16="http://schemas.microsoft.com/office/drawing/2014/main" id="{113184EC-239B-4E26-9BCE-011EB3E47B4C}"/>
                </a:ext>
              </a:extLst>
            </p:cNvPr>
            <p:cNvSpPr/>
            <p:nvPr/>
          </p:nvSpPr>
          <p:spPr bwMode="auto">
            <a:xfrm>
              <a:off x="5804975" y="3062057"/>
              <a:ext cx="1218824" cy="515680"/>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1" name="Rechteck 20">
              <a:extLst>
                <a:ext uri="{FF2B5EF4-FFF2-40B4-BE49-F238E27FC236}">
                  <a16:creationId xmlns:a16="http://schemas.microsoft.com/office/drawing/2014/main" id="{D17670B9-D3ED-4965-B0D4-C33FE548DA99}"/>
                </a:ext>
              </a:extLst>
            </p:cNvPr>
            <p:cNvSpPr/>
            <p:nvPr/>
          </p:nvSpPr>
          <p:spPr bwMode="auto">
            <a:xfrm>
              <a:off x="4714714" y="3952613"/>
              <a:ext cx="2386581" cy="640355"/>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2" name="Rechteck 21">
              <a:extLst>
                <a:ext uri="{FF2B5EF4-FFF2-40B4-BE49-F238E27FC236}">
                  <a16:creationId xmlns:a16="http://schemas.microsoft.com/office/drawing/2014/main" id="{93E1C9E3-C3A5-4EAF-A223-4515A0500954}"/>
                </a:ext>
              </a:extLst>
            </p:cNvPr>
            <p:cNvSpPr/>
            <p:nvPr/>
          </p:nvSpPr>
          <p:spPr bwMode="auto">
            <a:xfrm>
              <a:off x="5804975" y="3994401"/>
              <a:ext cx="1218824" cy="549193"/>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23" name="Gerader Verbinder 22">
              <a:extLst>
                <a:ext uri="{FF2B5EF4-FFF2-40B4-BE49-F238E27FC236}">
                  <a16:creationId xmlns:a16="http://schemas.microsoft.com/office/drawing/2014/main" id="{2DA4A6D2-63A3-476B-85C6-25B49D3515D0}"/>
                </a:ext>
              </a:extLst>
            </p:cNvPr>
            <p:cNvCxnSpPr>
              <a:cxnSpLocks/>
            </p:cNvCxnSpPr>
            <p:nvPr/>
          </p:nvCxnSpPr>
          <p:spPr bwMode="auto">
            <a:xfrm>
              <a:off x="4600239" y="3792286"/>
              <a:ext cx="3168101" cy="0"/>
            </a:xfrm>
            <a:prstGeom prst="line">
              <a:avLst/>
            </a:prstGeom>
            <a:solidFill>
              <a:schemeClr val="tx2"/>
            </a:solidFill>
            <a:ln w="57150" cap="flat" cmpd="sng" algn="ctr">
              <a:solidFill>
                <a:schemeClr val="bg1"/>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4" name="Textfeld 23">
              <a:extLst>
                <a:ext uri="{FF2B5EF4-FFF2-40B4-BE49-F238E27FC236}">
                  <a16:creationId xmlns:a16="http://schemas.microsoft.com/office/drawing/2014/main" id="{5D892A11-7029-4C2A-A0C4-E13197BE0628}"/>
                </a:ext>
              </a:extLst>
            </p:cNvPr>
            <p:cNvSpPr txBox="1"/>
            <p:nvPr/>
          </p:nvSpPr>
          <p:spPr>
            <a:xfrm>
              <a:off x="4816092" y="3206378"/>
              <a:ext cx="1185700" cy="242207"/>
            </a:xfrm>
            <a:prstGeom prst="rect">
              <a:avLst/>
            </a:prstGeom>
            <a:noFill/>
          </p:spPr>
          <p:txBody>
            <a:bodyPr wrap="square" lIns="0" tIns="0" rIns="0" bIns="0" rtlCol="0">
              <a:noAutofit/>
            </a:bodyPr>
            <a:lstStyle/>
            <a:p>
              <a:pPr>
                <a:lnSpc>
                  <a:spcPct val="110000"/>
                </a:lnSpc>
                <a:spcBef>
                  <a:spcPts val="0"/>
                </a:spcBef>
              </a:pPr>
              <a:r>
                <a:rPr lang="de-DE" sz="1200" dirty="0">
                  <a:solidFill>
                    <a:srgbClr val="FFFFFF"/>
                  </a:solidFill>
                  <a:latin typeface="+mn-lt"/>
                  <a:ea typeface="Arial Unicode MS" panose="020B0604020202020204" pitchFamily="34" charset="-128"/>
                  <a:cs typeface="Arial Unicode MS" panose="020B0604020202020204" pitchFamily="34" charset="-128"/>
                </a:rPr>
                <a:t>Virtual Asset</a:t>
              </a:r>
            </a:p>
          </p:txBody>
        </p:sp>
        <p:sp>
          <p:nvSpPr>
            <p:cNvPr id="25" name="Textfeld 24">
              <a:extLst>
                <a:ext uri="{FF2B5EF4-FFF2-40B4-BE49-F238E27FC236}">
                  <a16:creationId xmlns:a16="http://schemas.microsoft.com/office/drawing/2014/main" id="{0DE9F40B-31C6-43F2-9F6D-4AFF837FDA54}"/>
                </a:ext>
              </a:extLst>
            </p:cNvPr>
            <p:cNvSpPr txBox="1"/>
            <p:nvPr/>
          </p:nvSpPr>
          <p:spPr>
            <a:xfrm>
              <a:off x="4777604" y="4064758"/>
              <a:ext cx="1185700" cy="242207"/>
            </a:xfrm>
            <a:prstGeom prst="rect">
              <a:avLst/>
            </a:prstGeom>
            <a:noFill/>
          </p:spPr>
          <p:txBody>
            <a:bodyPr wrap="square" lIns="0" tIns="0" rIns="0" bIns="0" rtlCol="0">
              <a:noAutofit/>
            </a:bodyPr>
            <a:lstStyle/>
            <a:p>
              <a:pPr>
                <a:lnSpc>
                  <a:spcPct val="110000"/>
                </a:lnSpc>
                <a:spcBef>
                  <a:spcPts val="0"/>
                </a:spcBef>
              </a:pPr>
              <a:r>
                <a:rPr lang="de-DE" sz="1200" dirty="0" err="1">
                  <a:solidFill>
                    <a:srgbClr val="FFFFFF"/>
                  </a:solidFill>
                  <a:latin typeface="+mn-lt"/>
                  <a:ea typeface="Arial Unicode MS" panose="020B0604020202020204" pitchFamily="34" charset="-128"/>
                  <a:cs typeface="Arial Unicode MS" panose="020B0604020202020204" pitchFamily="34" charset="-128"/>
                </a:rPr>
                <a:t>Physical</a:t>
              </a:r>
              <a:r>
                <a:rPr lang="de-DE" sz="1200" dirty="0">
                  <a:solidFill>
                    <a:srgbClr val="FFFFFF"/>
                  </a:solidFill>
                  <a:latin typeface="+mn-lt"/>
                  <a:ea typeface="Arial Unicode MS" panose="020B0604020202020204" pitchFamily="34" charset="-128"/>
                  <a:cs typeface="Arial Unicode MS" panose="020B0604020202020204" pitchFamily="34" charset="-128"/>
                </a:rPr>
                <a:t> Asset</a:t>
              </a:r>
            </a:p>
            <a:p>
              <a:pPr>
                <a:lnSpc>
                  <a:spcPct val="110000"/>
                </a:lnSpc>
                <a:spcBef>
                  <a:spcPts val="0"/>
                </a:spcBef>
              </a:pPr>
              <a:r>
                <a:rPr lang="de-DE" sz="1000" dirty="0">
                  <a:solidFill>
                    <a:srgbClr val="FFFFFF"/>
                  </a:solidFill>
                  <a:ea typeface="Arial Unicode MS" panose="020B0604020202020204" pitchFamily="34" charset="-128"/>
                  <a:cs typeface="Arial Unicode MS" panose="020B0604020202020204" pitchFamily="34" charset="-128"/>
                </a:rPr>
                <a:t>(Agent)</a:t>
              </a:r>
            </a:p>
          </p:txBody>
        </p:sp>
        <p:sp>
          <p:nvSpPr>
            <p:cNvPr id="26" name="Textfeld 25">
              <a:extLst>
                <a:ext uri="{FF2B5EF4-FFF2-40B4-BE49-F238E27FC236}">
                  <a16:creationId xmlns:a16="http://schemas.microsoft.com/office/drawing/2014/main" id="{1852CBD7-042C-4A2F-B30C-5A9F7D5EE1B2}"/>
                </a:ext>
              </a:extLst>
            </p:cNvPr>
            <p:cNvSpPr txBox="1"/>
            <p:nvPr/>
          </p:nvSpPr>
          <p:spPr>
            <a:xfrm>
              <a:off x="5844193" y="3071976"/>
              <a:ext cx="507832" cy="242207"/>
            </a:xfrm>
            <a:prstGeom prst="rect">
              <a:avLst/>
            </a:prstGeom>
            <a:noFill/>
          </p:spPr>
          <p:txBody>
            <a:bodyPr wrap="square" lIns="0" tIns="0" rIns="0" bIns="0" rtlCol="0">
              <a:noAutofit/>
            </a:bodyPr>
            <a:lstStyle/>
            <a:p>
              <a:pPr>
                <a:lnSpc>
                  <a:spcPct val="110000"/>
                </a:lnSpc>
                <a:spcBef>
                  <a:spcPts val="0"/>
                </a:spcBef>
              </a:pPr>
              <a:r>
                <a:rPr lang="de-DE" sz="1000" dirty="0" err="1">
                  <a:solidFill>
                    <a:srgbClr val="FFFFFF"/>
                  </a:solidFill>
                  <a:latin typeface="+mn-lt"/>
                  <a:ea typeface="Arial Unicode MS" panose="020B0604020202020204" pitchFamily="34" charset="-128"/>
                  <a:cs typeface="Arial Unicode MS" panose="020B0604020202020204" pitchFamily="34" charset="-128"/>
                </a:rPr>
                <a:t>Aspects</a:t>
              </a:r>
              <a:endParaRPr lang="de-DE" sz="1000" dirty="0">
                <a:solidFill>
                  <a:srgbClr val="FFFFFF"/>
                </a:solidFill>
                <a:latin typeface="+mn-lt"/>
                <a:ea typeface="Arial Unicode MS" panose="020B0604020202020204" pitchFamily="34" charset="-128"/>
                <a:cs typeface="Arial Unicode MS" panose="020B0604020202020204" pitchFamily="34" charset="-128"/>
              </a:endParaRPr>
            </a:p>
          </p:txBody>
        </p:sp>
        <p:sp>
          <p:nvSpPr>
            <p:cNvPr id="27" name="Textfeld 26">
              <a:extLst>
                <a:ext uri="{FF2B5EF4-FFF2-40B4-BE49-F238E27FC236}">
                  <a16:creationId xmlns:a16="http://schemas.microsoft.com/office/drawing/2014/main" id="{5665E53F-485A-4695-B35A-668470416B40}"/>
                </a:ext>
              </a:extLst>
            </p:cNvPr>
            <p:cNvSpPr txBox="1"/>
            <p:nvPr/>
          </p:nvSpPr>
          <p:spPr>
            <a:xfrm>
              <a:off x="5844193" y="4013001"/>
              <a:ext cx="479433" cy="369167"/>
            </a:xfrm>
            <a:prstGeom prst="rect">
              <a:avLst/>
            </a:prstGeom>
            <a:noFill/>
          </p:spPr>
          <p:txBody>
            <a:bodyPr wrap="square" lIns="0" tIns="0" rIns="0" bIns="0" rtlCol="0">
              <a:noAutofit/>
            </a:bodyPr>
            <a:lstStyle/>
            <a:p>
              <a:pPr>
                <a:lnSpc>
                  <a:spcPct val="110000"/>
                </a:lnSpc>
                <a:spcBef>
                  <a:spcPts val="0"/>
                </a:spcBef>
              </a:pPr>
              <a:r>
                <a:rPr lang="de-DE" sz="1050" dirty="0">
                  <a:solidFill>
                    <a:srgbClr val="FFFFFF"/>
                  </a:solidFill>
                  <a:latin typeface="+mn-lt"/>
                  <a:ea typeface="Arial Unicode MS" panose="020B0604020202020204" pitchFamily="34" charset="-128"/>
                  <a:cs typeface="Arial Unicode MS" panose="020B0604020202020204" pitchFamily="34" charset="-128"/>
                </a:rPr>
                <a:t>Data</a:t>
              </a:r>
            </a:p>
            <a:p>
              <a:pPr>
                <a:lnSpc>
                  <a:spcPct val="110000"/>
                </a:lnSpc>
                <a:spcBef>
                  <a:spcPts val="0"/>
                </a:spcBef>
              </a:pPr>
              <a:r>
                <a:rPr lang="de-DE" sz="1050" dirty="0">
                  <a:solidFill>
                    <a:srgbClr val="FFFFFF"/>
                  </a:solidFill>
                  <a:ea typeface="Arial Unicode MS" panose="020B0604020202020204" pitchFamily="34" charset="-128"/>
                  <a:cs typeface="Arial Unicode MS" panose="020B0604020202020204" pitchFamily="34" charset="-128"/>
                </a:rPr>
                <a:t>S</a:t>
              </a:r>
              <a:r>
                <a:rPr lang="de-DE" sz="1050" dirty="0">
                  <a:solidFill>
                    <a:srgbClr val="FFFFFF"/>
                  </a:solidFill>
                  <a:latin typeface="+mn-lt"/>
                  <a:ea typeface="Arial Unicode MS" panose="020B0604020202020204" pitchFamily="34" charset="-128"/>
                  <a:cs typeface="Arial Unicode MS" panose="020B0604020202020204" pitchFamily="34" charset="-128"/>
                </a:rPr>
                <a:t>ource</a:t>
              </a:r>
            </a:p>
          </p:txBody>
        </p:sp>
        <p:sp>
          <p:nvSpPr>
            <p:cNvPr id="28" name="Rechteck 27">
              <a:extLst>
                <a:ext uri="{FF2B5EF4-FFF2-40B4-BE49-F238E27FC236}">
                  <a16:creationId xmlns:a16="http://schemas.microsoft.com/office/drawing/2014/main" id="{874FFE7A-4A06-4B31-B5C4-3B4494557CD5}"/>
                </a:ext>
              </a:extLst>
            </p:cNvPr>
            <p:cNvSpPr/>
            <p:nvPr/>
          </p:nvSpPr>
          <p:spPr bwMode="auto">
            <a:xfrm>
              <a:off x="6436148" y="3097928"/>
              <a:ext cx="527910" cy="42438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9" name="Rechteck 28">
              <a:extLst>
                <a:ext uri="{FF2B5EF4-FFF2-40B4-BE49-F238E27FC236}">
                  <a16:creationId xmlns:a16="http://schemas.microsoft.com/office/drawing/2014/main" id="{8864929C-5D56-4E76-95C2-20B8F1E1666E}"/>
                </a:ext>
              </a:extLst>
            </p:cNvPr>
            <p:cNvSpPr/>
            <p:nvPr/>
          </p:nvSpPr>
          <p:spPr bwMode="auto">
            <a:xfrm>
              <a:off x="6436148" y="4055359"/>
              <a:ext cx="527910" cy="42438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0" name="Textfeld 29">
              <a:extLst>
                <a:ext uri="{FF2B5EF4-FFF2-40B4-BE49-F238E27FC236}">
                  <a16:creationId xmlns:a16="http://schemas.microsoft.com/office/drawing/2014/main" id="{BFB62AD0-44A9-497D-B195-206670F02030}"/>
                </a:ext>
              </a:extLst>
            </p:cNvPr>
            <p:cNvSpPr txBox="1"/>
            <p:nvPr/>
          </p:nvSpPr>
          <p:spPr>
            <a:xfrm>
              <a:off x="6475366" y="4090323"/>
              <a:ext cx="479433" cy="369167"/>
            </a:xfrm>
            <a:prstGeom prst="rect">
              <a:avLst/>
            </a:prstGeom>
            <a:noFill/>
          </p:spPr>
          <p:txBody>
            <a:bodyPr wrap="square" lIns="0" tIns="0" rIns="0" bIns="0" rtlCol="0">
              <a:noAutofit/>
            </a:bodyPr>
            <a:lstStyle/>
            <a:p>
              <a:pPr algn="ctr">
                <a:lnSpc>
                  <a:spcPct val="110000"/>
                </a:lnSpc>
                <a:spcBef>
                  <a:spcPts val="0"/>
                </a:spcBef>
              </a:pPr>
              <a:r>
                <a:rPr lang="de-DE" sz="1050" dirty="0">
                  <a:latin typeface="+mn-lt"/>
                  <a:ea typeface="Arial Unicode MS" panose="020B0604020202020204" pitchFamily="34" charset="-128"/>
                  <a:cs typeface="Arial Unicode MS" panose="020B0604020202020204" pitchFamily="34" charset="-128"/>
                </a:rPr>
                <a:t>Data</a:t>
              </a:r>
            </a:p>
            <a:p>
              <a:pPr algn="ctr">
                <a:lnSpc>
                  <a:spcPct val="110000"/>
                </a:lnSpc>
                <a:spcBef>
                  <a:spcPts val="0"/>
                </a:spcBef>
              </a:pPr>
              <a:r>
                <a:rPr lang="de-DE" sz="1050" dirty="0">
                  <a:latin typeface="+mn-lt"/>
                  <a:ea typeface="Arial Unicode MS" panose="020B0604020202020204" pitchFamily="34" charset="-128"/>
                  <a:cs typeface="Arial Unicode MS" panose="020B0604020202020204" pitchFamily="34" charset="-128"/>
                </a:rPr>
                <a:t>Point</a:t>
              </a:r>
            </a:p>
          </p:txBody>
        </p:sp>
        <p:sp>
          <p:nvSpPr>
            <p:cNvPr id="31" name="Textfeld 30">
              <a:extLst>
                <a:ext uri="{FF2B5EF4-FFF2-40B4-BE49-F238E27FC236}">
                  <a16:creationId xmlns:a16="http://schemas.microsoft.com/office/drawing/2014/main" id="{53F690DC-36B8-402D-8C66-3E74ADDE9BB5}"/>
                </a:ext>
              </a:extLst>
            </p:cNvPr>
            <p:cNvSpPr txBox="1"/>
            <p:nvPr/>
          </p:nvSpPr>
          <p:spPr>
            <a:xfrm>
              <a:off x="6460386" y="3217877"/>
              <a:ext cx="479433" cy="162605"/>
            </a:xfrm>
            <a:prstGeom prst="rect">
              <a:avLst/>
            </a:prstGeom>
            <a:noFill/>
          </p:spPr>
          <p:txBody>
            <a:bodyPr wrap="square" lIns="0" tIns="0" rIns="0" bIns="0" rtlCol="0">
              <a:noAutofit/>
            </a:bodyPr>
            <a:lstStyle/>
            <a:p>
              <a:pPr algn="ctr">
                <a:lnSpc>
                  <a:spcPct val="110000"/>
                </a:lnSpc>
                <a:spcBef>
                  <a:spcPts val="0"/>
                </a:spcBef>
              </a:pPr>
              <a:r>
                <a:rPr lang="de-DE" sz="1000" dirty="0">
                  <a:latin typeface="+mn-lt"/>
                  <a:ea typeface="Arial Unicode MS" panose="020B0604020202020204" pitchFamily="34" charset="-128"/>
                  <a:cs typeface="Arial Unicode MS" panose="020B0604020202020204" pitchFamily="34" charset="-128"/>
                </a:rPr>
                <a:t>Variable</a:t>
              </a:r>
            </a:p>
          </p:txBody>
        </p:sp>
        <p:cxnSp>
          <p:nvCxnSpPr>
            <p:cNvPr id="32" name="Elbow Connector 8">
              <a:extLst>
                <a:ext uri="{FF2B5EF4-FFF2-40B4-BE49-F238E27FC236}">
                  <a16:creationId xmlns:a16="http://schemas.microsoft.com/office/drawing/2014/main" id="{401B3D8A-835D-403B-81BE-B1FAB7BD3530}"/>
                </a:ext>
              </a:extLst>
            </p:cNvPr>
            <p:cNvCxnSpPr>
              <a:cxnSpLocks/>
            </p:cNvCxnSpPr>
            <p:nvPr/>
          </p:nvCxnSpPr>
          <p:spPr bwMode="auto">
            <a:xfrm rot="5400000" flipH="1" flipV="1">
              <a:off x="6363689" y="3733767"/>
              <a:ext cx="696435" cy="6351"/>
            </a:xfrm>
            <a:prstGeom prst="bentConnector3">
              <a:avLst>
                <a:gd name="adj1" fmla="val 50000"/>
              </a:avLst>
            </a:prstGeom>
            <a:ln w="57150">
              <a:solidFill>
                <a:schemeClr val="tx1">
                  <a:lumMod val="65000"/>
                  <a:lumOff val="35000"/>
                </a:schemeClr>
              </a:solidFill>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grpSp>
      <p:cxnSp>
        <p:nvCxnSpPr>
          <p:cNvPr id="33" name="Elbow Connector 8">
            <a:extLst>
              <a:ext uri="{FF2B5EF4-FFF2-40B4-BE49-F238E27FC236}">
                <a16:creationId xmlns:a16="http://schemas.microsoft.com/office/drawing/2014/main" id="{EEAEE75B-C39C-4979-B032-7B90AE5DF52F}"/>
              </a:ext>
            </a:extLst>
          </p:cNvPr>
          <p:cNvCxnSpPr>
            <a:cxnSpLocks/>
          </p:cNvCxnSpPr>
          <p:nvPr/>
        </p:nvCxnSpPr>
        <p:spPr bwMode="auto">
          <a:xfrm rot="5400000" flipH="1" flipV="1">
            <a:off x="5801896" y="1805362"/>
            <a:ext cx="580369" cy="1775"/>
          </a:xfrm>
          <a:prstGeom prst="bentConnector3">
            <a:avLst>
              <a:gd name="adj1" fmla="val 50000"/>
            </a:avLst>
          </a:prstGeom>
          <a:ln w="57150">
            <a:headEnd type="none" w="med" len="med"/>
            <a:tailEnd type="arrow"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pic>
        <p:nvPicPr>
          <p:cNvPr id="4" name="Grafik 3">
            <a:extLst>
              <a:ext uri="{FF2B5EF4-FFF2-40B4-BE49-F238E27FC236}">
                <a16:creationId xmlns:a16="http://schemas.microsoft.com/office/drawing/2014/main" id="{D8633B35-C63A-4C0A-A86D-C2B32D0FC0D6}"/>
              </a:ext>
            </a:extLst>
          </p:cNvPr>
          <p:cNvPicPr>
            <a:picLocks noChangeAspect="1"/>
          </p:cNvPicPr>
          <p:nvPr>
            <p:custDataLst>
              <p:tags r:id="rId1"/>
            </p:custDataLst>
          </p:nvPr>
        </p:nvPicPr>
        <p:blipFill rotWithShape="1">
          <a:blip r:embed="rId5" cstate="screen">
            <a:clrChange>
              <a:clrFrom>
                <a:srgbClr val="000000">
                  <a:alpha val="0"/>
                </a:srgbClr>
              </a:clrFrom>
              <a:clrTo>
                <a:srgbClr val="000000">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3667268" y="1907739"/>
            <a:ext cx="4772477" cy="3082172"/>
          </a:xfrm>
          <a:prstGeom prst="rect">
            <a:avLst/>
          </a:prstGeom>
        </p:spPr>
      </p:pic>
    </p:spTree>
    <p:extLst>
      <p:ext uri="{BB962C8B-B14F-4D97-AF65-F5344CB8AC3E}">
        <p14:creationId xmlns:p14="http://schemas.microsoft.com/office/powerpoint/2010/main" val="25445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3012-26B3-4E55-8E59-1EFB18438DF8}"/>
              </a:ext>
            </a:extLst>
          </p:cNvPr>
          <p:cNvSpPr>
            <a:spLocks noGrp="1"/>
          </p:cNvSpPr>
          <p:nvPr>
            <p:ph type="title"/>
          </p:nvPr>
        </p:nvSpPr>
        <p:spPr/>
        <p:txBody>
          <a:bodyPr/>
          <a:lstStyle/>
          <a:p>
            <a:r>
              <a:rPr lang="de-DE" dirty="0"/>
              <a:t>Pump data access</a:t>
            </a:r>
          </a:p>
        </p:txBody>
      </p:sp>
      <p:grpSp>
        <p:nvGrpSpPr>
          <p:cNvPr id="4" name="Gruppieren 46">
            <a:extLst>
              <a:ext uri="{FF2B5EF4-FFF2-40B4-BE49-F238E27FC236}">
                <a16:creationId xmlns:a16="http://schemas.microsoft.com/office/drawing/2014/main" id="{5AC464CB-0487-4B68-A7CE-DA450328FA98}"/>
              </a:ext>
            </a:extLst>
          </p:cNvPr>
          <p:cNvGrpSpPr>
            <a:grpSpLocks/>
          </p:cNvGrpSpPr>
          <p:nvPr/>
        </p:nvGrpSpPr>
        <p:grpSpPr bwMode="auto">
          <a:xfrm>
            <a:off x="810781" y="4663882"/>
            <a:ext cx="1450409" cy="910364"/>
            <a:chOff x="4403324" y="5132772"/>
            <a:chExt cx="747204" cy="467558"/>
          </a:xfrm>
        </p:grpSpPr>
        <p:sp>
          <p:nvSpPr>
            <p:cNvPr id="5" name="Ellipse 47">
              <a:extLst>
                <a:ext uri="{FF2B5EF4-FFF2-40B4-BE49-F238E27FC236}">
                  <a16:creationId xmlns:a16="http://schemas.microsoft.com/office/drawing/2014/main" id="{2CE43C21-77C5-430A-A154-0BDA07881184}"/>
                </a:ext>
              </a:extLst>
            </p:cNvPr>
            <p:cNvSpPr/>
            <p:nvPr/>
          </p:nvSpPr>
          <p:spPr bwMode="auto">
            <a:xfrm>
              <a:off x="4454197" y="5229454"/>
              <a:ext cx="317959" cy="315403"/>
            </a:xfrm>
            <a:prstGeom prst="ellipse">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6" name="Abgerundetes Rechteck 27">
              <a:extLst>
                <a:ext uri="{FF2B5EF4-FFF2-40B4-BE49-F238E27FC236}">
                  <a16:creationId xmlns:a16="http://schemas.microsoft.com/office/drawing/2014/main" id="{9EFFF472-3DB1-433E-8DA4-786B82E06F85}"/>
                </a:ext>
              </a:extLst>
            </p:cNvPr>
            <p:cNvSpPr/>
            <p:nvPr/>
          </p:nvSpPr>
          <p:spPr bwMode="auto">
            <a:xfrm>
              <a:off x="4807132" y="5180320"/>
              <a:ext cx="122415" cy="68153"/>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7" name="Abgerundetes Rechteck 3">
              <a:extLst>
                <a:ext uri="{FF2B5EF4-FFF2-40B4-BE49-F238E27FC236}">
                  <a16:creationId xmlns:a16="http://schemas.microsoft.com/office/drawing/2014/main" id="{D5D8B299-E134-4CE1-9EE7-D54DF8B4C445}"/>
                </a:ext>
              </a:extLst>
            </p:cNvPr>
            <p:cNvSpPr/>
            <p:nvPr/>
          </p:nvSpPr>
          <p:spPr bwMode="auto">
            <a:xfrm>
              <a:off x="4729233" y="5245303"/>
              <a:ext cx="421295" cy="286874"/>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8" name="Abgerundetes Rechteck 30">
              <a:extLst>
                <a:ext uri="{FF2B5EF4-FFF2-40B4-BE49-F238E27FC236}">
                  <a16:creationId xmlns:a16="http://schemas.microsoft.com/office/drawing/2014/main" id="{C24ACA8F-F693-4A74-83A0-C8057048FB85}"/>
                </a:ext>
              </a:extLst>
            </p:cNvPr>
            <p:cNvSpPr/>
            <p:nvPr/>
          </p:nvSpPr>
          <p:spPr bwMode="auto">
            <a:xfrm>
              <a:off x="4403324" y="5270662"/>
              <a:ext cx="112876" cy="231401"/>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9" name="Rechteck 51">
              <a:extLst>
                <a:ext uri="{FF2B5EF4-FFF2-40B4-BE49-F238E27FC236}">
                  <a16:creationId xmlns:a16="http://schemas.microsoft.com/office/drawing/2014/main" id="{38F00016-6ECD-447A-866B-C24A407C3E15}"/>
                </a:ext>
              </a:extLst>
            </p:cNvPr>
            <p:cNvSpPr/>
            <p:nvPr/>
          </p:nvSpPr>
          <p:spPr bwMode="auto">
            <a:xfrm>
              <a:off x="4449429" y="5185076"/>
              <a:ext cx="178057" cy="41525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0" name="Rechteck 52">
              <a:extLst>
                <a:ext uri="{FF2B5EF4-FFF2-40B4-BE49-F238E27FC236}">
                  <a16:creationId xmlns:a16="http://schemas.microsoft.com/office/drawing/2014/main" id="{AA441EE2-0CDF-4320-8213-C77DEBE4A8B4}"/>
                </a:ext>
              </a:extLst>
            </p:cNvPr>
            <p:cNvSpPr/>
            <p:nvPr/>
          </p:nvSpPr>
          <p:spPr bwMode="auto">
            <a:xfrm>
              <a:off x="4419222" y="5132772"/>
              <a:ext cx="238469" cy="4913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3" name="Gruppieren 2">
            <a:extLst>
              <a:ext uri="{FF2B5EF4-FFF2-40B4-BE49-F238E27FC236}">
                <a16:creationId xmlns:a16="http://schemas.microsoft.com/office/drawing/2014/main" id="{2C864983-84C5-47F9-A772-944499FF2551}"/>
              </a:ext>
            </a:extLst>
          </p:cNvPr>
          <p:cNvGrpSpPr/>
          <p:nvPr/>
        </p:nvGrpSpPr>
        <p:grpSpPr>
          <a:xfrm>
            <a:off x="3580333" y="4581475"/>
            <a:ext cx="1366732" cy="1152326"/>
            <a:chOff x="6436148" y="3076774"/>
            <a:chExt cx="1366732" cy="1152326"/>
          </a:xfrm>
        </p:grpSpPr>
        <p:sp>
          <p:nvSpPr>
            <p:cNvPr id="11" name="Rechteck 10">
              <a:extLst>
                <a:ext uri="{FF2B5EF4-FFF2-40B4-BE49-F238E27FC236}">
                  <a16:creationId xmlns:a16="http://schemas.microsoft.com/office/drawing/2014/main" id="{5608462B-DAFF-4D96-80BD-75906ED7679D}"/>
                </a:ext>
              </a:extLst>
            </p:cNvPr>
            <p:cNvSpPr/>
            <p:nvPr/>
          </p:nvSpPr>
          <p:spPr bwMode="auto">
            <a:xfrm>
              <a:off x="6436148" y="3076774"/>
              <a:ext cx="1366732" cy="1152326"/>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extfeld 11">
              <a:extLst>
                <a:ext uri="{FF2B5EF4-FFF2-40B4-BE49-F238E27FC236}">
                  <a16:creationId xmlns:a16="http://schemas.microsoft.com/office/drawing/2014/main" id="{9B719E1B-5BE9-42F6-9FD3-4B171C935936}"/>
                </a:ext>
              </a:extLst>
            </p:cNvPr>
            <p:cNvSpPr txBox="1"/>
            <p:nvPr/>
          </p:nvSpPr>
          <p:spPr>
            <a:xfrm>
              <a:off x="6486367" y="3358626"/>
              <a:ext cx="1266294" cy="870474"/>
            </a:xfrm>
            <a:prstGeom prst="rect">
              <a:avLst/>
            </a:prstGeom>
            <a:noFill/>
          </p:spPr>
          <p:txBody>
            <a:bodyPr wrap="square" lIns="0" tIns="0" rIns="0" bIns="0" rtlCol="0">
              <a:noAutofit/>
            </a:bodyPr>
            <a:lstStyle/>
            <a:p>
              <a:pPr algn="ctr">
                <a:lnSpc>
                  <a:spcPct val="110000"/>
                </a:lnSpc>
                <a:spcBef>
                  <a:spcPts val="0"/>
                </a:spcBef>
              </a:pPr>
              <a:r>
                <a:rPr lang="de-DE" dirty="0">
                  <a:latin typeface="+mn-lt"/>
                  <a:ea typeface="Arial Unicode MS" panose="020B0604020202020204" pitchFamily="34" charset="-128"/>
                  <a:cs typeface="Arial Unicode MS" panose="020B0604020202020204" pitchFamily="34" charset="-128"/>
                </a:rPr>
                <a:t>OPC UA</a:t>
              </a:r>
            </a:p>
            <a:p>
              <a:pPr algn="ctr">
                <a:lnSpc>
                  <a:spcPct val="110000"/>
                </a:lnSpc>
                <a:spcBef>
                  <a:spcPts val="0"/>
                </a:spcBef>
              </a:pPr>
              <a:r>
                <a:rPr lang="de-DE" dirty="0">
                  <a:ea typeface="Arial Unicode MS" panose="020B0604020202020204" pitchFamily="34" charset="-128"/>
                  <a:cs typeface="Arial Unicode MS" panose="020B0604020202020204" pitchFamily="34" charset="-128"/>
                </a:rPr>
                <a:t>Server</a:t>
              </a:r>
              <a:endParaRPr lang="de-DE" dirty="0">
                <a:latin typeface="+mn-lt"/>
                <a:ea typeface="Arial Unicode MS" panose="020B0604020202020204" pitchFamily="34" charset="-128"/>
                <a:cs typeface="Arial Unicode MS" panose="020B0604020202020204" pitchFamily="34" charset="-128"/>
              </a:endParaRPr>
            </a:p>
          </p:txBody>
        </p:sp>
      </p:grpSp>
      <p:pic>
        <p:nvPicPr>
          <p:cNvPr id="14" name="Grafik 13">
            <a:extLst>
              <a:ext uri="{FF2B5EF4-FFF2-40B4-BE49-F238E27FC236}">
                <a16:creationId xmlns:a16="http://schemas.microsoft.com/office/drawing/2014/main" id="{BBA102AC-5486-404D-926C-15E70E66A7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6882" y="4668892"/>
            <a:ext cx="1732897" cy="1259344"/>
          </a:xfrm>
          <a:prstGeom prst="rect">
            <a:avLst/>
          </a:prstGeom>
        </p:spPr>
      </p:pic>
      <p:pic>
        <p:nvPicPr>
          <p:cNvPr id="15" name="Picture 1" descr="Untitled picture 12.03.19, 10:44 Office Lens&#10;Unbenanntes Bild.png MindSphere &#10;">
            <a:extLst>
              <a:ext uri="{FF2B5EF4-FFF2-40B4-BE49-F238E27FC236}">
                <a16:creationId xmlns:a16="http://schemas.microsoft.com/office/drawing/2014/main" id="{62BF8A64-F152-416D-9A7F-F41BA68549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28" t="40261" r="28005" b="39929"/>
          <a:stretch/>
        </p:blipFill>
        <p:spPr bwMode="auto">
          <a:xfrm>
            <a:off x="8337642" y="1353899"/>
            <a:ext cx="3854358" cy="155034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2">
            <a:extLst>
              <a:ext uri="{FF2B5EF4-FFF2-40B4-BE49-F238E27FC236}">
                <a16:creationId xmlns:a16="http://schemas.microsoft.com/office/drawing/2014/main" id="{CC5D8D9B-27CD-4702-99CD-42CA07778833}"/>
              </a:ext>
            </a:extLst>
          </p:cNvPr>
          <p:cNvPicPr>
            <a:picLocks noChangeAspect="1"/>
          </p:cNvPicPr>
          <p:nvPr>
            <p:custDataLst>
              <p:tags r:id="rId1"/>
            </p:custDataLst>
          </p:nvPr>
        </p:nvPicPr>
        <p:blipFill rotWithShape="1">
          <a:blip r:embed="rId5" cstate="screen">
            <a:clrChange>
              <a:clrFrom>
                <a:srgbClr val="000000">
                  <a:alpha val="0"/>
                </a:srgbClr>
              </a:clrFrom>
              <a:clrTo>
                <a:srgbClr val="000000">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6217921" y="2439990"/>
            <a:ext cx="2310820" cy="1492379"/>
          </a:xfrm>
          <a:prstGeom prst="rect">
            <a:avLst/>
          </a:prstGeom>
        </p:spPr>
      </p:pic>
      <p:cxnSp>
        <p:nvCxnSpPr>
          <p:cNvPr id="17" name="Gerader Verbinder 16">
            <a:extLst>
              <a:ext uri="{FF2B5EF4-FFF2-40B4-BE49-F238E27FC236}">
                <a16:creationId xmlns:a16="http://schemas.microsoft.com/office/drawing/2014/main" id="{8F7B95AD-F091-4E9C-8288-55158ABE0E8C}"/>
              </a:ext>
            </a:extLst>
          </p:cNvPr>
          <p:cNvCxnSpPr>
            <a:cxnSpLocks/>
            <a:stCxn id="7" idx="3"/>
            <a:endCxn id="11" idx="1"/>
          </p:cNvCxnSpPr>
          <p:nvPr/>
        </p:nvCxnSpPr>
        <p:spPr bwMode="auto">
          <a:xfrm flipV="1">
            <a:off x="2261190" y="5157638"/>
            <a:ext cx="1319143" cy="4630"/>
          </a:xfrm>
          <a:prstGeom prst="line">
            <a:avLst/>
          </a:prstGeom>
          <a:solidFill>
            <a:schemeClr val="tx2"/>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Verbinder: gewinkelt 23">
            <a:extLst>
              <a:ext uri="{FF2B5EF4-FFF2-40B4-BE49-F238E27FC236}">
                <a16:creationId xmlns:a16="http://schemas.microsoft.com/office/drawing/2014/main" id="{0378FD55-8C37-4F82-B60D-A9E1D733125D}"/>
              </a:ext>
            </a:extLst>
          </p:cNvPr>
          <p:cNvCxnSpPr>
            <a:cxnSpLocks/>
            <a:stCxn id="11" idx="3"/>
            <a:endCxn id="14" idx="0"/>
          </p:cNvCxnSpPr>
          <p:nvPr/>
        </p:nvCxnSpPr>
        <p:spPr bwMode="auto">
          <a:xfrm flipV="1">
            <a:off x="4947065" y="4668892"/>
            <a:ext cx="2426266" cy="488746"/>
          </a:xfrm>
          <a:prstGeom prst="bentConnector4">
            <a:avLst>
              <a:gd name="adj1" fmla="val 32144"/>
              <a:gd name="adj2" fmla="val 159982"/>
            </a:avLst>
          </a:prstGeom>
          <a:solidFill>
            <a:schemeClr val="tx2"/>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Verbinder: gewinkelt 33">
            <a:extLst>
              <a:ext uri="{FF2B5EF4-FFF2-40B4-BE49-F238E27FC236}">
                <a16:creationId xmlns:a16="http://schemas.microsoft.com/office/drawing/2014/main" id="{E71B52E5-7D03-43B5-96FB-CFDC7CA4BAAE}"/>
              </a:ext>
            </a:extLst>
          </p:cNvPr>
          <p:cNvCxnSpPr>
            <a:cxnSpLocks/>
          </p:cNvCxnSpPr>
          <p:nvPr/>
        </p:nvCxnSpPr>
        <p:spPr bwMode="auto">
          <a:xfrm rot="16200000" flipH="1">
            <a:off x="7281539" y="4198659"/>
            <a:ext cx="867427" cy="266696"/>
          </a:xfrm>
          <a:prstGeom prst="bentConnector3">
            <a:avLst>
              <a:gd name="adj1" fmla="val 50000"/>
            </a:avLst>
          </a:prstGeom>
          <a:solidFill>
            <a:schemeClr val="tx2"/>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Verbinder: gewinkelt 44">
            <a:extLst>
              <a:ext uri="{FF2B5EF4-FFF2-40B4-BE49-F238E27FC236}">
                <a16:creationId xmlns:a16="http://schemas.microsoft.com/office/drawing/2014/main" id="{7E057847-A7A6-44E4-B1DE-F7FFEBD6C183}"/>
              </a:ext>
            </a:extLst>
          </p:cNvPr>
          <p:cNvCxnSpPr>
            <a:cxnSpLocks/>
            <a:stCxn id="13" idx="3"/>
            <a:endCxn id="15" idx="2"/>
          </p:cNvCxnSpPr>
          <p:nvPr/>
        </p:nvCxnSpPr>
        <p:spPr bwMode="auto">
          <a:xfrm flipV="1">
            <a:off x="8528741" y="2904240"/>
            <a:ext cx="1736080" cy="281940"/>
          </a:xfrm>
          <a:prstGeom prst="bentConnector2">
            <a:avLst/>
          </a:prstGeom>
          <a:solidFill>
            <a:schemeClr val="tx2"/>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678921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3E6329-95F3-4717-AD66-53321301DA2B}"/>
              </a:ext>
            </a:extLst>
          </p:cNvPr>
          <p:cNvSpPr>
            <a:spLocks noGrp="1"/>
          </p:cNvSpPr>
          <p:nvPr>
            <p:ph type="title"/>
          </p:nvPr>
        </p:nvSpPr>
        <p:spPr/>
        <p:txBody>
          <a:bodyPr/>
          <a:lstStyle/>
          <a:p>
            <a:r>
              <a:rPr lang="de-DE" dirty="0"/>
              <a:t>Data mapping</a:t>
            </a:r>
          </a:p>
        </p:txBody>
      </p:sp>
      <p:sp>
        <p:nvSpPr>
          <p:cNvPr id="8" name="Rectangle 7">
            <a:extLst>
              <a:ext uri="{FF2B5EF4-FFF2-40B4-BE49-F238E27FC236}">
                <a16:creationId xmlns:a16="http://schemas.microsoft.com/office/drawing/2014/main" id="{3CBA8F74-0426-4D71-84ED-45552F21AE66}"/>
              </a:ext>
            </a:extLst>
          </p:cNvPr>
          <p:cNvSpPr/>
          <p:nvPr/>
        </p:nvSpPr>
        <p:spPr bwMode="auto">
          <a:xfrm>
            <a:off x="3968880" y="1440000"/>
            <a:ext cx="3089030" cy="4399117"/>
          </a:xfrm>
          <a:prstGeom prst="rect">
            <a:avLst/>
          </a:prstGeom>
          <a:solidFill>
            <a:srgbClr val="00B0F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endParaRPr>
          </a:p>
        </p:txBody>
      </p:sp>
      <p:sp>
        <p:nvSpPr>
          <p:cNvPr id="9" name="Rectangle 8">
            <a:extLst>
              <a:ext uri="{FF2B5EF4-FFF2-40B4-BE49-F238E27FC236}">
                <a16:creationId xmlns:a16="http://schemas.microsoft.com/office/drawing/2014/main" id="{6658BF77-1B9C-4DB0-B5DD-E2FDD913222D}"/>
              </a:ext>
            </a:extLst>
          </p:cNvPr>
          <p:cNvSpPr/>
          <p:nvPr/>
        </p:nvSpPr>
        <p:spPr bwMode="auto">
          <a:xfrm>
            <a:off x="4153100" y="2047873"/>
            <a:ext cx="2801815" cy="3693045"/>
          </a:xfrm>
          <a:prstGeom prst="rect">
            <a:avLst/>
          </a:prstGeom>
          <a:solidFill>
            <a:schemeClr val="accent5">
              <a:lumMod val="40000"/>
              <a:lumOff val="60000"/>
            </a:schemeClr>
          </a:solidFill>
          <a:ln w="9525">
            <a:solidFill>
              <a:srgbClr val="005F87"/>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277B58EA-EC84-4737-8B55-F9B12D4B2E64}"/>
              </a:ext>
            </a:extLst>
          </p:cNvPr>
          <p:cNvSpPr txBox="1"/>
          <p:nvPr/>
        </p:nvSpPr>
        <p:spPr>
          <a:xfrm>
            <a:off x="4373743" y="2136391"/>
            <a:ext cx="1383324" cy="388981"/>
          </a:xfrm>
          <a:prstGeom prst="rect">
            <a:avLst/>
          </a:prstGeom>
          <a:noFill/>
        </p:spPr>
        <p:txBody>
          <a:bodyPr wrap="square" lIns="0" tIns="0" rIns="0" bIns="0" rtlCol="0">
            <a:noAutofit/>
          </a:bodyPr>
          <a:lstStyle/>
          <a:p>
            <a:pPr>
              <a:lnSpc>
                <a:spcPct val="110000"/>
              </a:lnSpc>
              <a:spcBef>
                <a:spcPts val="0"/>
              </a:spcBef>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Asset Core Type</a:t>
            </a:r>
          </a:p>
        </p:txBody>
      </p:sp>
      <p:sp>
        <p:nvSpPr>
          <p:cNvPr id="11" name="TextBox 10">
            <a:extLst>
              <a:ext uri="{FF2B5EF4-FFF2-40B4-BE49-F238E27FC236}">
                <a16:creationId xmlns:a16="http://schemas.microsoft.com/office/drawing/2014/main" id="{6DA3C754-70CC-4044-ABB9-D89469BB7831}"/>
              </a:ext>
            </a:extLst>
          </p:cNvPr>
          <p:cNvSpPr txBox="1"/>
          <p:nvPr/>
        </p:nvSpPr>
        <p:spPr>
          <a:xfrm>
            <a:off x="4200828" y="1548364"/>
            <a:ext cx="1383324" cy="388981"/>
          </a:xfrm>
          <a:prstGeom prst="rect">
            <a:avLst/>
          </a:prstGeom>
          <a:noFill/>
        </p:spPr>
        <p:txBody>
          <a:bodyPr wrap="square" lIns="0" tIns="0" rIns="0" bIns="0" rtlCol="0">
            <a:noAutofit/>
          </a:bodyPr>
          <a:lstStyle/>
          <a:p>
            <a:pPr>
              <a:lnSpc>
                <a:spcPct val="110000"/>
              </a:lnSpc>
              <a:spcBef>
                <a:spcPts val="0"/>
              </a:spcBef>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Physical Asset</a:t>
            </a:r>
          </a:p>
        </p:txBody>
      </p:sp>
      <p:sp>
        <p:nvSpPr>
          <p:cNvPr id="12" name="Rectangle 11">
            <a:extLst>
              <a:ext uri="{FF2B5EF4-FFF2-40B4-BE49-F238E27FC236}">
                <a16:creationId xmlns:a16="http://schemas.microsoft.com/office/drawing/2014/main" id="{6B1BB924-B5FF-4A43-8D9F-36B2291567AF}"/>
              </a:ext>
            </a:extLst>
          </p:cNvPr>
          <p:cNvSpPr/>
          <p:nvPr/>
        </p:nvSpPr>
        <p:spPr bwMode="auto">
          <a:xfrm>
            <a:off x="4373743" y="2606267"/>
            <a:ext cx="2483200" cy="2983295"/>
          </a:xfrm>
          <a:prstGeom prst="rect">
            <a:avLst/>
          </a:prstGeom>
          <a:solidFill>
            <a:schemeClr val="accent5">
              <a:lumMod val="20000"/>
              <a:lumOff val="80000"/>
            </a:schemeClr>
          </a:solidFill>
          <a:ln w="9525">
            <a:solidFill>
              <a:srgbClr val="005F87"/>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TextBox 12">
            <a:extLst>
              <a:ext uri="{FF2B5EF4-FFF2-40B4-BE49-F238E27FC236}">
                <a16:creationId xmlns:a16="http://schemas.microsoft.com/office/drawing/2014/main" id="{33F408B0-3791-4978-B0EB-C1AFCCB8AB0D}"/>
              </a:ext>
            </a:extLst>
          </p:cNvPr>
          <p:cNvSpPr txBox="1"/>
          <p:nvPr/>
        </p:nvSpPr>
        <p:spPr>
          <a:xfrm>
            <a:off x="4556288" y="2744264"/>
            <a:ext cx="1383324" cy="388981"/>
          </a:xfrm>
          <a:prstGeom prst="rect">
            <a:avLst/>
          </a:prstGeom>
          <a:noFill/>
        </p:spPr>
        <p:txBody>
          <a:bodyPr wrap="square" lIns="0" tIns="0" rIns="0" bIns="0" rtlCol="0">
            <a:noAutofit/>
          </a:bodyPr>
          <a:lstStyle/>
          <a:p>
            <a:pPr>
              <a:lnSpc>
                <a:spcPct val="110000"/>
              </a:lnSpc>
              <a:spcBef>
                <a:spcPts val="0"/>
              </a:spcBef>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Data Source</a:t>
            </a:r>
          </a:p>
        </p:txBody>
      </p:sp>
      <p:sp>
        <p:nvSpPr>
          <p:cNvPr id="14" name="Rounded Rectangle 7">
            <a:extLst>
              <a:ext uri="{FF2B5EF4-FFF2-40B4-BE49-F238E27FC236}">
                <a16:creationId xmlns:a16="http://schemas.microsoft.com/office/drawing/2014/main" id="{D0B1B6FC-C206-455A-BBFA-84D0E877B097}"/>
              </a:ext>
            </a:extLst>
          </p:cNvPr>
          <p:cNvSpPr/>
          <p:nvPr/>
        </p:nvSpPr>
        <p:spPr bwMode="auto">
          <a:xfrm>
            <a:off x="4615323" y="3472258"/>
            <a:ext cx="2069962" cy="374792"/>
          </a:xfrm>
          <a:prstGeom prst="roundRect">
            <a:avLst/>
          </a:prstGeom>
          <a:solidFill>
            <a:schemeClr val="bg1"/>
          </a:solidFill>
          <a:ln>
            <a:solidFill>
              <a:srgbClr val="2387AA"/>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Data Point 1</a:t>
            </a:r>
          </a:p>
        </p:txBody>
      </p:sp>
      <p:sp>
        <p:nvSpPr>
          <p:cNvPr id="15" name="Rounded Rectangle 34">
            <a:extLst>
              <a:ext uri="{FF2B5EF4-FFF2-40B4-BE49-F238E27FC236}">
                <a16:creationId xmlns:a16="http://schemas.microsoft.com/office/drawing/2014/main" id="{A23904DA-B8EB-44D4-97F4-412ED3C4B261}"/>
              </a:ext>
            </a:extLst>
          </p:cNvPr>
          <p:cNvSpPr/>
          <p:nvPr/>
        </p:nvSpPr>
        <p:spPr bwMode="auto">
          <a:xfrm>
            <a:off x="4615323" y="4097914"/>
            <a:ext cx="2069962" cy="374792"/>
          </a:xfrm>
          <a:prstGeom prst="roundRect">
            <a:avLst/>
          </a:prstGeom>
          <a:solidFill>
            <a:schemeClr val="bg1"/>
          </a:solidFill>
          <a:ln>
            <a:solidFill>
              <a:srgbClr val="2387AA"/>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Data Point 2</a:t>
            </a:r>
          </a:p>
        </p:txBody>
      </p:sp>
      <p:sp>
        <p:nvSpPr>
          <p:cNvPr id="16" name="Rounded Rectangle 36">
            <a:extLst>
              <a:ext uri="{FF2B5EF4-FFF2-40B4-BE49-F238E27FC236}">
                <a16:creationId xmlns:a16="http://schemas.microsoft.com/office/drawing/2014/main" id="{D7AADEAD-6257-499D-B5A8-6670059D0EA4}"/>
              </a:ext>
            </a:extLst>
          </p:cNvPr>
          <p:cNvSpPr/>
          <p:nvPr/>
        </p:nvSpPr>
        <p:spPr bwMode="auto">
          <a:xfrm>
            <a:off x="4615323" y="4723570"/>
            <a:ext cx="2069962" cy="374792"/>
          </a:xfrm>
          <a:prstGeom prst="roundRect">
            <a:avLst/>
          </a:prstGeom>
          <a:solidFill>
            <a:schemeClr val="bg1"/>
          </a:solidFill>
          <a:ln>
            <a:solidFill>
              <a:srgbClr val="2387AA"/>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Data Point 3</a:t>
            </a:r>
          </a:p>
        </p:txBody>
      </p:sp>
      <p:sp>
        <p:nvSpPr>
          <p:cNvPr id="17" name="Rectangle 16">
            <a:extLst>
              <a:ext uri="{FF2B5EF4-FFF2-40B4-BE49-F238E27FC236}">
                <a16:creationId xmlns:a16="http://schemas.microsoft.com/office/drawing/2014/main" id="{07401ECA-856D-470D-8064-5529568ED46D}"/>
              </a:ext>
            </a:extLst>
          </p:cNvPr>
          <p:cNvSpPr/>
          <p:nvPr/>
        </p:nvSpPr>
        <p:spPr bwMode="auto">
          <a:xfrm>
            <a:off x="8261198" y="1440000"/>
            <a:ext cx="3089030" cy="4399117"/>
          </a:xfrm>
          <a:prstGeom prst="rect">
            <a:avLst/>
          </a:prstGeom>
          <a:solidFill>
            <a:srgbClr val="00B0F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endParaRPr>
          </a:p>
        </p:txBody>
      </p:sp>
      <p:sp>
        <p:nvSpPr>
          <p:cNvPr id="18" name="Rectangle 17">
            <a:extLst>
              <a:ext uri="{FF2B5EF4-FFF2-40B4-BE49-F238E27FC236}">
                <a16:creationId xmlns:a16="http://schemas.microsoft.com/office/drawing/2014/main" id="{3434F297-0837-40CC-A8DE-3883C03D7727}"/>
              </a:ext>
            </a:extLst>
          </p:cNvPr>
          <p:cNvSpPr/>
          <p:nvPr/>
        </p:nvSpPr>
        <p:spPr bwMode="auto">
          <a:xfrm>
            <a:off x="8445418" y="2047873"/>
            <a:ext cx="2801815" cy="3693045"/>
          </a:xfrm>
          <a:prstGeom prst="rect">
            <a:avLst/>
          </a:prstGeom>
          <a:solidFill>
            <a:schemeClr val="accent5">
              <a:lumMod val="40000"/>
              <a:lumOff val="60000"/>
            </a:schemeClr>
          </a:solidFill>
          <a:ln w="9525">
            <a:solidFill>
              <a:srgbClr val="005F87"/>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9" name="TextBox 18">
            <a:extLst>
              <a:ext uri="{FF2B5EF4-FFF2-40B4-BE49-F238E27FC236}">
                <a16:creationId xmlns:a16="http://schemas.microsoft.com/office/drawing/2014/main" id="{CC985AE1-890B-4C1F-975C-CDE18CA831B3}"/>
              </a:ext>
            </a:extLst>
          </p:cNvPr>
          <p:cNvSpPr txBox="1"/>
          <p:nvPr/>
        </p:nvSpPr>
        <p:spPr>
          <a:xfrm>
            <a:off x="8666061" y="2136391"/>
            <a:ext cx="1383324" cy="388981"/>
          </a:xfrm>
          <a:prstGeom prst="rect">
            <a:avLst/>
          </a:prstGeom>
          <a:noFill/>
        </p:spPr>
        <p:txBody>
          <a:bodyPr wrap="square" lIns="0" tIns="0" rIns="0" bIns="0" rtlCol="0">
            <a:noAutofit/>
          </a:bodyPr>
          <a:lstStyle/>
          <a:p>
            <a:pPr>
              <a:lnSpc>
                <a:spcPct val="110000"/>
              </a:lnSpc>
              <a:spcBef>
                <a:spcPts val="0"/>
              </a:spcBef>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Asset </a:t>
            </a:r>
            <a:r>
              <a:rPr lang="de-DE" sz="1600" b="1" dirty="0">
                <a:latin typeface="Calibri" panose="020F0502020204030204" pitchFamily="34" charset="0"/>
                <a:ea typeface="Arial Unicode MS" panose="020B0604020202020204" pitchFamily="34" charset="-128"/>
                <a:cs typeface="Calibri" panose="020F0502020204030204" pitchFamily="34" charset="0"/>
              </a:rPr>
              <a:t>Type</a:t>
            </a:r>
            <a:endPar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endParaRPr>
          </a:p>
        </p:txBody>
      </p:sp>
      <p:sp>
        <p:nvSpPr>
          <p:cNvPr id="20" name="TextBox 19">
            <a:extLst>
              <a:ext uri="{FF2B5EF4-FFF2-40B4-BE49-F238E27FC236}">
                <a16:creationId xmlns:a16="http://schemas.microsoft.com/office/drawing/2014/main" id="{82370C8A-E455-49AB-882B-152C84B14565}"/>
              </a:ext>
            </a:extLst>
          </p:cNvPr>
          <p:cNvSpPr txBox="1"/>
          <p:nvPr/>
        </p:nvSpPr>
        <p:spPr>
          <a:xfrm>
            <a:off x="8493146" y="1548364"/>
            <a:ext cx="1383324" cy="388981"/>
          </a:xfrm>
          <a:prstGeom prst="rect">
            <a:avLst/>
          </a:prstGeom>
          <a:noFill/>
        </p:spPr>
        <p:txBody>
          <a:bodyPr wrap="square" lIns="0" tIns="0" rIns="0" bIns="0" rtlCol="0">
            <a:noAutofit/>
          </a:bodyPr>
          <a:lstStyle/>
          <a:p>
            <a:pPr>
              <a:lnSpc>
                <a:spcPct val="110000"/>
              </a:lnSpc>
              <a:spcBef>
                <a:spcPts val="0"/>
              </a:spcBef>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Virtual Asset</a:t>
            </a:r>
          </a:p>
        </p:txBody>
      </p:sp>
      <p:sp>
        <p:nvSpPr>
          <p:cNvPr id="21" name="Rectangle 20">
            <a:extLst>
              <a:ext uri="{FF2B5EF4-FFF2-40B4-BE49-F238E27FC236}">
                <a16:creationId xmlns:a16="http://schemas.microsoft.com/office/drawing/2014/main" id="{2783A068-B583-47DD-B894-ADE0C5DCE9A1}"/>
              </a:ext>
            </a:extLst>
          </p:cNvPr>
          <p:cNvSpPr/>
          <p:nvPr/>
        </p:nvSpPr>
        <p:spPr bwMode="auto">
          <a:xfrm>
            <a:off x="8666061" y="2606267"/>
            <a:ext cx="2483200" cy="2983295"/>
          </a:xfrm>
          <a:prstGeom prst="rect">
            <a:avLst/>
          </a:prstGeom>
          <a:solidFill>
            <a:schemeClr val="accent5">
              <a:lumMod val="20000"/>
              <a:lumOff val="80000"/>
            </a:schemeClr>
          </a:solidFill>
          <a:ln w="9525">
            <a:solidFill>
              <a:srgbClr val="005F87"/>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2" name="TextBox 21">
            <a:extLst>
              <a:ext uri="{FF2B5EF4-FFF2-40B4-BE49-F238E27FC236}">
                <a16:creationId xmlns:a16="http://schemas.microsoft.com/office/drawing/2014/main" id="{3A1AF9EE-F019-4608-9BD7-4A5313E77547}"/>
              </a:ext>
            </a:extLst>
          </p:cNvPr>
          <p:cNvSpPr txBox="1"/>
          <p:nvPr/>
        </p:nvSpPr>
        <p:spPr>
          <a:xfrm>
            <a:off x="8848606" y="2744264"/>
            <a:ext cx="1383324" cy="388981"/>
          </a:xfrm>
          <a:prstGeom prst="rect">
            <a:avLst/>
          </a:prstGeom>
          <a:noFill/>
        </p:spPr>
        <p:txBody>
          <a:bodyPr wrap="square" lIns="0" tIns="0" rIns="0" bIns="0" rtlCol="0">
            <a:noAutofit/>
          </a:bodyPr>
          <a:lstStyle/>
          <a:p>
            <a:pPr>
              <a:lnSpc>
                <a:spcPct val="110000"/>
              </a:lnSpc>
              <a:spcBef>
                <a:spcPts val="0"/>
              </a:spcBef>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Aspect</a:t>
            </a:r>
          </a:p>
        </p:txBody>
      </p:sp>
      <p:sp>
        <p:nvSpPr>
          <p:cNvPr id="23" name="Rounded Rectangle 47">
            <a:extLst>
              <a:ext uri="{FF2B5EF4-FFF2-40B4-BE49-F238E27FC236}">
                <a16:creationId xmlns:a16="http://schemas.microsoft.com/office/drawing/2014/main" id="{85EDB9E0-6C74-4E31-833E-0A5C3DF49D3F}"/>
              </a:ext>
            </a:extLst>
          </p:cNvPr>
          <p:cNvSpPr/>
          <p:nvPr/>
        </p:nvSpPr>
        <p:spPr bwMode="auto">
          <a:xfrm>
            <a:off x="8907641" y="3472258"/>
            <a:ext cx="2069962" cy="374792"/>
          </a:xfrm>
          <a:prstGeom prst="roundRect">
            <a:avLst/>
          </a:prstGeom>
          <a:solidFill>
            <a:schemeClr val="bg1"/>
          </a:solidFill>
          <a:ln>
            <a:solidFill>
              <a:srgbClr val="2387AA"/>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Variable 1</a:t>
            </a:r>
          </a:p>
        </p:txBody>
      </p:sp>
      <p:sp>
        <p:nvSpPr>
          <p:cNvPr id="24" name="Rounded Rectangle 48">
            <a:extLst>
              <a:ext uri="{FF2B5EF4-FFF2-40B4-BE49-F238E27FC236}">
                <a16:creationId xmlns:a16="http://schemas.microsoft.com/office/drawing/2014/main" id="{490E8B52-67E3-47E1-9CEA-471BC138C782}"/>
              </a:ext>
            </a:extLst>
          </p:cNvPr>
          <p:cNvSpPr/>
          <p:nvPr/>
        </p:nvSpPr>
        <p:spPr bwMode="auto">
          <a:xfrm>
            <a:off x="8907641" y="4097914"/>
            <a:ext cx="2069962" cy="374792"/>
          </a:xfrm>
          <a:prstGeom prst="roundRect">
            <a:avLst/>
          </a:prstGeom>
          <a:solidFill>
            <a:schemeClr val="bg1"/>
          </a:solidFill>
          <a:ln>
            <a:solidFill>
              <a:srgbClr val="2387AA"/>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b="1" dirty="0">
                <a:latin typeface="Calibri" panose="020F0502020204030204" pitchFamily="34" charset="0"/>
                <a:ea typeface="Arial Unicode MS" panose="020B0604020202020204" pitchFamily="34" charset="-128"/>
                <a:cs typeface="Calibri" panose="020F0502020204030204" pitchFamily="34" charset="0"/>
              </a:rPr>
              <a:t>Variable 2</a:t>
            </a:r>
            <a:endPar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endParaRPr>
          </a:p>
        </p:txBody>
      </p:sp>
      <p:sp>
        <p:nvSpPr>
          <p:cNvPr id="25" name="Rounded Rectangle 49">
            <a:extLst>
              <a:ext uri="{FF2B5EF4-FFF2-40B4-BE49-F238E27FC236}">
                <a16:creationId xmlns:a16="http://schemas.microsoft.com/office/drawing/2014/main" id="{7DB63208-9AB3-41E2-BC4D-B9F618707C85}"/>
              </a:ext>
            </a:extLst>
          </p:cNvPr>
          <p:cNvSpPr/>
          <p:nvPr/>
        </p:nvSpPr>
        <p:spPr bwMode="auto">
          <a:xfrm>
            <a:off x="8907641" y="4723570"/>
            <a:ext cx="2069962" cy="374792"/>
          </a:xfrm>
          <a:prstGeom prst="roundRect">
            <a:avLst/>
          </a:prstGeom>
          <a:solidFill>
            <a:schemeClr val="bg1"/>
          </a:solidFill>
          <a:ln>
            <a:solidFill>
              <a:srgbClr val="2387AA"/>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b="1" dirty="0">
                <a:latin typeface="Calibri" panose="020F0502020204030204" pitchFamily="34" charset="0"/>
                <a:ea typeface="Arial Unicode MS" panose="020B0604020202020204" pitchFamily="34" charset="-128"/>
                <a:cs typeface="Calibri" panose="020F0502020204030204" pitchFamily="34" charset="0"/>
              </a:rPr>
              <a:t>Variable 3</a:t>
            </a:r>
            <a:endPar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endParaRPr>
          </a:p>
        </p:txBody>
      </p:sp>
      <p:sp>
        <p:nvSpPr>
          <p:cNvPr id="26" name="Rectangle 25">
            <a:extLst>
              <a:ext uri="{FF2B5EF4-FFF2-40B4-BE49-F238E27FC236}">
                <a16:creationId xmlns:a16="http://schemas.microsoft.com/office/drawing/2014/main" id="{26276C97-40A6-4B45-B035-31BBC495DAFF}"/>
              </a:ext>
            </a:extLst>
          </p:cNvPr>
          <p:cNvSpPr/>
          <p:nvPr/>
        </p:nvSpPr>
        <p:spPr bwMode="auto">
          <a:xfrm>
            <a:off x="817157" y="2284639"/>
            <a:ext cx="2519832" cy="3335063"/>
          </a:xfrm>
          <a:prstGeom prst="rect">
            <a:avLst/>
          </a:prstGeom>
          <a:solidFill>
            <a:srgbClr val="EB780A"/>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7" name="TextBox 26">
            <a:extLst>
              <a:ext uri="{FF2B5EF4-FFF2-40B4-BE49-F238E27FC236}">
                <a16:creationId xmlns:a16="http://schemas.microsoft.com/office/drawing/2014/main" id="{07BBDEF4-BCA4-4809-A332-CC3D5426872D}"/>
              </a:ext>
            </a:extLst>
          </p:cNvPr>
          <p:cNvSpPr txBox="1"/>
          <p:nvPr/>
        </p:nvSpPr>
        <p:spPr>
          <a:xfrm>
            <a:off x="852117" y="2437098"/>
            <a:ext cx="2449911" cy="247915"/>
          </a:xfrm>
          <a:prstGeom prst="rect">
            <a:avLst/>
          </a:prstGeom>
          <a:noFill/>
        </p:spPr>
        <p:txBody>
          <a:bodyPr wrap="square" lIns="0" tIns="0" rIns="0" bIns="0" rtlCol="0">
            <a:noAutofit/>
          </a:bodyPr>
          <a:lstStyle/>
          <a:p>
            <a:pPr algn="ctr">
              <a:lnSpc>
                <a:spcPct val="110000"/>
              </a:lnSpc>
              <a:spcBef>
                <a:spcPts val="0"/>
              </a:spcBef>
            </a:pPr>
            <a:r>
              <a:rPr lang="de-DE" sz="1600" b="1" dirty="0" err="1">
                <a:solidFill>
                  <a:schemeClr val="tx1"/>
                </a:solidFill>
                <a:latin typeface="+mn-lt"/>
                <a:ea typeface="Arial Unicode MS" panose="020B0604020202020204" pitchFamily="34" charset="-128"/>
                <a:cs typeface="Arial Unicode MS" panose="020B0604020202020204" pitchFamily="34" charset="-128"/>
              </a:rPr>
              <a:t>devices</a:t>
            </a:r>
            <a:endParaRPr lang="de-DE" sz="1600" b="1" dirty="0">
              <a:solidFill>
                <a:schemeClr val="tx1"/>
              </a:solidFill>
              <a:latin typeface="+mn-lt"/>
              <a:ea typeface="Arial Unicode MS" panose="020B0604020202020204" pitchFamily="34" charset="-128"/>
              <a:cs typeface="Arial Unicode MS" panose="020B0604020202020204" pitchFamily="34" charset="-128"/>
            </a:endParaRPr>
          </a:p>
        </p:txBody>
      </p:sp>
      <p:sp>
        <p:nvSpPr>
          <p:cNvPr id="28" name="Rectangle 27">
            <a:extLst>
              <a:ext uri="{FF2B5EF4-FFF2-40B4-BE49-F238E27FC236}">
                <a16:creationId xmlns:a16="http://schemas.microsoft.com/office/drawing/2014/main" id="{62B05F41-C110-4A9D-927A-82CDA16059DA}"/>
              </a:ext>
            </a:extLst>
          </p:cNvPr>
          <p:cNvSpPr/>
          <p:nvPr/>
        </p:nvSpPr>
        <p:spPr bwMode="auto">
          <a:xfrm>
            <a:off x="976777" y="3096995"/>
            <a:ext cx="2200589" cy="2389452"/>
          </a:xfrm>
          <a:prstGeom prst="rect">
            <a:avLst/>
          </a:prstGeom>
          <a:solidFill>
            <a:schemeClr val="accent3">
              <a:lumMod val="40000"/>
              <a:lumOff val="6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9" name="Rounded Rectangle 20">
            <a:extLst>
              <a:ext uri="{FF2B5EF4-FFF2-40B4-BE49-F238E27FC236}">
                <a16:creationId xmlns:a16="http://schemas.microsoft.com/office/drawing/2014/main" id="{729DC14E-BD2E-4154-B52F-CC65373249A8}"/>
              </a:ext>
            </a:extLst>
          </p:cNvPr>
          <p:cNvSpPr/>
          <p:nvPr/>
        </p:nvSpPr>
        <p:spPr bwMode="auto">
          <a:xfrm>
            <a:off x="1049306" y="3424553"/>
            <a:ext cx="2009670" cy="477499"/>
          </a:xfrm>
          <a:prstGeom prst="roundRect">
            <a:avLst/>
          </a:prstGeom>
          <a:solidFill>
            <a:schemeClr val="accent3">
              <a:lumMod val="20000"/>
              <a:lumOff val="8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Sensor Data 1</a:t>
            </a:r>
          </a:p>
        </p:txBody>
      </p:sp>
      <p:cxnSp>
        <p:nvCxnSpPr>
          <p:cNvPr id="30" name="Straight Arrow Connector 29">
            <a:extLst>
              <a:ext uri="{FF2B5EF4-FFF2-40B4-BE49-F238E27FC236}">
                <a16:creationId xmlns:a16="http://schemas.microsoft.com/office/drawing/2014/main" id="{372B9555-FFE7-42D6-8F31-B6607D642DBC}"/>
              </a:ext>
            </a:extLst>
          </p:cNvPr>
          <p:cNvCxnSpPr>
            <a:stCxn id="29" idx="3"/>
            <a:endCxn id="14" idx="1"/>
          </p:cNvCxnSpPr>
          <p:nvPr/>
        </p:nvCxnSpPr>
        <p:spPr bwMode="auto">
          <a:xfrm flipV="1">
            <a:off x="3058976" y="3659654"/>
            <a:ext cx="1556347" cy="3649"/>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1" name="Rounded Rectangle 55">
            <a:extLst>
              <a:ext uri="{FF2B5EF4-FFF2-40B4-BE49-F238E27FC236}">
                <a16:creationId xmlns:a16="http://schemas.microsoft.com/office/drawing/2014/main" id="{06FA3287-6FBD-46C7-9C2F-52F1E57E6AA2}"/>
              </a:ext>
            </a:extLst>
          </p:cNvPr>
          <p:cNvSpPr/>
          <p:nvPr/>
        </p:nvSpPr>
        <p:spPr bwMode="auto">
          <a:xfrm>
            <a:off x="1049306" y="4051452"/>
            <a:ext cx="2009670" cy="477499"/>
          </a:xfrm>
          <a:prstGeom prst="roundRect">
            <a:avLst/>
          </a:prstGeom>
          <a:solidFill>
            <a:schemeClr val="accent3">
              <a:lumMod val="20000"/>
              <a:lumOff val="8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Sensor Data 2</a:t>
            </a:r>
          </a:p>
        </p:txBody>
      </p:sp>
      <p:sp>
        <p:nvSpPr>
          <p:cNvPr id="32" name="Rounded Rectangle 56">
            <a:extLst>
              <a:ext uri="{FF2B5EF4-FFF2-40B4-BE49-F238E27FC236}">
                <a16:creationId xmlns:a16="http://schemas.microsoft.com/office/drawing/2014/main" id="{65BBF60F-DD5C-4532-B0E8-1363F226ABD7}"/>
              </a:ext>
            </a:extLst>
          </p:cNvPr>
          <p:cNvSpPr/>
          <p:nvPr/>
        </p:nvSpPr>
        <p:spPr bwMode="auto">
          <a:xfrm>
            <a:off x="1072236" y="4673536"/>
            <a:ext cx="2009670" cy="477499"/>
          </a:xfrm>
          <a:prstGeom prst="roundRect">
            <a:avLst/>
          </a:prstGeom>
          <a:solidFill>
            <a:schemeClr val="accent3">
              <a:lumMod val="20000"/>
              <a:lumOff val="80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b="1" dirty="0">
                <a:solidFill>
                  <a:schemeClr val="tx1"/>
                </a:solidFill>
                <a:latin typeface="Calibri" panose="020F0502020204030204" pitchFamily="34" charset="0"/>
                <a:ea typeface="Arial Unicode MS" panose="020B0604020202020204" pitchFamily="34" charset="-128"/>
                <a:cs typeface="Calibri" panose="020F0502020204030204" pitchFamily="34" charset="0"/>
              </a:rPr>
              <a:t>Sensor Data 3</a:t>
            </a:r>
          </a:p>
        </p:txBody>
      </p:sp>
      <p:cxnSp>
        <p:nvCxnSpPr>
          <p:cNvPr id="33" name="Straight Arrow Connector 32">
            <a:extLst>
              <a:ext uri="{FF2B5EF4-FFF2-40B4-BE49-F238E27FC236}">
                <a16:creationId xmlns:a16="http://schemas.microsoft.com/office/drawing/2014/main" id="{96820B05-085E-4D53-A1F6-5B3B6828C4AE}"/>
              </a:ext>
            </a:extLst>
          </p:cNvPr>
          <p:cNvCxnSpPr>
            <a:stCxn id="31" idx="3"/>
            <a:endCxn id="15" idx="1"/>
          </p:cNvCxnSpPr>
          <p:nvPr/>
        </p:nvCxnSpPr>
        <p:spPr bwMode="auto">
          <a:xfrm flipV="1">
            <a:off x="3058976" y="4285310"/>
            <a:ext cx="1556347" cy="4892"/>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E657A9C9-A47E-4E11-9D2B-B4A12C16EC90}"/>
              </a:ext>
            </a:extLst>
          </p:cNvPr>
          <p:cNvCxnSpPr>
            <a:stCxn id="32" idx="3"/>
            <a:endCxn id="16" idx="1"/>
          </p:cNvCxnSpPr>
          <p:nvPr/>
        </p:nvCxnSpPr>
        <p:spPr bwMode="auto">
          <a:xfrm flipV="1">
            <a:off x="3081906" y="4910966"/>
            <a:ext cx="1533417" cy="1320"/>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Straight Arrow Connector 34">
            <a:extLst>
              <a:ext uri="{FF2B5EF4-FFF2-40B4-BE49-F238E27FC236}">
                <a16:creationId xmlns:a16="http://schemas.microsoft.com/office/drawing/2014/main" id="{58979777-800E-4836-BCF6-7151A94920BA}"/>
              </a:ext>
            </a:extLst>
          </p:cNvPr>
          <p:cNvCxnSpPr>
            <a:stCxn id="14" idx="3"/>
            <a:endCxn id="23" idx="1"/>
          </p:cNvCxnSpPr>
          <p:nvPr/>
        </p:nvCxnSpPr>
        <p:spPr bwMode="auto">
          <a:xfrm>
            <a:off x="6685285" y="3659654"/>
            <a:ext cx="2222356" cy="0"/>
          </a:xfrm>
          <a:prstGeom prst="straightConnector1">
            <a:avLst/>
          </a:prstGeom>
          <a:solidFill>
            <a:schemeClr val="tx2"/>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Straight Arrow Connector 35">
            <a:extLst>
              <a:ext uri="{FF2B5EF4-FFF2-40B4-BE49-F238E27FC236}">
                <a16:creationId xmlns:a16="http://schemas.microsoft.com/office/drawing/2014/main" id="{42405438-9D19-4C68-8194-270F41BE524E}"/>
              </a:ext>
            </a:extLst>
          </p:cNvPr>
          <p:cNvCxnSpPr/>
          <p:nvPr/>
        </p:nvCxnSpPr>
        <p:spPr bwMode="auto">
          <a:xfrm>
            <a:off x="6685285" y="4313499"/>
            <a:ext cx="2222356" cy="0"/>
          </a:xfrm>
          <a:prstGeom prst="straightConnector1">
            <a:avLst/>
          </a:prstGeom>
          <a:solidFill>
            <a:schemeClr val="tx2"/>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E7138FDE-47CE-40CB-BDD9-A4B6B13FBDFF}"/>
              </a:ext>
            </a:extLst>
          </p:cNvPr>
          <p:cNvCxnSpPr/>
          <p:nvPr/>
        </p:nvCxnSpPr>
        <p:spPr bwMode="auto">
          <a:xfrm>
            <a:off x="6685285" y="4910966"/>
            <a:ext cx="2222356" cy="0"/>
          </a:xfrm>
          <a:prstGeom prst="straightConnector1">
            <a:avLst/>
          </a:prstGeom>
          <a:solidFill>
            <a:schemeClr val="tx2"/>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253022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8A409-5CFC-472A-9A72-7123B2D04CF2}"/>
              </a:ext>
            </a:extLst>
          </p:cNvPr>
          <p:cNvSpPr>
            <a:spLocks noGrp="1"/>
          </p:cNvSpPr>
          <p:nvPr>
            <p:ph type="title"/>
          </p:nvPr>
        </p:nvSpPr>
        <p:spPr>
          <a:xfrm>
            <a:off x="0" y="0"/>
            <a:ext cx="12192000" cy="1440000"/>
          </a:xfrm>
        </p:spPr>
        <p:txBody>
          <a:bodyPr/>
          <a:lstStyle/>
          <a:p>
            <a:r>
              <a:rPr lang="de-DE" dirty="0"/>
              <a:t>Complex mapping</a:t>
            </a:r>
          </a:p>
        </p:txBody>
      </p:sp>
      <p:cxnSp>
        <p:nvCxnSpPr>
          <p:cNvPr id="12" name="Gerader Verbinder 11">
            <a:extLst>
              <a:ext uri="{FF2B5EF4-FFF2-40B4-BE49-F238E27FC236}">
                <a16:creationId xmlns:a16="http://schemas.microsoft.com/office/drawing/2014/main" id="{B7C61C66-783F-402E-AD6E-845A771544B2}"/>
              </a:ext>
            </a:extLst>
          </p:cNvPr>
          <p:cNvCxnSpPr>
            <a:cxnSpLocks/>
          </p:cNvCxnSpPr>
          <p:nvPr/>
        </p:nvCxnSpPr>
        <p:spPr bwMode="auto">
          <a:xfrm>
            <a:off x="4600239" y="3792286"/>
            <a:ext cx="3168101" cy="0"/>
          </a:xfrm>
          <a:prstGeom prst="line">
            <a:avLst/>
          </a:prstGeom>
          <a:solidFill>
            <a:schemeClr val="tx2"/>
          </a:solidFill>
          <a:ln w="57150" cap="flat" cmpd="sng" algn="ctr">
            <a:solidFill>
              <a:schemeClr val="bg1"/>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3" name="Textfeld 22">
            <a:extLst>
              <a:ext uri="{FF2B5EF4-FFF2-40B4-BE49-F238E27FC236}">
                <a16:creationId xmlns:a16="http://schemas.microsoft.com/office/drawing/2014/main" id="{BEF33B5B-045B-493F-AE33-710235201F5C}"/>
              </a:ext>
            </a:extLst>
          </p:cNvPr>
          <p:cNvSpPr txBox="1"/>
          <p:nvPr/>
        </p:nvSpPr>
        <p:spPr>
          <a:xfrm>
            <a:off x="3953134" y="745685"/>
            <a:ext cx="2865120" cy="537073"/>
          </a:xfrm>
          <a:prstGeom prst="rect">
            <a:avLst/>
          </a:prstGeom>
          <a:noFill/>
        </p:spPr>
        <p:txBody>
          <a:bodyPr wrap="square" lIns="0" tIns="0" rIns="0" bIns="0" rtlCol="0">
            <a:noAutofit/>
          </a:bodyPr>
          <a:lstStyle/>
          <a:p>
            <a:pPr>
              <a:lnSpc>
                <a:spcPct val="110000"/>
              </a:lnSpc>
              <a:spcBef>
                <a:spcPts val="0"/>
              </a:spcBef>
            </a:pPr>
            <a:r>
              <a:rPr lang="de-DE" sz="1600" b="1" u="sng" dirty="0" err="1">
                <a:solidFill>
                  <a:srgbClr val="00646E"/>
                </a:solidFill>
                <a:latin typeface="Arial" pitchFamily="34" charset="0"/>
                <a:ea typeface="+mj-ea"/>
                <a:cs typeface="Arial" pitchFamily="34" charset="0"/>
              </a:rPr>
              <a:t>Physical</a:t>
            </a:r>
            <a:r>
              <a:rPr lang="de-DE" sz="1000" u="sng" dirty="0">
                <a:solidFill>
                  <a:schemeClr val="tx1"/>
                </a:solidFill>
                <a:latin typeface="+mn-lt"/>
                <a:ea typeface="Arial Unicode MS" panose="020B0604020202020204" pitchFamily="34" charset="-128"/>
                <a:cs typeface="Arial Unicode MS" panose="020B0604020202020204" pitchFamily="34" charset="-128"/>
              </a:rPr>
              <a:t> </a:t>
            </a:r>
            <a:r>
              <a:rPr lang="de-DE" sz="1600" b="1" u="sng" dirty="0">
                <a:solidFill>
                  <a:srgbClr val="00646E"/>
                </a:solidFill>
                <a:latin typeface="Arial" pitchFamily="34" charset="0"/>
                <a:ea typeface="+mj-ea"/>
                <a:cs typeface="Arial" pitchFamily="34" charset="0"/>
              </a:rPr>
              <a:t>Assets</a:t>
            </a:r>
          </a:p>
        </p:txBody>
      </p:sp>
      <p:sp>
        <p:nvSpPr>
          <p:cNvPr id="25" name="Textfeld 24">
            <a:extLst>
              <a:ext uri="{FF2B5EF4-FFF2-40B4-BE49-F238E27FC236}">
                <a16:creationId xmlns:a16="http://schemas.microsoft.com/office/drawing/2014/main" id="{67E603F6-F8CB-482F-8422-D618238C0EEF}"/>
              </a:ext>
            </a:extLst>
          </p:cNvPr>
          <p:cNvSpPr txBox="1"/>
          <p:nvPr/>
        </p:nvSpPr>
        <p:spPr>
          <a:xfrm>
            <a:off x="7441972" y="745685"/>
            <a:ext cx="2865120" cy="537073"/>
          </a:xfrm>
          <a:prstGeom prst="rect">
            <a:avLst/>
          </a:prstGeom>
          <a:noFill/>
        </p:spPr>
        <p:txBody>
          <a:bodyPr wrap="square" lIns="0" tIns="0" rIns="0" bIns="0" rtlCol="0">
            <a:noAutofit/>
          </a:bodyPr>
          <a:lstStyle/>
          <a:p>
            <a:pPr>
              <a:lnSpc>
                <a:spcPct val="110000"/>
              </a:lnSpc>
              <a:spcBef>
                <a:spcPts val="0"/>
              </a:spcBef>
            </a:pPr>
            <a:r>
              <a:rPr lang="de-DE" sz="1600" b="1" u="sng" dirty="0">
                <a:solidFill>
                  <a:srgbClr val="00646E"/>
                </a:solidFill>
                <a:latin typeface="Arial" pitchFamily="34" charset="0"/>
                <a:ea typeface="+mj-ea"/>
                <a:cs typeface="Arial" pitchFamily="34" charset="0"/>
              </a:rPr>
              <a:t>Virtual</a:t>
            </a:r>
            <a:r>
              <a:rPr lang="de-DE" sz="1000" u="sng" dirty="0">
                <a:solidFill>
                  <a:schemeClr val="tx1"/>
                </a:solidFill>
                <a:latin typeface="+mn-lt"/>
                <a:ea typeface="Arial Unicode MS" panose="020B0604020202020204" pitchFamily="34" charset="-128"/>
                <a:cs typeface="Arial Unicode MS" panose="020B0604020202020204" pitchFamily="34" charset="-128"/>
              </a:rPr>
              <a:t> </a:t>
            </a:r>
            <a:r>
              <a:rPr lang="de-DE" sz="1600" b="1" u="sng" dirty="0">
                <a:solidFill>
                  <a:srgbClr val="00646E"/>
                </a:solidFill>
                <a:latin typeface="Arial" pitchFamily="34" charset="0"/>
                <a:ea typeface="+mj-ea"/>
                <a:cs typeface="Arial" pitchFamily="34" charset="0"/>
              </a:rPr>
              <a:t>Assets</a:t>
            </a:r>
          </a:p>
        </p:txBody>
      </p:sp>
      <p:grpSp>
        <p:nvGrpSpPr>
          <p:cNvPr id="24" name="Gruppieren 23">
            <a:extLst>
              <a:ext uri="{FF2B5EF4-FFF2-40B4-BE49-F238E27FC236}">
                <a16:creationId xmlns:a16="http://schemas.microsoft.com/office/drawing/2014/main" id="{41C0411F-2590-4D7F-9C29-A52872A9111B}"/>
              </a:ext>
            </a:extLst>
          </p:cNvPr>
          <p:cNvGrpSpPr/>
          <p:nvPr/>
        </p:nvGrpSpPr>
        <p:grpSpPr>
          <a:xfrm>
            <a:off x="3481054" y="1434242"/>
            <a:ext cx="2377606" cy="1611704"/>
            <a:chOff x="3609815" y="2019956"/>
            <a:chExt cx="2377606" cy="1611704"/>
          </a:xfrm>
        </p:grpSpPr>
        <p:grpSp>
          <p:nvGrpSpPr>
            <p:cNvPr id="3" name="Gruppieren 2">
              <a:extLst>
                <a:ext uri="{FF2B5EF4-FFF2-40B4-BE49-F238E27FC236}">
                  <a16:creationId xmlns:a16="http://schemas.microsoft.com/office/drawing/2014/main" id="{7922FCAE-9C3D-4925-89FE-7C9904415323}"/>
                </a:ext>
              </a:extLst>
            </p:cNvPr>
            <p:cNvGrpSpPr/>
            <p:nvPr/>
          </p:nvGrpSpPr>
          <p:grpSpPr>
            <a:xfrm>
              <a:off x="3609815" y="2019956"/>
              <a:ext cx="2377606" cy="1611704"/>
              <a:chOff x="4714715" y="3952613"/>
              <a:chExt cx="2377606" cy="465572"/>
            </a:xfrm>
          </p:grpSpPr>
          <p:sp>
            <p:nvSpPr>
              <p:cNvPr id="10" name="Rechteck 9">
                <a:extLst>
                  <a:ext uri="{FF2B5EF4-FFF2-40B4-BE49-F238E27FC236}">
                    <a16:creationId xmlns:a16="http://schemas.microsoft.com/office/drawing/2014/main" id="{26A1D058-FE6A-41F9-856C-A21C5615B53A}"/>
                  </a:ext>
                </a:extLst>
              </p:cNvPr>
              <p:cNvSpPr/>
              <p:nvPr/>
            </p:nvSpPr>
            <p:spPr bwMode="auto">
              <a:xfrm>
                <a:off x="4714715" y="3952613"/>
                <a:ext cx="2377606" cy="465572"/>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Textfeld 13">
                <a:extLst>
                  <a:ext uri="{FF2B5EF4-FFF2-40B4-BE49-F238E27FC236}">
                    <a16:creationId xmlns:a16="http://schemas.microsoft.com/office/drawing/2014/main" id="{D0C47896-1B5F-49AF-8ED2-AD8F88558C35}"/>
                  </a:ext>
                </a:extLst>
              </p:cNvPr>
              <p:cNvSpPr txBox="1"/>
              <p:nvPr/>
            </p:nvSpPr>
            <p:spPr>
              <a:xfrm>
                <a:off x="4777604" y="3971976"/>
                <a:ext cx="2225176" cy="114105"/>
              </a:xfrm>
              <a:prstGeom prst="rect">
                <a:avLst/>
              </a:prstGeom>
              <a:noFill/>
            </p:spPr>
            <p:txBody>
              <a:bodyPr wrap="square" lIns="0" tIns="0" rIns="0" bIns="0" rtlCol="0">
                <a:noAutofit/>
              </a:bodyPr>
              <a:lstStyle/>
              <a:p>
                <a:pPr>
                  <a:lnSpc>
                    <a:spcPct val="110000"/>
                  </a:lnSpc>
                  <a:spcBef>
                    <a:spcPts val="0"/>
                  </a:spcBef>
                </a:pPr>
                <a:r>
                  <a:rPr lang="de-DE" sz="1600" dirty="0">
                    <a:solidFill>
                      <a:srgbClr val="FFFFFF"/>
                    </a:solidFill>
                    <a:latin typeface="+mn-lt"/>
                    <a:ea typeface="Arial Unicode MS" panose="020B0604020202020204" pitchFamily="34" charset="-128"/>
                    <a:cs typeface="Arial Unicode MS" panose="020B0604020202020204" pitchFamily="34" charset="-128"/>
                  </a:rPr>
                  <a:t>Motor 1</a:t>
                </a:r>
              </a:p>
              <a:p>
                <a:pPr>
                  <a:lnSpc>
                    <a:spcPct val="110000"/>
                  </a:lnSpc>
                  <a:spcBef>
                    <a:spcPts val="0"/>
                  </a:spcBef>
                </a:pPr>
                <a:endParaRPr lang="de-DE" sz="1000" dirty="0">
                  <a:solidFill>
                    <a:srgbClr val="FFFFFF"/>
                  </a:solidFill>
                  <a:ea typeface="Arial Unicode MS" panose="020B0604020202020204" pitchFamily="34" charset="-128"/>
                  <a:cs typeface="Arial Unicode MS" panose="020B0604020202020204" pitchFamily="34" charset="-128"/>
                </a:endParaRPr>
              </a:p>
            </p:txBody>
          </p:sp>
        </p:grpSp>
        <p:sp>
          <p:nvSpPr>
            <p:cNvPr id="6" name="Rechteck 5">
              <a:extLst>
                <a:ext uri="{FF2B5EF4-FFF2-40B4-BE49-F238E27FC236}">
                  <a16:creationId xmlns:a16="http://schemas.microsoft.com/office/drawing/2014/main" id="{AA8622F2-AC1C-4829-B98D-6EF3721E2E3B}"/>
                </a:ext>
              </a:extLst>
            </p:cNvPr>
            <p:cNvSpPr/>
            <p:nvPr/>
          </p:nvSpPr>
          <p:spPr bwMode="auto">
            <a:xfrm>
              <a:off x="3672704" y="2326405"/>
              <a:ext cx="2225176" cy="11798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Rechteck 8">
              <a:extLst>
                <a:ext uri="{FF2B5EF4-FFF2-40B4-BE49-F238E27FC236}">
                  <a16:creationId xmlns:a16="http://schemas.microsoft.com/office/drawing/2014/main" id="{1D685A74-2F02-4058-B566-C6116393F561}"/>
                </a:ext>
              </a:extLst>
            </p:cNvPr>
            <p:cNvSpPr/>
            <p:nvPr/>
          </p:nvSpPr>
          <p:spPr bwMode="auto">
            <a:xfrm>
              <a:off x="3752383" y="2477889"/>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DataPoint1</a:t>
              </a:r>
            </a:p>
          </p:txBody>
        </p:sp>
        <p:sp>
          <p:nvSpPr>
            <p:cNvPr id="26" name="Rechteck 25">
              <a:extLst>
                <a:ext uri="{FF2B5EF4-FFF2-40B4-BE49-F238E27FC236}">
                  <a16:creationId xmlns:a16="http://schemas.microsoft.com/office/drawing/2014/main" id="{83A9ADA0-82DE-4013-AA0C-B5B5E1EE6AF1}"/>
                </a:ext>
              </a:extLst>
            </p:cNvPr>
            <p:cNvSpPr/>
            <p:nvPr/>
          </p:nvSpPr>
          <p:spPr bwMode="auto">
            <a:xfrm>
              <a:off x="3752383" y="2837903"/>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DataPoint2</a:t>
              </a:r>
            </a:p>
          </p:txBody>
        </p:sp>
      </p:grpSp>
      <p:grpSp>
        <p:nvGrpSpPr>
          <p:cNvPr id="35" name="Gruppieren 34">
            <a:extLst>
              <a:ext uri="{FF2B5EF4-FFF2-40B4-BE49-F238E27FC236}">
                <a16:creationId xmlns:a16="http://schemas.microsoft.com/office/drawing/2014/main" id="{EFE5055E-AEE8-40E3-91DC-8752722BE064}"/>
              </a:ext>
            </a:extLst>
          </p:cNvPr>
          <p:cNvGrpSpPr/>
          <p:nvPr/>
        </p:nvGrpSpPr>
        <p:grpSpPr>
          <a:xfrm>
            <a:off x="3481054" y="5332767"/>
            <a:ext cx="2377606" cy="990306"/>
            <a:chOff x="3609815" y="2019962"/>
            <a:chExt cx="2377606" cy="990306"/>
          </a:xfrm>
        </p:grpSpPr>
        <p:grpSp>
          <p:nvGrpSpPr>
            <p:cNvPr id="36" name="Gruppieren 35">
              <a:extLst>
                <a:ext uri="{FF2B5EF4-FFF2-40B4-BE49-F238E27FC236}">
                  <a16:creationId xmlns:a16="http://schemas.microsoft.com/office/drawing/2014/main" id="{4FD6B381-A176-4534-8C01-5B88CD504798}"/>
                </a:ext>
              </a:extLst>
            </p:cNvPr>
            <p:cNvGrpSpPr/>
            <p:nvPr/>
          </p:nvGrpSpPr>
          <p:grpSpPr>
            <a:xfrm>
              <a:off x="3609815" y="2019962"/>
              <a:ext cx="2377606" cy="990306"/>
              <a:chOff x="4714715" y="3952613"/>
              <a:chExt cx="2377606" cy="286069"/>
            </a:xfrm>
          </p:grpSpPr>
          <p:sp>
            <p:nvSpPr>
              <p:cNvPr id="40" name="Rechteck 39">
                <a:extLst>
                  <a:ext uri="{FF2B5EF4-FFF2-40B4-BE49-F238E27FC236}">
                    <a16:creationId xmlns:a16="http://schemas.microsoft.com/office/drawing/2014/main" id="{83E24C56-92DD-4951-9E4A-3E3ACFBDCBA0}"/>
                  </a:ext>
                </a:extLst>
              </p:cNvPr>
              <p:cNvSpPr/>
              <p:nvPr/>
            </p:nvSpPr>
            <p:spPr bwMode="auto">
              <a:xfrm>
                <a:off x="4714715" y="3952613"/>
                <a:ext cx="2377606" cy="286069"/>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1" name="Textfeld 40">
                <a:extLst>
                  <a:ext uri="{FF2B5EF4-FFF2-40B4-BE49-F238E27FC236}">
                    <a16:creationId xmlns:a16="http://schemas.microsoft.com/office/drawing/2014/main" id="{94283ED7-956F-4789-AD40-C65780A4D14E}"/>
                  </a:ext>
                </a:extLst>
              </p:cNvPr>
              <p:cNvSpPr txBox="1"/>
              <p:nvPr/>
            </p:nvSpPr>
            <p:spPr>
              <a:xfrm>
                <a:off x="4777604" y="3971976"/>
                <a:ext cx="2225176" cy="114105"/>
              </a:xfrm>
              <a:prstGeom prst="rect">
                <a:avLst/>
              </a:prstGeom>
              <a:noFill/>
            </p:spPr>
            <p:txBody>
              <a:bodyPr wrap="square" lIns="0" tIns="0" rIns="0" bIns="0" rtlCol="0">
                <a:noAutofit/>
              </a:bodyPr>
              <a:lstStyle/>
              <a:p>
                <a:pPr>
                  <a:lnSpc>
                    <a:spcPct val="110000"/>
                  </a:lnSpc>
                  <a:spcBef>
                    <a:spcPts val="0"/>
                  </a:spcBef>
                </a:pPr>
                <a:r>
                  <a:rPr lang="de-DE" sz="1600" dirty="0">
                    <a:solidFill>
                      <a:srgbClr val="FFFFFF"/>
                    </a:solidFill>
                    <a:latin typeface="+mn-lt"/>
                    <a:ea typeface="Arial Unicode MS" panose="020B0604020202020204" pitchFamily="34" charset="-128"/>
                    <a:cs typeface="Arial Unicode MS" panose="020B0604020202020204" pitchFamily="34" charset="-128"/>
                  </a:rPr>
                  <a:t>Sensor</a:t>
                </a:r>
              </a:p>
              <a:p>
                <a:pPr>
                  <a:lnSpc>
                    <a:spcPct val="110000"/>
                  </a:lnSpc>
                  <a:spcBef>
                    <a:spcPts val="0"/>
                  </a:spcBef>
                </a:pPr>
                <a:endParaRPr lang="de-DE" sz="1000" dirty="0">
                  <a:solidFill>
                    <a:srgbClr val="FFFFFF"/>
                  </a:solidFill>
                  <a:ea typeface="Arial Unicode MS" panose="020B0604020202020204" pitchFamily="34" charset="-128"/>
                  <a:cs typeface="Arial Unicode MS" panose="020B0604020202020204" pitchFamily="34" charset="-128"/>
                </a:endParaRPr>
              </a:p>
            </p:txBody>
          </p:sp>
        </p:grpSp>
        <p:sp>
          <p:nvSpPr>
            <p:cNvPr id="37" name="Rechteck 36">
              <a:extLst>
                <a:ext uri="{FF2B5EF4-FFF2-40B4-BE49-F238E27FC236}">
                  <a16:creationId xmlns:a16="http://schemas.microsoft.com/office/drawing/2014/main" id="{3E44A1C3-A84E-40DF-999D-6DB3517C1E38}"/>
                </a:ext>
              </a:extLst>
            </p:cNvPr>
            <p:cNvSpPr/>
            <p:nvPr/>
          </p:nvSpPr>
          <p:spPr bwMode="auto">
            <a:xfrm>
              <a:off x="3672704" y="2326405"/>
              <a:ext cx="2225176" cy="5945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8" name="Rechteck 37">
              <a:extLst>
                <a:ext uri="{FF2B5EF4-FFF2-40B4-BE49-F238E27FC236}">
                  <a16:creationId xmlns:a16="http://schemas.microsoft.com/office/drawing/2014/main" id="{E405451C-BA0B-4FAD-8F56-11B959EC1621}"/>
                </a:ext>
              </a:extLst>
            </p:cNvPr>
            <p:cNvSpPr/>
            <p:nvPr/>
          </p:nvSpPr>
          <p:spPr bwMode="auto">
            <a:xfrm>
              <a:off x="3752383" y="2477889"/>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DataPoint6</a:t>
              </a:r>
            </a:p>
          </p:txBody>
        </p:sp>
      </p:grpSp>
      <p:grpSp>
        <p:nvGrpSpPr>
          <p:cNvPr id="49" name="Gruppieren 48">
            <a:extLst>
              <a:ext uri="{FF2B5EF4-FFF2-40B4-BE49-F238E27FC236}">
                <a16:creationId xmlns:a16="http://schemas.microsoft.com/office/drawing/2014/main" id="{E1D913BA-FC0F-4626-9BAF-3BED93135C06}"/>
              </a:ext>
            </a:extLst>
          </p:cNvPr>
          <p:cNvGrpSpPr/>
          <p:nvPr/>
        </p:nvGrpSpPr>
        <p:grpSpPr>
          <a:xfrm>
            <a:off x="7182811" y="1429220"/>
            <a:ext cx="2377606" cy="1382559"/>
            <a:chOff x="3609815" y="2019957"/>
            <a:chExt cx="2377606" cy="1382559"/>
          </a:xfrm>
        </p:grpSpPr>
        <p:grpSp>
          <p:nvGrpSpPr>
            <p:cNvPr id="50" name="Gruppieren 49">
              <a:extLst>
                <a:ext uri="{FF2B5EF4-FFF2-40B4-BE49-F238E27FC236}">
                  <a16:creationId xmlns:a16="http://schemas.microsoft.com/office/drawing/2014/main" id="{E4242A63-1B7F-4D67-A738-252490B89E67}"/>
                </a:ext>
              </a:extLst>
            </p:cNvPr>
            <p:cNvGrpSpPr/>
            <p:nvPr/>
          </p:nvGrpSpPr>
          <p:grpSpPr>
            <a:xfrm>
              <a:off x="3609815" y="2019957"/>
              <a:ext cx="2377606" cy="1382559"/>
              <a:chOff x="4714715" y="3952613"/>
              <a:chExt cx="2377606" cy="399379"/>
            </a:xfrm>
          </p:grpSpPr>
          <p:sp>
            <p:nvSpPr>
              <p:cNvPr id="54" name="Rechteck 53">
                <a:extLst>
                  <a:ext uri="{FF2B5EF4-FFF2-40B4-BE49-F238E27FC236}">
                    <a16:creationId xmlns:a16="http://schemas.microsoft.com/office/drawing/2014/main" id="{AD1B73E5-B524-4584-9260-5C249750AF42}"/>
                  </a:ext>
                </a:extLst>
              </p:cNvPr>
              <p:cNvSpPr/>
              <p:nvPr/>
            </p:nvSpPr>
            <p:spPr bwMode="auto">
              <a:xfrm>
                <a:off x="4714715" y="3952613"/>
                <a:ext cx="2377606" cy="399379"/>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5" name="Textfeld 54">
                <a:extLst>
                  <a:ext uri="{FF2B5EF4-FFF2-40B4-BE49-F238E27FC236}">
                    <a16:creationId xmlns:a16="http://schemas.microsoft.com/office/drawing/2014/main" id="{F0F6B05E-B1AB-41B9-A103-3B86E23C9EAE}"/>
                  </a:ext>
                </a:extLst>
              </p:cNvPr>
              <p:cNvSpPr txBox="1"/>
              <p:nvPr/>
            </p:nvSpPr>
            <p:spPr>
              <a:xfrm>
                <a:off x="4777604" y="3971976"/>
                <a:ext cx="2225176" cy="114105"/>
              </a:xfrm>
              <a:prstGeom prst="rect">
                <a:avLst/>
              </a:prstGeom>
              <a:noFill/>
            </p:spPr>
            <p:txBody>
              <a:bodyPr wrap="square" lIns="0" tIns="0" rIns="0" bIns="0" rtlCol="0">
                <a:noAutofit/>
              </a:bodyPr>
              <a:lstStyle/>
              <a:p>
                <a:pPr>
                  <a:lnSpc>
                    <a:spcPct val="110000"/>
                  </a:lnSpc>
                  <a:spcBef>
                    <a:spcPts val="0"/>
                  </a:spcBef>
                </a:pPr>
                <a:r>
                  <a:rPr lang="de-DE" sz="1600" dirty="0">
                    <a:solidFill>
                      <a:srgbClr val="FFFFFF"/>
                    </a:solidFill>
                    <a:latin typeface="+mn-lt"/>
                    <a:ea typeface="Arial Unicode MS" panose="020B0604020202020204" pitchFamily="34" charset="-128"/>
                    <a:cs typeface="Arial Unicode MS" panose="020B0604020202020204" pitchFamily="34" charset="-128"/>
                  </a:rPr>
                  <a:t>Motor 1</a:t>
                </a:r>
              </a:p>
              <a:p>
                <a:pPr>
                  <a:lnSpc>
                    <a:spcPct val="110000"/>
                  </a:lnSpc>
                  <a:spcBef>
                    <a:spcPts val="0"/>
                  </a:spcBef>
                </a:pPr>
                <a:endParaRPr lang="de-DE" sz="1000" dirty="0">
                  <a:solidFill>
                    <a:srgbClr val="FFFFFF"/>
                  </a:solidFill>
                  <a:ea typeface="Arial Unicode MS" panose="020B0604020202020204" pitchFamily="34" charset="-128"/>
                  <a:cs typeface="Arial Unicode MS" panose="020B0604020202020204" pitchFamily="34" charset="-128"/>
                </a:endParaRPr>
              </a:p>
            </p:txBody>
          </p:sp>
        </p:grpSp>
        <p:sp>
          <p:nvSpPr>
            <p:cNvPr id="51" name="Rechteck 50">
              <a:extLst>
                <a:ext uri="{FF2B5EF4-FFF2-40B4-BE49-F238E27FC236}">
                  <a16:creationId xmlns:a16="http://schemas.microsoft.com/office/drawing/2014/main" id="{22126A82-129C-4E0B-9D9A-DD63CEE6D7D0}"/>
                </a:ext>
              </a:extLst>
            </p:cNvPr>
            <p:cNvSpPr/>
            <p:nvPr/>
          </p:nvSpPr>
          <p:spPr bwMode="auto">
            <a:xfrm>
              <a:off x="3672704" y="2326404"/>
              <a:ext cx="2225176" cy="97631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52" name="Rechteck 51">
              <a:extLst>
                <a:ext uri="{FF2B5EF4-FFF2-40B4-BE49-F238E27FC236}">
                  <a16:creationId xmlns:a16="http://schemas.microsoft.com/office/drawing/2014/main" id="{94C448A1-D52F-441D-B1B8-348932B76089}"/>
                </a:ext>
              </a:extLst>
            </p:cNvPr>
            <p:cNvSpPr/>
            <p:nvPr/>
          </p:nvSpPr>
          <p:spPr bwMode="auto">
            <a:xfrm>
              <a:off x="3752383" y="2477889"/>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Variable1</a:t>
              </a:r>
            </a:p>
          </p:txBody>
        </p:sp>
        <p:sp>
          <p:nvSpPr>
            <p:cNvPr id="53" name="Rechteck 52">
              <a:extLst>
                <a:ext uri="{FF2B5EF4-FFF2-40B4-BE49-F238E27FC236}">
                  <a16:creationId xmlns:a16="http://schemas.microsoft.com/office/drawing/2014/main" id="{1287B74B-4C0C-4B74-AD66-B8831440E6BC}"/>
                </a:ext>
              </a:extLst>
            </p:cNvPr>
            <p:cNvSpPr/>
            <p:nvPr/>
          </p:nvSpPr>
          <p:spPr bwMode="auto">
            <a:xfrm>
              <a:off x="3752383" y="2837903"/>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Variable2</a:t>
              </a:r>
            </a:p>
          </p:txBody>
        </p:sp>
      </p:grpSp>
      <p:grpSp>
        <p:nvGrpSpPr>
          <p:cNvPr id="60" name="Gruppieren 59">
            <a:extLst>
              <a:ext uri="{FF2B5EF4-FFF2-40B4-BE49-F238E27FC236}">
                <a16:creationId xmlns:a16="http://schemas.microsoft.com/office/drawing/2014/main" id="{CFBCD31E-3928-4AF8-8426-2BCC0A269F32}"/>
              </a:ext>
            </a:extLst>
          </p:cNvPr>
          <p:cNvGrpSpPr/>
          <p:nvPr/>
        </p:nvGrpSpPr>
        <p:grpSpPr>
          <a:xfrm>
            <a:off x="3481054" y="3287623"/>
            <a:ext cx="2377606" cy="1853605"/>
            <a:chOff x="2840974" y="3305136"/>
            <a:chExt cx="2377606" cy="1853605"/>
          </a:xfrm>
        </p:grpSpPr>
        <p:grpSp>
          <p:nvGrpSpPr>
            <p:cNvPr id="28" name="Gruppieren 27">
              <a:extLst>
                <a:ext uri="{FF2B5EF4-FFF2-40B4-BE49-F238E27FC236}">
                  <a16:creationId xmlns:a16="http://schemas.microsoft.com/office/drawing/2014/main" id="{FAB4FCBB-E7A2-4D23-9DBF-817762F938A0}"/>
                </a:ext>
              </a:extLst>
            </p:cNvPr>
            <p:cNvGrpSpPr/>
            <p:nvPr/>
          </p:nvGrpSpPr>
          <p:grpSpPr>
            <a:xfrm>
              <a:off x="2840974" y="3305136"/>
              <a:ext cx="2377606" cy="1853605"/>
              <a:chOff x="3609815" y="2019961"/>
              <a:chExt cx="2377606" cy="1814059"/>
            </a:xfrm>
          </p:grpSpPr>
          <p:grpSp>
            <p:nvGrpSpPr>
              <p:cNvPr id="29" name="Gruppieren 28">
                <a:extLst>
                  <a:ext uri="{FF2B5EF4-FFF2-40B4-BE49-F238E27FC236}">
                    <a16:creationId xmlns:a16="http://schemas.microsoft.com/office/drawing/2014/main" id="{D2615EF8-69E1-4A0E-BF34-4F90C3B5F420}"/>
                  </a:ext>
                </a:extLst>
              </p:cNvPr>
              <p:cNvGrpSpPr/>
              <p:nvPr/>
            </p:nvGrpSpPr>
            <p:grpSpPr>
              <a:xfrm>
                <a:off x="3609815" y="2019961"/>
                <a:ext cx="2377606" cy="1814059"/>
                <a:chOff x="4714715" y="3952613"/>
                <a:chExt cx="2377606" cy="524026"/>
              </a:xfrm>
            </p:grpSpPr>
            <p:sp>
              <p:nvSpPr>
                <p:cNvPr id="33" name="Rechteck 32">
                  <a:extLst>
                    <a:ext uri="{FF2B5EF4-FFF2-40B4-BE49-F238E27FC236}">
                      <a16:creationId xmlns:a16="http://schemas.microsoft.com/office/drawing/2014/main" id="{87C62EB3-DD51-4C0A-867C-CCA9BE122848}"/>
                    </a:ext>
                  </a:extLst>
                </p:cNvPr>
                <p:cNvSpPr/>
                <p:nvPr/>
              </p:nvSpPr>
              <p:spPr bwMode="auto">
                <a:xfrm>
                  <a:off x="4714715" y="3952613"/>
                  <a:ext cx="2377606" cy="524026"/>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4" name="Textfeld 33">
                  <a:extLst>
                    <a:ext uri="{FF2B5EF4-FFF2-40B4-BE49-F238E27FC236}">
                      <a16:creationId xmlns:a16="http://schemas.microsoft.com/office/drawing/2014/main" id="{4F97058B-2A69-4D2B-B50A-8B0B68857052}"/>
                    </a:ext>
                  </a:extLst>
                </p:cNvPr>
                <p:cNvSpPr txBox="1"/>
                <p:nvPr/>
              </p:nvSpPr>
              <p:spPr>
                <a:xfrm>
                  <a:off x="4777604" y="3971976"/>
                  <a:ext cx="2225176" cy="114105"/>
                </a:xfrm>
                <a:prstGeom prst="rect">
                  <a:avLst/>
                </a:prstGeom>
                <a:noFill/>
              </p:spPr>
              <p:txBody>
                <a:bodyPr wrap="square" lIns="0" tIns="0" rIns="0" bIns="0" rtlCol="0">
                  <a:noAutofit/>
                </a:bodyPr>
                <a:lstStyle/>
                <a:p>
                  <a:pPr>
                    <a:lnSpc>
                      <a:spcPct val="110000"/>
                    </a:lnSpc>
                    <a:spcBef>
                      <a:spcPts val="0"/>
                    </a:spcBef>
                  </a:pPr>
                  <a:r>
                    <a:rPr lang="de-DE" sz="1600" dirty="0">
                      <a:solidFill>
                        <a:srgbClr val="FFFFFF"/>
                      </a:solidFill>
                      <a:latin typeface="+mn-lt"/>
                      <a:ea typeface="Arial Unicode MS" panose="020B0604020202020204" pitchFamily="34" charset="-128"/>
                      <a:cs typeface="Arial Unicode MS" panose="020B0604020202020204" pitchFamily="34" charset="-128"/>
                    </a:rPr>
                    <a:t>Motor 2</a:t>
                  </a:r>
                </a:p>
                <a:p>
                  <a:pPr>
                    <a:lnSpc>
                      <a:spcPct val="110000"/>
                    </a:lnSpc>
                    <a:spcBef>
                      <a:spcPts val="0"/>
                    </a:spcBef>
                  </a:pPr>
                  <a:endParaRPr lang="de-DE" sz="1000" dirty="0">
                    <a:solidFill>
                      <a:srgbClr val="FFFFFF"/>
                    </a:solidFill>
                    <a:ea typeface="Arial Unicode MS" panose="020B0604020202020204" pitchFamily="34" charset="-128"/>
                    <a:cs typeface="Arial Unicode MS" panose="020B0604020202020204" pitchFamily="34" charset="-128"/>
                  </a:endParaRPr>
                </a:p>
              </p:txBody>
            </p:sp>
          </p:grpSp>
          <p:sp>
            <p:nvSpPr>
              <p:cNvPr id="30" name="Rechteck 29">
                <a:extLst>
                  <a:ext uri="{FF2B5EF4-FFF2-40B4-BE49-F238E27FC236}">
                    <a16:creationId xmlns:a16="http://schemas.microsoft.com/office/drawing/2014/main" id="{790462A0-0E21-4631-B9C8-71B10076D918}"/>
                  </a:ext>
                </a:extLst>
              </p:cNvPr>
              <p:cNvSpPr/>
              <p:nvPr/>
            </p:nvSpPr>
            <p:spPr bwMode="auto">
              <a:xfrm>
                <a:off x="3672704" y="2326405"/>
                <a:ext cx="2225176" cy="138260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1" name="Rechteck 30">
                <a:extLst>
                  <a:ext uri="{FF2B5EF4-FFF2-40B4-BE49-F238E27FC236}">
                    <a16:creationId xmlns:a16="http://schemas.microsoft.com/office/drawing/2014/main" id="{B3B9F9FC-1736-4F7C-ACBF-4FD699580B5A}"/>
                  </a:ext>
                </a:extLst>
              </p:cNvPr>
              <p:cNvSpPr/>
              <p:nvPr/>
            </p:nvSpPr>
            <p:spPr bwMode="auto">
              <a:xfrm>
                <a:off x="3752383" y="2477889"/>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DataPoint3</a:t>
                </a:r>
              </a:p>
            </p:txBody>
          </p:sp>
          <p:sp>
            <p:nvSpPr>
              <p:cNvPr id="32" name="Rechteck 31">
                <a:extLst>
                  <a:ext uri="{FF2B5EF4-FFF2-40B4-BE49-F238E27FC236}">
                    <a16:creationId xmlns:a16="http://schemas.microsoft.com/office/drawing/2014/main" id="{64FFBD90-E87A-49D0-A888-3026AE719067}"/>
                  </a:ext>
                </a:extLst>
              </p:cNvPr>
              <p:cNvSpPr/>
              <p:nvPr/>
            </p:nvSpPr>
            <p:spPr bwMode="auto">
              <a:xfrm>
                <a:off x="3752383" y="2837903"/>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DataPoint4</a:t>
                </a:r>
              </a:p>
            </p:txBody>
          </p:sp>
        </p:grpSp>
        <p:sp>
          <p:nvSpPr>
            <p:cNvPr id="56" name="Rechteck 55">
              <a:extLst>
                <a:ext uri="{FF2B5EF4-FFF2-40B4-BE49-F238E27FC236}">
                  <a16:creationId xmlns:a16="http://schemas.microsoft.com/office/drawing/2014/main" id="{7A311DED-98A5-4B5B-9459-5AF5E9D28346}"/>
                </a:ext>
              </a:extLst>
            </p:cNvPr>
            <p:cNvSpPr/>
            <p:nvPr/>
          </p:nvSpPr>
          <p:spPr bwMode="auto">
            <a:xfrm>
              <a:off x="2983542" y="4509123"/>
              <a:ext cx="2065818" cy="305781"/>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DataPoint5</a:t>
              </a:r>
            </a:p>
          </p:txBody>
        </p:sp>
      </p:grpSp>
      <p:grpSp>
        <p:nvGrpSpPr>
          <p:cNvPr id="27" name="Gruppieren 26">
            <a:extLst>
              <a:ext uri="{FF2B5EF4-FFF2-40B4-BE49-F238E27FC236}">
                <a16:creationId xmlns:a16="http://schemas.microsoft.com/office/drawing/2014/main" id="{8B858B08-663F-4D56-9DF6-3567132306FB}"/>
              </a:ext>
            </a:extLst>
          </p:cNvPr>
          <p:cNvGrpSpPr/>
          <p:nvPr/>
        </p:nvGrpSpPr>
        <p:grpSpPr>
          <a:xfrm>
            <a:off x="7182811" y="3287623"/>
            <a:ext cx="2377606" cy="2447542"/>
            <a:chOff x="8686715" y="3333154"/>
            <a:chExt cx="2377606" cy="2447542"/>
          </a:xfrm>
        </p:grpSpPr>
        <p:grpSp>
          <p:nvGrpSpPr>
            <p:cNvPr id="42" name="Gruppieren 41">
              <a:extLst>
                <a:ext uri="{FF2B5EF4-FFF2-40B4-BE49-F238E27FC236}">
                  <a16:creationId xmlns:a16="http://schemas.microsoft.com/office/drawing/2014/main" id="{9B5D42BD-09F1-4D25-9EC1-E283091A020C}"/>
                </a:ext>
              </a:extLst>
            </p:cNvPr>
            <p:cNvGrpSpPr/>
            <p:nvPr/>
          </p:nvGrpSpPr>
          <p:grpSpPr>
            <a:xfrm>
              <a:off x="8686715" y="3333154"/>
              <a:ext cx="2377606" cy="2447542"/>
              <a:chOff x="3609815" y="2019957"/>
              <a:chExt cx="2377606" cy="2447542"/>
            </a:xfrm>
          </p:grpSpPr>
          <p:grpSp>
            <p:nvGrpSpPr>
              <p:cNvPr id="43" name="Gruppieren 42">
                <a:extLst>
                  <a:ext uri="{FF2B5EF4-FFF2-40B4-BE49-F238E27FC236}">
                    <a16:creationId xmlns:a16="http://schemas.microsoft.com/office/drawing/2014/main" id="{1749612D-9AF5-4D36-BEAC-36E3437A2D3F}"/>
                  </a:ext>
                </a:extLst>
              </p:cNvPr>
              <p:cNvGrpSpPr/>
              <p:nvPr/>
            </p:nvGrpSpPr>
            <p:grpSpPr>
              <a:xfrm>
                <a:off x="3609815" y="2019957"/>
                <a:ext cx="2377606" cy="2447542"/>
                <a:chOff x="4714715" y="3952613"/>
                <a:chExt cx="2377606" cy="707020"/>
              </a:xfrm>
            </p:grpSpPr>
            <p:sp>
              <p:nvSpPr>
                <p:cNvPr id="47" name="Rechteck 46">
                  <a:extLst>
                    <a:ext uri="{FF2B5EF4-FFF2-40B4-BE49-F238E27FC236}">
                      <a16:creationId xmlns:a16="http://schemas.microsoft.com/office/drawing/2014/main" id="{1840A9AE-AB55-4D54-B7DC-C18A84CE59F3}"/>
                    </a:ext>
                  </a:extLst>
                </p:cNvPr>
                <p:cNvSpPr/>
                <p:nvPr/>
              </p:nvSpPr>
              <p:spPr bwMode="auto">
                <a:xfrm>
                  <a:off x="4714715" y="3952613"/>
                  <a:ext cx="2377606" cy="707020"/>
                </a:xfrm>
                <a:prstGeom prst="rect">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8" name="Textfeld 47">
                  <a:extLst>
                    <a:ext uri="{FF2B5EF4-FFF2-40B4-BE49-F238E27FC236}">
                      <a16:creationId xmlns:a16="http://schemas.microsoft.com/office/drawing/2014/main" id="{19023642-D3FE-4FE6-B2CB-3602DC70567A}"/>
                    </a:ext>
                  </a:extLst>
                </p:cNvPr>
                <p:cNvSpPr txBox="1"/>
                <p:nvPr/>
              </p:nvSpPr>
              <p:spPr>
                <a:xfrm>
                  <a:off x="4777604" y="3971976"/>
                  <a:ext cx="2225176" cy="114105"/>
                </a:xfrm>
                <a:prstGeom prst="rect">
                  <a:avLst/>
                </a:prstGeom>
                <a:noFill/>
              </p:spPr>
              <p:txBody>
                <a:bodyPr wrap="square" lIns="0" tIns="0" rIns="0" bIns="0" rtlCol="0">
                  <a:noAutofit/>
                </a:bodyPr>
                <a:lstStyle/>
                <a:p>
                  <a:pPr>
                    <a:lnSpc>
                      <a:spcPct val="110000"/>
                    </a:lnSpc>
                    <a:spcBef>
                      <a:spcPts val="0"/>
                    </a:spcBef>
                  </a:pPr>
                  <a:r>
                    <a:rPr lang="de-DE" sz="1600" dirty="0">
                      <a:solidFill>
                        <a:srgbClr val="FFFFFF"/>
                      </a:solidFill>
                      <a:latin typeface="+mn-lt"/>
                      <a:ea typeface="Arial Unicode MS" panose="020B0604020202020204" pitchFamily="34" charset="-128"/>
                      <a:cs typeface="Arial Unicode MS" panose="020B0604020202020204" pitchFamily="34" charset="-128"/>
                    </a:rPr>
                    <a:t>Line 1</a:t>
                  </a:r>
                </a:p>
                <a:p>
                  <a:pPr>
                    <a:lnSpc>
                      <a:spcPct val="110000"/>
                    </a:lnSpc>
                    <a:spcBef>
                      <a:spcPts val="0"/>
                    </a:spcBef>
                  </a:pPr>
                  <a:endParaRPr lang="de-DE" sz="1000" dirty="0">
                    <a:solidFill>
                      <a:srgbClr val="FFFFFF"/>
                    </a:solidFill>
                    <a:ea typeface="Arial Unicode MS" panose="020B0604020202020204" pitchFamily="34" charset="-128"/>
                    <a:cs typeface="Arial Unicode MS" panose="020B0604020202020204" pitchFamily="34" charset="-128"/>
                  </a:endParaRPr>
                </a:p>
              </p:txBody>
            </p:sp>
          </p:grpSp>
          <p:sp>
            <p:nvSpPr>
              <p:cNvPr id="44" name="Rechteck 43">
                <a:extLst>
                  <a:ext uri="{FF2B5EF4-FFF2-40B4-BE49-F238E27FC236}">
                    <a16:creationId xmlns:a16="http://schemas.microsoft.com/office/drawing/2014/main" id="{5ECBCECB-BA21-454F-8BBD-D61CE49AA940}"/>
                  </a:ext>
                </a:extLst>
              </p:cNvPr>
              <p:cNvSpPr/>
              <p:nvPr/>
            </p:nvSpPr>
            <p:spPr bwMode="auto">
              <a:xfrm>
                <a:off x="3672704" y="2326405"/>
                <a:ext cx="2225176" cy="20740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5" name="Rechteck 44">
                <a:extLst>
                  <a:ext uri="{FF2B5EF4-FFF2-40B4-BE49-F238E27FC236}">
                    <a16:creationId xmlns:a16="http://schemas.microsoft.com/office/drawing/2014/main" id="{ABACEE16-5EC9-47F2-B099-0BB6D34FABB1}"/>
                  </a:ext>
                </a:extLst>
              </p:cNvPr>
              <p:cNvSpPr/>
              <p:nvPr/>
            </p:nvSpPr>
            <p:spPr bwMode="auto">
              <a:xfrm>
                <a:off x="3752383" y="2477889"/>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Variable1</a:t>
                </a:r>
              </a:p>
            </p:txBody>
          </p:sp>
          <p:sp>
            <p:nvSpPr>
              <p:cNvPr id="46" name="Rechteck 45">
                <a:extLst>
                  <a:ext uri="{FF2B5EF4-FFF2-40B4-BE49-F238E27FC236}">
                    <a16:creationId xmlns:a16="http://schemas.microsoft.com/office/drawing/2014/main" id="{BA5C363F-6A31-46CF-90BD-47E2CC12B999}"/>
                  </a:ext>
                </a:extLst>
              </p:cNvPr>
              <p:cNvSpPr/>
              <p:nvPr/>
            </p:nvSpPr>
            <p:spPr bwMode="auto">
              <a:xfrm>
                <a:off x="3752383" y="2837903"/>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Variable3</a:t>
                </a:r>
              </a:p>
            </p:txBody>
          </p:sp>
        </p:grpSp>
        <p:sp>
          <p:nvSpPr>
            <p:cNvPr id="57" name="Rechteck 56">
              <a:extLst>
                <a:ext uri="{FF2B5EF4-FFF2-40B4-BE49-F238E27FC236}">
                  <a16:creationId xmlns:a16="http://schemas.microsoft.com/office/drawing/2014/main" id="{A1E9A4E7-82E8-41A1-98DF-05EB983EFF7A}"/>
                </a:ext>
              </a:extLst>
            </p:cNvPr>
            <p:cNvSpPr/>
            <p:nvPr/>
          </p:nvSpPr>
          <p:spPr bwMode="auto">
            <a:xfrm>
              <a:off x="8829283" y="4512384"/>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Variable4</a:t>
              </a:r>
            </a:p>
          </p:txBody>
        </p:sp>
        <p:sp>
          <p:nvSpPr>
            <p:cNvPr id="58" name="Rechteck 57">
              <a:extLst>
                <a:ext uri="{FF2B5EF4-FFF2-40B4-BE49-F238E27FC236}">
                  <a16:creationId xmlns:a16="http://schemas.microsoft.com/office/drawing/2014/main" id="{B1F0F3F1-D01A-4068-93CB-E48ECC751265}"/>
                </a:ext>
              </a:extLst>
            </p:cNvPr>
            <p:cNvSpPr/>
            <p:nvPr/>
          </p:nvSpPr>
          <p:spPr bwMode="auto">
            <a:xfrm>
              <a:off x="8829283" y="4869390"/>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Variable5</a:t>
              </a:r>
            </a:p>
          </p:txBody>
        </p:sp>
        <p:sp>
          <p:nvSpPr>
            <p:cNvPr id="59" name="Rechteck 58">
              <a:extLst>
                <a:ext uri="{FF2B5EF4-FFF2-40B4-BE49-F238E27FC236}">
                  <a16:creationId xmlns:a16="http://schemas.microsoft.com/office/drawing/2014/main" id="{FA4FBBAE-0F9E-4F92-AFFE-76227F6B011A}"/>
                </a:ext>
              </a:extLst>
            </p:cNvPr>
            <p:cNvSpPr/>
            <p:nvPr/>
          </p:nvSpPr>
          <p:spPr bwMode="auto">
            <a:xfrm>
              <a:off x="8829283" y="5226396"/>
              <a:ext cx="2065818" cy="299257"/>
            </a:xfrm>
            <a:prstGeom prst="rect">
              <a:avLst/>
            </a:prstGeom>
            <a:solidFill>
              <a:srgbClr val="00646E"/>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solidFill>
                    <a:srgbClr val="FFFFFF"/>
                  </a:solidFill>
                  <a:latin typeface="+mn-lt"/>
                  <a:ea typeface="Arial Unicode MS" panose="020B0604020202020204" pitchFamily="34" charset="-128"/>
                  <a:cs typeface="Arial Unicode MS" panose="020B0604020202020204" pitchFamily="34" charset="-128"/>
                </a:rPr>
                <a:t>Variable6</a:t>
              </a:r>
            </a:p>
          </p:txBody>
        </p:sp>
      </p:grpSp>
      <p:cxnSp>
        <p:nvCxnSpPr>
          <p:cNvPr id="67" name="Verbinder: gewinkelt 66">
            <a:extLst>
              <a:ext uri="{FF2B5EF4-FFF2-40B4-BE49-F238E27FC236}">
                <a16:creationId xmlns:a16="http://schemas.microsoft.com/office/drawing/2014/main" id="{240323A3-0F47-400E-B69E-F8D3648DE2AC}"/>
              </a:ext>
            </a:extLst>
          </p:cNvPr>
          <p:cNvCxnSpPr>
            <a:cxnSpLocks/>
            <a:stCxn id="9" idx="3"/>
            <a:endCxn id="45" idx="1"/>
          </p:cNvCxnSpPr>
          <p:nvPr/>
        </p:nvCxnSpPr>
        <p:spPr bwMode="auto">
          <a:xfrm>
            <a:off x="5689440" y="2041804"/>
            <a:ext cx="1635939" cy="1853380"/>
          </a:xfrm>
          <a:prstGeom prst="bentConnector3">
            <a:avLst>
              <a:gd name="adj1" fmla="val 64439"/>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Verbinder: gewinkelt 81">
            <a:extLst>
              <a:ext uri="{FF2B5EF4-FFF2-40B4-BE49-F238E27FC236}">
                <a16:creationId xmlns:a16="http://schemas.microsoft.com/office/drawing/2014/main" id="{D53831E9-E0D4-41A3-9155-13A303E2552D}"/>
              </a:ext>
            </a:extLst>
          </p:cNvPr>
          <p:cNvCxnSpPr>
            <a:cxnSpLocks/>
            <a:stCxn id="38" idx="3"/>
            <a:endCxn id="59" idx="1"/>
          </p:cNvCxnSpPr>
          <p:nvPr/>
        </p:nvCxnSpPr>
        <p:spPr bwMode="auto">
          <a:xfrm flipV="1">
            <a:off x="5689440" y="5330494"/>
            <a:ext cx="1635939" cy="609829"/>
          </a:xfrm>
          <a:prstGeom prst="bentConnector3">
            <a:avLst>
              <a:gd name="adj1" fmla="val 58850"/>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Gerader Verbinder 3093">
            <a:extLst>
              <a:ext uri="{FF2B5EF4-FFF2-40B4-BE49-F238E27FC236}">
                <a16:creationId xmlns:a16="http://schemas.microsoft.com/office/drawing/2014/main" id="{A66498CB-D4A1-4174-8CC5-524EC79D14BE}"/>
              </a:ext>
            </a:extLst>
          </p:cNvPr>
          <p:cNvCxnSpPr>
            <a:cxnSpLocks/>
            <a:stCxn id="9" idx="3"/>
            <a:endCxn id="52" idx="1"/>
          </p:cNvCxnSpPr>
          <p:nvPr/>
        </p:nvCxnSpPr>
        <p:spPr bwMode="auto">
          <a:xfrm flipV="1">
            <a:off x="5689440" y="2036781"/>
            <a:ext cx="1635939" cy="5023"/>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r Verbinder 93">
            <a:extLst>
              <a:ext uri="{FF2B5EF4-FFF2-40B4-BE49-F238E27FC236}">
                <a16:creationId xmlns:a16="http://schemas.microsoft.com/office/drawing/2014/main" id="{08FEFC23-1231-4D31-AB2F-AC6DE296C09B}"/>
              </a:ext>
            </a:extLst>
          </p:cNvPr>
          <p:cNvCxnSpPr>
            <a:cxnSpLocks/>
            <a:stCxn id="26" idx="3"/>
            <a:endCxn id="53" idx="1"/>
          </p:cNvCxnSpPr>
          <p:nvPr/>
        </p:nvCxnSpPr>
        <p:spPr bwMode="auto">
          <a:xfrm flipV="1">
            <a:off x="5689440" y="2396795"/>
            <a:ext cx="1635939" cy="5023"/>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r Verbinder 96">
            <a:extLst>
              <a:ext uri="{FF2B5EF4-FFF2-40B4-BE49-F238E27FC236}">
                <a16:creationId xmlns:a16="http://schemas.microsoft.com/office/drawing/2014/main" id="{22BB6594-CE7A-43D2-B400-42B439C62891}"/>
              </a:ext>
            </a:extLst>
          </p:cNvPr>
          <p:cNvCxnSpPr>
            <a:cxnSpLocks/>
            <a:stCxn id="31" idx="3"/>
            <a:endCxn id="46" idx="1"/>
          </p:cNvCxnSpPr>
          <p:nvPr/>
        </p:nvCxnSpPr>
        <p:spPr bwMode="auto">
          <a:xfrm>
            <a:off x="5689440" y="3908425"/>
            <a:ext cx="1635939" cy="346773"/>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r Verbinder 99">
            <a:extLst>
              <a:ext uri="{FF2B5EF4-FFF2-40B4-BE49-F238E27FC236}">
                <a16:creationId xmlns:a16="http://schemas.microsoft.com/office/drawing/2014/main" id="{E81AC77E-5F1F-45A5-92E3-649CE49E7537}"/>
              </a:ext>
            </a:extLst>
          </p:cNvPr>
          <p:cNvCxnSpPr>
            <a:cxnSpLocks/>
            <a:stCxn id="32" idx="3"/>
            <a:endCxn id="57" idx="1"/>
          </p:cNvCxnSpPr>
          <p:nvPr/>
        </p:nvCxnSpPr>
        <p:spPr bwMode="auto">
          <a:xfrm>
            <a:off x="5689440" y="4276287"/>
            <a:ext cx="1635939" cy="340195"/>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r Verbinder 102">
            <a:extLst>
              <a:ext uri="{FF2B5EF4-FFF2-40B4-BE49-F238E27FC236}">
                <a16:creationId xmlns:a16="http://schemas.microsoft.com/office/drawing/2014/main" id="{67BE86A9-0D66-46A0-86D0-2BD0245DE1D0}"/>
              </a:ext>
            </a:extLst>
          </p:cNvPr>
          <p:cNvCxnSpPr>
            <a:cxnSpLocks/>
            <a:stCxn id="56" idx="3"/>
            <a:endCxn id="58" idx="1"/>
          </p:cNvCxnSpPr>
          <p:nvPr/>
        </p:nvCxnSpPr>
        <p:spPr bwMode="auto">
          <a:xfrm>
            <a:off x="5689440" y="4644501"/>
            <a:ext cx="1635939" cy="328987"/>
          </a:xfrm>
          <a:prstGeom prst="line">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8" name="Rechteck 107">
            <a:extLst>
              <a:ext uri="{FF2B5EF4-FFF2-40B4-BE49-F238E27FC236}">
                <a16:creationId xmlns:a16="http://schemas.microsoft.com/office/drawing/2014/main" id="{2FAA7E48-51B2-4F4F-8854-AC433484E858}"/>
              </a:ext>
            </a:extLst>
          </p:cNvPr>
          <p:cNvSpPr/>
          <p:nvPr/>
        </p:nvSpPr>
        <p:spPr bwMode="auto">
          <a:xfrm>
            <a:off x="173268" y="1896277"/>
            <a:ext cx="3007393" cy="3284588"/>
          </a:xfrm>
          <a:prstGeom prst="rect">
            <a:avLst/>
          </a:prstGeom>
          <a:solidFill>
            <a:srgbClr val="E1E1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grpSp>
        <p:nvGrpSpPr>
          <p:cNvPr id="110" name="Gruppieren 46">
            <a:extLst>
              <a:ext uri="{FF2B5EF4-FFF2-40B4-BE49-F238E27FC236}">
                <a16:creationId xmlns:a16="http://schemas.microsoft.com/office/drawing/2014/main" id="{CE134705-9BF0-4659-8C62-07BDBEF65212}"/>
              </a:ext>
            </a:extLst>
          </p:cNvPr>
          <p:cNvGrpSpPr>
            <a:grpSpLocks/>
          </p:cNvGrpSpPr>
          <p:nvPr/>
        </p:nvGrpSpPr>
        <p:grpSpPr bwMode="auto">
          <a:xfrm>
            <a:off x="1329225" y="4624887"/>
            <a:ext cx="586645" cy="368214"/>
            <a:chOff x="4403324" y="5132772"/>
            <a:chExt cx="747204" cy="467558"/>
          </a:xfrm>
        </p:grpSpPr>
        <p:sp>
          <p:nvSpPr>
            <p:cNvPr id="111" name="Ellipse 47">
              <a:extLst>
                <a:ext uri="{FF2B5EF4-FFF2-40B4-BE49-F238E27FC236}">
                  <a16:creationId xmlns:a16="http://schemas.microsoft.com/office/drawing/2014/main" id="{302F3B11-D683-466C-9B27-7DEAB2212713}"/>
                </a:ext>
              </a:extLst>
            </p:cNvPr>
            <p:cNvSpPr/>
            <p:nvPr/>
          </p:nvSpPr>
          <p:spPr bwMode="auto">
            <a:xfrm>
              <a:off x="4454197" y="5229454"/>
              <a:ext cx="317959" cy="315403"/>
            </a:xfrm>
            <a:prstGeom prst="ellipse">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12" name="Abgerundetes Rechteck 27">
              <a:extLst>
                <a:ext uri="{FF2B5EF4-FFF2-40B4-BE49-F238E27FC236}">
                  <a16:creationId xmlns:a16="http://schemas.microsoft.com/office/drawing/2014/main" id="{B6B26A77-1CF6-4881-AEC4-17B7C236C8C5}"/>
                </a:ext>
              </a:extLst>
            </p:cNvPr>
            <p:cNvSpPr/>
            <p:nvPr/>
          </p:nvSpPr>
          <p:spPr bwMode="auto">
            <a:xfrm>
              <a:off x="4807132" y="5180320"/>
              <a:ext cx="122415" cy="68153"/>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13" name="Abgerundetes Rechteck 3">
              <a:extLst>
                <a:ext uri="{FF2B5EF4-FFF2-40B4-BE49-F238E27FC236}">
                  <a16:creationId xmlns:a16="http://schemas.microsoft.com/office/drawing/2014/main" id="{A83EABA9-DF56-4229-9D77-EB371BA1E471}"/>
                </a:ext>
              </a:extLst>
            </p:cNvPr>
            <p:cNvSpPr/>
            <p:nvPr/>
          </p:nvSpPr>
          <p:spPr bwMode="auto">
            <a:xfrm>
              <a:off x="4729233" y="5245303"/>
              <a:ext cx="421295" cy="286874"/>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14" name="Abgerundetes Rechteck 30">
              <a:extLst>
                <a:ext uri="{FF2B5EF4-FFF2-40B4-BE49-F238E27FC236}">
                  <a16:creationId xmlns:a16="http://schemas.microsoft.com/office/drawing/2014/main" id="{203720DA-0C15-46D4-A38C-916E3499816E}"/>
                </a:ext>
              </a:extLst>
            </p:cNvPr>
            <p:cNvSpPr/>
            <p:nvPr/>
          </p:nvSpPr>
          <p:spPr bwMode="auto">
            <a:xfrm>
              <a:off x="4403324" y="5270662"/>
              <a:ext cx="112876" cy="231401"/>
            </a:xfrm>
            <a:prstGeom prst="roundRect">
              <a:avLst/>
            </a:prstGeom>
            <a:solidFill>
              <a:srgbClr val="41AAC8"/>
            </a:solid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15" name="Rechteck 51">
              <a:extLst>
                <a:ext uri="{FF2B5EF4-FFF2-40B4-BE49-F238E27FC236}">
                  <a16:creationId xmlns:a16="http://schemas.microsoft.com/office/drawing/2014/main" id="{A2A07A5F-055D-46C1-8331-336C378D292F}"/>
                </a:ext>
              </a:extLst>
            </p:cNvPr>
            <p:cNvSpPr/>
            <p:nvPr/>
          </p:nvSpPr>
          <p:spPr bwMode="auto">
            <a:xfrm>
              <a:off x="4449429" y="5185076"/>
              <a:ext cx="178057" cy="41525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16" name="Rechteck 52">
              <a:extLst>
                <a:ext uri="{FF2B5EF4-FFF2-40B4-BE49-F238E27FC236}">
                  <a16:creationId xmlns:a16="http://schemas.microsoft.com/office/drawing/2014/main" id="{EFB81B09-DE36-4D2E-B0DF-5969E45773F0}"/>
                </a:ext>
              </a:extLst>
            </p:cNvPr>
            <p:cNvSpPr/>
            <p:nvPr/>
          </p:nvSpPr>
          <p:spPr bwMode="auto">
            <a:xfrm>
              <a:off x="4419222" y="5132772"/>
              <a:ext cx="238469" cy="49134"/>
            </a:xfrm>
            <a:prstGeom prst="rect">
              <a:avLst/>
            </a:prstGeom>
            <a:solidFill>
              <a:srgbClr val="41AAC8"/>
            </a:solidFill>
            <a:ln w="19050">
              <a:solidFill>
                <a:schemeClr val="tx1"/>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64" name="Gruppieren 63">
            <a:extLst>
              <a:ext uri="{FF2B5EF4-FFF2-40B4-BE49-F238E27FC236}">
                <a16:creationId xmlns:a16="http://schemas.microsoft.com/office/drawing/2014/main" id="{A8DF0535-79E5-48D1-BF20-F67DAE62DC60}"/>
              </a:ext>
            </a:extLst>
          </p:cNvPr>
          <p:cNvGrpSpPr/>
          <p:nvPr/>
        </p:nvGrpSpPr>
        <p:grpSpPr>
          <a:xfrm>
            <a:off x="2380559" y="1994988"/>
            <a:ext cx="580988" cy="551435"/>
            <a:chOff x="9353550" y="1754188"/>
            <a:chExt cx="1470025" cy="1682750"/>
          </a:xfrm>
        </p:grpSpPr>
        <p:sp>
          <p:nvSpPr>
            <p:cNvPr id="118" name="Rechteck 11">
              <a:extLst>
                <a:ext uri="{FF2B5EF4-FFF2-40B4-BE49-F238E27FC236}">
                  <a16:creationId xmlns:a16="http://schemas.microsoft.com/office/drawing/2014/main" id="{1EE63AF1-7BB7-4BED-961D-17D01D1D3BDB}"/>
                </a:ext>
              </a:extLst>
            </p:cNvPr>
            <p:cNvSpPr/>
            <p:nvPr/>
          </p:nvSpPr>
          <p:spPr bwMode="auto">
            <a:xfrm>
              <a:off x="9353550" y="1754188"/>
              <a:ext cx="1470025" cy="1682750"/>
            </a:xfrm>
            <a:prstGeom prst="rect">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19" name="Rad 33">
              <a:extLst>
                <a:ext uri="{FF2B5EF4-FFF2-40B4-BE49-F238E27FC236}">
                  <a16:creationId xmlns:a16="http://schemas.microsoft.com/office/drawing/2014/main" id="{DE573E76-76F6-403B-9FBB-FE90676902B7}"/>
                </a:ext>
              </a:extLst>
            </p:cNvPr>
            <p:cNvSpPr/>
            <p:nvPr/>
          </p:nvSpPr>
          <p:spPr bwMode="auto">
            <a:xfrm>
              <a:off x="9493250" y="3117850"/>
              <a:ext cx="239713" cy="239713"/>
            </a:xfrm>
            <a:prstGeom prst="donut">
              <a:avLst/>
            </a:prstGeom>
            <a:solidFill>
              <a:srgbClr val="41AAC8"/>
            </a:solidFill>
            <a:ln>
              <a:solidFill>
                <a:srgbClr val="000000"/>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0" name="Rad 541">
              <a:extLst>
                <a:ext uri="{FF2B5EF4-FFF2-40B4-BE49-F238E27FC236}">
                  <a16:creationId xmlns:a16="http://schemas.microsoft.com/office/drawing/2014/main" id="{7F28D3B9-8B11-4363-878F-158BFEEED841}"/>
                </a:ext>
              </a:extLst>
            </p:cNvPr>
            <p:cNvSpPr/>
            <p:nvPr/>
          </p:nvSpPr>
          <p:spPr bwMode="auto">
            <a:xfrm>
              <a:off x="10483850" y="3117850"/>
              <a:ext cx="239713" cy="239713"/>
            </a:xfrm>
            <a:prstGeom prst="donut">
              <a:avLst/>
            </a:prstGeom>
            <a:solidFill>
              <a:srgbClr val="41AAC8"/>
            </a:solidFill>
            <a:ln>
              <a:solidFill>
                <a:srgbClr val="000000"/>
              </a:solid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1" name="Abgerundetes Rechteck 753">
              <a:extLst>
                <a:ext uri="{FF2B5EF4-FFF2-40B4-BE49-F238E27FC236}">
                  <a16:creationId xmlns:a16="http://schemas.microsoft.com/office/drawing/2014/main" id="{F2116DFC-C1A9-4CF1-AAEA-69F85D837175}"/>
                </a:ext>
              </a:extLst>
            </p:cNvPr>
            <p:cNvSpPr/>
            <p:nvPr/>
          </p:nvSpPr>
          <p:spPr bwMode="auto">
            <a:xfrm>
              <a:off x="9494838" y="3117850"/>
              <a:ext cx="1227137" cy="239713"/>
            </a:xfrm>
            <a:prstGeom prst="roundRect">
              <a:avLst>
                <a:gd name="adj" fmla="val 48946"/>
              </a:avLst>
            </a:prstGeom>
            <a:noFill/>
            <a:ln w="19050">
              <a:solidFill>
                <a:schemeClr val="tx1"/>
              </a:solidFill>
              <a:miter lim="800000"/>
              <a:headEnd/>
              <a:tailEnd/>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122" name="Gruppieren 758">
              <a:extLst>
                <a:ext uri="{FF2B5EF4-FFF2-40B4-BE49-F238E27FC236}">
                  <a16:creationId xmlns:a16="http://schemas.microsoft.com/office/drawing/2014/main" id="{BE220FFD-837D-4695-A87E-187421374C73}"/>
                </a:ext>
              </a:extLst>
            </p:cNvPr>
            <p:cNvGrpSpPr>
              <a:grpSpLocks/>
            </p:cNvGrpSpPr>
            <p:nvPr/>
          </p:nvGrpSpPr>
          <p:grpSpPr bwMode="auto">
            <a:xfrm>
              <a:off x="9672638" y="2543175"/>
              <a:ext cx="147637" cy="490538"/>
              <a:chOff x="9690306" y="2672916"/>
              <a:chExt cx="108394" cy="360012"/>
            </a:xfrm>
          </p:grpSpPr>
          <p:sp>
            <p:nvSpPr>
              <p:cNvPr id="123" name="Rechteck 75">
                <a:extLst>
                  <a:ext uri="{FF2B5EF4-FFF2-40B4-BE49-F238E27FC236}">
                    <a16:creationId xmlns:a16="http://schemas.microsoft.com/office/drawing/2014/main" id="{0DA4A137-42FF-4DE8-81A3-D218762EAEA2}"/>
                  </a:ext>
                </a:extLst>
              </p:cNvPr>
              <p:cNvSpPr/>
              <p:nvPr/>
            </p:nvSpPr>
            <p:spPr bwMode="auto">
              <a:xfrm>
                <a:off x="9690306" y="2781269"/>
                <a:ext cx="108394" cy="25165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4" name="Trapezoid 123">
                <a:extLst>
                  <a:ext uri="{FF2B5EF4-FFF2-40B4-BE49-F238E27FC236}">
                    <a16:creationId xmlns:a16="http://schemas.microsoft.com/office/drawing/2014/main" id="{774087AD-8C48-4506-B5CC-7E976AEAA9FD}"/>
                  </a:ext>
                </a:extLst>
              </p:cNvPr>
              <p:cNvSpPr/>
              <p:nvPr/>
            </p:nvSpPr>
            <p:spPr bwMode="auto">
              <a:xfrm>
                <a:off x="9691471" y="2709034"/>
                <a:ext cx="106064" cy="72235"/>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25" name="Rechteck 77">
                <a:extLst>
                  <a:ext uri="{FF2B5EF4-FFF2-40B4-BE49-F238E27FC236}">
                    <a16:creationId xmlns:a16="http://schemas.microsoft.com/office/drawing/2014/main" id="{8961C90A-AEDA-4E54-BF3F-50A510DFE538}"/>
                  </a:ext>
                </a:extLst>
              </p:cNvPr>
              <p:cNvSpPr/>
              <p:nvPr/>
            </p:nvSpPr>
            <p:spPr bwMode="auto">
              <a:xfrm>
                <a:off x="9721775" y="2672916"/>
                <a:ext cx="45456" cy="7223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nvGrpSpPr>
            <p:cNvPr id="126" name="Gruppieren 773">
              <a:extLst>
                <a:ext uri="{FF2B5EF4-FFF2-40B4-BE49-F238E27FC236}">
                  <a16:creationId xmlns:a16="http://schemas.microsoft.com/office/drawing/2014/main" id="{50C7C6C5-1BFA-4C32-924E-B09DCD14898E}"/>
                </a:ext>
              </a:extLst>
            </p:cNvPr>
            <p:cNvGrpSpPr>
              <a:grpSpLocks/>
            </p:cNvGrpSpPr>
            <p:nvPr/>
          </p:nvGrpSpPr>
          <p:grpSpPr bwMode="auto">
            <a:xfrm>
              <a:off x="9896475" y="2543175"/>
              <a:ext cx="147638" cy="490538"/>
              <a:chOff x="9896732" y="2543869"/>
              <a:chExt cx="147248" cy="489059"/>
            </a:xfrm>
          </p:grpSpPr>
          <p:sp>
            <p:nvSpPr>
              <p:cNvPr id="127" name="Rechteck 79">
                <a:extLst>
                  <a:ext uri="{FF2B5EF4-FFF2-40B4-BE49-F238E27FC236}">
                    <a16:creationId xmlns:a16="http://schemas.microsoft.com/office/drawing/2014/main" id="{DE35E5E0-37FA-454D-8301-2D849EF15E0D}"/>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128" name="Gruppieren 764">
                <a:extLst>
                  <a:ext uri="{FF2B5EF4-FFF2-40B4-BE49-F238E27FC236}">
                    <a16:creationId xmlns:a16="http://schemas.microsoft.com/office/drawing/2014/main" id="{86D765D2-212D-4B16-9215-CF8314268DEA}"/>
                  </a:ext>
                </a:extLst>
              </p:cNvPr>
              <p:cNvGrpSpPr>
                <a:grpSpLocks/>
              </p:cNvGrpSpPr>
              <p:nvPr/>
            </p:nvGrpSpPr>
            <p:grpSpPr bwMode="auto">
              <a:xfrm>
                <a:off x="9896732" y="2543869"/>
                <a:ext cx="147248" cy="489059"/>
                <a:chOff x="9896732" y="2543869"/>
                <a:chExt cx="147248" cy="489059"/>
              </a:xfrm>
            </p:grpSpPr>
            <p:sp>
              <p:nvSpPr>
                <p:cNvPr id="129" name="Trapezoid 128">
                  <a:extLst>
                    <a:ext uri="{FF2B5EF4-FFF2-40B4-BE49-F238E27FC236}">
                      <a16:creationId xmlns:a16="http://schemas.microsoft.com/office/drawing/2014/main" id="{43AA36C3-AA26-4859-BB2E-039BA71E2CBD}"/>
                    </a:ext>
                  </a:extLst>
                </p:cNvPr>
                <p:cNvSpPr/>
                <p:nvPr/>
              </p:nvSpPr>
              <p:spPr bwMode="auto">
                <a:xfrm>
                  <a:off x="9898316" y="2592934"/>
                  <a:ext cx="144080"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30" name="Rechteck 82">
                  <a:extLst>
                    <a:ext uri="{FF2B5EF4-FFF2-40B4-BE49-F238E27FC236}">
                      <a16:creationId xmlns:a16="http://schemas.microsoft.com/office/drawing/2014/main" id="{24AC070E-AF55-447E-BE1B-0D274F5D08D4}"/>
                    </a:ext>
                  </a:extLst>
                </p:cNvPr>
                <p:cNvSpPr/>
                <p:nvPr/>
              </p:nvSpPr>
              <p:spPr bwMode="auto">
                <a:xfrm>
                  <a:off x="9939482" y="2543869"/>
                  <a:ext cx="61748"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31" name="Rechteck 83">
                  <a:extLst>
                    <a:ext uri="{FF2B5EF4-FFF2-40B4-BE49-F238E27FC236}">
                      <a16:creationId xmlns:a16="http://schemas.microsoft.com/office/drawing/2014/main" id="{D72FCDEB-4DAC-475F-80B0-420E48706CB9}"/>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132" name="Gruppieren 774">
              <a:extLst>
                <a:ext uri="{FF2B5EF4-FFF2-40B4-BE49-F238E27FC236}">
                  <a16:creationId xmlns:a16="http://schemas.microsoft.com/office/drawing/2014/main" id="{6C20F25F-4E42-4E78-97CF-5269EC6472D0}"/>
                </a:ext>
              </a:extLst>
            </p:cNvPr>
            <p:cNvGrpSpPr>
              <a:grpSpLocks/>
            </p:cNvGrpSpPr>
            <p:nvPr/>
          </p:nvGrpSpPr>
          <p:grpSpPr bwMode="auto">
            <a:xfrm>
              <a:off x="10121900" y="2543175"/>
              <a:ext cx="147638" cy="490538"/>
              <a:chOff x="9896732" y="2543869"/>
              <a:chExt cx="147248" cy="489059"/>
            </a:xfrm>
          </p:grpSpPr>
          <p:sp>
            <p:nvSpPr>
              <p:cNvPr id="133" name="Rechteck 85">
                <a:extLst>
                  <a:ext uri="{FF2B5EF4-FFF2-40B4-BE49-F238E27FC236}">
                    <a16:creationId xmlns:a16="http://schemas.microsoft.com/office/drawing/2014/main" id="{8BF1AD7D-F7A6-4EB2-B284-467825AA644C}"/>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134" name="Gruppieren 776">
                <a:extLst>
                  <a:ext uri="{FF2B5EF4-FFF2-40B4-BE49-F238E27FC236}">
                    <a16:creationId xmlns:a16="http://schemas.microsoft.com/office/drawing/2014/main" id="{7B6C1911-D1A6-49A6-9482-EB0BE9D523F8}"/>
                  </a:ext>
                </a:extLst>
              </p:cNvPr>
              <p:cNvGrpSpPr>
                <a:grpSpLocks/>
              </p:cNvGrpSpPr>
              <p:nvPr/>
            </p:nvGrpSpPr>
            <p:grpSpPr bwMode="auto">
              <a:xfrm>
                <a:off x="9896732" y="2543869"/>
                <a:ext cx="147248" cy="489059"/>
                <a:chOff x="9896732" y="2543869"/>
                <a:chExt cx="147248" cy="489059"/>
              </a:xfrm>
            </p:grpSpPr>
            <p:sp>
              <p:nvSpPr>
                <p:cNvPr id="135" name="Trapezoid 134">
                  <a:extLst>
                    <a:ext uri="{FF2B5EF4-FFF2-40B4-BE49-F238E27FC236}">
                      <a16:creationId xmlns:a16="http://schemas.microsoft.com/office/drawing/2014/main" id="{24C54704-0174-4D28-BA7F-AFBABE9FBFFC}"/>
                    </a:ext>
                  </a:extLst>
                </p:cNvPr>
                <p:cNvSpPr/>
                <p:nvPr/>
              </p:nvSpPr>
              <p:spPr bwMode="auto">
                <a:xfrm>
                  <a:off x="9898316" y="2592934"/>
                  <a:ext cx="144080"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36" name="Rechteck 88">
                  <a:extLst>
                    <a:ext uri="{FF2B5EF4-FFF2-40B4-BE49-F238E27FC236}">
                      <a16:creationId xmlns:a16="http://schemas.microsoft.com/office/drawing/2014/main" id="{E68AD299-AA8E-404F-9D5E-26AA2C623EAE}"/>
                    </a:ext>
                  </a:extLst>
                </p:cNvPr>
                <p:cNvSpPr/>
                <p:nvPr/>
              </p:nvSpPr>
              <p:spPr bwMode="auto">
                <a:xfrm>
                  <a:off x="9939482" y="2543869"/>
                  <a:ext cx="61748"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37" name="Rechteck 89">
                  <a:extLst>
                    <a:ext uri="{FF2B5EF4-FFF2-40B4-BE49-F238E27FC236}">
                      <a16:creationId xmlns:a16="http://schemas.microsoft.com/office/drawing/2014/main" id="{33DADB04-C840-44C9-91F7-0C63BE3A3AAF}"/>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138" name="Gruppieren 780">
              <a:extLst>
                <a:ext uri="{FF2B5EF4-FFF2-40B4-BE49-F238E27FC236}">
                  <a16:creationId xmlns:a16="http://schemas.microsoft.com/office/drawing/2014/main" id="{92990048-68C4-4482-8F55-D4EEE75C7162}"/>
                </a:ext>
              </a:extLst>
            </p:cNvPr>
            <p:cNvGrpSpPr>
              <a:grpSpLocks/>
            </p:cNvGrpSpPr>
            <p:nvPr/>
          </p:nvGrpSpPr>
          <p:grpSpPr bwMode="auto">
            <a:xfrm>
              <a:off x="10347325" y="2543175"/>
              <a:ext cx="146050" cy="490538"/>
              <a:chOff x="9896732" y="2543869"/>
              <a:chExt cx="147248" cy="489059"/>
            </a:xfrm>
          </p:grpSpPr>
          <p:sp>
            <p:nvSpPr>
              <p:cNvPr id="139" name="Rechteck 91">
                <a:extLst>
                  <a:ext uri="{FF2B5EF4-FFF2-40B4-BE49-F238E27FC236}">
                    <a16:creationId xmlns:a16="http://schemas.microsoft.com/office/drawing/2014/main" id="{76A80A77-066C-42C3-A797-9F55F97765C0}"/>
                  </a:ext>
                </a:extLst>
              </p:cNvPr>
              <p:cNvSpPr/>
              <p:nvPr/>
            </p:nvSpPr>
            <p:spPr bwMode="auto">
              <a:xfrm>
                <a:off x="9896732" y="2691062"/>
                <a:ext cx="147248" cy="34186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nvGrpSpPr>
              <p:cNvPr id="140" name="Gruppieren 782">
                <a:extLst>
                  <a:ext uri="{FF2B5EF4-FFF2-40B4-BE49-F238E27FC236}">
                    <a16:creationId xmlns:a16="http://schemas.microsoft.com/office/drawing/2014/main" id="{D362D08F-A0A1-4B62-A373-056BB2ECAB5A}"/>
                  </a:ext>
                </a:extLst>
              </p:cNvPr>
              <p:cNvGrpSpPr>
                <a:grpSpLocks/>
              </p:cNvGrpSpPr>
              <p:nvPr/>
            </p:nvGrpSpPr>
            <p:grpSpPr bwMode="auto">
              <a:xfrm>
                <a:off x="9896732" y="2543869"/>
                <a:ext cx="147248" cy="489059"/>
                <a:chOff x="9896732" y="2543869"/>
                <a:chExt cx="147248" cy="489059"/>
              </a:xfrm>
            </p:grpSpPr>
            <p:sp>
              <p:nvSpPr>
                <p:cNvPr id="141" name="Trapezoid 140">
                  <a:extLst>
                    <a:ext uri="{FF2B5EF4-FFF2-40B4-BE49-F238E27FC236}">
                      <a16:creationId xmlns:a16="http://schemas.microsoft.com/office/drawing/2014/main" id="{0D3162D1-FE8C-4FCF-85F4-2DE623F55996}"/>
                    </a:ext>
                  </a:extLst>
                </p:cNvPr>
                <p:cNvSpPr/>
                <p:nvPr/>
              </p:nvSpPr>
              <p:spPr bwMode="auto">
                <a:xfrm>
                  <a:off x="9898333" y="2592934"/>
                  <a:ext cx="144047" cy="98128"/>
                </a:xfrm>
                <a:prstGeom prst="trapezoid">
                  <a:avLst>
                    <a:gd name="adj" fmla="val 45441"/>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42" name="Rechteck 94">
                  <a:extLst>
                    <a:ext uri="{FF2B5EF4-FFF2-40B4-BE49-F238E27FC236}">
                      <a16:creationId xmlns:a16="http://schemas.microsoft.com/office/drawing/2014/main" id="{2881EEC1-53E2-4737-AAE7-2145A38E4561}"/>
                    </a:ext>
                  </a:extLst>
                </p:cNvPr>
                <p:cNvSpPr/>
                <p:nvPr/>
              </p:nvSpPr>
              <p:spPr bwMode="auto">
                <a:xfrm>
                  <a:off x="9939947" y="2543869"/>
                  <a:ext cx="60820" cy="981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43" name="Rechteck 95">
                  <a:extLst>
                    <a:ext uri="{FF2B5EF4-FFF2-40B4-BE49-F238E27FC236}">
                      <a16:creationId xmlns:a16="http://schemas.microsoft.com/office/drawing/2014/main" id="{CE0A8AFC-95A1-4562-B58C-4A95E7C0E99C}"/>
                    </a:ext>
                  </a:extLst>
                </p:cNvPr>
                <p:cNvSpPr/>
                <p:nvPr/>
              </p:nvSpPr>
              <p:spPr bwMode="auto">
                <a:xfrm>
                  <a:off x="9896732" y="2708471"/>
                  <a:ext cx="147248" cy="324457"/>
                </a:xfrm>
                <a:prstGeom prst="rect">
                  <a:avLst/>
                </a:prstGeom>
                <a:solidFill>
                  <a:srgbClr val="FFB900"/>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grpSp>
        </p:grpSp>
        <p:grpSp>
          <p:nvGrpSpPr>
            <p:cNvPr id="144" name="Gruppieren 542">
              <a:extLst>
                <a:ext uri="{FF2B5EF4-FFF2-40B4-BE49-F238E27FC236}">
                  <a16:creationId xmlns:a16="http://schemas.microsoft.com/office/drawing/2014/main" id="{033995C9-3A5A-4E18-99C7-A8C0B1657883}"/>
                </a:ext>
              </a:extLst>
            </p:cNvPr>
            <p:cNvGrpSpPr>
              <a:grpSpLocks/>
            </p:cNvGrpSpPr>
            <p:nvPr/>
          </p:nvGrpSpPr>
          <p:grpSpPr bwMode="auto">
            <a:xfrm>
              <a:off x="9656763" y="1844675"/>
              <a:ext cx="173037" cy="700088"/>
              <a:chOff x="6078289" y="3031330"/>
              <a:chExt cx="351831" cy="1424828"/>
            </a:xfrm>
          </p:grpSpPr>
          <p:sp>
            <p:nvSpPr>
              <p:cNvPr id="145" name="Freeform 8">
                <a:extLst>
                  <a:ext uri="{FF2B5EF4-FFF2-40B4-BE49-F238E27FC236}">
                    <a16:creationId xmlns:a16="http://schemas.microsoft.com/office/drawing/2014/main" id="{9081A9E4-7396-41D4-9440-E8EFCDAE1ED6}"/>
                  </a:ext>
                </a:extLst>
              </p:cNvPr>
              <p:cNvSpPr>
                <a:spLocks/>
              </p:cNvSpPr>
              <p:nvPr/>
            </p:nvSpPr>
            <p:spPr bwMode="auto">
              <a:xfrm>
                <a:off x="6078289" y="3031330"/>
                <a:ext cx="351831" cy="659902"/>
              </a:xfrm>
              <a:custGeom>
                <a:avLst/>
                <a:gdLst>
                  <a:gd name="T0" fmla="*/ 305008 w 804"/>
                  <a:gd name="T1" fmla="*/ 659902 h 1508"/>
                  <a:gd name="T2" fmla="*/ 46823 w 804"/>
                  <a:gd name="T3" fmla="*/ 659902 h 1508"/>
                  <a:gd name="T4" fmla="*/ 0 w 804"/>
                  <a:gd name="T5" fmla="*/ 613516 h 1508"/>
                  <a:gd name="T6" fmla="*/ 0 w 804"/>
                  <a:gd name="T7" fmla="*/ 0 h 1508"/>
                  <a:gd name="T8" fmla="*/ 351831 w 804"/>
                  <a:gd name="T9" fmla="*/ 0 h 1508"/>
                  <a:gd name="T10" fmla="*/ 351831 w 804"/>
                  <a:gd name="T11" fmla="*/ 613516 h 1508"/>
                  <a:gd name="T12" fmla="*/ 305008 w 804"/>
                  <a:gd name="T13" fmla="*/ 659902 h 15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508">
                    <a:moveTo>
                      <a:pt x="697" y="1508"/>
                    </a:moveTo>
                    <a:lnTo>
                      <a:pt x="107" y="1508"/>
                    </a:lnTo>
                    <a:lnTo>
                      <a:pt x="0" y="1402"/>
                    </a:lnTo>
                    <a:lnTo>
                      <a:pt x="0" y="0"/>
                    </a:lnTo>
                    <a:lnTo>
                      <a:pt x="804" y="0"/>
                    </a:lnTo>
                    <a:lnTo>
                      <a:pt x="804" y="1402"/>
                    </a:lnTo>
                    <a:lnTo>
                      <a:pt x="697" y="1508"/>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Freeform 9">
                <a:extLst>
                  <a:ext uri="{FF2B5EF4-FFF2-40B4-BE49-F238E27FC236}">
                    <a16:creationId xmlns:a16="http://schemas.microsoft.com/office/drawing/2014/main" id="{9FDCA88B-3E94-4169-A26C-1B47466456B4}"/>
                  </a:ext>
                </a:extLst>
              </p:cNvPr>
              <p:cNvSpPr>
                <a:spLocks/>
              </p:cNvSpPr>
              <p:nvPr/>
            </p:nvSpPr>
            <p:spPr bwMode="auto">
              <a:xfrm>
                <a:off x="6173686" y="3713111"/>
                <a:ext cx="162350" cy="47698"/>
              </a:xfrm>
              <a:custGeom>
                <a:avLst/>
                <a:gdLst>
                  <a:gd name="T0" fmla="*/ 141345 w 371"/>
                  <a:gd name="T1" fmla="*/ 47698 h 109"/>
                  <a:gd name="T2" fmla="*/ 21442 w 371"/>
                  <a:gd name="T3" fmla="*/ 47698 h 109"/>
                  <a:gd name="T4" fmla="*/ 0 w 371"/>
                  <a:gd name="T5" fmla="*/ 25818 h 109"/>
                  <a:gd name="T6" fmla="*/ 0 w 371"/>
                  <a:gd name="T7" fmla="*/ 0 h 109"/>
                  <a:gd name="T8" fmla="*/ 162350 w 371"/>
                  <a:gd name="T9" fmla="*/ 0 h 109"/>
                  <a:gd name="T10" fmla="*/ 162350 w 371"/>
                  <a:gd name="T11" fmla="*/ 25818 h 109"/>
                  <a:gd name="T12" fmla="*/ 141345 w 371"/>
                  <a:gd name="T13" fmla="*/ 47698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1" h="109">
                    <a:moveTo>
                      <a:pt x="323" y="109"/>
                    </a:moveTo>
                    <a:lnTo>
                      <a:pt x="49" y="109"/>
                    </a:lnTo>
                    <a:lnTo>
                      <a:pt x="0" y="59"/>
                    </a:lnTo>
                    <a:lnTo>
                      <a:pt x="0" y="0"/>
                    </a:lnTo>
                    <a:lnTo>
                      <a:pt x="371" y="0"/>
                    </a:lnTo>
                    <a:lnTo>
                      <a:pt x="371" y="59"/>
                    </a:lnTo>
                    <a:lnTo>
                      <a:pt x="323" y="109"/>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Freeform 10">
                <a:extLst>
                  <a:ext uri="{FF2B5EF4-FFF2-40B4-BE49-F238E27FC236}">
                    <a16:creationId xmlns:a16="http://schemas.microsoft.com/office/drawing/2014/main" id="{6BBE2000-B268-4981-B206-44DE4C2EE11E}"/>
                  </a:ext>
                </a:extLst>
              </p:cNvPr>
              <p:cNvSpPr>
                <a:spLocks/>
              </p:cNvSpPr>
              <p:nvPr/>
            </p:nvSpPr>
            <p:spPr bwMode="auto">
              <a:xfrm>
                <a:off x="6195129" y="3760810"/>
                <a:ext cx="119027" cy="623581"/>
              </a:xfrm>
              <a:custGeom>
                <a:avLst/>
                <a:gdLst>
                  <a:gd name="T0" fmla="*/ 119027 w 272"/>
                  <a:gd name="T1" fmla="*/ 603014 h 1425"/>
                  <a:gd name="T2" fmla="*/ 84019 w 272"/>
                  <a:gd name="T3" fmla="*/ 623581 h 1425"/>
                  <a:gd name="T4" fmla="*/ 35446 w 272"/>
                  <a:gd name="T5" fmla="*/ 623581 h 1425"/>
                  <a:gd name="T6" fmla="*/ 0 w 272"/>
                  <a:gd name="T7" fmla="*/ 603014 h 1425"/>
                  <a:gd name="T8" fmla="*/ 0 w 272"/>
                  <a:gd name="T9" fmla="*/ 0 h 1425"/>
                  <a:gd name="T10" fmla="*/ 119027 w 272"/>
                  <a:gd name="T11" fmla="*/ 0 h 1425"/>
                  <a:gd name="T12" fmla="*/ 119027 w 272"/>
                  <a:gd name="T13" fmla="*/ 603014 h 14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2" h="1425">
                    <a:moveTo>
                      <a:pt x="272" y="1378"/>
                    </a:moveTo>
                    <a:lnTo>
                      <a:pt x="192" y="1425"/>
                    </a:lnTo>
                    <a:lnTo>
                      <a:pt x="81" y="1425"/>
                    </a:lnTo>
                    <a:lnTo>
                      <a:pt x="0" y="1378"/>
                    </a:lnTo>
                    <a:lnTo>
                      <a:pt x="0" y="0"/>
                    </a:lnTo>
                    <a:lnTo>
                      <a:pt x="272" y="0"/>
                    </a:lnTo>
                    <a:lnTo>
                      <a:pt x="272" y="1378"/>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 name="Freeform 11">
                <a:extLst>
                  <a:ext uri="{FF2B5EF4-FFF2-40B4-BE49-F238E27FC236}">
                    <a16:creationId xmlns:a16="http://schemas.microsoft.com/office/drawing/2014/main" id="{94594217-D3F7-4D19-8A81-0E3C6263F9E1}"/>
                  </a:ext>
                </a:extLst>
              </p:cNvPr>
              <p:cNvSpPr>
                <a:spLocks/>
              </p:cNvSpPr>
              <p:nvPr/>
            </p:nvSpPr>
            <p:spPr bwMode="auto">
              <a:xfrm>
                <a:off x="6196442" y="4384391"/>
                <a:ext cx="117715" cy="71767"/>
              </a:xfrm>
              <a:custGeom>
                <a:avLst/>
                <a:gdLst>
                  <a:gd name="T0" fmla="*/ 117715 w 269"/>
                  <a:gd name="T1" fmla="*/ 33258 h 164"/>
                  <a:gd name="T2" fmla="*/ 83582 w 269"/>
                  <a:gd name="T3" fmla="*/ 0 h 164"/>
                  <a:gd name="T4" fmla="*/ 35008 w 269"/>
                  <a:gd name="T5" fmla="*/ 0 h 164"/>
                  <a:gd name="T6" fmla="*/ 0 w 269"/>
                  <a:gd name="T7" fmla="*/ 33258 h 164"/>
                  <a:gd name="T8" fmla="*/ 0 w 269"/>
                  <a:gd name="T9" fmla="*/ 38509 h 164"/>
                  <a:gd name="T10" fmla="*/ 34133 w 269"/>
                  <a:gd name="T11" fmla="*/ 71767 h 164"/>
                  <a:gd name="T12" fmla="*/ 83582 w 269"/>
                  <a:gd name="T13" fmla="*/ 71767 h 164"/>
                  <a:gd name="T14" fmla="*/ 117715 w 269"/>
                  <a:gd name="T15" fmla="*/ 38509 h 164"/>
                  <a:gd name="T16" fmla="*/ 117715 w 269"/>
                  <a:gd name="T17" fmla="*/ 33258 h 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164">
                    <a:moveTo>
                      <a:pt x="269" y="76"/>
                    </a:moveTo>
                    <a:lnTo>
                      <a:pt x="191" y="0"/>
                    </a:lnTo>
                    <a:lnTo>
                      <a:pt x="80" y="0"/>
                    </a:lnTo>
                    <a:lnTo>
                      <a:pt x="0" y="76"/>
                    </a:lnTo>
                    <a:lnTo>
                      <a:pt x="0" y="88"/>
                    </a:lnTo>
                    <a:lnTo>
                      <a:pt x="78" y="164"/>
                    </a:lnTo>
                    <a:lnTo>
                      <a:pt x="191" y="164"/>
                    </a:lnTo>
                    <a:lnTo>
                      <a:pt x="269" y="88"/>
                    </a:lnTo>
                    <a:lnTo>
                      <a:pt x="269" y="76"/>
                    </a:lnTo>
                    <a:close/>
                  </a:path>
                </a:pathLst>
              </a:custGeom>
              <a:solidFill>
                <a:srgbClr val="AFB9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 name="Freeform 12">
                <a:extLst>
                  <a:ext uri="{FF2B5EF4-FFF2-40B4-BE49-F238E27FC236}">
                    <a16:creationId xmlns:a16="http://schemas.microsoft.com/office/drawing/2014/main" id="{705DA23A-657C-4BC2-97C9-16AF95B99962}"/>
                  </a:ext>
                </a:extLst>
              </p:cNvPr>
              <p:cNvSpPr>
                <a:spLocks/>
              </p:cNvSpPr>
              <p:nvPr/>
            </p:nvSpPr>
            <p:spPr bwMode="auto">
              <a:xfrm>
                <a:off x="6270834" y="3713111"/>
                <a:ext cx="91021" cy="26694"/>
              </a:xfrm>
              <a:custGeom>
                <a:avLst/>
                <a:gdLst>
                  <a:gd name="T0" fmla="*/ 78331 w 208"/>
                  <a:gd name="T1" fmla="*/ 26694 h 61"/>
                  <a:gd name="T2" fmla="*/ 11378 w 208"/>
                  <a:gd name="T3" fmla="*/ 26694 h 61"/>
                  <a:gd name="T4" fmla="*/ 0 w 208"/>
                  <a:gd name="T5" fmla="*/ 14441 h 61"/>
                  <a:gd name="T6" fmla="*/ 0 w 208"/>
                  <a:gd name="T7" fmla="*/ 0 h 61"/>
                  <a:gd name="T8" fmla="*/ 91021 w 208"/>
                  <a:gd name="T9" fmla="*/ 0 h 61"/>
                  <a:gd name="T10" fmla="*/ 91021 w 208"/>
                  <a:gd name="T11" fmla="*/ 14441 h 61"/>
                  <a:gd name="T12" fmla="*/ 78331 w 208"/>
                  <a:gd name="T13" fmla="*/ 26694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8" h="61">
                    <a:moveTo>
                      <a:pt x="179" y="61"/>
                    </a:moveTo>
                    <a:lnTo>
                      <a:pt x="26" y="61"/>
                    </a:lnTo>
                    <a:lnTo>
                      <a:pt x="0" y="33"/>
                    </a:lnTo>
                    <a:lnTo>
                      <a:pt x="0" y="0"/>
                    </a:lnTo>
                    <a:lnTo>
                      <a:pt x="208" y="0"/>
                    </a:lnTo>
                    <a:lnTo>
                      <a:pt x="208" y="33"/>
                    </a:lnTo>
                    <a:lnTo>
                      <a:pt x="179" y="61"/>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 name="Freeform 13">
                <a:extLst>
                  <a:ext uri="{FF2B5EF4-FFF2-40B4-BE49-F238E27FC236}">
                    <a16:creationId xmlns:a16="http://schemas.microsoft.com/office/drawing/2014/main" id="{E2093037-E666-48E9-9EBE-B67197B3DE2F}"/>
                  </a:ext>
                </a:extLst>
              </p:cNvPr>
              <p:cNvSpPr>
                <a:spLocks/>
              </p:cNvSpPr>
              <p:nvPr/>
            </p:nvSpPr>
            <p:spPr bwMode="auto">
              <a:xfrm>
                <a:off x="6282211" y="3739805"/>
                <a:ext cx="66953" cy="350956"/>
              </a:xfrm>
              <a:custGeom>
                <a:avLst/>
                <a:gdLst>
                  <a:gd name="T0" fmla="*/ 66953 w 153"/>
                  <a:gd name="T1" fmla="*/ 339578 h 802"/>
                  <a:gd name="T2" fmla="*/ 47699 w 153"/>
                  <a:gd name="T3" fmla="*/ 350956 h 802"/>
                  <a:gd name="T4" fmla="*/ 20567 w 153"/>
                  <a:gd name="T5" fmla="*/ 350956 h 802"/>
                  <a:gd name="T6" fmla="*/ 0 w 153"/>
                  <a:gd name="T7" fmla="*/ 339578 h 802"/>
                  <a:gd name="T8" fmla="*/ 0 w 153"/>
                  <a:gd name="T9" fmla="*/ 0 h 802"/>
                  <a:gd name="T10" fmla="*/ 66953 w 153"/>
                  <a:gd name="T11" fmla="*/ 0 h 802"/>
                  <a:gd name="T12" fmla="*/ 66953 w 153"/>
                  <a:gd name="T13" fmla="*/ 339578 h 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 h="802">
                    <a:moveTo>
                      <a:pt x="153" y="776"/>
                    </a:moveTo>
                    <a:lnTo>
                      <a:pt x="109" y="802"/>
                    </a:lnTo>
                    <a:lnTo>
                      <a:pt x="47" y="802"/>
                    </a:lnTo>
                    <a:lnTo>
                      <a:pt x="0" y="776"/>
                    </a:lnTo>
                    <a:lnTo>
                      <a:pt x="0" y="0"/>
                    </a:lnTo>
                    <a:lnTo>
                      <a:pt x="153" y="0"/>
                    </a:lnTo>
                    <a:lnTo>
                      <a:pt x="153" y="776"/>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14">
                <a:extLst>
                  <a:ext uri="{FF2B5EF4-FFF2-40B4-BE49-F238E27FC236}">
                    <a16:creationId xmlns:a16="http://schemas.microsoft.com/office/drawing/2014/main" id="{026D4759-9831-4389-8180-7B802A11CF30}"/>
                  </a:ext>
                </a:extLst>
              </p:cNvPr>
              <p:cNvSpPr>
                <a:spLocks/>
              </p:cNvSpPr>
              <p:nvPr/>
            </p:nvSpPr>
            <p:spPr bwMode="auto">
              <a:xfrm>
                <a:off x="6283086" y="4090761"/>
                <a:ext cx="66078" cy="40259"/>
              </a:xfrm>
              <a:custGeom>
                <a:avLst/>
                <a:gdLst>
                  <a:gd name="T0" fmla="*/ 66078 w 151"/>
                  <a:gd name="T1" fmla="*/ 18379 h 92"/>
                  <a:gd name="T2" fmla="*/ 46823 w 151"/>
                  <a:gd name="T3" fmla="*/ 0 h 92"/>
                  <a:gd name="T4" fmla="*/ 19692 w 151"/>
                  <a:gd name="T5" fmla="*/ 0 h 92"/>
                  <a:gd name="T6" fmla="*/ 0 w 151"/>
                  <a:gd name="T7" fmla="*/ 18379 h 92"/>
                  <a:gd name="T8" fmla="*/ 0 w 151"/>
                  <a:gd name="T9" fmla="*/ 21880 h 92"/>
                  <a:gd name="T10" fmla="*/ 18817 w 151"/>
                  <a:gd name="T11" fmla="*/ 40259 h 92"/>
                  <a:gd name="T12" fmla="*/ 46823 w 151"/>
                  <a:gd name="T13" fmla="*/ 40259 h 92"/>
                  <a:gd name="T14" fmla="*/ 66078 w 151"/>
                  <a:gd name="T15" fmla="*/ 21880 h 92"/>
                  <a:gd name="T16" fmla="*/ 66078 w 151"/>
                  <a:gd name="T17" fmla="*/ 18379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1" h="92">
                    <a:moveTo>
                      <a:pt x="151" y="42"/>
                    </a:moveTo>
                    <a:lnTo>
                      <a:pt x="107" y="0"/>
                    </a:lnTo>
                    <a:lnTo>
                      <a:pt x="45" y="0"/>
                    </a:lnTo>
                    <a:lnTo>
                      <a:pt x="0" y="42"/>
                    </a:lnTo>
                    <a:lnTo>
                      <a:pt x="0" y="50"/>
                    </a:lnTo>
                    <a:lnTo>
                      <a:pt x="43" y="92"/>
                    </a:lnTo>
                    <a:lnTo>
                      <a:pt x="107" y="92"/>
                    </a:lnTo>
                    <a:lnTo>
                      <a:pt x="151" y="50"/>
                    </a:lnTo>
                    <a:lnTo>
                      <a:pt x="151" y="42"/>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15">
                <a:extLst>
                  <a:ext uri="{FF2B5EF4-FFF2-40B4-BE49-F238E27FC236}">
                    <a16:creationId xmlns:a16="http://schemas.microsoft.com/office/drawing/2014/main" id="{F8A6D1ED-4B1E-4704-BC70-27DDE02E3D1B}"/>
                  </a:ext>
                </a:extLst>
              </p:cNvPr>
              <p:cNvSpPr>
                <a:spLocks/>
              </p:cNvSpPr>
              <p:nvPr/>
            </p:nvSpPr>
            <p:spPr bwMode="auto">
              <a:xfrm>
                <a:off x="6142617" y="3713111"/>
                <a:ext cx="91021" cy="26694"/>
              </a:xfrm>
              <a:custGeom>
                <a:avLst/>
                <a:gdLst>
                  <a:gd name="T0" fmla="*/ 79643 w 208"/>
                  <a:gd name="T1" fmla="*/ 26694 h 61"/>
                  <a:gd name="T2" fmla="*/ 12253 w 208"/>
                  <a:gd name="T3" fmla="*/ 26694 h 61"/>
                  <a:gd name="T4" fmla="*/ 0 w 208"/>
                  <a:gd name="T5" fmla="*/ 14441 h 61"/>
                  <a:gd name="T6" fmla="*/ 0 w 208"/>
                  <a:gd name="T7" fmla="*/ 0 h 61"/>
                  <a:gd name="T8" fmla="*/ 91021 w 208"/>
                  <a:gd name="T9" fmla="*/ 0 h 61"/>
                  <a:gd name="T10" fmla="*/ 91021 w 208"/>
                  <a:gd name="T11" fmla="*/ 14441 h 61"/>
                  <a:gd name="T12" fmla="*/ 79643 w 208"/>
                  <a:gd name="T13" fmla="*/ 26694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8" h="61">
                    <a:moveTo>
                      <a:pt x="182" y="61"/>
                    </a:moveTo>
                    <a:lnTo>
                      <a:pt x="28" y="61"/>
                    </a:lnTo>
                    <a:lnTo>
                      <a:pt x="0" y="33"/>
                    </a:lnTo>
                    <a:lnTo>
                      <a:pt x="0" y="0"/>
                    </a:lnTo>
                    <a:lnTo>
                      <a:pt x="208" y="0"/>
                    </a:lnTo>
                    <a:lnTo>
                      <a:pt x="208" y="33"/>
                    </a:lnTo>
                    <a:lnTo>
                      <a:pt x="182" y="61"/>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16">
                <a:extLst>
                  <a:ext uri="{FF2B5EF4-FFF2-40B4-BE49-F238E27FC236}">
                    <a16:creationId xmlns:a16="http://schemas.microsoft.com/office/drawing/2014/main" id="{0F1010C4-950B-451E-881A-F0CDBF156623}"/>
                  </a:ext>
                </a:extLst>
              </p:cNvPr>
              <p:cNvSpPr>
                <a:spLocks/>
              </p:cNvSpPr>
              <p:nvPr/>
            </p:nvSpPr>
            <p:spPr bwMode="auto">
              <a:xfrm>
                <a:off x="6154869" y="3739805"/>
                <a:ext cx="66078" cy="350956"/>
              </a:xfrm>
              <a:custGeom>
                <a:avLst/>
                <a:gdLst>
                  <a:gd name="T0" fmla="*/ 66078 w 151"/>
                  <a:gd name="T1" fmla="*/ 339578 h 802"/>
                  <a:gd name="T2" fmla="*/ 46823 w 151"/>
                  <a:gd name="T3" fmla="*/ 350956 h 802"/>
                  <a:gd name="T4" fmla="*/ 19692 w 151"/>
                  <a:gd name="T5" fmla="*/ 350956 h 802"/>
                  <a:gd name="T6" fmla="*/ 0 w 151"/>
                  <a:gd name="T7" fmla="*/ 339578 h 802"/>
                  <a:gd name="T8" fmla="*/ 0 w 151"/>
                  <a:gd name="T9" fmla="*/ 0 h 802"/>
                  <a:gd name="T10" fmla="*/ 66078 w 151"/>
                  <a:gd name="T11" fmla="*/ 0 h 802"/>
                  <a:gd name="T12" fmla="*/ 66078 w 151"/>
                  <a:gd name="T13" fmla="*/ 339578 h 8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1" h="802">
                    <a:moveTo>
                      <a:pt x="151" y="776"/>
                    </a:moveTo>
                    <a:lnTo>
                      <a:pt x="107" y="802"/>
                    </a:lnTo>
                    <a:lnTo>
                      <a:pt x="45" y="802"/>
                    </a:lnTo>
                    <a:lnTo>
                      <a:pt x="0" y="776"/>
                    </a:lnTo>
                    <a:lnTo>
                      <a:pt x="0" y="0"/>
                    </a:lnTo>
                    <a:lnTo>
                      <a:pt x="151" y="0"/>
                    </a:lnTo>
                    <a:lnTo>
                      <a:pt x="151" y="776"/>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17">
                <a:extLst>
                  <a:ext uri="{FF2B5EF4-FFF2-40B4-BE49-F238E27FC236}">
                    <a16:creationId xmlns:a16="http://schemas.microsoft.com/office/drawing/2014/main" id="{F6F61BAA-6EB6-4C94-AF44-14D45F0550FF}"/>
                  </a:ext>
                </a:extLst>
              </p:cNvPr>
              <p:cNvSpPr>
                <a:spLocks/>
              </p:cNvSpPr>
              <p:nvPr/>
            </p:nvSpPr>
            <p:spPr bwMode="auto">
              <a:xfrm>
                <a:off x="6154869" y="4090761"/>
                <a:ext cx="66078" cy="40259"/>
              </a:xfrm>
              <a:custGeom>
                <a:avLst/>
                <a:gdLst>
                  <a:gd name="T0" fmla="*/ 66078 w 151"/>
                  <a:gd name="T1" fmla="*/ 18379 h 92"/>
                  <a:gd name="T2" fmla="*/ 47699 w 151"/>
                  <a:gd name="T3" fmla="*/ 0 h 92"/>
                  <a:gd name="T4" fmla="*/ 19692 w 151"/>
                  <a:gd name="T5" fmla="*/ 0 h 92"/>
                  <a:gd name="T6" fmla="*/ 0 w 151"/>
                  <a:gd name="T7" fmla="*/ 18379 h 92"/>
                  <a:gd name="T8" fmla="*/ 0 w 151"/>
                  <a:gd name="T9" fmla="*/ 21880 h 92"/>
                  <a:gd name="T10" fmla="*/ 19692 w 151"/>
                  <a:gd name="T11" fmla="*/ 40259 h 92"/>
                  <a:gd name="T12" fmla="*/ 47699 w 151"/>
                  <a:gd name="T13" fmla="*/ 40259 h 92"/>
                  <a:gd name="T14" fmla="*/ 66078 w 151"/>
                  <a:gd name="T15" fmla="*/ 21880 h 92"/>
                  <a:gd name="T16" fmla="*/ 66078 w 151"/>
                  <a:gd name="T17" fmla="*/ 18379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1" h="92">
                    <a:moveTo>
                      <a:pt x="151" y="42"/>
                    </a:moveTo>
                    <a:lnTo>
                      <a:pt x="109" y="0"/>
                    </a:lnTo>
                    <a:lnTo>
                      <a:pt x="45" y="0"/>
                    </a:lnTo>
                    <a:lnTo>
                      <a:pt x="0" y="42"/>
                    </a:lnTo>
                    <a:lnTo>
                      <a:pt x="0" y="50"/>
                    </a:lnTo>
                    <a:lnTo>
                      <a:pt x="45" y="92"/>
                    </a:lnTo>
                    <a:lnTo>
                      <a:pt x="109" y="92"/>
                    </a:lnTo>
                    <a:lnTo>
                      <a:pt x="151" y="50"/>
                    </a:lnTo>
                    <a:lnTo>
                      <a:pt x="151" y="42"/>
                    </a:lnTo>
                    <a:close/>
                  </a:path>
                </a:pathLst>
              </a:custGeom>
              <a:solidFill>
                <a:srgbClr val="006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156" name="Freihandform 828">
            <a:extLst>
              <a:ext uri="{FF2B5EF4-FFF2-40B4-BE49-F238E27FC236}">
                <a16:creationId xmlns:a16="http://schemas.microsoft.com/office/drawing/2014/main" id="{2677AE24-B10B-4CAF-9549-49680646CCCB}"/>
              </a:ext>
            </a:extLst>
          </p:cNvPr>
          <p:cNvSpPr/>
          <p:nvPr/>
        </p:nvSpPr>
        <p:spPr bwMode="auto">
          <a:xfrm flipH="1">
            <a:off x="375457" y="2211575"/>
            <a:ext cx="1987747" cy="2625498"/>
          </a:xfrm>
          <a:custGeom>
            <a:avLst/>
            <a:gdLst>
              <a:gd name="connsiteX0" fmla="*/ 0 w 6512011"/>
              <a:gd name="connsiteY0" fmla="*/ 2094470 h 2094470"/>
              <a:gd name="connsiteX1" fmla="*/ 4306330 w 6512011"/>
              <a:gd name="connsiteY1" fmla="*/ 2094470 h 2094470"/>
              <a:gd name="connsiteX2" fmla="*/ 5647038 w 6512011"/>
              <a:gd name="connsiteY2" fmla="*/ 0 h 2094470"/>
              <a:gd name="connsiteX3" fmla="*/ 6512011 w 6512011"/>
              <a:gd name="connsiteY3" fmla="*/ 0 h 2094470"/>
              <a:gd name="connsiteX0" fmla="*/ 0 w 6783859"/>
              <a:gd name="connsiteY0" fmla="*/ 2681416 h 2681416"/>
              <a:gd name="connsiteX1" fmla="*/ 4306330 w 6783859"/>
              <a:gd name="connsiteY1" fmla="*/ 2681416 h 2681416"/>
              <a:gd name="connsiteX2" fmla="*/ 5647038 w 6783859"/>
              <a:gd name="connsiteY2" fmla="*/ 586946 h 2681416"/>
              <a:gd name="connsiteX3" fmla="*/ 6783859 w 6783859"/>
              <a:gd name="connsiteY3" fmla="*/ 0 h 2681416"/>
              <a:gd name="connsiteX0" fmla="*/ 0 w 6783859"/>
              <a:gd name="connsiteY0" fmla="*/ 2681416 h 2681416"/>
              <a:gd name="connsiteX1" fmla="*/ 4306330 w 6783859"/>
              <a:gd name="connsiteY1" fmla="*/ 2681416 h 2681416"/>
              <a:gd name="connsiteX2" fmla="*/ 6227806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66022 w 6783859"/>
              <a:gd name="connsiteY2" fmla="*/ 6178 h 2681416"/>
              <a:gd name="connsiteX3" fmla="*/ 6783859 w 6783859"/>
              <a:gd name="connsiteY3" fmla="*/ 0 h 2681416"/>
              <a:gd name="connsiteX0" fmla="*/ 0 w 6783859"/>
              <a:gd name="connsiteY0" fmla="*/ 2681416 h 2681416"/>
              <a:gd name="connsiteX1" fmla="*/ 4306330 w 6783859"/>
              <a:gd name="connsiteY1" fmla="*/ 2681416 h 2681416"/>
              <a:gd name="connsiteX2" fmla="*/ 6147487 w 6783859"/>
              <a:gd name="connsiteY2" fmla="*/ 6178 h 2681416"/>
              <a:gd name="connsiteX3" fmla="*/ 6783859 w 6783859"/>
              <a:gd name="connsiteY3" fmla="*/ 0 h 2681416"/>
              <a:gd name="connsiteX0" fmla="*/ 0 w 4541107"/>
              <a:gd name="connsiteY0" fmla="*/ 2693772 h 2693772"/>
              <a:gd name="connsiteX1" fmla="*/ 2063578 w 4541107"/>
              <a:gd name="connsiteY1" fmla="*/ 2681416 h 2693772"/>
              <a:gd name="connsiteX2" fmla="*/ 3904735 w 4541107"/>
              <a:gd name="connsiteY2" fmla="*/ 6178 h 2693772"/>
              <a:gd name="connsiteX3" fmla="*/ 4541107 w 4541107"/>
              <a:gd name="connsiteY3" fmla="*/ 0 h 2693772"/>
              <a:gd name="connsiteX0" fmla="*/ 0 w 4556764"/>
              <a:gd name="connsiteY0" fmla="*/ 2684378 h 2684378"/>
              <a:gd name="connsiteX1" fmla="*/ 2079235 w 4556764"/>
              <a:gd name="connsiteY1" fmla="*/ 2681416 h 2684378"/>
              <a:gd name="connsiteX2" fmla="*/ 3920392 w 4556764"/>
              <a:gd name="connsiteY2" fmla="*/ 6178 h 2684378"/>
              <a:gd name="connsiteX3" fmla="*/ 4556764 w 4556764"/>
              <a:gd name="connsiteY3" fmla="*/ 0 h 2684378"/>
              <a:gd name="connsiteX0" fmla="*/ 0 w 5566798"/>
              <a:gd name="connsiteY0" fmla="*/ 2685882 h 2685882"/>
              <a:gd name="connsiteX1" fmla="*/ 3089269 w 5566798"/>
              <a:gd name="connsiteY1" fmla="*/ 2681416 h 2685882"/>
              <a:gd name="connsiteX2" fmla="*/ 4930426 w 5566798"/>
              <a:gd name="connsiteY2" fmla="*/ 6178 h 2685882"/>
              <a:gd name="connsiteX3" fmla="*/ 5566798 w 5566798"/>
              <a:gd name="connsiteY3" fmla="*/ 0 h 2685882"/>
              <a:gd name="connsiteX0" fmla="*/ 0 w 5566798"/>
              <a:gd name="connsiteY0" fmla="*/ 2718463 h 2718463"/>
              <a:gd name="connsiteX1" fmla="*/ 3089269 w 5566798"/>
              <a:gd name="connsiteY1" fmla="*/ 2713997 h 2718463"/>
              <a:gd name="connsiteX2" fmla="*/ 3072455 w 5566798"/>
              <a:gd name="connsiteY2" fmla="*/ 0 h 2718463"/>
              <a:gd name="connsiteX3" fmla="*/ 5566798 w 5566798"/>
              <a:gd name="connsiteY3" fmla="*/ 32581 h 2718463"/>
              <a:gd name="connsiteX0" fmla="*/ 0 w 3089268"/>
              <a:gd name="connsiteY0" fmla="*/ 2718463 h 2718463"/>
              <a:gd name="connsiteX1" fmla="*/ 3089269 w 3089268"/>
              <a:gd name="connsiteY1" fmla="*/ 2713997 h 2718463"/>
              <a:gd name="connsiteX2" fmla="*/ 3072455 w 3089268"/>
              <a:gd name="connsiteY2" fmla="*/ 0 h 2718463"/>
              <a:gd name="connsiteX3" fmla="*/ 499604 w 3089268"/>
              <a:gd name="connsiteY3" fmla="*/ 3512 h 2718463"/>
              <a:gd name="connsiteX0" fmla="*/ 0 w 6467398"/>
              <a:gd name="connsiteY0" fmla="*/ 2718463 h 3547306"/>
              <a:gd name="connsiteX1" fmla="*/ 6467398 w 6467398"/>
              <a:gd name="connsiteY1" fmla="*/ 3547306 h 3547306"/>
              <a:gd name="connsiteX2" fmla="*/ 3072455 w 6467398"/>
              <a:gd name="connsiteY2" fmla="*/ 0 h 3547306"/>
              <a:gd name="connsiteX3" fmla="*/ 499604 w 6467398"/>
              <a:gd name="connsiteY3" fmla="*/ 3512 h 3547306"/>
              <a:gd name="connsiteX0" fmla="*/ 3427472 w 5967794"/>
              <a:gd name="connsiteY0" fmla="*/ 3357979 h 3547306"/>
              <a:gd name="connsiteX1" fmla="*/ 5967794 w 5967794"/>
              <a:gd name="connsiteY1" fmla="*/ 3547306 h 3547306"/>
              <a:gd name="connsiteX2" fmla="*/ 2572851 w 5967794"/>
              <a:gd name="connsiteY2" fmla="*/ 0 h 3547306"/>
              <a:gd name="connsiteX3" fmla="*/ 0 w 5967794"/>
              <a:gd name="connsiteY3" fmla="*/ 3512 h 3547306"/>
              <a:gd name="connsiteX0" fmla="*/ 3427472 w 5841114"/>
              <a:gd name="connsiteY0" fmla="*/ 3357979 h 3382582"/>
              <a:gd name="connsiteX1" fmla="*/ 5841114 w 5841114"/>
              <a:gd name="connsiteY1" fmla="*/ 3382582 h 3382582"/>
              <a:gd name="connsiteX2" fmla="*/ 2572851 w 5841114"/>
              <a:gd name="connsiteY2" fmla="*/ 0 h 3382582"/>
              <a:gd name="connsiteX3" fmla="*/ 0 w 5841114"/>
              <a:gd name="connsiteY3" fmla="*/ 3512 h 3382582"/>
              <a:gd name="connsiteX0" fmla="*/ 3427472 w 5841114"/>
              <a:gd name="connsiteY0" fmla="*/ 3354467 h 3379070"/>
              <a:gd name="connsiteX1" fmla="*/ 5841114 w 5841114"/>
              <a:gd name="connsiteY1" fmla="*/ 3379070 h 3379070"/>
              <a:gd name="connsiteX2" fmla="*/ 5803188 w 5841114"/>
              <a:gd name="connsiteY2" fmla="*/ 44936 h 3379070"/>
              <a:gd name="connsiteX3" fmla="*/ 0 w 5841114"/>
              <a:gd name="connsiteY3" fmla="*/ 0 h 3379070"/>
              <a:gd name="connsiteX0" fmla="*/ 3110772 w 5524414"/>
              <a:gd name="connsiteY0" fmla="*/ 3344777 h 3369380"/>
              <a:gd name="connsiteX1" fmla="*/ 5524414 w 5524414"/>
              <a:gd name="connsiteY1" fmla="*/ 3369380 h 3369380"/>
              <a:gd name="connsiteX2" fmla="*/ 5486488 w 5524414"/>
              <a:gd name="connsiteY2" fmla="*/ 35246 h 3369380"/>
              <a:gd name="connsiteX3" fmla="*/ 0 w 5524414"/>
              <a:gd name="connsiteY3" fmla="*/ 0 h 3369380"/>
              <a:gd name="connsiteX0" fmla="*/ 3131885 w 5545527"/>
              <a:gd name="connsiteY0" fmla="*/ 3309531 h 3334134"/>
              <a:gd name="connsiteX1" fmla="*/ 5545527 w 5545527"/>
              <a:gd name="connsiteY1" fmla="*/ 3334134 h 3334134"/>
              <a:gd name="connsiteX2" fmla="*/ 5507601 w 5545527"/>
              <a:gd name="connsiteY2" fmla="*/ 0 h 3334134"/>
              <a:gd name="connsiteX3" fmla="*/ 0 w 5545527"/>
              <a:gd name="connsiteY3" fmla="*/ 13202 h 3334134"/>
              <a:gd name="connsiteX0" fmla="*/ 3131885 w 5545527"/>
              <a:gd name="connsiteY0" fmla="*/ 3338600 h 3338600"/>
              <a:gd name="connsiteX1" fmla="*/ 5545527 w 5545527"/>
              <a:gd name="connsiteY1" fmla="*/ 3334134 h 3338600"/>
              <a:gd name="connsiteX2" fmla="*/ 5507601 w 5545527"/>
              <a:gd name="connsiteY2" fmla="*/ 0 h 3338600"/>
              <a:gd name="connsiteX3" fmla="*/ 0 w 5545527"/>
              <a:gd name="connsiteY3" fmla="*/ 13202 h 3338600"/>
              <a:gd name="connsiteX0" fmla="*/ 3131885 w 5507601"/>
              <a:gd name="connsiteY0" fmla="*/ 3338600 h 3338600"/>
              <a:gd name="connsiteX1" fmla="*/ 5482187 w 5507601"/>
              <a:gd name="connsiteY1" fmla="*/ 3334134 h 3338600"/>
              <a:gd name="connsiteX2" fmla="*/ 5507601 w 5507601"/>
              <a:gd name="connsiteY2" fmla="*/ 0 h 3338600"/>
              <a:gd name="connsiteX3" fmla="*/ 0 w 5507601"/>
              <a:gd name="connsiteY3" fmla="*/ 13202 h 3338600"/>
              <a:gd name="connsiteX0" fmla="*/ 3110772 w 5507601"/>
              <a:gd name="connsiteY0" fmla="*/ 3319221 h 3334134"/>
              <a:gd name="connsiteX1" fmla="*/ 5482187 w 5507601"/>
              <a:gd name="connsiteY1" fmla="*/ 3334134 h 3334134"/>
              <a:gd name="connsiteX2" fmla="*/ 5507601 w 5507601"/>
              <a:gd name="connsiteY2" fmla="*/ 0 h 3334134"/>
              <a:gd name="connsiteX3" fmla="*/ 0 w 5507601"/>
              <a:gd name="connsiteY3" fmla="*/ 13202 h 3334134"/>
              <a:gd name="connsiteX0" fmla="*/ 3068545 w 5507601"/>
              <a:gd name="connsiteY0" fmla="*/ 3338600 h 3338600"/>
              <a:gd name="connsiteX1" fmla="*/ 5482187 w 5507601"/>
              <a:gd name="connsiteY1" fmla="*/ 3334134 h 3338600"/>
              <a:gd name="connsiteX2" fmla="*/ 5507601 w 5507601"/>
              <a:gd name="connsiteY2" fmla="*/ 0 h 3338600"/>
              <a:gd name="connsiteX3" fmla="*/ 0 w 5507601"/>
              <a:gd name="connsiteY3" fmla="*/ 13202 h 3338600"/>
            </a:gdLst>
            <a:ahLst/>
            <a:cxnLst>
              <a:cxn ang="0">
                <a:pos x="connsiteX0" y="connsiteY0"/>
              </a:cxn>
              <a:cxn ang="0">
                <a:pos x="connsiteX1" y="connsiteY1"/>
              </a:cxn>
              <a:cxn ang="0">
                <a:pos x="connsiteX2" y="connsiteY2"/>
              </a:cxn>
              <a:cxn ang="0">
                <a:pos x="connsiteX3" y="connsiteY3"/>
              </a:cxn>
            </a:cxnLst>
            <a:rect l="l" t="t" r="r" b="b"/>
            <a:pathLst>
              <a:path w="5507601" h="3338600">
                <a:moveTo>
                  <a:pt x="3068545" y="3338600"/>
                </a:moveTo>
                <a:lnTo>
                  <a:pt x="5482187" y="3334134"/>
                </a:lnTo>
                <a:lnTo>
                  <a:pt x="5507601" y="0"/>
                </a:lnTo>
                <a:lnTo>
                  <a:pt x="0" y="13202"/>
                </a:lnTo>
              </a:path>
            </a:pathLst>
          </a:custGeom>
          <a:noFill/>
          <a:ln w="107950">
            <a:solidFill>
              <a:srgbClr val="FFB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p>
            <a:pPr>
              <a:spcBef>
                <a:spcPct val="50000"/>
              </a:spcBef>
              <a:defRPr/>
            </a:pPr>
            <a:endParaRPr lang="en-US" sz="2400" dirty="0">
              <a:solidFill>
                <a:srgbClr val="000000"/>
              </a:solidFill>
              <a:latin typeface="Arial" charset="0"/>
              <a:ea typeface="Arial" charset="0"/>
              <a:cs typeface="+mn-cs"/>
            </a:endParaRPr>
          </a:p>
        </p:txBody>
      </p:sp>
      <p:sp>
        <p:nvSpPr>
          <p:cNvPr id="158" name="Gleichschenkliges Dreieck 26">
            <a:extLst>
              <a:ext uri="{FF2B5EF4-FFF2-40B4-BE49-F238E27FC236}">
                <a16:creationId xmlns:a16="http://schemas.microsoft.com/office/drawing/2014/main" id="{F3BB7528-0C4E-45C1-A7BD-F751CD016A10}"/>
              </a:ext>
            </a:extLst>
          </p:cNvPr>
          <p:cNvSpPr/>
          <p:nvPr/>
        </p:nvSpPr>
        <p:spPr bwMode="auto">
          <a:xfrm rot="16200000">
            <a:off x="778126" y="4761672"/>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59" name="Gleichschenkliges Dreieck 26">
            <a:extLst>
              <a:ext uri="{FF2B5EF4-FFF2-40B4-BE49-F238E27FC236}">
                <a16:creationId xmlns:a16="http://schemas.microsoft.com/office/drawing/2014/main" id="{0C00CFE1-4DA4-4227-B8AB-E6C476CC3747}"/>
              </a:ext>
            </a:extLst>
          </p:cNvPr>
          <p:cNvSpPr/>
          <p:nvPr/>
        </p:nvSpPr>
        <p:spPr bwMode="auto">
          <a:xfrm>
            <a:off x="341234" y="4347148"/>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60" name="Gleichschenkliges Dreieck 26">
            <a:extLst>
              <a:ext uri="{FF2B5EF4-FFF2-40B4-BE49-F238E27FC236}">
                <a16:creationId xmlns:a16="http://schemas.microsoft.com/office/drawing/2014/main" id="{2667DA86-F223-4A42-AC8A-03A2BA86D9D4}"/>
              </a:ext>
            </a:extLst>
          </p:cNvPr>
          <p:cNvSpPr/>
          <p:nvPr/>
        </p:nvSpPr>
        <p:spPr bwMode="auto">
          <a:xfrm>
            <a:off x="341235" y="3538571"/>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61" name="Gleichschenkliges Dreieck 26">
            <a:extLst>
              <a:ext uri="{FF2B5EF4-FFF2-40B4-BE49-F238E27FC236}">
                <a16:creationId xmlns:a16="http://schemas.microsoft.com/office/drawing/2014/main" id="{9A61B9D4-540A-4F3A-9B74-AA8B69C4AFF3}"/>
              </a:ext>
            </a:extLst>
          </p:cNvPr>
          <p:cNvSpPr/>
          <p:nvPr/>
        </p:nvSpPr>
        <p:spPr bwMode="auto">
          <a:xfrm>
            <a:off x="333653" y="2845160"/>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62" name="Gleichschenkliges Dreieck 26">
            <a:extLst>
              <a:ext uri="{FF2B5EF4-FFF2-40B4-BE49-F238E27FC236}">
                <a16:creationId xmlns:a16="http://schemas.microsoft.com/office/drawing/2014/main" id="{4EEE6813-94E9-47E2-A486-11DBD6570DAA}"/>
              </a:ext>
            </a:extLst>
          </p:cNvPr>
          <p:cNvSpPr/>
          <p:nvPr/>
        </p:nvSpPr>
        <p:spPr bwMode="auto">
          <a:xfrm>
            <a:off x="339047" y="2192654"/>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63" name="Gleichschenkliges Dreieck 26">
            <a:extLst>
              <a:ext uri="{FF2B5EF4-FFF2-40B4-BE49-F238E27FC236}">
                <a16:creationId xmlns:a16="http://schemas.microsoft.com/office/drawing/2014/main" id="{0DA3CA74-B3F3-4DD3-8898-1E9FE1F67804}"/>
              </a:ext>
            </a:extLst>
          </p:cNvPr>
          <p:cNvSpPr/>
          <p:nvPr/>
        </p:nvSpPr>
        <p:spPr bwMode="auto">
          <a:xfrm rot="5400000">
            <a:off x="956372" y="2139087"/>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164" name="Gleichschenkliges Dreieck 26">
            <a:extLst>
              <a:ext uri="{FF2B5EF4-FFF2-40B4-BE49-F238E27FC236}">
                <a16:creationId xmlns:a16="http://schemas.microsoft.com/office/drawing/2014/main" id="{CE648C3E-2124-4193-AC0E-957E5A75E5E9}"/>
              </a:ext>
            </a:extLst>
          </p:cNvPr>
          <p:cNvSpPr/>
          <p:nvPr/>
        </p:nvSpPr>
        <p:spPr bwMode="auto">
          <a:xfrm rot="5400000">
            <a:off x="1789706" y="2132985"/>
            <a:ext cx="73025" cy="144462"/>
          </a:xfrm>
          <a:prstGeom prst="triangle">
            <a:avLst/>
          </a:prstGeom>
          <a:solidFill>
            <a:schemeClr val="bg1"/>
          </a:solidFill>
          <a:ln>
            <a:noFill/>
          </a:ln>
          <a:effectLst/>
          <a:extLst/>
        </p:spPr>
        <p:txBody>
          <a:bodyPr lIns="108000" tIns="54000" rIns="108000" bIns="54000" spcCol="72000" anchor="ctr"/>
          <a:lstStyle/>
          <a:p>
            <a:pPr algn="ctr">
              <a:lnSpc>
                <a:spcPct val="110000"/>
              </a:lnSpc>
              <a:buFont typeface="Arial" charset="0"/>
              <a:buNone/>
              <a:defRPr/>
            </a:pPr>
            <a:endParaRPr lang="en-US" dirty="0">
              <a:solidFill>
                <a:schemeClr val="tx1"/>
              </a:solidFill>
              <a:latin typeface="+mn-lt"/>
              <a:ea typeface="Arial" panose="020B0604020202020204" pitchFamily="34" charset="-128"/>
              <a:cs typeface="Arial" panose="020B0604020202020204" pitchFamily="34" charset="-128"/>
            </a:endParaRPr>
          </a:p>
        </p:txBody>
      </p:sp>
      <p:sp>
        <p:nvSpPr>
          <p:cNvPr id="66" name="Rechteck 65">
            <a:extLst>
              <a:ext uri="{FF2B5EF4-FFF2-40B4-BE49-F238E27FC236}">
                <a16:creationId xmlns:a16="http://schemas.microsoft.com/office/drawing/2014/main" id="{12EAA933-3C4A-4FC1-AC15-D6BE4C9F141F}"/>
              </a:ext>
            </a:extLst>
          </p:cNvPr>
          <p:cNvSpPr/>
          <p:nvPr/>
        </p:nvSpPr>
        <p:spPr bwMode="auto">
          <a:xfrm>
            <a:off x="2380559" y="4766110"/>
            <a:ext cx="540833" cy="32702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69" name="Gerader Verbinder 68">
            <a:extLst>
              <a:ext uri="{FF2B5EF4-FFF2-40B4-BE49-F238E27FC236}">
                <a16:creationId xmlns:a16="http://schemas.microsoft.com/office/drawing/2014/main" id="{64A26DA4-0F06-46B3-A5A0-36A90D13771F}"/>
              </a:ext>
            </a:extLst>
          </p:cNvPr>
          <p:cNvCxnSpPr>
            <a:cxnSpLocks/>
          </p:cNvCxnSpPr>
          <p:nvPr/>
        </p:nvCxnSpPr>
        <p:spPr bwMode="auto">
          <a:xfrm flipH="1">
            <a:off x="2397426" y="4766110"/>
            <a:ext cx="45457" cy="30457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0" name="Gerader Verbinder 169">
            <a:extLst>
              <a:ext uri="{FF2B5EF4-FFF2-40B4-BE49-F238E27FC236}">
                <a16:creationId xmlns:a16="http://schemas.microsoft.com/office/drawing/2014/main" id="{19BEC3FF-C69B-4B17-8365-00F569D7973E}"/>
              </a:ext>
            </a:extLst>
          </p:cNvPr>
          <p:cNvCxnSpPr>
            <a:cxnSpLocks/>
          </p:cNvCxnSpPr>
          <p:nvPr/>
        </p:nvCxnSpPr>
        <p:spPr bwMode="auto">
          <a:xfrm flipH="1">
            <a:off x="2480025" y="4766110"/>
            <a:ext cx="45457" cy="30457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1" name="Gerader Verbinder 170">
            <a:extLst>
              <a:ext uri="{FF2B5EF4-FFF2-40B4-BE49-F238E27FC236}">
                <a16:creationId xmlns:a16="http://schemas.microsoft.com/office/drawing/2014/main" id="{53F86E75-815A-402D-BE01-FCC7F3290851}"/>
              </a:ext>
            </a:extLst>
          </p:cNvPr>
          <p:cNvCxnSpPr>
            <a:cxnSpLocks/>
          </p:cNvCxnSpPr>
          <p:nvPr/>
        </p:nvCxnSpPr>
        <p:spPr bwMode="auto">
          <a:xfrm flipH="1">
            <a:off x="2561653" y="4763427"/>
            <a:ext cx="45457" cy="30457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2" name="Gerader Verbinder 171">
            <a:extLst>
              <a:ext uri="{FF2B5EF4-FFF2-40B4-BE49-F238E27FC236}">
                <a16:creationId xmlns:a16="http://schemas.microsoft.com/office/drawing/2014/main" id="{83E3ADBA-6C29-44BB-A378-1F542025CCFE}"/>
              </a:ext>
            </a:extLst>
          </p:cNvPr>
          <p:cNvCxnSpPr>
            <a:cxnSpLocks/>
          </p:cNvCxnSpPr>
          <p:nvPr/>
        </p:nvCxnSpPr>
        <p:spPr bwMode="auto">
          <a:xfrm flipH="1">
            <a:off x="2637165" y="4759419"/>
            <a:ext cx="45457" cy="30457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3" name="Gerader Verbinder 172">
            <a:extLst>
              <a:ext uri="{FF2B5EF4-FFF2-40B4-BE49-F238E27FC236}">
                <a16:creationId xmlns:a16="http://schemas.microsoft.com/office/drawing/2014/main" id="{AB4A87E0-BE2A-43CB-B50D-46EE736E3375}"/>
              </a:ext>
            </a:extLst>
          </p:cNvPr>
          <p:cNvCxnSpPr>
            <a:cxnSpLocks/>
          </p:cNvCxnSpPr>
          <p:nvPr/>
        </p:nvCxnSpPr>
        <p:spPr bwMode="auto">
          <a:xfrm flipH="1">
            <a:off x="2711849" y="4766110"/>
            <a:ext cx="45457" cy="30457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4" name="Gerader Verbinder 173">
            <a:extLst>
              <a:ext uri="{FF2B5EF4-FFF2-40B4-BE49-F238E27FC236}">
                <a16:creationId xmlns:a16="http://schemas.microsoft.com/office/drawing/2014/main" id="{297C9CB7-F794-4161-A000-EFDACE11EDA7}"/>
              </a:ext>
            </a:extLst>
          </p:cNvPr>
          <p:cNvCxnSpPr>
            <a:cxnSpLocks/>
          </p:cNvCxnSpPr>
          <p:nvPr/>
        </p:nvCxnSpPr>
        <p:spPr bwMode="auto">
          <a:xfrm flipH="1">
            <a:off x="2780293" y="4766109"/>
            <a:ext cx="45457" cy="30457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5" name="Gerader Verbinder 174">
            <a:extLst>
              <a:ext uri="{FF2B5EF4-FFF2-40B4-BE49-F238E27FC236}">
                <a16:creationId xmlns:a16="http://schemas.microsoft.com/office/drawing/2014/main" id="{E46DEB27-99D5-4D15-92C3-777388497077}"/>
              </a:ext>
            </a:extLst>
          </p:cNvPr>
          <p:cNvCxnSpPr>
            <a:cxnSpLocks/>
          </p:cNvCxnSpPr>
          <p:nvPr/>
        </p:nvCxnSpPr>
        <p:spPr bwMode="auto">
          <a:xfrm flipH="1">
            <a:off x="2859139" y="4767950"/>
            <a:ext cx="45457" cy="30457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Verbinder: gewinkelt 73">
            <a:extLst>
              <a:ext uri="{FF2B5EF4-FFF2-40B4-BE49-F238E27FC236}">
                <a16:creationId xmlns:a16="http://schemas.microsoft.com/office/drawing/2014/main" id="{403594BF-8E4C-4A1F-BF66-E47B93AC6D9A}"/>
              </a:ext>
            </a:extLst>
          </p:cNvPr>
          <p:cNvCxnSpPr>
            <a:stCxn id="66" idx="2"/>
          </p:cNvCxnSpPr>
          <p:nvPr/>
        </p:nvCxnSpPr>
        <p:spPr bwMode="auto">
          <a:xfrm>
            <a:off x="2652859" y="5070680"/>
            <a:ext cx="914400" cy="914400"/>
          </a:xfrm>
          <a:prstGeom prst="bentConnector3">
            <a:avLst>
              <a:gd name="adj1" fmla="val 0"/>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9" name="Verbinder: gewinkelt 178">
            <a:extLst>
              <a:ext uri="{FF2B5EF4-FFF2-40B4-BE49-F238E27FC236}">
                <a16:creationId xmlns:a16="http://schemas.microsoft.com/office/drawing/2014/main" id="{D7631138-0924-449D-A0AD-6961CCC2CCB8}"/>
              </a:ext>
            </a:extLst>
          </p:cNvPr>
          <p:cNvCxnSpPr>
            <a:cxnSpLocks/>
            <a:stCxn id="113" idx="0"/>
            <a:endCxn id="33" idx="1"/>
          </p:cNvCxnSpPr>
          <p:nvPr/>
        </p:nvCxnSpPr>
        <p:spPr bwMode="auto">
          <a:xfrm rot="5400000" flipH="1" flipV="1">
            <a:off x="2366229" y="3598684"/>
            <a:ext cx="499082" cy="1730567"/>
          </a:xfrm>
          <a:prstGeom prst="bentConnector2">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2" name="Verbinder: gewinkelt 181">
            <a:extLst>
              <a:ext uri="{FF2B5EF4-FFF2-40B4-BE49-F238E27FC236}">
                <a16:creationId xmlns:a16="http://schemas.microsoft.com/office/drawing/2014/main" id="{9D82F24F-DF6F-441C-A0A2-DB09A0D69B37}"/>
              </a:ext>
            </a:extLst>
          </p:cNvPr>
          <p:cNvCxnSpPr>
            <a:cxnSpLocks/>
            <a:stCxn id="118" idx="0"/>
            <a:endCxn id="10" idx="1"/>
          </p:cNvCxnSpPr>
          <p:nvPr/>
        </p:nvCxnSpPr>
        <p:spPr bwMode="auto">
          <a:xfrm rot="16200000" flipH="1">
            <a:off x="2953500" y="1712541"/>
            <a:ext cx="245106" cy="810001"/>
          </a:xfrm>
          <a:prstGeom prst="bentConnector4">
            <a:avLst>
              <a:gd name="adj1" fmla="val -93266"/>
              <a:gd name="adj2" fmla="val 67932"/>
            </a:avLst>
          </a:prstGeom>
          <a:solidFill>
            <a:schemeClr val="tx2"/>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2446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156"/>
                                        </p:tgtEl>
                                        <p:attrNameLst>
                                          <p:attrName>stroke.color</p:attrName>
                                        </p:attrNameLst>
                                      </p:cBhvr>
                                      <p:to>
                                        <a:srgbClr val="FFFFFF"/>
                                      </p:to>
                                    </p:animClr>
                                    <p:set>
                                      <p:cBhvr>
                                        <p:cTn id="7" dur="2000" fill="hold"/>
                                        <p:tgtEl>
                                          <p:spTgt spid="15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A988-F7E5-442F-8513-7157F5F7344A}"/>
              </a:ext>
            </a:extLst>
          </p:cNvPr>
          <p:cNvSpPr>
            <a:spLocks noGrp="1"/>
          </p:cNvSpPr>
          <p:nvPr>
            <p:ph type="title"/>
          </p:nvPr>
        </p:nvSpPr>
        <p:spPr/>
        <p:txBody>
          <a:bodyPr/>
          <a:lstStyle/>
          <a:p>
            <a:r>
              <a:rPr lang="de-DE" dirty="0"/>
              <a:t>Asset Manager Demo 4</a:t>
            </a:r>
            <a:br>
              <a:rPr lang="de-DE" dirty="0"/>
            </a:br>
            <a:r>
              <a:rPr lang="de-DE" b="0" dirty="0"/>
              <a:t>MindConnect Nano configuration &amp; data mapping</a:t>
            </a:r>
          </a:p>
        </p:txBody>
      </p:sp>
      <p:pic>
        <p:nvPicPr>
          <p:cNvPr id="4" name="Picture 3">
            <a:extLst>
              <a:ext uri="{FF2B5EF4-FFF2-40B4-BE49-F238E27FC236}">
                <a16:creationId xmlns:a16="http://schemas.microsoft.com/office/drawing/2014/main" id="{0FAB70AA-3545-4C5C-A60A-DD923CE6A299}"/>
              </a:ext>
            </a:extLst>
          </p:cNvPr>
          <p:cNvPicPr>
            <a:picLocks noChangeAspect="1"/>
          </p:cNvPicPr>
          <p:nvPr/>
        </p:nvPicPr>
        <p:blipFill>
          <a:blip r:embed="rId2"/>
          <a:stretch>
            <a:fillRect/>
          </a:stretch>
        </p:blipFill>
        <p:spPr>
          <a:xfrm>
            <a:off x="1295239" y="1440000"/>
            <a:ext cx="2286319" cy="2438740"/>
          </a:xfrm>
          <a:prstGeom prst="rect">
            <a:avLst/>
          </a:prstGeom>
        </p:spPr>
      </p:pic>
      <p:pic>
        <p:nvPicPr>
          <p:cNvPr id="6" name="Picture 5">
            <a:extLst>
              <a:ext uri="{FF2B5EF4-FFF2-40B4-BE49-F238E27FC236}">
                <a16:creationId xmlns:a16="http://schemas.microsoft.com/office/drawing/2014/main" id="{54606D4C-1823-4207-B377-F6DA3AF83B8B}"/>
              </a:ext>
            </a:extLst>
          </p:cNvPr>
          <p:cNvPicPr>
            <a:picLocks noChangeAspect="1"/>
          </p:cNvPicPr>
          <p:nvPr/>
        </p:nvPicPr>
        <p:blipFill>
          <a:blip r:embed="rId3"/>
          <a:stretch>
            <a:fillRect/>
          </a:stretch>
        </p:blipFill>
        <p:spPr>
          <a:xfrm>
            <a:off x="4617087" y="1347315"/>
            <a:ext cx="4813490" cy="2438740"/>
          </a:xfrm>
          <a:prstGeom prst="rect">
            <a:avLst/>
          </a:prstGeom>
        </p:spPr>
      </p:pic>
      <p:pic>
        <p:nvPicPr>
          <p:cNvPr id="8" name="Picture 7">
            <a:extLst>
              <a:ext uri="{FF2B5EF4-FFF2-40B4-BE49-F238E27FC236}">
                <a16:creationId xmlns:a16="http://schemas.microsoft.com/office/drawing/2014/main" id="{50A8923E-8DA2-4D15-9700-AE8D6767D591}"/>
              </a:ext>
            </a:extLst>
          </p:cNvPr>
          <p:cNvPicPr>
            <a:picLocks noChangeAspect="1"/>
          </p:cNvPicPr>
          <p:nvPr/>
        </p:nvPicPr>
        <p:blipFill>
          <a:blip r:embed="rId4"/>
          <a:stretch>
            <a:fillRect/>
          </a:stretch>
        </p:blipFill>
        <p:spPr>
          <a:xfrm>
            <a:off x="5430741" y="3878740"/>
            <a:ext cx="5702585" cy="2679528"/>
          </a:xfrm>
          <a:prstGeom prst="rect">
            <a:avLst/>
          </a:prstGeom>
        </p:spPr>
      </p:pic>
    </p:spTree>
    <p:extLst>
      <p:ext uri="{BB962C8B-B14F-4D97-AF65-F5344CB8AC3E}">
        <p14:creationId xmlns:p14="http://schemas.microsoft.com/office/powerpoint/2010/main" val="3503839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F2B8B-61E5-4A07-98FA-4156664F4093}"/>
              </a:ext>
            </a:extLst>
          </p:cNvPr>
          <p:cNvSpPr>
            <a:spLocks noGrp="1"/>
          </p:cNvSpPr>
          <p:nvPr>
            <p:ph type="title"/>
          </p:nvPr>
        </p:nvSpPr>
        <p:spPr/>
        <p:txBody>
          <a:bodyPr/>
          <a:lstStyle/>
          <a:p>
            <a:r>
              <a:rPr lang="de-DE" dirty="0"/>
              <a:t>Exercise 4</a:t>
            </a:r>
          </a:p>
        </p:txBody>
      </p:sp>
      <p:sp>
        <p:nvSpPr>
          <p:cNvPr id="3" name="Content Placeholder 2">
            <a:extLst>
              <a:ext uri="{FF2B5EF4-FFF2-40B4-BE49-F238E27FC236}">
                <a16:creationId xmlns:a16="http://schemas.microsoft.com/office/drawing/2014/main" id="{9E130BC7-C5FD-405D-B64C-E72F7AB49DEC}"/>
              </a:ext>
            </a:extLst>
          </p:cNvPr>
          <p:cNvSpPr>
            <a:spLocks noGrp="1"/>
          </p:cNvSpPr>
          <p:nvPr>
            <p:ph sz="half" idx="1"/>
          </p:nvPr>
        </p:nvSpPr>
        <p:spPr>
          <a:xfrm>
            <a:off x="626737" y="1440000"/>
            <a:ext cx="5670695" cy="4752000"/>
          </a:xfrm>
        </p:spPr>
        <p:txBody>
          <a:bodyPr/>
          <a:lstStyle/>
          <a:p>
            <a:r>
              <a:rPr lang="de-DE" b="1" dirty="0"/>
              <a:t>Task: Map our live pump data to your asset</a:t>
            </a:r>
          </a:p>
          <a:p>
            <a:endParaRPr lang="de-DE" dirty="0"/>
          </a:p>
          <a:p>
            <a:pPr marL="342900" indent="-342900">
              <a:buAutoNum type="arabicPeriod"/>
            </a:pPr>
            <a:r>
              <a:rPr lang="de-DE" dirty="0"/>
              <a:t>Search for the MindConnect Nano in Asset Manager (name and location provided by trainer)</a:t>
            </a:r>
          </a:p>
          <a:p>
            <a:pPr marL="342900" indent="-342900">
              <a:buAutoNum type="arabicPeriod"/>
            </a:pPr>
            <a:endParaRPr lang="de-DE" dirty="0"/>
          </a:p>
          <a:p>
            <a:pPr marL="342900" indent="-342900">
              <a:buAutoNum type="arabicPeriod"/>
            </a:pPr>
            <a:r>
              <a:rPr lang="de-DE" dirty="0"/>
              <a:t>Map the following 5 datapoints to your pump asset:</a:t>
            </a:r>
          </a:p>
          <a:p>
            <a:pPr marL="342900" indent="-342900">
              <a:buAutoNum type="arabicPeriod"/>
            </a:pPr>
            <a:endParaRPr lang="de-DE" dirty="0"/>
          </a:p>
        </p:txBody>
      </p:sp>
      <p:pic>
        <p:nvPicPr>
          <p:cNvPr id="5" name="Picture 4">
            <a:extLst>
              <a:ext uri="{FF2B5EF4-FFF2-40B4-BE49-F238E27FC236}">
                <a16:creationId xmlns:a16="http://schemas.microsoft.com/office/drawing/2014/main" id="{E2AE1DD3-6A27-4499-A5DC-83BC8C62C0EA}"/>
              </a:ext>
            </a:extLst>
          </p:cNvPr>
          <p:cNvPicPr>
            <a:picLocks noChangeAspect="1"/>
          </p:cNvPicPr>
          <p:nvPr/>
        </p:nvPicPr>
        <p:blipFill>
          <a:blip r:embed="rId3"/>
          <a:stretch>
            <a:fillRect/>
          </a:stretch>
        </p:blipFill>
        <p:spPr>
          <a:xfrm>
            <a:off x="8764349" y="2596630"/>
            <a:ext cx="2286319" cy="2438740"/>
          </a:xfrm>
          <a:prstGeom prst="rect">
            <a:avLst/>
          </a:prstGeom>
        </p:spPr>
      </p:pic>
      <p:sp>
        <p:nvSpPr>
          <p:cNvPr id="7" name="Content Placeholder 6">
            <a:extLst>
              <a:ext uri="{FF2B5EF4-FFF2-40B4-BE49-F238E27FC236}">
                <a16:creationId xmlns:a16="http://schemas.microsoft.com/office/drawing/2014/main" id="{0112F488-3174-4088-8A15-7244CBE84EA9}"/>
              </a:ext>
            </a:extLst>
          </p:cNvPr>
          <p:cNvSpPr>
            <a:spLocks noGrp="1"/>
          </p:cNvSpPr>
          <p:nvPr>
            <p:ph sz="half" idx="2"/>
          </p:nvPr>
        </p:nvSpPr>
        <p:spPr>
          <a:xfrm>
            <a:off x="7307249" y="1440000"/>
            <a:ext cx="4402402" cy="4752000"/>
          </a:xfrm>
        </p:spPr>
        <p:txBody>
          <a:bodyPr/>
          <a:lstStyle/>
          <a:p>
            <a:endParaRPr lang="de-DE" dirty="0"/>
          </a:p>
        </p:txBody>
      </p:sp>
      <p:pic>
        <p:nvPicPr>
          <p:cNvPr id="6" name="Picture 5">
            <a:extLst>
              <a:ext uri="{FF2B5EF4-FFF2-40B4-BE49-F238E27FC236}">
                <a16:creationId xmlns:a16="http://schemas.microsoft.com/office/drawing/2014/main" id="{35CCC01F-0129-47D2-AB71-4958C3D1AF97}"/>
              </a:ext>
            </a:extLst>
          </p:cNvPr>
          <p:cNvPicPr>
            <a:picLocks noChangeAspect="1"/>
          </p:cNvPicPr>
          <p:nvPr/>
        </p:nvPicPr>
        <p:blipFill>
          <a:blip r:embed="rId4"/>
          <a:stretch>
            <a:fillRect/>
          </a:stretch>
        </p:blipFill>
        <p:spPr>
          <a:xfrm>
            <a:off x="1409160" y="3429000"/>
            <a:ext cx="4105848" cy="2505425"/>
          </a:xfrm>
          <a:prstGeom prst="rect">
            <a:avLst/>
          </a:prstGeom>
        </p:spPr>
      </p:pic>
    </p:spTree>
    <p:extLst>
      <p:ext uri="{BB962C8B-B14F-4D97-AF65-F5344CB8AC3E}">
        <p14:creationId xmlns:p14="http://schemas.microsoft.com/office/powerpoint/2010/main" val="2578635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66FBEC-6F6E-4FFC-A150-526A3DDA7114}"/>
              </a:ext>
            </a:extLst>
          </p:cNvPr>
          <p:cNvSpPr>
            <a:spLocks noGrp="1"/>
          </p:cNvSpPr>
          <p:nvPr>
            <p:ph type="title"/>
          </p:nvPr>
        </p:nvSpPr>
        <p:spPr/>
        <p:txBody>
          <a:bodyPr/>
          <a:lstStyle/>
          <a:p>
            <a:r>
              <a:rPr lang="de-DE" dirty="0"/>
              <a:t>Data in Fleet Manager</a:t>
            </a:r>
          </a:p>
        </p:txBody>
      </p:sp>
      <p:sp>
        <p:nvSpPr>
          <p:cNvPr id="10" name="Picture Placeholder 9">
            <a:extLst>
              <a:ext uri="{FF2B5EF4-FFF2-40B4-BE49-F238E27FC236}">
                <a16:creationId xmlns:a16="http://schemas.microsoft.com/office/drawing/2014/main" id="{291C7D47-1986-4FBD-9CEB-2CB1C0D65F2C}"/>
              </a:ext>
            </a:extLst>
          </p:cNvPr>
          <p:cNvSpPr>
            <a:spLocks noGrp="1"/>
          </p:cNvSpPr>
          <p:nvPr>
            <p:ph type="pic" sz="quarter" idx="10"/>
          </p:nvPr>
        </p:nvSpPr>
        <p:spPr/>
      </p:sp>
      <p:pic>
        <p:nvPicPr>
          <p:cNvPr id="11" name="Picture 10">
            <a:extLst>
              <a:ext uri="{FF2B5EF4-FFF2-40B4-BE49-F238E27FC236}">
                <a16:creationId xmlns:a16="http://schemas.microsoft.com/office/drawing/2014/main" id="{9BCA017A-DD23-4DE0-BD82-B8D4D442047A}"/>
              </a:ext>
            </a:extLst>
          </p:cNvPr>
          <p:cNvPicPr>
            <a:picLocks noChangeAspect="1"/>
          </p:cNvPicPr>
          <p:nvPr/>
        </p:nvPicPr>
        <p:blipFill>
          <a:blip r:embed="rId2"/>
          <a:stretch>
            <a:fillRect/>
          </a:stretch>
        </p:blipFill>
        <p:spPr>
          <a:xfrm>
            <a:off x="1731048" y="1486520"/>
            <a:ext cx="8729904" cy="4705480"/>
          </a:xfrm>
          <a:prstGeom prst="rect">
            <a:avLst/>
          </a:prstGeom>
        </p:spPr>
      </p:pic>
    </p:spTree>
    <p:extLst>
      <p:ext uri="{BB962C8B-B14F-4D97-AF65-F5344CB8AC3E}">
        <p14:creationId xmlns:p14="http://schemas.microsoft.com/office/powerpoint/2010/main" val="2342778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MindSphere Iot data model</a:t>
            </a:r>
            <a:br>
              <a:rPr lang="de-DE" dirty="0"/>
            </a:br>
            <a:r>
              <a:rPr lang="de-DE" dirty="0"/>
              <a:t>API structure</a:t>
            </a:r>
          </a:p>
        </p:txBody>
      </p:sp>
      <p:sp>
        <p:nvSpPr>
          <p:cNvPr id="6" name="Abgerundetes Rechteck 1"/>
          <p:cNvSpPr/>
          <p:nvPr/>
        </p:nvSpPr>
        <p:spPr>
          <a:xfrm>
            <a:off x="3288229" y="3728048"/>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err="1"/>
              <a:t>AssetType</a:t>
            </a:r>
            <a:endParaRPr lang="de-DE" sz="1400" dirty="0"/>
          </a:p>
        </p:txBody>
      </p:sp>
      <p:sp>
        <p:nvSpPr>
          <p:cNvPr id="8" name="TextBox 7"/>
          <p:cNvSpPr txBox="1"/>
          <p:nvPr/>
        </p:nvSpPr>
        <p:spPr>
          <a:xfrm>
            <a:off x="4541587" y="4348175"/>
            <a:ext cx="124287" cy="241553"/>
          </a:xfrm>
          <a:prstGeom prst="rect">
            <a:avLst/>
          </a:prstGeom>
          <a:noFill/>
        </p:spPr>
        <p:txBody>
          <a:bodyPr wrap="none" lIns="0" tIns="0" rIns="0" bIns="0" rtlCol="0">
            <a:noAutofit/>
          </a:bodyPr>
          <a:lstStyle/>
          <a:p>
            <a:pPr>
              <a:lnSpc>
                <a:spcPct val="110000"/>
              </a:lnSpc>
              <a:spcBef>
                <a:spcPts val="0"/>
              </a:spcBef>
            </a:pPr>
            <a:r>
              <a:rPr lang="de-DE" sz="1200" dirty="0">
                <a:solidFill>
                  <a:schemeClr val="tx1"/>
                </a:solidFill>
                <a:latin typeface="+mn-lt"/>
                <a:ea typeface="Arial Unicode MS" panose="020B0604020202020204" pitchFamily="34" charset="-128"/>
                <a:cs typeface="Arial Unicode MS" panose="020B0604020202020204" pitchFamily="34" charset="-128"/>
              </a:rPr>
              <a:t>1</a:t>
            </a:r>
          </a:p>
        </p:txBody>
      </p:sp>
      <p:sp>
        <p:nvSpPr>
          <p:cNvPr id="9" name="TextBox 8"/>
          <p:cNvSpPr txBox="1"/>
          <p:nvPr/>
        </p:nvSpPr>
        <p:spPr>
          <a:xfrm>
            <a:off x="2873970" y="3749522"/>
            <a:ext cx="270186" cy="241553"/>
          </a:xfrm>
          <a:prstGeom prst="rect">
            <a:avLst/>
          </a:prstGeom>
          <a:noFill/>
        </p:spPr>
        <p:txBody>
          <a:bodyPr wrap="none" lIns="0" tIns="0" rIns="0" bIns="0" rtlCol="0">
            <a:noAutofit/>
          </a:bodyPr>
          <a:lstStyle/>
          <a:p>
            <a:pPr>
              <a:lnSpc>
                <a:spcPct val="110000"/>
              </a:lnSpc>
              <a:spcBef>
                <a:spcPts val="0"/>
              </a:spcBef>
            </a:pPr>
            <a:r>
              <a:rPr lang="de-DE" sz="1200" dirty="0">
                <a:ea typeface="Arial Unicode MS" panose="020B0604020202020204" pitchFamily="34" charset="-128"/>
                <a:cs typeface="Arial Unicode MS" panose="020B0604020202020204" pitchFamily="34" charset="-128"/>
              </a:rPr>
              <a:t>1..N</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1" name="Abgerundetes Rechteck 1"/>
          <p:cNvSpPr/>
          <p:nvPr/>
        </p:nvSpPr>
        <p:spPr>
          <a:xfrm>
            <a:off x="7365604" y="3742476"/>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a:t>Asset</a:t>
            </a:r>
          </a:p>
        </p:txBody>
      </p:sp>
      <p:cxnSp>
        <p:nvCxnSpPr>
          <p:cNvPr id="12" name="Curved Connector 43"/>
          <p:cNvCxnSpPr>
            <a:stCxn id="11" idx="3"/>
            <a:endCxn id="11" idx="2"/>
          </p:cNvCxnSpPr>
          <p:nvPr/>
        </p:nvCxnSpPr>
        <p:spPr bwMode="auto">
          <a:xfrm flipH="1">
            <a:off x="8535366" y="4018613"/>
            <a:ext cx="1169762" cy="276136"/>
          </a:xfrm>
          <a:prstGeom prst="bentConnector4">
            <a:avLst>
              <a:gd name="adj1" fmla="val -19542"/>
              <a:gd name="adj2" fmla="val 182785"/>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TextBox 12"/>
          <p:cNvSpPr txBox="1"/>
          <p:nvPr/>
        </p:nvSpPr>
        <p:spPr>
          <a:xfrm>
            <a:off x="8398681" y="4381821"/>
            <a:ext cx="124287" cy="241553"/>
          </a:xfrm>
          <a:prstGeom prst="rect">
            <a:avLst/>
          </a:prstGeom>
          <a:noFill/>
        </p:spPr>
        <p:txBody>
          <a:bodyPr wrap="none" lIns="0" tIns="0" rIns="0" bIns="0" rtlCol="0">
            <a:noAutofit/>
          </a:bodyPr>
          <a:lstStyle/>
          <a:p>
            <a:pPr>
              <a:lnSpc>
                <a:spcPct val="110000"/>
              </a:lnSpc>
              <a:spcBef>
                <a:spcPts val="0"/>
              </a:spcBef>
            </a:pPr>
            <a:r>
              <a:rPr lang="de-DE" sz="1200" dirty="0">
                <a:solidFill>
                  <a:schemeClr val="tx1"/>
                </a:solidFill>
                <a:latin typeface="+mn-lt"/>
                <a:ea typeface="Arial Unicode MS" panose="020B0604020202020204" pitchFamily="34" charset="-128"/>
                <a:cs typeface="Arial Unicode MS" panose="020B0604020202020204" pitchFamily="34" charset="-128"/>
              </a:rPr>
              <a:t>1</a:t>
            </a:r>
          </a:p>
        </p:txBody>
      </p:sp>
      <p:sp>
        <p:nvSpPr>
          <p:cNvPr id="14" name="TextBox 13"/>
          <p:cNvSpPr txBox="1"/>
          <p:nvPr/>
        </p:nvSpPr>
        <p:spPr>
          <a:xfrm>
            <a:off x="9849201" y="3756599"/>
            <a:ext cx="270186" cy="241553"/>
          </a:xfrm>
          <a:prstGeom prst="rect">
            <a:avLst/>
          </a:prstGeom>
          <a:noFill/>
        </p:spPr>
        <p:txBody>
          <a:bodyPr wrap="none" lIns="0" tIns="0" rIns="0" bIns="0" rtlCol="0">
            <a:noAutofit/>
          </a:bodyPr>
          <a:lstStyle/>
          <a:p>
            <a:pPr>
              <a:lnSpc>
                <a:spcPct val="110000"/>
              </a:lnSpc>
              <a:spcBef>
                <a:spcPts val="0"/>
              </a:spcBef>
            </a:pPr>
            <a:r>
              <a:rPr lang="de-DE" sz="1200" dirty="0">
                <a:ea typeface="Arial Unicode MS" panose="020B0604020202020204" pitchFamily="34" charset="-128"/>
                <a:cs typeface="Arial Unicode MS" panose="020B0604020202020204" pitchFamily="34" charset="-128"/>
              </a:rPr>
              <a:t>0..N</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5" name="Abgerundetes Rechteck 1"/>
          <p:cNvSpPr/>
          <p:nvPr/>
        </p:nvSpPr>
        <p:spPr>
          <a:xfrm>
            <a:off x="3288228" y="2672696"/>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err="1"/>
              <a:t>AspectType</a:t>
            </a:r>
            <a:br>
              <a:rPr lang="de-DE" sz="1400" dirty="0"/>
            </a:br>
            <a:r>
              <a:rPr lang="de-DE" sz="1100" dirty="0"/>
              <a:t>(</a:t>
            </a:r>
            <a:r>
              <a:rPr lang="de-DE" sz="1100" dirty="0" err="1"/>
              <a:t>dynamic</a:t>
            </a:r>
            <a:r>
              <a:rPr lang="de-DE" sz="1100" dirty="0"/>
              <a:t> </a:t>
            </a:r>
            <a:r>
              <a:rPr lang="de-DE" sz="1100" dirty="0" err="1"/>
              <a:t>or</a:t>
            </a:r>
            <a:r>
              <a:rPr lang="de-DE" sz="1100" dirty="0"/>
              <a:t> </a:t>
            </a:r>
            <a:r>
              <a:rPr lang="de-DE" sz="1100" dirty="0" err="1"/>
              <a:t>static</a:t>
            </a:r>
            <a:r>
              <a:rPr lang="de-DE" sz="1100" dirty="0"/>
              <a:t>)</a:t>
            </a:r>
            <a:endParaRPr lang="de-DE" sz="1400" dirty="0"/>
          </a:p>
        </p:txBody>
      </p:sp>
      <p:sp>
        <p:nvSpPr>
          <p:cNvPr id="17" name="TextBox 16"/>
          <p:cNvSpPr txBox="1"/>
          <p:nvPr/>
        </p:nvSpPr>
        <p:spPr>
          <a:xfrm>
            <a:off x="3197232" y="4630486"/>
            <a:ext cx="933090" cy="241553"/>
          </a:xfrm>
          <a:prstGeom prst="rect">
            <a:avLst/>
          </a:prstGeom>
          <a:noFill/>
        </p:spPr>
        <p:txBody>
          <a:bodyPr wrap="none" lIns="0" tIns="0" rIns="0" bIns="0" rtlCol="0">
            <a:noAutofit/>
          </a:bodyPr>
          <a:lstStyle/>
          <a:p>
            <a:pPr>
              <a:lnSpc>
                <a:spcPct val="110000"/>
              </a:lnSpc>
              <a:spcBef>
                <a:spcPts val="0"/>
              </a:spcBef>
            </a:pPr>
            <a:r>
              <a:rPr lang="de-DE" sz="1200" dirty="0" err="1">
                <a:solidFill>
                  <a:schemeClr val="tx1"/>
                </a:solidFill>
                <a:latin typeface="+mn-lt"/>
                <a:ea typeface="Arial Unicode MS" panose="020B0604020202020204" pitchFamily="34" charset="-128"/>
                <a:cs typeface="Arial Unicode MS" panose="020B0604020202020204" pitchFamily="34" charset="-128"/>
              </a:rPr>
              <a:t>parentTypeId</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0" name="TextBox 19"/>
          <p:cNvSpPr txBox="1"/>
          <p:nvPr/>
        </p:nvSpPr>
        <p:spPr>
          <a:xfrm>
            <a:off x="9037693" y="4543348"/>
            <a:ext cx="933090" cy="241553"/>
          </a:xfrm>
          <a:prstGeom prst="rect">
            <a:avLst/>
          </a:prstGeom>
          <a:noFill/>
        </p:spPr>
        <p:txBody>
          <a:bodyPr wrap="none" lIns="0" tIns="0" rIns="0" bIns="0" rtlCol="0">
            <a:noAutofit/>
          </a:bodyPr>
          <a:lstStyle/>
          <a:p>
            <a:pPr>
              <a:lnSpc>
                <a:spcPct val="110000"/>
              </a:lnSpc>
              <a:spcBef>
                <a:spcPts val="0"/>
              </a:spcBef>
            </a:pPr>
            <a:r>
              <a:rPr lang="de-DE" sz="1200" dirty="0" err="1">
                <a:solidFill>
                  <a:schemeClr val="tx1"/>
                </a:solidFill>
                <a:latin typeface="+mn-lt"/>
                <a:ea typeface="Arial Unicode MS" panose="020B0604020202020204" pitchFamily="34" charset="-128"/>
                <a:cs typeface="Arial Unicode MS" panose="020B0604020202020204" pitchFamily="34" charset="-128"/>
              </a:rPr>
              <a:t>parentId</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1" name="Abgerundetes Rechteck 1"/>
          <p:cNvSpPr/>
          <p:nvPr/>
        </p:nvSpPr>
        <p:spPr>
          <a:xfrm>
            <a:off x="3080344" y="1439999"/>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a:p>
        </p:txBody>
      </p:sp>
      <p:sp>
        <p:nvSpPr>
          <p:cNvPr id="22" name="Abgerundetes Rechteck 1"/>
          <p:cNvSpPr/>
          <p:nvPr/>
        </p:nvSpPr>
        <p:spPr>
          <a:xfrm>
            <a:off x="3163941" y="1514153"/>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a:p>
        </p:txBody>
      </p:sp>
      <p:sp>
        <p:nvSpPr>
          <p:cNvPr id="23" name="Abgerundetes Rechteck 1"/>
          <p:cNvSpPr/>
          <p:nvPr/>
        </p:nvSpPr>
        <p:spPr>
          <a:xfrm>
            <a:off x="3288228" y="1617322"/>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a:t>Variable</a:t>
            </a:r>
          </a:p>
        </p:txBody>
      </p:sp>
      <p:sp>
        <p:nvSpPr>
          <p:cNvPr id="25" name="Abgerundetes Rechteck 1"/>
          <p:cNvSpPr/>
          <p:nvPr/>
        </p:nvSpPr>
        <p:spPr>
          <a:xfrm>
            <a:off x="3080344" y="5179660"/>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a:p>
        </p:txBody>
      </p:sp>
      <p:sp>
        <p:nvSpPr>
          <p:cNvPr id="26" name="Abgerundetes Rechteck 1"/>
          <p:cNvSpPr/>
          <p:nvPr/>
        </p:nvSpPr>
        <p:spPr>
          <a:xfrm>
            <a:off x="3163941" y="5253814"/>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dirty="0"/>
          </a:p>
        </p:txBody>
      </p:sp>
      <p:sp>
        <p:nvSpPr>
          <p:cNvPr id="27" name="Abgerundetes Rechteck 1"/>
          <p:cNvSpPr/>
          <p:nvPr/>
        </p:nvSpPr>
        <p:spPr>
          <a:xfrm>
            <a:off x="3288228" y="5356983"/>
            <a:ext cx="2339524" cy="55227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400" dirty="0"/>
              <a:t>Variable</a:t>
            </a:r>
          </a:p>
        </p:txBody>
      </p:sp>
      <p:cxnSp>
        <p:nvCxnSpPr>
          <p:cNvPr id="29" name="Straight Arrow Connector 28"/>
          <p:cNvCxnSpPr>
            <a:stCxn id="6" idx="2"/>
            <a:endCxn id="27" idx="0"/>
          </p:cNvCxnSpPr>
          <p:nvPr/>
        </p:nvCxnSpPr>
        <p:spPr bwMode="auto">
          <a:xfrm flipH="1">
            <a:off x="4457990" y="4280321"/>
            <a:ext cx="1" cy="1076662"/>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Straight Arrow Connector 30"/>
          <p:cNvCxnSpPr>
            <a:stCxn id="6" idx="0"/>
            <a:endCxn id="15" idx="2"/>
          </p:cNvCxnSpPr>
          <p:nvPr/>
        </p:nvCxnSpPr>
        <p:spPr bwMode="auto">
          <a:xfrm flipH="1" flipV="1">
            <a:off x="4457990" y="3224969"/>
            <a:ext cx="1" cy="503079"/>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Straight Arrow Connector 32"/>
          <p:cNvCxnSpPr>
            <a:stCxn id="15" idx="0"/>
            <a:endCxn id="23" idx="2"/>
          </p:cNvCxnSpPr>
          <p:nvPr/>
        </p:nvCxnSpPr>
        <p:spPr bwMode="auto">
          <a:xfrm flipV="1">
            <a:off x="4457990" y="2169595"/>
            <a:ext cx="0" cy="503101"/>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Straight Arrow Connector 34"/>
          <p:cNvCxnSpPr>
            <a:stCxn id="11" idx="1"/>
            <a:endCxn id="6" idx="3"/>
          </p:cNvCxnSpPr>
          <p:nvPr/>
        </p:nvCxnSpPr>
        <p:spPr bwMode="auto">
          <a:xfrm flipH="1" flipV="1">
            <a:off x="5627753" y="4004185"/>
            <a:ext cx="1737851" cy="14428"/>
          </a:xfrm>
          <a:prstGeom prst="straightConnector1">
            <a:avLst/>
          </a:prstGeom>
          <a:solidFill>
            <a:schemeClr val="tx2"/>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6" name="TextBox 35"/>
          <p:cNvSpPr txBox="1"/>
          <p:nvPr/>
        </p:nvSpPr>
        <p:spPr>
          <a:xfrm>
            <a:off x="6420116" y="4001629"/>
            <a:ext cx="933090" cy="241553"/>
          </a:xfrm>
          <a:prstGeom prst="rect">
            <a:avLst/>
          </a:prstGeom>
          <a:noFill/>
        </p:spPr>
        <p:txBody>
          <a:bodyPr wrap="none" lIns="0" tIns="0" rIns="0" bIns="0" rtlCol="0">
            <a:noAutofit/>
          </a:bodyPr>
          <a:lstStyle/>
          <a:p>
            <a:pPr>
              <a:lnSpc>
                <a:spcPct val="110000"/>
              </a:lnSpc>
              <a:spcBef>
                <a:spcPts val="0"/>
              </a:spcBef>
            </a:pPr>
            <a:r>
              <a:rPr lang="de-DE" sz="1200" dirty="0" err="1">
                <a:solidFill>
                  <a:schemeClr val="tx1"/>
                </a:solidFill>
                <a:latin typeface="+mn-lt"/>
                <a:ea typeface="Arial Unicode MS" panose="020B0604020202020204" pitchFamily="34" charset="-128"/>
                <a:cs typeface="Arial Unicode MS" panose="020B0604020202020204" pitchFamily="34" charset="-128"/>
              </a:rPr>
              <a:t>typeId</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7" name="TextBox 36"/>
          <p:cNvSpPr txBox="1"/>
          <p:nvPr/>
        </p:nvSpPr>
        <p:spPr>
          <a:xfrm>
            <a:off x="4541587" y="2200388"/>
            <a:ext cx="270186" cy="241553"/>
          </a:xfrm>
          <a:prstGeom prst="rect">
            <a:avLst/>
          </a:prstGeom>
          <a:noFill/>
        </p:spPr>
        <p:txBody>
          <a:bodyPr wrap="none" lIns="0" tIns="0" rIns="0" bIns="0" rtlCol="0">
            <a:noAutofit/>
          </a:bodyPr>
          <a:lstStyle/>
          <a:p>
            <a:pPr>
              <a:lnSpc>
                <a:spcPct val="110000"/>
              </a:lnSpc>
              <a:spcBef>
                <a:spcPts val="0"/>
              </a:spcBef>
            </a:pPr>
            <a:r>
              <a:rPr lang="de-DE" sz="1200" dirty="0">
                <a:ea typeface="Arial Unicode MS" panose="020B0604020202020204" pitchFamily="34" charset="-128"/>
                <a:cs typeface="Arial Unicode MS" panose="020B0604020202020204" pitchFamily="34" charset="-128"/>
              </a:rPr>
              <a:t>1..N</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8" name="TextBox 37"/>
          <p:cNvSpPr txBox="1"/>
          <p:nvPr/>
        </p:nvSpPr>
        <p:spPr>
          <a:xfrm>
            <a:off x="4504331" y="4938107"/>
            <a:ext cx="270186" cy="241553"/>
          </a:xfrm>
          <a:prstGeom prst="rect">
            <a:avLst/>
          </a:prstGeom>
          <a:noFill/>
        </p:spPr>
        <p:txBody>
          <a:bodyPr wrap="none" lIns="0" tIns="0" rIns="0" bIns="0" rtlCol="0">
            <a:noAutofit/>
          </a:bodyPr>
          <a:lstStyle/>
          <a:p>
            <a:pPr>
              <a:lnSpc>
                <a:spcPct val="110000"/>
              </a:lnSpc>
              <a:spcBef>
                <a:spcPts val="0"/>
              </a:spcBef>
            </a:pPr>
            <a:r>
              <a:rPr lang="de-DE" sz="1200" dirty="0">
                <a:ea typeface="Arial Unicode MS" panose="020B0604020202020204" pitchFamily="34" charset="-128"/>
                <a:cs typeface="Arial Unicode MS" panose="020B0604020202020204" pitchFamily="34" charset="-128"/>
              </a:rPr>
              <a:t>1..N</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39" name="TextBox 38"/>
          <p:cNvSpPr txBox="1"/>
          <p:nvPr/>
        </p:nvSpPr>
        <p:spPr>
          <a:xfrm>
            <a:off x="4530781" y="3263312"/>
            <a:ext cx="270186" cy="241553"/>
          </a:xfrm>
          <a:prstGeom prst="rect">
            <a:avLst/>
          </a:prstGeom>
          <a:noFill/>
        </p:spPr>
        <p:txBody>
          <a:bodyPr wrap="none" lIns="0" tIns="0" rIns="0" bIns="0" rtlCol="0">
            <a:noAutofit/>
          </a:bodyPr>
          <a:lstStyle/>
          <a:p>
            <a:pPr>
              <a:lnSpc>
                <a:spcPct val="110000"/>
              </a:lnSpc>
              <a:spcBef>
                <a:spcPts val="0"/>
              </a:spcBef>
            </a:pPr>
            <a:r>
              <a:rPr lang="de-DE" sz="1200" dirty="0">
                <a:ea typeface="Arial Unicode MS" panose="020B0604020202020204" pitchFamily="34" charset="-128"/>
                <a:cs typeface="Arial Unicode MS" panose="020B0604020202020204" pitchFamily="34" charset="-128"/>
              </a:rPr>
              <a:t>1..N</a:t>
            </a:r>
            <a:endParaRPr lang="de-DE"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0" name="TextBox 39"/>
          <p:cNvSpPr txBox="1"/>
          <p:nvPr/>
        </p:nvSpPr>
        <p:spPr>
          <a:xfrm>
            <a:off x="601986" y="1336275"/>
            <a:ext cx="2101361" cy="1311993"/>
          </a:xfrm>
          <a:prstGeom prst="rect">
            <a:avLst/>
          </a:prstGeom>
          <a:noFill/>
        </p:spPr>
        <p:txBody>
          <a:bodyPr wrap="square" lIns="0" tIns="0" rIns="0" bIns="0" rtlCol="0">
            <a:noAutofit/>
          </a:bodyPr>
          <a:lstStyle/>
          <a:p>
            <a:pPr>
              <a:lnSpc>
                <a:spcPct val="110000"/>
              </a:lnSpc>
              <a:spcBef>
                <a:spcPts val="0"/>
              </a:spcBef>
            </a:pPr>
            <a:r>
              <a:rPr lang="de-DE" b="1" dirty="0" err="1">
                <a:solidFill>
                  <a:schemeClr val="tx1"/>
                </a:solidFill>
                <a:latin typeface="+mn-lt"/>
                <a:ea typeface="Arial Unicode MS" panose="020B0604020202020204" pitchFamily="34" charset="-128"/>
                <a:cs typeface="Arial Unicode MS" panose="020B0604020202020204" pitchFamily="34" charset="-128"/>
              </a:rPr>
              <a:t>Overview</a:t>
            </a:r>
            <a:endParaRPr lang="de-DE" b="1" dirty="0">
              <a:solidFill>
                <a:schemeClr val="tx1"/>
              </a:solidFill>
              <a:latin typeface="+mn-lt"/>
              <a:ea typeface="Arial Unicode MS" panose="020B0604020202020204" pitchFamily="34" charset="-128"/>
              <a:cs typeface="Arial Unicode MS" panose="020B0604020202020204" pitchFamily="34" charset="-128"/>
            </a:endParaRPr>
          </a:p>
        </p:txBody>
      </p:sp>
      <p:cxnSp>
        <p:nvCxnSpPr>
          <p:cNvPr id="41" name="Curved Connector 43">
            <a:extLst>
              <a:ext uri="{FF2B5EF4-FFF2-40B4-BE49-F238E27FC236}">
                <a16:creationId xmlns:a16="http://schemas.microsoft.com/office/drawing/2014/main" id="{BBA1E6DF-79F9-4439-BF35-ABB815E0FC86}"/>
              </a:ext>
            </a:extLst>
          </p:cNvPr>
          <p:cNvCxnSpPr>
            <a:cxnSpLocks/>
            <a:stCxn id="6" idx="1"/>
          </p:cNvCxnSpPr>
          <p:nvPr/>
        </p:nvCxnSpPr>
        <p:spPr bwMode="auto">
          <a:xfrm rot="10800000" flipH="1" flipV="1">
            <a:off x="3288229" y="4004184"/>
            <a:ext cx="751098" cy="585001"/>
          </a:xfrm>
          <a:prstGeom prst="bentConnector3">
            <a:avLst>
              <a:gd name="adj1" fmla="val -30435"/>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6C6A7F53-40AD-4388-AE0F-E405EE9D9DC1}"/>
              </a:ext>
            </a:extLst>
          </p:cNvPr>
          <p:cNvCxnSpPr>
            <a:cxnSpLocks/>
          </p:cNvCxnSpPr>
          <p:nvPr/>
        </p:nvCxnSpPr>
        <p:spPr bwMode="auto">
          <a:xfrm flipH="1" flipV="1">
            <a:off x="4064550" y="4328516"/>
            <a:ext cx="1" cy="26067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557642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646E"/>
                </a:solidFill>
              </a:rPr>
              <a:t>Iot</a:t>
            </a:r>
            <a:r>
              <a:rPr lang="en-US" dirty="0">
                <a:solidFill>
                  <a:srgbClr val="00646E"/>
                </a:solidFill>
              </a:rPr>
              <a:t> data model</a:t>
            </a:r>
            <a:br>
              <a:rPr lang="de-DE" dirty="0">
                <a:solidFill>
                  <a:srgbClr val="00646E"/>
                </a:solidFill>
              </a:rPr>
            </a:br>
            <a:r>
              <a:rPr lang="en-US" b="0" dirty="0">
                <a:solidFill>
                  <a:srgbClr val="00646E"/>
                </a:solidFill>
              </a:rPr>
              <a:t>Summary</a:t>
            </a:r>
            <a:endParaRPr lang="en-US" dirty="0">
              <a:solidFill>
                <a:srgbClr val="00646E"/>
              </a:solidFill>
            </a:endParaRPr>
          </a:p>
        </p:txBody>
      </p:sp>
      <p:sp>
        <p:nvSpPr>
          <p:cNvPr id="6" name="Line Callout 2 5"/>
          <p:cNvSpPr/>
          <p:nvPr/>
        </p:nvSpPr>
        <p:spPr bwMode="auto">
          <a:xfrm flipH="1">
            <a:off x="594987" y="1680633"/>
            <a:ext cx="3391810" cy="1976967"/>
          </a:xfrm>
          <a:prstGeom prst="borderCallout2">
            <a:avLst>
              <a:gd name="adj1" fmla="val 51247"/>
              <a:gd name="adj2" fmla="val 181"/>
              <a:gd name="adj3" fmla="val 51248"/>
              <a:gd name="adj4" fmla="val -17022"/>
              <a:gd name="adj5" fmla="val 88668"/>
              <a:gd name="adj6" fmla="val -36735"/>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dirty="0" err="1">
                <a:solidFill>
                  <a:srgbClr val="FFFFFF"/>
                </a:solidFill>
                <a:ea typeface="Arial Unicode MS" panose="020B0604020202020204" pitchFamily="34" charset="-128"/>
                <a:cs typeface="Arial Unicode MS" panose="020B0604020202020204" pitchFamily="34" charset="-128"/>
              </a:rPr>
              <a:t>What</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does</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the</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IoT</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data</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model</a:t>
            </a:r>
            <a:r>
              <a:rPr lang="de-DE" dirty="0">
                <a:solidFill>
                  <a:srgbClr val="FFFFFF"/>
                </a:solidFill>
                <a:ea typeface="Arial Unicode MS" panose="020B0604020202020204" pitchFamily="34" charset="-128"/>
                <a:cs typeface="Arial Unicode MS" panose="020B0604020202020204" pitchFamily="34" charset="-128"/>
              </a:rPr>
              <a:t> </a:t>
            </a:r>
            <a:r>
              <a:rPr lang="de-DE" dirty="0" err="1">
                <a:solidFill>
                  <a:srgbClr val="FFFFFF"/>
                </a:solidFill>
                <a:ea typeface="Arial Unicode MS" panose="020B0604020202020204" pitchFamily="34" charset="-128"/>
                <a:cs typeface="Arial Unicode MS" panose="020B0604020202020204" pitchFamily="34" charset="-128"/>
              </a:rPr>
              <a:t>looks</a:t>
            </a:r>
            <a:r>
              <a:rPr lang="de-DE" dirty="0">
                <a:solidFill>
                  <a:srgbClr val="FFFFFF"/>
                </a:solidFill>
                <a:ea typeface="Arial Unicode MS" panose="020B0604020202020204" pitchFamily="34" charset="-128"/>
                <a:cs typeface="Arial Unicode MS" panose="020B0604020202020204" pitchFamily="34" charset="-128"/>
              </a:rPr>
              <a:t> like in MindSphere?</a:t>
            </a:r>
            <a:endParaRPr lang="en-US"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endParaRPr lang="de-DE"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chemeClr val="bg1"/>
                </a:solidFill>
                <a:ea typeface="Arial Unicode MS" panose="020B0604020202020204" pitchFamily="34" charset="-128"/>
                <a:cs typeface="Arial Unicode MS" panose="020B0604020202020204" pitchFamily="34" charset="-128"/>
              </a:rPr>
              <a:t>The </a:t>
            </a:r>
            <a:r>
              <a:rPr lang="de-DE" b="1" dirty="0" err="1">
                <a:solidFill>
                  <a:schemeClr val="bg1"/>
                </a:solidFill>
                <a:ea typeface="Arial Unicode MS" panose="020B0604020202020204" pitchFamily="34" charset="-128"/>
                <a:cs typeface="Arial Unicode MS" panose="020B0604020202020204" pitchFamily="34" charset="-128"/>
              </a:rPr>
              <a:t>IoT</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data</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model</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is</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based</a:t>
            </a:r>
            <a:r>
              <a:rPr lang="de-DE" b="1" dirty="0">
                <a:solidFill>
                  <a:schemeClr val="bg1"/>
                </a:solidFill>
                <a:ea typeface="Arial Unicode MS" panose="020B0604020202020204" pitchFamily="34" charset="-128"/>
                <a:cs typeface="Arial Unicode MS" panose="020B0604020202020204" pitchFamily="34" charset="-128"/>
              </a:rPr>
              <a:t> on a virtual and a </a:t>
            </a:r>
            <a:r>
              <a:rPr lang="de-DE" b="1" dirty="0" err="1">
                <a:solidFill>
                  <a:schemeClr val="bg1"/>
                </a:solidFill>
                <a:ea typeface="Arial Unicode MS" panose="020B0604020202020204" pitchFamily="34" charset="-128"/>
                <a:cs typeface="Arial Unicode MS" panose="020B0604020202020204" pitchFamily="34" charset="-128"/>
              </a:rPr>
              <a:t>physical</a:t>
            </a:r>
            <a:r>
              <a:rPr lang="de-DE" b="1" dirty="0">
                <a:solidFill>
                  <a:schemeClr val="bg1"/>
                </a:solidFill>
                <a:ea typeface="Arial Unicode MS" panose="020B0604020202020204" pitchFamily="34" charset="-128"/>
                <a:cs typeface="Arial Unicode MS" panose="020B0604020202020204" pitchFamily="34" charset="-128"/>
              </a:rPr>
              <a:t> </a:t>
            </a:r>
            <a:r>
              <a:rPr lang="de-DE" b="1" dirty="0" err="1">
                <a:solidFill>
                  <a:schemeClr val="bg1"/>
                </a:solidFill>
                <a:ea typeface="Arial Unicode MS" panose="020B0604020202020204" pitchFamily="34" charset="-128"/>
                <a:cs typeface="Arial Unicode MS" panose="020B0604020202020204" pitchFamily="34" charset="-128"/>
              </a:rPr>
              <a:t>asset</a:t>
            </a:r>
            <a:r>
              <a:rPr lang="en-US" b="1" dirty="0">
                <a:solidFill>
                  <a:schemeClr val="bg1"/>
                </a:solidFill>
                <a:ea typeface="Arial Unicode MS" panose="020B0604020202020204" pitchFamily="34" charset="-128"/>
                <a:cs typeface="Arial Unicode MS" panose="020B0604020202020204" pitchFamily="34" charset="-128"/>
              </a:rPr>
              <a:t>.</a:t>
            </a:r>
            <a:endParaRPr lang="de-DE" b="1" dirty="0">
              <a:solidFill>
                <a:srgbClr val="FFFFFF"/>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911018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6E"/>
                </a:solidFill>
              </a:rPr>
              <a:t>Architecture &amp; API</a:t>
            </a:r>
            <a:br>
              <a:rPr lang="de-DE" dirty="0">
                <a:solidFill>
                  <a:srgbClr val="00646E"/>
                </a:solidFill>
              </a:rPr>
            </a:br>
            <a:r>
              <a:rPr lang="en-US" b="0" dirty="0">
                <a:solidFill>
                  <a:srgbClr val="00646E"/>
                </a:solidFill>
              </a:rPr>
              <a:t>Learning Goals</a:t>
            </a:r>
            <a:endParaRPr lang="en-US" dirty="0">
              <a:solidFill>
                <a:srgbClr val="00646E"/>
              </a:solidFill>
            </a:endParaRPr>
          </a:p>
        </p:txBody>
      </p:sp>
      <p:sp>
        <p:nvSpPr>
          <p:cNvPr id="8" name="Titel 1"/>
          <p:cNvSpPr txBox="1">
            <a:spLocks/>
          </p:cNvSpPr>
          <p:nvPr/>
        </p:nvSpPr>
        <p:spPr bwMode="auto">
          <a:xfrm>
            <a:off x="626737" y="3322553"/>
            <a:ext cx="8324758" cy="2067594"/>
          </a:xfrm>
          <a:prstGeom prst="rect">
            <a:avLst/>
          </a:prstGeom>
          <a:noFill/>
          <a:ln w="9525">
            <a:noFill/>
            <a:miter lim="800000"/>
            <a:headEnd/>
            <a:tailEnd/>
          </a:ln>
        </p:spPr>
        <p:txBody>
          <a:bodyPr vert="horz" wrap="square" lIns="0" tIns="432000" rIns="0" bIns="0" numCol="1" anchor="t" anchorCtr="0" compatLnSpc="1">
            <a:prstTxWarp prst="textNoShape">
              <a:avLst/>
            </a:prstTxWarp>
          </a:bodyPr>
          <a:lstStyle>
            <a:lvl1pPr algn="l" rtl="0" fontAlgn="base">
              <a:spcBef>
                <a:spcPct val="0"/>
              </a:spcBef>
              <a:spcAft>
                <a:spcPct val="0"/>
              </a:spcAft>
              <a:defRPr sz="2199" b="1">
                <a:solidFill>
                  <a:schemeClr val="bg1"/>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a:lstStyle>
          <a:p>
            <a:pPr marL="324000" indent="-285750">
              <a:buFont typeface="Arial" panose="020B0604020202020204" pitchFamily="34" charset="0"/>
              <a:buChar char="•"/>
            </a:pPr>
            <a:r>
              <a:rPr lang="en-US" sz="2000" b="0" dirty="0"/>
              <a:t>MindSphere Architecture</a:t>
            </a:r>
          </a:p>
          <a:p>
            <a:pPr marL="324000" indent="-285750">
              <a:buFont typeface="Arial" panose="020B0604020202020204" pitchFamily="34" charset="0"/>
              <a:buChar char="•"/>
            </a:pPr>
            <a:r>
              <a:rPr lang="de-DE" sz="2000" b="0" dirty="0"/>
              <a:t>MindSphere APIs</a:t>
            </a:r>
          </a:p>
          <a:p>
            <a:pPr marL="324000" indent="-285750">
              <a:buFont typeface="Arial" panose="020B0604020202020204" pitchFamily="34" charset="0"/>
              <a:buChar char="•"/>
            </a:pPr>
            <a:r>
              <a:rPr lang="de-DE" sz="2000" b="0" dirty="0" err="1"/>
              <a:t>MindAccess</a:t>
            </a:r>
            <a:r>
              <a:rPr lang="de-DE" sz="2000" b="0" dirty="0"/>
              <a:t> Developer</a:t>
            </a:r>
            <a:endParaRPr lang="en-US" sz="2000" b="0" dirty="0"/>
          </a:p>
          <a:p>
            <a:pPr marL="324000" indent="-285750">
              <a:buFont typeface="Arial" panose="020B0604020202020204" pitchFamily="34" charset="0"/>
              <a:buChar char="•"/>
            </a:pPr>
            <a:endParaRPr lang="en-US" sz="2000" b="0" dirty="0"/>
          </a:p>
          <a:p>
            <a:pPr marL="324000"/>
            <a:endParaRPr lang="fr-FR" sz="2000" b="0" kern="0" dirty="0"/>
          </a:p>
        </p:txBody>
      </p:sp>
      <p:sp>
        <p:nvSpPr>
          <p:cNvPr id="5" name="Line Callout 2 4"/>
          <p:cNvSpPr/>
          <p:nvPr/>
        </p:nvSpPr>
        <p:spPr bwMode="auto">
          <a:xfrm flipH="1">
            <a:off x="626737" y="1680633"/>
            <a:ext cx="3391810" cy="1774543"/>
          </a:xfrm>
          <a:prstGeom prst="borderCallout2">
            <a:avLst>
              <a:gd name="adj1" fmla="val 51247"/>
              <a:gd name="adj2" fmla="val 181"/>
              <a:gd name="adj3" fmla="val 51248"/>
              <a:gd name="adj4" fmla="val -17022"/>
              <a:gd name="adj5" fmla="val 81194"/>
              <a:gd name="adj6" fmla="val -33854"/>
            </a:avLst>
          </a:prstGeom>
          <a:noFill/>
          <a:ln w="9525">
            <a:solidFill>
              <a:schemeClr val="bg1"/>
            </a:solidFill>
            <a:miter lim="800000"/>
            <a:headEnd/>
            <a:tailEnd/>
          </a:ln>
          <a:effectLst/>
          <a:extLst/>
        </p:spPr>
        <p:txBody>
          <a:bodyPr wrap="square" lIns="108000" tIns="54000" rIns="108000" bIns="54000" numCol="1" spcCol="72000" rtlCol="0" anchor="ctr">
            <a:noAutofit/>
          </a:bodyPr>
          <a:lstStyle/>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How</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is</a:t>
            </a:r>
            <a:r>
              <a:rPr lang="de-DE" b="1" dirty="0">
                <a:solidFill>
                  <a:srgbClr val="FFFFFF"/>
                </a:solidFill>
                <a:ea typeface="Arial Unicode MS" panose="020B0604020202020204" pitchFamily="34" charset="-128"/>
                <a:cs typeface="Arial Unicode MS" panose="020B0604020202020204" pitchFamily="34" charset="-128"/>
              </a:rPr>
              <a:t> MindSphere </a:t>
            </a:r>
            <a:r>
              <a:rPr lang="de-DE" b="1" dirty="0" err="1">
                <a:solidFill>
                  <a:srgbClr val="FFFFFF"/>
                </a:solidFill>
                <a:ea typeface="Arial Unicode MS" panose="020B0604020202020204" pitchFamily="34" charset="-128"/>
                <a:cs typeface="Arial Unicode MS" panose="020B0604020202020204" pitchFamily="34" charset="-128"/>
              </a:rPr>
              <a:t>designed</a:t>
            </a:r>
            <a:endParaRPr lang="en-US" b="1" dirty="0">
              <a:solidFill>
                <a:srgbClr val="FFFFFF"/>
              </a:solidFill>
              <a:ea typeface="Arial Unicode MS" panose="020B0604020202020204" pitchFamily="34" charset="-128"/>
              <a:cs typeface="Arial Unicode MS" panose="020B0604020202020204" pitchFamily="34" charset="-128"/>
            </a:endParaRPr>
          </a:p>
          <a:p>
            <a:pPr algn="ctr">
              <a:lnSpc>
                <a:spcPct val="110000"/>
              </a:lnSpc>
            </a:pPr>
            <a:r>
              <a:rPr lang="de-DE" b="1" dirty="0">
                <a:solidFill>
                  <a:srgbClr val="FFFFFF"/>
                </a:solidFill>
                <a:ea typeface="Arial Unicode MS" panose="020B0604020202020204" pitchFamily="34" charset="-128"/>
                <a:cs typeface="Arial Unicode MS" panose="020B0604020202020204" pitchFamily="34" charset="-128"/>
              </a:rPr>
              <a:t>&amp;</a:t>
            </a:r>
          </a:p>
          <a:p>
            <a:pPr algn="ctr">
              <a:lnSpc>
                <a:spcPct val="110000"/>
              </a:lnSpc>
            </a:pPr>
            <a:r>
              <a:rPr lang="de-DE" b="1" dirty="0" err="1">
                <a:solidFill>
                  <a:srgbClr val="FFFFFF"/>
                </a:solidFill>
                <a:ea typeface="Arial Unicode MS" panose="020B0604020202020204" pitchFamily="34" charset="-128"/>
                <a:cs typeface="Arial Unicode MS" panose="020B0604020202020204" pitchFamily="34" charset="-128"/>
              </a:rPr>
              <a:t>how</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shall</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we</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develop</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applications</a:t>
            </a:r>
            <a:r>
              <a:rPr lang="de-DE" b="1" dirty="0">
                <a:solidFill>
                  <a:srgbClr val="FFFFFF"/>
                </a:solidFill>
                <a:ea typeface="Arial Unicode MS" panose="020B0604020202020204" pitchFamily="34" charset="-128"/>
                <a:cs typeface="Arial Unicode MS" panose="020B0604020202020204" pitchFamily="34" charset="-128"/>
              </a:rPr>
              <a:t> </a:t>
            </a:r>
            <a:r>
              <a:rPr lang="de-DE" b="1" dirty="0" err="1">
                <a:solidFill>
                  <a:srgbClr val="FFFFFF"/>
                </a:solidFill>
                <a:ea typeface="Arial Unicode MS" panose="020B0604020202020204" pitchFamily="34" charset="-128"/>
                <a:cs typeface="Arial Unicode MS" panose="020B0604020202020204" pitchFamily="34" charset="-128"/>
              </a:rPr>
              <a:t>for</a:t>
            </a:r>
            <a:r>
              <a:rPr lang="de-DE" b="1" dirty="0">
                <a:solidFill>
                  <a:srgbClr val="FFFFFF"/>
                </a:solidFill>
                <a:ea typeface="Arial Unicode MS" panose="020B0604020202020204" pitchFamily="34" charset="-128"/>
                <a:cs typeface="Arial Unicode MS" panose="020B0604020202020204" pitchFamily="34" charset="-128"/>
              </a:rPr>
              <a:t> MindSphere? </a:t>
            </a:r>
          </a:p>
        </p:txBody>
      </p:sp>
    </p:spTree>
    <p:extLst>
      <p:ext uri="{BB962C8B-B14F-4D97-AF65-F5344CB8AC3E}">
        <p14:creationId xmlns:p14="http://schemas.microsoft.com/office/powerpoint/2010/main" val="3571460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t="37154"/>
          <a:stretch/>
        </p:blipFill>
        <p:spPr>
          <a:xfrm>
            <a:off x="0" y="992"/>
            <a:ext cx="12192000" cy="6420714"/>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42726" y="992"/>
            <a:ext cx="7449274" cy="685601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4818" y="194719"/>
            <a:ext cx="1803400" cy="761779"/>
          </a:xfrm>
          <a:prstGeom prst="rect">
            <a:avLst/>
          </a:prstGeom>
        </p:spPr>
      </p:pic>
      <p:sp>
        <p:nvSpPr>
          <p:cNvPr id="9" name="Titel 6"/>
          <p:cNvSpPr txBox="1">
            <a:spLocks/>
          </p:cNvSpPr>
          <p:nvPr/>
        </p:nvSpPr>
        <p:spPr bwMode="gray">
          <a:xfrm>
            <a:off x="627063" y="4604097"/>
            <a:ext cx="9297988" cy="1231724"/>
          </a:xfrm>
          <a:prstGeom prst="rect">
            <a:avLst/>
          </a:prstGeom>
          <a:noFill/>
          <a:ln w="9525">
            <a:noFill/>
            <a:miter lim="800000"/>
            <a:headEnd/>
            <a:tailEnd/>
          </a:ln>
        </p:spPr>
        <p:txBody>
          <a:bodyPr vert="horz" wrap="square" lIns="215898" tIns="89958" rIns="215898" bIns="215898" numCol="1" anchor="b" anchorCtr="0" compatLnSpc="1">
            <a:prstTxWarp prst="textNoShape">
              <a:avLst/>
            </a:prstTxWarp>
            <a:spAutoFit/>
          </a:bodyPr>
          <a:lstStyle>
            <a:lvl1pPr algn="l" rtl="0" fontAlgn="base">
              <a:spcBef>
                <a:spcPct val="0"/>
              </a:spcBef>
              <a:spcAft>
                <a:spcPct val="0"/>
              </a:spcAft>
              <a:defRPr sz="4000" b="1" smtClean="0">
                <a:solidFill>
                  <a:srgbClr val="FFFFFF"/>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a:lstStyle>
          <a:p>
            <a:r>
              <a:rPr lang="en-US" sz="3998" kern="0" dirty="0"/>
              <a:t>MindConnect API</a:t>
            </a:r>
          </a:p>
          <a:p>
            <a:endParaRPr lang="en-US" sz="1999" b="0" kern="0" dirty="0">
              <a:solidFill>
                <a:schemeClr val="tx1"/>
              </a:solidFill>
            </a:endParaRPr>
          </a:p>
        </p:txBody>
      </p:sp>
    </p:spTree>
    <p:extLst>
      <p:ext uri="{BB962C8B-B14F-4D97-AF65-F5344CB8AC3E}">
        <p14:creationId xmlns:p14="http://schemas.microsoft.com/office/powerpoint/2010/main" val="29604033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en-US" b="0" dirty="0"/>
              <a:t>Learning Goals</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1112838"/>
            <a:ext cx="5839529" cy="504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5086350" y="1447809"/>
            <a:ext cx="6457950" cy="1765299"/>
          </a:xfrm>
          <a:prstGeom prst="rect">
            <a:avLst/>
          </a:prstGeom>
          <a:solidFill>
            <a:srgbClr val="641946"/>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2000" b="1" dirty="0" err="1">
                <a:solidFill>
                  <a:srgbClr val="FFFFFF"/>
                </a:solidFill>
                <a:ea typeface="Arial Unicode MS" panose="020B0604020202020204" pitchFamily="34" charset="-128"/>
                <a:cs typeface="Arial Unicode MS" panose="020B0604020202020204" pitchFamily="34" charset="-128"/>
              </a:rPr>
              <a:t>MindConnect</a:t>
            </a:r>
            <a:r>
              <a:rPr lang="de-DE" sz="2000" b="1" dirty="0">
                <a:solidFill>
                  <a:srgbClr val="FFFFFF"/>
                </a:solidFill>
                <a:ea typeface="Arial Unicode MS" panose="020B0604020202020204" pitchFamily="34" charset="-128"/>
                <a:cs typeface="Arial Unicode MS" panose="020B0604020202020204" pitchFamily="34" charset="-128"/>
              </a:rPr>
              <a:t> API</a:t>
            </a:r>
          </a:p>
        </p:txBody>
      </p:sp>
      <p:sp>
        <p:nvSpPr>
          <p:cNvPr id="9" name="Pfeil nach unten 8"/>
          <p:cNvSpPr/>
          <p:nvPr/>
        </p:nvSpPr>
        <p:spPr bwMode="auto">
          <a:xfrm>
            <a:off x="7852714" y="3213106"/>
            <a:ext cx="910286" cy="459581"/>
          </a:xfrm>
          <a:prstGeom prst="downArrow">
            <a:avLst/>
          </a:prstGeom>
          <a:solidFill>
            <a:srgbClr val="641946"/>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rgbClr val="000000"/>
              </a:solidFill>
              <a:ea typeface="Arial Unicode MS" panose="020B0604020202020204" pitchFamily="34" charset="-128"/>
              <a:cs typeface="Arial Unicode MS" panose="020B0604020202020204" pitchFamily="34" charset="-128"/>
            </a:endParaRPr>
          </a:p>
        </p:txBody>
      </p:sp>
      <p:sp>
        <p:nvSpPr>
          <p:cNvPr id="3" name="Textfeld 2"/>
          <p:cNvSpPr txBox="1"/>
          <p:nvPr/>
        </p:nvSpPr>
        <p:spPr>
          <a:xfrm>
            <a:off x="6449661" y="3692134"/>
            <a:ext cx="5040664" cy="2029480"/>
          </a:xfrm>
          <a:prstGeom prst="rect">
            <a:avLst/>
          </a:prstGeom>
          <a:noFill/>
        </p:spPr>
        <p:txBody>
          <a:bodyPr wrap="square" lIns="0" tIns="0" rIns="0" bIns="0" rtlCol="0">
            <a:noAutofit/>
          </a:bodyPr>
          <a:lstStyle/>
          <a:p>
            <a:pPr marL="171450" indent="-171450">
              <a:lnSpc>
                <a:spcPct val="110000"/>
              </a:lnSpc>
              <a:buFont typeface="Arial" panose="020B0604020202020204" pitchFamily="34" charset="0"/>
              <a:buChar char="•"/>
            </a:pPr>
            <a:r>
              <a:rPr lang="de-DE" sz="2000" b="1" dirty="0" err="1">
                <a:solidFill>
                  <a:srgbClr val="000000"/>
                </a:solidFill>
                <a:ea typeface="Arial Unicode MS" panose="020B0604020202020204" pitchFamily="34" charset="-128"/>
                <a:cs typeface="Arial Unicode MS" panose="020B0604020202020204" pitchFamily="34" charset="-128"/>
              </a:rPr>
              <a:t>Overview</a:t>
            </a:r>
            <a:r>
              <a:rPr lang="de-DE" sz="2000" b="1" dirty="0">
                <a:solidFill>
                  <a:srgbClr val="000000"/>
                </a:solidFill>
                <a:ea typeface="Arial Unicode MS" panose="020B0604020202020204" pitchFamily="34" charset="-128"/>
                <a:cs typeface="Arial Unicode MS" panose="020B0604020202020204" pitchFamily="34" charset="-128"/>
              </a:rPr>
              <a:t> </a:t>
            </a:r>
            <a:r>
              <a:rPr lang="de-DE" sz="2000" b="1" dirty="0" err="1">
                <a:solidFill>
                  <a:srgbClr val="000000"/>
                </a:solidFill>
                <a:ea typeface="Arial Unicode MS" panose="020B0604020202020204" pitchFamily="34" charset="-128"/>
                <a:cs typeface="Arial Unicode MS" panose="020B0604020202020204" pitchFamily="34" charset="-128"/>
              </a:rPr>
              <a:t>of</a:t>
            </a:r>
            <a:r>
              <a:rPr lang="de-DE" sz="2000" b="1" dirty="0">
                <a:solidFill>
                  <a:srgbClr val="000000"/>
                </a:solidFill>
                <a:ea typeface="Arial Unicode MS" panose="020B0604020202020204" pitchFamily="34" charset="-128"/>
                <a:cs typeface="Arial Unicode MS" panose="020B0604020202020204" pitchFamily="34" charset="-128"/>
              </a:rPr>
              <a:t> </a:t>
            </a:r>
            <a:r>
              <a:rPr lang="de-DE" sz="2000" b="1" dirty="0" err="1">
                <a:solidFill>
                  <a:srgbClr val="000000"/>
                </a:solidFill>
                <a:ea typeface="Arial Unicode MS" panose="020B0604020202020204" pitchFamily="34" charset="-128"/>
                <a:cs typeface="Arial Unicode MS" panose="020B0604020202020204" pitchFamily="34" charset="-128"/>
              </a:rPr>
              <a:t>MindConnect</a:t>
            </a:r>
            <a:r>
              <a:rPr lang="de-DE" sz="2000" b="1" dirty="0">
                <a:solidFill>
                  <a:srgbClr val="000000"/>
                </a:solidFill>
                <a:ea typeface="Arial Unicode MS" panose="020B0604020202020204" pitchFamily="34" charset="-128"/>
                <a:cs typeface="Arial Unicode MS" panose="020B0604020202020204" pitchFamily="34" charset="-128"/>
              </a:rPr>
              <a:t> API</a:t>
            </a:r>
          </a:p>
          <a:p>
            <a:pPr marL="171450" indent="-171450">
              <a:lnSpc>
                <a:spcPct val="110000"/>
              </a:lnSpc>
              <a:buFont typeface="Arial" panose="020B0604020202020204" pitchFamily="34" charset="0"/>
              <a:buChar char="•"/>
            </a:pPr>
            <a:endParaRPr lang="de-DE" sz="2000" b="1" dirty="0">
              <a:solidFill>
                <a:srgbClr val="000000"/>
              </a:solidFill>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529037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de-DE" b="0" dirty="0" err="1"/>
              <a:t>Idea</a:t>
            </a:r>
            <a:endParaRPr lang="en-US" b="0" dirty="0"/>
          </a:p>
        </p:txBody>
      </p:sp>
      <p:sp>
        <p:nvSpPr>
          <p:cNvPr id="3" name="Rechteck 2"/>
          <p:cNvSpPr/>
          <p:nvPr/>
        </p:nvSpPr>
        <p:spPr>
          <a:xfrm>
            <a:off x="604308" y="1440000"/>
            <a:ext cx="10777925" cy="1754326"/>
          </a:xfrm>
          <a:prstGeom prst="rect">
            <a:avLst/>
          </a:prstGeom>
          <a:solidFill>
            <a:schemeClr val="bg1">
              <a:lumMod val="95000"/>
            </a:schemeClr>
          </a:solidFill>
          <a:ln w="19050">
            <a:solidFill>
              <a:schemeClr val="accent1"/>
            </a:solidFill>
          </a:ln>
        </p:spPr>
        <p:txBody>
          <a:bodyPr wrap="square">
            <a:spAutoFit/>
          </a:bodyPr>
          <a:lstStyle/>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The MindConnect Service exposes an API that enables shop floor devices to send data securely and reliable to MindSphere. It opens the MindSphere platform to custom applications to collect and send data which shall be stored and used by applications in the cloud.</a:t>
            </a:r>
          </a:p>
          <a:p>
            <a:pPr>
              <a:buSzPct val="75000"/>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The MindConnect Service enables the development of custom data collectors, also referred as custom agents. This software applications act as data sources that upload the collected data into the MindSphere.</a:t>
            </a:r>
          </a:p>
        </p:txBody>
      </p:sp>
    </p:spTree>
    <p:extLst>
      <p:ext uri="{BB962C8B-B14F-4D97-AF65-F5344CB8AC3E}">
        <p14:creationId xmlns:p14="http://schemas.microsoft.com/office/powerpoint/2010/main" val="3190357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de-DE" b="0" dirty="0"/>
              <a:t>Access</a:t>
            </a:r>
            <a:endParaRPr lang="en-US" b="0" dirty="0"/>
          </a:p>
        </p:txBody>
      </p:sp>
      <p:sp>
        <p:nvSpPr>
          <p:cNvPr id="3" name="Rechteck 2"/>
          <p:cNvSpPr/>
          <p:nvPr/>
        </p:nvSpPr>
        <p:spPr>
          <a:xfrm>
            <a:off x="637396" y="1319230"/>
            <a:ext cx="9733547" cy="2862322"/>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The custom agent needs a field side network infrastructure to forward and route outbound HTTPs requests to the Internet.</a:t>
            </a:r>
          </a:p>
          <a:p>
            <a:pPr>
              <a:buSzPct val="75000"/>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spc="-70" dirty="0">
                <a:solidFill>
                  <a:schemeClr val="dk1"/>
                </a:solidFill>
                <a:latin typeface="Arial" panose="020B0604020202020204" pitchFamily="34" charset="0"/>
                <a:ea typeface="Siemens Sans" charset="0"/>
                <a:cs typeface="Arial" panose="020B0604020202020204" pitchFamily="34" charset="0"/>
              </a:rPr>
              <a:t>MindConnect supports multiple agent device classes: strong hardware platforms as well as resource constrained devices. All target agent platforms must comply to the following minimum requirements:</a:t>
            </a:r>
          </a:p>
          <a:p>
            <a:pPr marL="285750" indent="-285750">
              <a:buSzPct val="75000"/>
              <a:buFont typeface="Arial" panose="020B0604020202020204" pitchFamily="34" charset="0"/>
              <a:buChar char="•"/>
            </a:pPr>
            <a:r>
              <a:rPr lang="en-US" spc="-70" dirty="0">
                <a:solidFill>
                  <a:schemeClr val="dk1"/>
                </a:solidFill>
                <a:latin typeface="Arial" panose="020B0604020202020204" pitchFamily="34" charset="0"/>
                <a:ea typeface="Siemens Sans" charset="0"/>
                <a:cs typeface="Arial" panose="020B0604020202020204" pitchFamily="34" charset="0"/>
              </a:rPr>
              <a:t> HTTP processing</a:t>
            </a:r>
          </a:p>
          <a:p>
            <a:pPr marL="285750" indent="-285750">
              <a:buSzPct val="75000"/>
              <a:buFont typeface="Arial" panose="020B0604020202020204" pitchFamily="34" charset="0"/>
              <a:buChar char="•"/>
            </a:pPr>
            <a:r>
              <a:rPr lang="en-US" spc="-70" dirty="0">
                <a:solidFill>
                  <a:schemeClr val="dk1"/>
                </a:solidFill>
                <a:latin typeface="Arial" panose="020B0604020202020204" pitchFamily="34" charset="0"/>
                <a:ea typeface="Siemens Sans" charset="0"/>
                <a:cs typeface="Arial" panose="020B0604020202020204" pitchFamily="34" charset="0"/>
              </a:rPr>
              <a:t> TLS</a:t>
            </a:r>
          </a:p>
          <a:p>
            <a:pPr marL="285750" indent="-285750">
              <a:buSzPct val="75000"/>
              <a:buFont typeface="Arial" panose="020B0604020202020204" pitchFamily="34" charset="0"/>
              <a:buChar char="•"/>
            </a:pPr>
            <a:r>
              <a:rPr lang="en-US" spc="-70" dirty="0">
                <a:solidFill>
                  <a:schemeClr val="dk1"/>
                </a:solidFill>
                <a:latin typeface="Arial" panose="020B0604020202020204" pitchFamily="34" charset="0"/>
                <a:ea typeface="Siemens Sans" charset="0"/>
                <a:cs typeface="Arial" panose="020B0604020202020204" pitchFamily="34" charset="0"/>
              </a:rPr>
              <a:t> JSON parsing</a:t>
            </a:r>
          </a:p>
          <a:p>
            <a:pPr marL="285750" indent="-285750">
              <a:buSzPct val="75000"/>
              <a:buFont typeface="Arial" panose="020B0604020202020204" pitchFamily="34" charset="0"/>
              <a:buChar char="•"/>
            </a:pPr>
            <a:r>
              <a:rPr lang="en-US" spc="-70" dirty="0">
                <a:solidFill>
                  <a:schemeClr val="dk1"/>
                </a:solidFill>
                <a:latin typeface="Arial" panose="020B0604020202020204" pitchFamily="34" charset="0"/>
                <a:ea typeface="Siemens Sans" charset="0"/>
                <a:cs typeface="Arial" panose="020B0604020202020204" pitchFamily="34" charset="0"/>
              </a:rPr>
              <a:t> JSON Web Token (JWT) generation</a:t>
            </a:r>
          </a:p>
          <a:p>
            <a:pPr marL="285750" indent="-285750">
              <a:buSzPct val="75000"/>
              <a:buFont typeface="Arial" panose="020B0604020202020204" pitchFamily="34" charset="0"/>
              <a:buChar char="•"/>
            </a:pPr>
            <a:r>
              <a:rPr lang="en-US" spc="-70" dirty="0">
                <a:solidFill>
                  <a:schemeClr val="dk1"/>
                </a:solidFill>
                <a:latin typeface="Arial" panose="020B0604020202020204" pitchFamily="34" charset="0"/>
                <a:ea typeface="Siemens Sans" charset="0"/>
                <a:cs typeface="Arial" panose="020B0604020202020204" pitchFamily="34" charset="0"/>
              </a:rPr>
              <a:t> HMAC generation (preferably SHA2 based hashing)</a:t>
            </a:r>
          </a:p>
        </p:txBody>
      </p:sp>
      <p:pic>
        <p:nvPicPr>
          <p:cNvPr id="4" name="Picture 3" descr="C:\Users\mch10580\Downloads\MindConnect.png"/>
          <p:cNvPicPr>
            <a:picLocks noChangeAspect="1" noChangeArrowheads="1"/>
          </p:cNvPicPr>
          <p:nvPr/>
        </p:nvPicPr>
        <p:blipFill>
          <a:blip r:embed="rId3"/>
          <a:srcRect/>
          <a:stretch>
            <a:fillRect/>
          </a:stretch>
        </p:blipFill>
        <p:spPr bwMode="auto">
          <a:xfrm>
            <a:off x="9704716" y="3524328"/>
            <a:ext cx="666227" cy="657224"/>
          </a:xfrm>
          <a:prstGeom prst="rect">
            <a:avLst/>
          </a:prstGeom>
          <a:noFill/>
        </p:spPr>
      </p:pic>
    </p:spTree>
    <p:extLst>
      <p:ext uri="{BB962C8B-B14F-4D97-AF65-F5344CB8AC3E}">
        <p14:creationId xmlns:p14="http://schemas.microsoft.com/office/powerpoint/2010/main" val="2313778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MindConnect API</a:t>
            </a:r>
            <a:br>
              <a:rPr lang="en-US" noProof="0" dirty="0"/>
            </a:br>
            <a:r>
              <a:rPr lang="en-US" b="0" noProof="0" dirty="0"/>
              <a:t>General</a:t>
            </a:r>
            <a:r>
              <a:rPr lang="en-US" noProof="0" dirty="0"/>
              <a:t> </a:t>
            </a:r>
            <a:r>
              <a:rPr lang="en-US" b="0" dirty="0"/>
              <a:t>Workflow </a:t>
            </a:r>
            <a:endParaRPr lang="en-US" b="0" noProof="0" dirty="0"/>
          </a:p>
        </p:txBody>
      </p:sp>
      <p:sp>
        <p:nvSpPr>
          <p:cNvPr id="3" name="Inhaltsplatzhalter 2"/>
          <p:cNvSpPr>
            <a:spLocks noGrp="1"/>
          </p:cNvSpPr>
          <p:nvPr>
            <p:ph idx="1"/>
          </p:nvPr>
        </p:nvSpPr>
        <p:spPr>
          <a:xfrm>
            <a:off x="626736" y="1413925"/>
            <a:ext cx="11062989" cy="4750501"/>
          </a:xfrm>
        </p:spPr>
        <p:txBody>
          <a:bodyPr/>
          <a:lstStyle/>
          <a:p>
            <a:pPr marL="285607" indent="-285607">
              <a:lnSpc>
                <a:spcPct val="150000"/>
              </a:lnSpc>
              <a:buFont typeface="Arial" panose="020B0604020202020204" pitchFamily="34" charset="0"/>
              <a:buChar char="•"/>
            </a:pPr>
            <a:r>
              <a:rPr lang="en-US" dirty="0"/>
              <a:t>Provisioning an Agent</a:t>
            </a:r>
          </a:p>
          <a:p>
            <a:pPr marL="285607" indent="-285607">
              <a:lnSpc>
                <a:spcPct val="150000"/>
              </a:lnSpc>
              <a:buFont typeface="Arial" panose="020B0604020202020204" pitchFamily="34" charset="0"/>
              <a:buChar char="•"/>
            </a:pPr>
            <a:r>
              <a:rPr lang="en-US" dirty="0"/>
              <a:t>Acquiring Boarding Configuration</a:t>
            </a:r>
          </a:p>
          <a:p>
            <a:pPr marL="285607" indent="-285607">
              <a:lnSpc>
                <a:spcPct val="150000"/>
              </a:lnSpc>
              <a:buFont typeface="Arial" panose="020B0604020202020204" pitchFamily="34" charset="0"/>
              <a:buChar char="•"/>
            </a:pPr>
            <a:r>
              <a:rPr lang="en-US" dirty="0"/>
              <a:t>Onboarding the Agent</a:t>
            </a:r>
          </a:p>
          <a:p>
            <a:pPr marL="285607" indent="-285607">
              <a:lnSpc>
                <a:spcPct val="150000"/>
              </a:lnSpc>
              <a:buFont typeface="Arial" panose="020B0604020202020204" pitchFamily="34" charset="0"/>
              <a:buChar char="•"/>
            </a:pPr>
            <a:r>
              <a:rPr lang="en-US" dirty="0"/>
              <a:t>Acquiring Access Token</a:t>
            </a:r>
          </a:p>
          <a:p>
            <a:pPr marL="285607" indent="-285607">
              <a:lnSpc>
                <a:spcPct val="150000"/>
              </a:lnSpc>
              <a:buFont typeface="Arial" panose="020B0604020202020204" pitchFamily="34" charset="0"/>
              <a:buChar char="•"/>
            </a:pPr>
            <a:r>
              <a:rPr lang="en-US" dirty="0"/>
              <a:t>Configuring Data Source</a:t>
            </a:r>
          </a:p>
          <a:p>
            <a:pPr marL="285607" indent="-285607">
              <a:lnSpc>
                <a:spcPct val="150000"/>
              </a:lnSpc>
              <a:buFont typeface="Arial" panose="020B0604020202020204" pitchFamily="34" charset="0"/>
              <a:buChar char="•"/>
            </a:pPr>
            <a:r>
              <a:rPr lang="en-US" dirty="0"/>
              <a:t>Consuming Exchange Services</a:t>
            </a:r>
            <a:endParaRPr lang="en-US" noProof="0" dirty="0"/>
          </a:p>
        </p:txBody>
      </p:sp>
      <p:pic>
        <p:nvPicPr>
          <p:cNvPr id="4098" name="Picture 2" descr="Image result for Building Steps"/>
          <p:cNvPicPr>
            <a:picLocks noChangeAspect="1" noChangeArrowheads="1"/>
          </p:cNvPicPr>
          <p:nvPr/>
        </p:nvPicPr>
        <p:blipFill rotWithShape="1">
          <a:blip r:embed="rId2">
            <a:extLst>
              <a:ext uri="{28A0092B-C50C-407E-A947-70E740481C1C}">
                <a14:useLocalDpi xmlns:a14="http://schemas.microsoft.com/office/drawing/2010/main" val="0"/>
              </a:ext>
            </a:extLst>
          </a:blip>
          <a:srcRect l="-1" t="20969" r="-10000"/>
          <a:stretch/>
        </p:blipFill>
        <p:spPr bwMode="auto">
          <a:xfrm>
            <a:off x="5717990" y="1086265"/>
            <a:ext cx="4191000" cy="301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69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b="0" dirty="0"/>
            </a:br>
            <a:r>
              <a:rPr lang="de-DE" b="0" dirty="0" err="1"/>
              <a:t>Prepare</a:t>
            </a:r>
            <a:r>
              <a:rPr lang="de-DE" b="0" dirty="0"/>
              <a:t> </a:t>
            </a:r>
            <a:r>
              <a:rPr lang="de-DE" b="0" dirty="0" err="1"/>
              <a:t>the</a:t>
            </a:r>
            <a:r>
              <a:rPr lang="de-DE" b="0" dirty="0"/>
              <a:t> Type and Agent Asset</a:t>
            </a:r>
            <a:br>
              <a:rPr lang="de-DE" b="0" dirty="0"/>
            </a:br>
            <a:endParaRPr lang="de-DE" b="0" dirty="0"/>
          </a:p>
        </p:txBody>
      </p:sp>
      <p:sp>
        <p:nvSpPr>
          <p:cNvPr id="3" name="Rechteck 2"/>
          <p:cNvSpPr/>
          <p:nvPr/>
        </p:nvSpPr>
        <p:spPr>
          <a:xfrm>
            <a:off x="2506747" y="1284128"/>
            <a:ext cx="9078333" cy="1200329"/>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In order to create an agent an </a:t>
            </a:r>
            <a:r>
              <a:rPr lang="en-US" b="1" dirty="0"/>
              <a:t>Agent Asset </a:t>
            </a:r>
            <a:r>
              <a:rPr lang="en-US" dirty="0"/>
              <a:t>needs to be created with a type derived from </a:t>
            </a:r>
            <a:r>
              <a:rPr lang="en-US" b="1" dirty="0" err="1"/>
              <a:t>core.basicagent</a:t>
            </a:r>
            <a:r>
              <a:rPr lang="en-US" dirty="0"/>
              <a:t>. When the agent should communicate with MindSphere through MindConnect Library, or directly through MindConnect API, its Agent Asset should</a:t>
            </a:r>
            <a:r>
              <a:rPr lang="en-US" b="1" dirty="0"/>
              <a:t> </a:t>
            </a:r>
            <a:r>
              <a:rPr lang="en-US" dirty="0"/>
              <a:t>be created having a type </a:t>
            </a:r>
            <a:r>
              <a:rPr lang="en-US" b="1" dirty="0" err="1"/>
              <a:t>core.mclib</a:t>
            </a:r>
            <a:r>
              <a:rPr lang="en-US" dirty="0"/>
              <a:t>, or a type derived from it.</a:t>
            </a:r>
            <a:endParaRPr lang="de-DE" dirty="0"/>
          </a:p>
        </p:txBody>
      </p:sp>
      <p:sp>
        <p:nvSpPr>
          <p:cNvPr id="15" name="Pentagon 14"/>
          <p:cNvSpPr/>
          <p:nvPr/>
        </p:nvSpPr>
        <p:spPr bwMode="auto">
          <a:xfrm>
            <a:off x="510974" y="1350977"/>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Provisioning</a:t>
            </a:r>
            <a:r>
              <a:rPr lang="de-DE" sz="1600" b="1" dirty="0">
                <a:solidFill>
                  <a:schemeClr val="bg1"/>
                </a:solidFill>
                <a:ea typeface="Arial Unicode MS" panose="020B0604020202020204" pitchFamily="34" charset="-128"/>
                <a:cs typeface="Arial Unicode MS" panose="020B0604020202020204" pitchFamily="34" charset="-128"/>
              </a:rPr>
              <a:t> an Agent</a:t>
            </a: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Agent</a:t>
            </a: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600" dirty="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Exchange Data</a:t>
            </a:r>
          </a:p>
        </p:txBody>
      </p:sp>
      <p:sp>
        <p:nvSpPr>
          <p:cNvPr id="19" name="Rectangle 18"/>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Acquiring</a:t>
            </a:r>
            <a:r>
              <a:rPr lang="de-DE" sz="1600" dirty="0">
                <a:ea typeface="Arial Unicode MS" panose="020B0604020202020204" pitchFamily="34" charset="-128"/>
                <a:cs typeface="Arial Unicode MS" panose="020B0604020202020204" pitchFamily="34" charset="-128"/>
              </a:rPr>
              <a:t> Access Token</a:t>
            </a:r>
          </a:p>
        </p:txBody>
      </p:sp>
      <p:sp>
        <p:nvSpPr>
          <p:cNvPr id="20" name="Rectangle 19"/>
          <p:cNvSpPr/>
          <p:nvPr/>
        </p:nvSpPr>
        <p:spPr bwMode="auto">
          <a:xfrm>
            <a:off x="551336" y="4076644"/>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606551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i="1" u="sng" dirty="0"/>
              <a:t>Hands-On Exercise 2: Device Asset </a:t>
            </a:r>
            <a:endParaRPr lang="en-US" b="0" dirty="0"/>
          </a:p>
        </p:txBody>
      </p:sp>
      <p:sp>
        <p:nvSpPr>
          <p:cNvPr id="6" name="Rechteck 281"/>
          <p:cNvSpPr>
            <a:spLocks/>
          </p:cNvSpPr>
          <p:nvPr/>
        </p:nvSpPr>
        <p:spPr bwMode="gray">
          <a:xfrm>
            <a:off x="2651057" y="1384799"/>
            <a:ext cx="8237828" cy="616409"/>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Create Aspect, Type and Device Asset</a:t>
            </a:r>
          </a:p>
        </p:txBody>
      </p:sp>
      <p:sp>
        <p:nvSpPr>
          <p:cNvPr id="8" name="Pentagon 7"/>
          <p:cNvSpPr/>
          <p:nvPr/>
        </p:nvSpPr>
        <p:spPr bwMode="auto">
          <a:xfrm>
            <a:off x="510974" y="1350977"/>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Provisioning</a:t>
            </a:r>
            <a:r>
              <a:rPr lang="de-DE" sz="1600" b="1" dirty="0">
                <a:solidFill>
                  <a:schemeClr val="bg1"/>
                </a:solidFill>
                <a:ea typeface="Arial Unicode MS" panose="020B0604020202020204" pitchFamily="34" charset="-128"/>
                <a:cs typeface="Arial Unicode MS" panose="020B0604020202020204" pitchFamily="34" charset="-128"/>
              </a:rPr>
              <a:t> an Agent</a:t>
            </a:r>
          </a:p>
        </p:txBody>
      </p:sp>
      <p:sp>
        <p:nvSpPr>
          <p:cNvPr id="9" name="Rectangle 8"/>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Agent</a:t>
            </a:r>
          </a:p>
        </p:txBody>
      </p:sp>
      <p:sp>
        <p:nvSpPr>
          <p:cNvPr id="10" name="Rectangle 9"/>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600" dirty="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Exchange Data</a:t>
            </a:r>
          </a:p>
        </p:txBody>
      </p:sp>
      <p:sp>
        <p:nvSpPr>
          <p:cNvPr id="12" name="Rectangle 11"/>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Acquiring</a:t>
            </a:r>
            <a:r>
              <a:rPr lang="de-DE" sz="1600" dirty="0">
                <a:ea typeface="Arial Unicode MS" panose="020B0604020202020204" pitchFamily="34" charset="-128"/>
                <a:cs typeface="Arial Unicode MS" panose="020B0604020202020204" pitchFamily="34" charset="-128"/>
              </a:rPr>
              <a:t> Access Token</a:t>
            </a:r>
          </a:p>
        </p:txBody>
      </p:sp>
      <p:sp>
        <p:nvSpPr>
          <p:cNvPr id="13" name="Rectangle 12"/>
          <p:cNvSpPr/>
          <p:nvPr/>
        </p:nvSpPr>
        <p:spPr bwMode="auto">
          <a:xfrm>
            <a:off x="551336" y="4076644"/>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5" name="Down Arrow 14"/>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grpSp>
        <p:nvGrpSpPr>
          <p:cNvPr id="16" name="Gruppieren 38">
            <a:extLst>
              <a:ext uri="{FF2B5EF4-FFF2-40B4-BE49-F238E27FC236}">
                <a16:creationId xmlns:a16="http://schemas.microsoft.com/office/drawing/2014/main" id="{E96D166F-E348-4C44-B7CE-2B28C0D85A86}"/>
              </a:ext>
            </a:extLst>
          </p:cNvPr>
          <p:cNvGrpSpPr/>
          <p:nvPr/>
        </p:nvGrpSpPr>
        <p:grpSpPr>
          <a:xfrm>
            <a:off x="2680905" y="3201251"/>
            <a:ext cx="5976664" cy="2232248"/>
            <a:chOff x="2353865" y="2508565"/>
            <a:chExt cx="5976664" cy="2232248"/>
          </a:xfrm>
          <a:solidFill>
            <a:srgbClr val="2387AA"/>
          </a:solidFill>
        </p:grpSpPr>
        <p:sp>
          <p:nvSpPr>
            <p:cNvPr id="17" name="Abgerundetes Rechteck 2">
              <a:extLst>
                <a:ext uri="{FF2B5EF4-FFF2-40B4-BE49-F238E27FC236}">
                  <a16:creationId xmlns:a16="http://schemas.microsoft.com/office/drawing/2014/main" id="{F18753F3-C15B-4753-AB06-3969A021016E}"/>
                </a:ext>
              </a:extLst>
            </p:cNvPr>
            <p:cNvSpPr/>
            <p:nvPr/>
          </p:nvSpPr>
          <p:spPr bwMode="auto">
            <a:xfrm>
              <a:off x="2353865"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a:solidFill>
                    <a:schemeClr val="bg1"/>
                  </a:solidFill>
                </a:rPr>
                <a:t>Hands-on</a:t>
              </a:r>
            </a:p>
          </p:txBody>
        </p:sp>
        <p:pic>
          <p:nvPicPr>
            <p:cNvPr id="18" name="Picture 2" descr="http://globaloria.com/wp-content/uploads/bb-plugin/cache/globaloria_Training_Page_Icon_HandsOn-circle.png">
              <a:extLst>
                <a:ext uri="{FF2B5EF4-FFF2-40B4-BE49-F238E27FC236}">
                  <a16:creationId xmlns:a16="http://schemas.microsoft.com/office/drawing/2014/main" id="{07611AE4-1E92-4EC0-9923-E057C35BEAF2}"/>
                </a:ext>
              </a:extLst>
            </p:cNvPr>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Tree>
    <p:extLst>
      <p:ext uri="{BB962C8B-B14F-4D97-AF65-F5344CB8AC3E}">
        <p14:creationId xmlns:p14="http://schemas.microsoft.com/office/powerpoint/2010/main" val="662696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680905" y="3201251"/>
            <a:ext cx="5976664" cy="2232248"/>
            <a:chOff x="2353865" y="2508565"/>
            <a:chExt cx="5976664" cy="2232248"/>
          </a:xfrm>
          <a:solidFill>
            <a:srgbClr val="2387AA"/>
          </a:solidFill>
        </p:grpSpPr>
        <p:sp>
          <p:nvSpPr>
            <p:cNvPr id="40" name="Abgerundetes Rechteck 2"/>
            <p:cNvSpPr/>
            <p:nvPr/>
          </p:nvSpPr>
          <p:spPr bwMode="auto">
            <a:xfrm>
              <a:off x="2353865"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a:solidFill>
                    <a:schemeClr val="bg1"/>
                  </a:solidFill>
                </a:rPr>
                <a:t>Hands-on</a:t>
              </a: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br>
              <a:rPr lang="de-DE" dirty="0"/>
            </a:br>
            <a:r>
              <a:rPr lang="en-US" b="0" i="1" u="sng" dirty="0"/>
              <a:t>Hands-On Exercise 3: Agent Asset and Boarding Information  </a:t>
            </a:r>
          </a:p>
        </p:txBody>
      </p:sp>
      <p:sp>
        <p:nvSpPr>
          <p:cNvPr id="282" name="Rechteck 281"/>
          <p:cNvSpPr>
            <a:spLocks/>
          </p:cNvSpPr>
          <p:nvPr/>
        </p:nvSpPr>
        <p:spPr bwMode="gray">
          <a:xfrm>
            <a:off x="2680905" y="1384800"/>
            <a:ext cx="8207980"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Task 1: Create Agent Asset and generate boarding information</a:t>
            </a:r>
          </a:p>
        </p:txBody>
      </p:sp>
      <p:sp>
        <p:nvSpPr>
          <p:cNvPr id="11" name="Pentagon 10"/>
          <p:cNvSpPr/>
          <p:nvPr/>
        </p:nvSpPr>
        <p:spPr bwMode="auto">
          <a:xfrm>
            <a:off x="510974" y="1350977"/>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Provisioning</a:t>
            </a:r>
            <a:r>
              <a:rPr lang="de-DE" sz="1600" b="1" dirty="0">
                <a:solidFill>
                  <a:schemeClr val="bg1"/>
                </a:solidFill>
                <a:ea typeface="Arial Unicode MS" panose="020B0604020202020204" pitchFamily="34" charset="-128"/>
                <a:cs typeface="Arial Unicode MS" panose="020B0604020202020204" pitchFamily="34" charset="-128"/>
              </a:rPr>
              <a:t> an Agent</a:t>
            </a:r>
          </a:p>
        </p:txBody>
      </p:sp>
      <p:sp>
        <p:nvSpPr>
          <p:cNvPr id="12" name="Rectangle 11"/>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Agent</a:t>
            </a:r>
          </a:p>
        </p:txBody>
      </p:sp>
      <p:sp>
        <p:nvSpPr>
          <p:cNvPr id="13" name="Rectangle 12"/>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US" sz="1600" dirty="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Exchange Data</a:t>
            </a:r>
          </a:p>
        </p:txBody>
      </p:sp>
      <p:sp>
        <p:nvSpPr>
          <p:cNvPr id="15" name="Rectangle 14"/>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Acquiring</a:t>
            </a:r>
            <a:r>
              <a:rPr lang="de-DE" sz="1600" dirty="0">
                <a:ea typeface="Arial Unicode MS" panose="020B0604020202020204" pitchFamily="34" charset="-128"/>
                <a:cs typeface="Arial Unicode MS" panose="020B0604020202020204" pitchFamily="34" charset="-128"/>
              </a:rPr>
              <a:t> Access Token</a:t>
            </a:r>
          </a:p>
        </p:txBody>
      </p:sp>
      <p:sp>
        <p:nvSpPr>
          <p:cNvPr id="16" name="Rectangle 15"/>
          <p:cNvSpPr/>
          <p:nvPr/>
        </p:nvSpPr>
        <p:spPr bwMode="auto">
          <a:xfrm>
            <a:off x="551336" y="4076644"/>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8" name="Down Arrow 17"/>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35806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de-DE" b="0" dirty="0"/>
              <a:t>Boarding </a:t>
            </a:r>
            <a:r>
              <a:rPr lang="de-DE" b="0" dirty="0" err="1"/>
              <a:t>Configuration</a:t>
            </a:r>
            <a:endParaRPr lang="de-DE" b="0" dirty="0"/>
          </a:p>
        </p:txBody>
      </p:sp>
      <p:sp>
        <p:nvSpPr>
          <p:cNvPr id="3" name="Rechteck 2"/>
          <p:cNvSpPr/>
          <p:nvPr/>
        </p:nvSpPr>
        <p:spPr>
          <a:xfrm>
            <a:off x="2527774" y="1347597"/>
            <a:ext cx="9235601" cy="1754326"/>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solidFill>
                  <a:srgbClr val="000000"/>
                </a:solidFill>
                <a:latin typeface="Arial" panose="020B0604020202020204" pitchFamily="34" charset="0"/>
              </a:rPr>
              <a:t>After agent creation, agent needs to acquire </a:t>
            </a:r>
            <a:r>
              <a:rPr lang="en-US" b="1" dirty="0">
                <a:solidFill>
                  <a:srgbClr val="000000"/>
                </a:solidFill>
                <a:latin typeface="Arial" panose="020B0604020202020204" pitchFamily="34" charset="0"/>
              </a:rPr>
              <a:t>boarding configuration </a:t>
            </a:r>
            <a:r>
              <a:rPr lang="en-US" dirty="0">
                <a:solidFill>
                  <a:srgbClr val="000000"/>
                </a:solidFill>
                <a:latin typeface="Arial" panose="020B0604020202020204" pitchFamily="34" charset="0"/>
              </a:rPr>
              <a:t>in order to board to MindSphere. If agent is not boarded, it cannot use any of the services offered by </a:t>
            </a:r>
            <a:r>
              <a:rPr lang="en-US" dirty="0" err="1">
                <a:solidFill>
                  <a:srgbClr val="000000"/>
                </a:solidFill>
                <a:latin typeface="Arial" panose="020B0604020202020204" pitchFamily="34" charset="0"/>
              </a:rPr>
              <a:t>Mindsphere</a:t>
            </a:r>
            <a:r>
              <a:rPr lang="en-US" dirty="0">
                <a:solidFill>
                  <a:srgbClr val="000000"/>
                </a:solidFill>
                <a:latin typeface="Arial" panose="020B0604020202020204" pitchFamily="34" charset="0"/>
              </a:rPr>
              <a:t>. Boarding functionality is provided by </a:t>
            </a:r>
            <a:r>
              <a:rPr lang="en-US" b="1" dirty="0">
                <a:solidFill>
                  <a:srgbClr val="000000"/>
                </a:solidFill>
                <a:latin typeface="Arial" panose="020B0604020202020204" pitchFamily="34" charset="0"/>
              </a:rPr>
              <a:t>Boarding </a:t>
            </a:r>
            <a:r>
              <a:rPr lang="en-US" dirty="0">
                <a:solidFill>
                  <a:srgbClr val="000000"/>
                </a:solidFill>
                <a:latin typeface="Arial" panose="020B0604020202020204" pitchFamily="34" charset="0"/>
              </a:rPr>
              <a:t>endpoint.</a:t>
            </a:r>
          </a:p>
          <a:p>
            <a:endParaRPr lang="en-US" dirty="0">
              <a:solidFill>
                <a:srgbClr val="000000"/>
              </a:solidFill>
              <a:latin typeface="Arial" panose="020B0604020202020204" pitchFamily="34" charset="0"/>
            </a:endParaRPr>
          </a:p>
          <a:p>
            <a:r>
              <a:rPr lang="sk-SK" dirty="0" err="1">
                <a:solidFill>
                  <a:srgbClr val="000000"/>
                </a:solidFill>
                <a:latin typeface="Arial" panose="020B0604020202020204" pitchFamily="34" charset="0"/>
              </a:rPr>
              <a:t>Clicking</a:t>
            </a:r>
            <a:r>
              <a:rPr lang="sk-SK" dirty="0">
                <a:solidFill>
                  <a:srgbClr val="000000"/>
                </a:solidFill>
                <a:latin typeface="Arial" panose="020B0604020202020204" pitchFamily="34" charset="0"/>
              </a:rPr>
              <a:t> on</a:t>
            </a:r>
            <a:r>
              <a:rPr lang="en-US" dirty="0">
                <a:solidFill>
                  <a:srgbClr val="000000"/>
                </a:solidFill>
                <a:latin typeface="Arial" panose="020B0604020202020204" pitchFamily="34" charset="0"/>
              </a:rPr>
              <a:t> </a:t>
            </a:r>
            <a:r>
              <a:rPr lang="sk-SK" b="1" dirty="0">
                <a:solidFill>
                  <a:srgbClr val="000000"/>
                </a:solidFill>
                <a:latin typeface="Arial" panose="020B0604020202020204" pitchFamily="34" charset="0"/>
              </a:rPr>
              <a:t>Generate onboardi</a:t>
            </a:r>
            <a:r>
              <a:rPr lang="en-US" b="1" dirty="0">
                <a:solidFill>
                  <a:srgbClr val="000000"/>
                </a:solidFill>
                <a:latin typeface="Arial" panose="020B0604020202020204" pitchFamily="34" charset="0"/>
              </a:rPr>
              <a:t>n</a:t>
            </a:r>
            <a:r>
              <a:rPr lang="sk-SK" b="1" dirty="0">
                <a:solidFill>
                  <a:srgbClr val="000000"/>
                </a:solidFill>
                <a:latin typeface="Arial" panose="020B0604020202020204" pitchFamily="34" charset="0"/>
              </a:rPr>
              <a:t>g key</a:t>
            </a:r>
            <a:r>
              <a:rPr lang="en-US" dirty="0">
                <a:solidFill>
                  <a:srgbClr val="000000"/>
                </a:solidFill>
                <a:latin typeface="Arial" panose="020B0604020202020204" pitchFamily="34" charset="0"/>
              </a:rPr>
              <a:t> </a:t>
            </a:r>
            <a:r>
              <a:rPr lang="sk-SK" dirty="0" err="1">
                <a:solidFill>
                  <a:srgbClr val="000000"/>
                </a:solidFill>
                <a:latin typeface="Arial" panose="020B0604020202020204" pitchFamily="34" charset="0"/>
              </a:rPr>
              <a:t>within</a:t>
            </a:r>
            <a:r>
              <a:rPr lang="sk-SK" dirty="0">
                <a:solidFill>
                  <a:srgbClr val="000000"/>
                </a:solidFill>
                <a:latin typeface="Arial" panose="020B0604020202020204" pitchFamily="34" charset="0"/>
              </a:rPr>
              <a:t> </a:t>
            </a:r>
            <a:r>
              <a:rPr lang="sk-SK" dirty="0" err="1">
                <a:solidFill>
                  <a:srgbClr val="000000"/>
                </a:solidFill>
                <a:latin typeface="Arial" panose="020B0604020202020204" pitchFamily="34" charset="0"/>
              </a:rPr>
              <a:t>Asset</a:t>
            </a:r>
            <a:r>
              <a:rPr lang="sk-SK" dirty="0">
                <a:solidFill>
                  <a:srgbClr val="000000"/>
                </a:solidFill>
                <a:latin typeface="Arial" panose="020B0604020202020204" pitchFamily="34" charset="0"/>
              </a:rPr>
              <a:t> Manager</a:t>
            </a:r>
            <a:r>
              <a:rPr lang="sk-SK" b="1" dirty="0">
                <a:solidFill>
                  <a:srgbClr val="000000"/>
                </a:solidFill>
                <a:latin typeface="Arial" panose="020B0604020202020204" pitchFamily="34" charset="0"/>
              </a:rPr>
              <a:t> </a:t>
            </a:r>
            <a:r>
              <a:rPr lang="en-US" dirty="0">
                <a:solidFill>
                  <a:srgbClr val="000000"/>
                </a:solidFill>
                <a:latin typeface="Arial" panose="020B0604020202020204" pitchFamily="34" charset="0"/>
              </a:rPr>
              <a:t>returns following information:</a:t>
            </a:r>
            <a:endParaRPr lang="en-US" dirty="0"/>
          </a:p>
        </p:txBody>
      </p:sp>
      <p:sp>
        <p:nvSpPr>
          <p:cNvPr id="14" name="Pentagon 13"/>
          <p:cNvSpPr/>
          <p:nvPr/>
        </p:nvSpPr>
        <p:spPr bwMode="auto">
          <a:xfrm>
            <a:off x="551336" y="2014251"/>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a:solidFill>
                  <a:schemeClr val="bg1"/>
                </a:solidFill>
                <a:ea typeface="Arial Unicode MS" panose="020B0604020202020204" pitchFamily="34" charset="-128"/>
                <a:cs typeface="Arial Unicode MS" panose="020B0604020202020204" pitchFamily="34" charset="-128"/>
              </a:rPr>
              <a:t>Boarding </a:t>
            </a:r>
            <a:r>
              <a:rPr lang="de-DE" sz="1600" b="1" dirty="0" err="1">
                <a:solidFill>
                  <a:schemeClr val="bg1"/>
                </a:solidFill>
                <a:ea typeface="Arial Unicode MS" panose="020B0604020202020204" pitchFamily="34" charset="-128"/>
                <a:cs typeface="Arial Unicode MS" panose="020B0604020202020204" pitchFamily="34" charset="-128"/>
              </a:rPr>
              <a:t>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544280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7" y="4054482"/>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40822" y="2694609"/>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21" name="Down Arrow 2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graphicFrame>
        <p:nvGraphicFramePr>
          <p:cNvPr id="22" name="Tabelle 2"/>
          <p:cNvGraphicFramePr>
            <a:graphicFrameLocks noGrp="1"/>
          </p:cNvGraphicFramePr>
          <p:nvPr>
            <p:extLst>
              <p:ext uri="{D42A27DB-BD31-4B8C-83A1-F6EECF244321}">
                <p14:modId xmlns:p14="http://schemas.microsoft.com/office/powerpoint/2010/main" val="108989782"/>
              </p:ext>
            </p:extLst>
          </p:nvPr>
        </p:nvGraphicFramePr>
        <p:xfrm>
          <a:off x="2517261" y="3342917"/>
          <a:ext cx="9235603" cy="2658092"/>
        </p:xfrm>
        <a:graphic>
          <a:graphicData uri="http://schemas.openxmlformats.org/drawingml/2006/table">
            <a:tbl>
              <a:tblPr>
                <a:tableStyleId>{BC89EF96-8CEA-46FF-86C4-4CE0E7609802}</a:tableStyleId>
              </a:tblPr>
              <a:tblGrid>
                <a:gridCol w="1787054">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4210049">
                  <a:extLst>
                    <a:ext uri="{9D8B030D-6E8A-4147-A177-3AD203B41FA5}">
                      <a16:colId xmlns:a16="http://schemas.microsoft.com/office/drawing/2014/main" val="20002"/>
                    </a:ext>
                  </a:extLst>
                </a:gridCol>
              </a:tblGrid>
              <a:tr h="457532">
                <a:tc>
                  <a:txBody>
                    <a:bodyPr/>
                    <a:lstStyle/>
                    <a:p>
                      <a:pPr algn="l" fontAlgn="b"/>
                      <a:r>
                        <a:rPr lang="en-US" sz="1200" b="1" u="none" strike="noStrike" dirty="0">
                          <a:solidFill>
                            <a:schemeClr val="bg1"/>
                          </a:solidFill>
                          <a:effectLst/>
                        </a:rPr>
                        <a:t>Parameter</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a:solidFill>
                            <a:schemeClr val="bg1"/>
                          </a:solidFill>
                          <a:effectLst/>
                        </a:rPr>
                        <a:t>Description</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a:solidFill>
                            <a:schemeClr val="bg1"/>
                          </a:solidFill>
                          <a:effectLst/>
                        </a:rPr>
                        <a:t>Remarks</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extLst>
                  <a:ext uri="{0D108BD9-81ED-4DB2-BD59-A6C34878D82A}">
                    <a16:rowId xmlns:a16="http://schemas.microsoft.com/office/drawing/2014/main" val="10000"/>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Arial" panose="020B0604020202020204" pitchFamily="34" charset="0"/>
                        </a:rPr>
                        <a:t>baseUrl</a:t>
                      </a:r>
                      <a:endParaRPr lang="en-US" sz="1200" b="0" i="0" u="none" strike="noStrike" dirty="0">
                        <a:solidFill>
                          <a:srgbClr val="000000"/>
                        </a:solidFill>
                        <a:effectLst/>
                        <a:latin typeface="+mn-lt"/>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b" latinLnBrk="0" hangingPunct="1"/>
                      <a:r>
                        <a:rPr lang="en-US" sz="1200" b="0" i="0" kern="1200" dirty="0">
                          <a:solidFill>
                            <a:schemeClr val="tx1"/>
                          </a:solidFill>
                          <a:latin typeface="+mn-lt"/>
                          <a:ea typeface="+mn-ea"/>
                          <a:cs typeface="Arial" panose="020B0604020202020204" pitchFamily="34" charset="0"/>
                        </a:rPr>
                        <a:t>Holds the </a:t>
                      </a:r>
                      <a:r>
                        <a:rPr lang="en-US" sz="1200" b="0" i="0" kern="1200" dirty="0" err="1">
                          <a:solidFill>
                            <a:schemeClr val="tx1"/>
                          </a:solidFill>
                          <a:latin typeface="+mn-lt"/>
                          <a:ea typeface="+mn-ea"/>
                          <a:cs typeface="Arial" panose="020B0604020202020204" pitchFamily="34" charset="0"/>
                        </a:rPr>
                        <a:t>southgate</a:t>
                      </a:r>
                      <a:r>
                        <a:rPr lang="en-US" sz="1200" b="0" i="0" kern="1200" dirty="0">
                          <a:solidFill>
                            <a:schemeClr val="tx1"/>
                          </a:solidFill>
                          <a:latin typeface="+mn-lt"/>
                          <a:ea typeface="+mn-ea"/>
                          <a:cs typeface="Arial" panose="020B0604020202020204" pitchFamily="34" charset="0"/>
                        </a:rPr>
                        <a:t> </a:t>
                      </a:r>
                      <a:r>
                        <a:rPr lang="en-US" sz="1200" b="0" i="0" kern="1200" dirty="0" err="1">
                          <a:solidFill>
                            <a:schemeClr val="tx1"/>
                          </a:solidFill>
                          <a:latin typeface="+mn-lt"/>
                          <a:ea typeface="+mn-ea"/>
                          <a:cs typeface="Arial" panose="020B0604020202020204" pitchFamily="34" charset="0"/>
                        </a:rPr>
                        <a:t>url</a:t>
                      </a:r>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l" defTabSz="914400" rtl="0" eaLnBrk="1" fontAlgn="b" latinLnBrk="0" hangingPunct="1"/>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185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Arial" panose="020B0604020202020204" pitchFamily="34" charset="0"/>
                        </a:rPr>
                        <a:t>iat</a:t>
                      </a:r>
                      <a:endParaRPr lang="en-US" sz="1200" b="0" i="0" u="none" strike="noStrike" kern="1200" dirty="0">
                        <a:solidFill>
                          <a:schemeClr val="tx1"/>
                        </a:solidFill>
                        <a:effectLst/>
                        <a:latin typeface="+mn-lt"/>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Initial Access Token, A JSON Web Token that is being signed by the </a:t>
                      </a:r>
                      <a:r>
                        <a:rPr lang="en-US" sz="1200" b="0" i="0" dirty="0" err="1">
                          <a:latin typeface="Arial" panose="020B0604020202020204" pitchFamily="34" charset="0"/>
                          <a:cs typeface="Arial" panose="020B0604020202020204" pitchFamily="34" charset="0"/>
                        </a:rPr>
                        <a:t>AgentIAM</a:t>
                      </a:r>
                      <a:r>
                        <a:rPr lang="en-US" sz="1200" b="0" i="0" dirty="0">
                          <a:latin typeface="Arial" panose="020B0604020202020204" pitchFamily="34" charset="0"/>
                          <a:cs typeface="Arial" panose="020B0604020202020204" pitchFamily="34" charset="0"/>
                        </a:rPr>
                        <a:t>, required to do initial registration.</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IAT are subject to expiration and by default they have 7 days of validity, if IAT expired; Agent needs to call this endpoint to acquire a new configuration.</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616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Arial" panose="020B0604020202020204" pitchFamily="34" charset="0"/>
                        </a:rPr>
                        <a:t>clientCredentialProfile</a:t>
                      </a:r>
                      <a:endParaRPr lang="en-US" sz="1050" b="0" i="0" u="none" strike="noStrike" kern="1200" dirty="0">
                        <a:solidFill>
                          <a:schemeClr val="tx1"/>
                        </a:solidFill>
                        <a:effectLst/>
                        <a:latin typeface="+mn-lt"/>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Agents security profile, set during</a:t>
                      </a:r>
                    </a:p>
                    <a:p>
                      <a:pPr algn="l"/>
                      <a:r>
                        <a:rPr lang="en-US" sz="1200" b="0" i="0" dirty="0">
                          <a:latin typeface="Arial" panose="020B0604020202020204" pitchFamily="34" charset="0"/>
                          <a:cs typeface="Arial" panose="020B0604020202020204" pitchFamily="34" charset="0"/>
                        </a:rPr>
                        <a:t>provisioning step.</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RSA_3072, SHARED_SECRET</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18576">
                <a:tc>
                  <a:txBody>
                    <a:bodyPr/>
                    <a:lstStyle/>
                    <a:p>
                      <a:pPr marL="0" algn="l" defTabSz="914400" rtl="0" eaLnBrk="1" fontAlgn="b" latinLnBrk="0" hangingPunct="1"/>
                      <a:r>
                        <a:rPr lang="en-US" sz="1200" b="0" i="0" u="none" strike="noStrike" kern="1200" dirty="0" err="1">
                          <a:solidFill>
                            <a:schemeClr val="tx1"/>
                          </a:solidFill>
                          <a:effectLst/>
                          <a:latin typeface="+mn-lt"/>
                          <a:ea typeface="+mn-ea"/>
                          <a:cs typeface="Arial" panose="020B0604020202020204" pitchFamily="34" charset="0"/>
                        </a:rPr>
                        <a:t>clientId</a:t>
                      </a:r>
                      <a:endParaRPr lang="en-US" sz="1200" b="0" i="0" u="none" strike="noStrike" kern="1200" dirty="0">
                        <a:solidFill>
                          <a:schemeClr val="tx1"/>
                        </a:solidFill>
                        <a:effectLst/>
                        <a:latin typeface="+mn-lt"/>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Agent Id</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185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Arial" panose="020B0604020202020204" pitchFamily="34" charset="0"/>
                        </a:rPr>
                        <a:t>tenant</a:t>
                      </a:r>
                      <a:endParaRPr lang="en-US" sz="1200" b="0" i="0" u="none" strike="noStrike" kern="1200" baseline="30000" dirty="0">
                        <a:solidFill>
                          <a:schemeClr val="tx1"/>
                        </a:solidFill>
                        <a:effectLst/>
                        <a:latin typeface="+mn-lt"/>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Agents tenant</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Arial" panose="020B0604020202020204" pitchFamily="34" charset="0"/>
                        </a:rPr>
                        <a:t>expiration</a:t>
                      </a:r>
                      <a:endParaRPr lang="en-US" sz="1200" b="0" i="0" u="none" strike="noStrike" baseline="30000" dirty="0">
                        <a:solidFill>
                          <a:srgbClr val="000000"/>
                        </a:solidFill>
                        <a:effectLst/>
                        <a:latin typeface="+mn-lt"/>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Holds IAT expiration time</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Default value is 7 days</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81722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de-DE" b="0" dirty="0"/>
              <a:t>Boarding </a:t>
            </a:r>
            <a:r>
              <a:rPr lang="de-DE" b="0" dirty="0" err="1"/>
              <a:t>Configuration</a:t>
            </a:r>
            <a:endParaRPr lang="de-DE" b="0" dirty="0"/>
          </a:p>
        </p:txBody>
      </p:sp>
      <p:sp>
        <p:nvSpPr>
          <p:cNvPr id="6" name="Pentagon 5"/>
          <p:cNvSpPr/>
          <p:nvPr/>
        </p:nvSpPr>
        <p:spPr bwMode="auto">
          <a:xfrm>
            <a:off x="570386" y="1962060"/>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a:solidFill>
                  <a:schemeClr val="bg1"/>
                </a:solidFill>
                <a:ea typeface="Arial Unicode MS" panose="020B0604020202020204" pitchFamily="34" charset="-128"/>
                <a:cs typeface="Arial Unicode MS" panose="020B0604020202020204" pitchFamily="34" charset="-128"/>
              </a:rPr>
              <a:t>Boarding </a:t>
            </a:r>
            <a:r>
              <a:rPr lang="de-DE" sz="1600" b="1" dirty="0" err="1">
                <a:solidFill>
                  <a:schemeClr val="bg1"/>
                </a:solidFill>
                <a:ea typeface="Arial Unicode MS" panose="020B0604020202020204" pitchFamily="34" charset="-128"/>
                <a:cs typeface="Arial Unicode MS" panose="020B0604020202020204" pitchFamily="34" charset="-128"/>
              </a:rPr>
              <a:t>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70386" y="332805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70386" y="46964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70386" y="539060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70387" y="4002291"/>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70386" y="1295406"/>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9872" y="2642418"/>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57062" y="1164134"/>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4" name="Rectangle 3"/>
          <p:cNvSpPr/>
          <p:nvPr/>
        </p:nvSpPr>
        <p:spPr>
          <a:xfrm>
            <a:off x="2525797" y="1164134"/>
            <a:ext cx="9546852" cy="5324535"/>
          </a:xfrm>
          <a:prstGeom prst="rect">
            <a:avLst/>
          </a:prstGeom>
          <a:ln w="12700">
            <a:solidFill>
              <a:schemeClr val="tx1"/>
            </a:solidFill>
            <a:prstDash val="lgDash"/>
          </a:ln>
        </p:spPr>
        <p:txBody>
          <a:bodyPr wrap="square">
            <a:spAutoFit/>
          </a:bodyPr>
          <a:lstStyle/>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content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baseUrl</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https://southgate.eu-central.mindsphere.io</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yJhbGciOiJSUzI1NiIsInR5cCI6IkpXVCJ9.eyJpc3MiOiJTQ0kiLCJzdWIiOiJ0ZXN0LWFnZW50IiwiYXVkIjpbIkFJQU0iXSwiaWF0IjoxNTEzNjA3NjQ3LCJuYmYiOjE1MTM2MDc2NDcsImV4cCI6MTUxNDIxMjQ0NywianRpIjoiODBkNGViYTAtZTQwMC0xMWU3LTlmMDYtM2QzOTg3NTQ1MjNjIiwic2NvcGUiOlsiSUFUIl0sInRlbmFudCI6InRlc3QtdGVuYW50IiwiY2xpZW50X2NyZWRlbnRpYWxzX3Byb2ZpbGUiOlsiUlNBXzMwNzIiXSwic2NoZW1hcyI6WyJ1cm46c2llbWVuczptaW5kc3BoZXJlOnYxIl19.F/C44dH0orAVrKXDxcdGTgDFGsYzxOLR84j49S1qQMcX4GKq0HGfN7mm9N2tAUo8+z9ISRIW+D/n81uioF4ro+cyjGFbstatsRVH8hFFbZe4WcSChBHpwmA9IBOL0iFo/8C/7FppjhmHnlJNTQrfdkPJbtgQljtlY46BqW2pKp3wPUPJb21nLhVwMv1AiAbISg17FazhzuV7n12pJxdtpEB+mYZZe16P9amW217iyaDyRZ0+UhldHyKYwX0in5SpvJ1gzFlhMNwYWhG8zk6EJ8OYY49OhTYLHtvoEm8IIxarPWWmMztwrEXvNvQi6svZ1NCcgbkuSTwdEyJDzPqmbw==</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clientCredentialProfile</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SHARED_SECRET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5fa51b64-dce2-11e7-9296-cec278b6b50a</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tenant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6e70640a-dce2-11e7-9296-cec278b6b50a</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expiration</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2017-12-18T14:04:01.076Z</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latin typeface="Calibri" panose="020F0502020204030204" pitchFamily="34" charset="0"/>
                <a:ea typeface="SimSun" panose="02010600030101010101" pitchFamily="2" charset="-122"/>
                <a:cs typeface="Times New Roman" panose="02020603050405020304" pitchFamily="18" charset="0"/>
              </a:rPr>
              <a:t> </a:t>
            </a:r>
            <a:endParaRPr lang="de-DE"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6125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spcAft>
                <a:spcPts val="600"/>
              </a:spcAft>
            </a:pPr>
            <a:r>
              <a:rPr lang="en-US" noProof="0" dirty="0"/>
              <a:t>Continuously improve </a:t>
            </a:r>
            <a:r>
              <a:rPr lang="en-US" dirty="0"/>
              <a:t>product</a:t>
            </a:r>
            <a:r>
              <a:rPr lang="en-US" noProof="0" dirty="0"/>
              <a:t> and production</a:t>
            </a:r>
            <a:br>
              <a:rPr lang="en-US" dirty="0"/>
            </a:br>
            <a:r>
              <a:rPr lang="en-US" sz="1799" dirty="0">
                <a:solidFill>
                  <a:srgbClr val="4BB9B9"/>
                </a:solidFill>
              </a:rPr>
              <a:t>The complete digital twin</a:t>
            </a:r>
          </a:p>
        </p:txBody>
      </p:sp>
      <p:pic>
        <p:nvPicPr>
          <p:cNvPr id="4" name="Picture 3">
            <a:extLst>
              <a:ext uri="{FF2B5EF4-FFF2-40B4-BE49-F238E27FC236}">
                <a16:creationId xmlns:a16="http://schemas.microsoft.com/office/drawing/2014/main" id="{570441F9-8B0F-4609-80D3-C975D39AF347}"/>
              </a:ext>
            </a:extLst>
          </p:cNvPr>
          <p:cNvPicPr>
            <a:picLocks noChangeAspect="1"/>
          </p:cNvPicPr>
          <p:nvPr/>
        </p:nvPicPr>
        <p:blipFill>
          <a:blip r:embed="rId3"/>
          <a:stretch>
            <a:fillRect/>
          </a:stretch>
        </p:blipFill>
        <p:spPr>
          <a:xfrm>
            <a:off x="605345" y="1629687"/>
            <a:ext cx="10981310" cy="4386090"/>
          </a:xfrm>
          <a:prstGeom prst="rect">
            <a:avLst/>
          </a:prstGeom>
        </p:spPr>
      </p:pic>
    </p:spTree>
    <p:extLst>
      <p:ext uri="{BB962C8B-B14F-4D97-AF65-F5344CB8AC3E}">
        <p14:creationId xmlns:p14="http://schemas.microsoft.com/office/powerpoint/2010/main" val="25009961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sz="2200" dirty="0"/>
              <a:t>Onboarding and Communication </a:t>
            </a:r>
            <a:br>
              <a:rPr lang="en-US" sz="2200" dirty="0"/>
            </a:br>
            <a:r>
              <a:rPr lang="en-US" b="0" dirty="0"/>
              <a:t>Use Case Flow</a:t>
            </a:r>
          </a:p>
        </p:txBody>
      </p:sp>
      <p:cxnSp>
        <p:nvCxnSpPr>
          <p:cNvPr id="5" name="Straight Connector 4"/>
          <p:cNvCxnSpPr/>
          <p:nvPr/>
        </p:nvCxnSpPr>
        <p:spPr bwMode="auto">
          <a:xfrm>
            <a:off x="5811970" y="2484590"/>
            <a:ext cx="0" cy="3743491"/>
          </a:xfrm>
          <a:prstGeom prst="line">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Straight Connector 5"/>
          <p:cNvCxnSpPr/>
          <p:nvPr/>
        </p:nvCxnSpPr>
        <p:spPr bwMode="auto">
          <a:xfrm flipH="1">
            <a:off x="8879050" y="2316481"/>
            <a:ext cx="38158" cy="3911600"/>
          </a:xfrm>
          <a:prstGeom prst="line">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Straight Arrow Connector 10"/>
          <p:cNvCxnSpPr/>
          <p:nvPr/>
        </p:nvCxnSpPr>
        <p:spPr bwMode="auto">
          <a:xfrm flipV="1">
            <a:off x="2558288" y="2615797"/>
            <a:ext cx="3253682" cy="1897"/>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 name="TextBox 12"/>
          <p:cNvSpPr txBox="1"/>
          <p:nvPr/>
        </p:nvSpPr>
        <p:spPr>
          <a:xfrm>
            <a:off x="3056128" y="2383023"/>
            <a:ext cx="1280160" cy="203133"/>
          </a:xfrm>
          <a:prstGeom prst="rect">
            <a:avLst/>
          </a:prstGeom>
          <a:noFill/>
        </p:spPr>
        <p:txBody>
          <a:bodyPr wrap="square" lIns="0" tIns="0" rIns="0" bIns="0" rtlCol="0">
            <a:spAutoFit/>
          </a:bodyPr>
          <a:lstStyle/>
          <a:p>
            <a:pPr>
              <a:lnSpc>
                <a:spcPct val="110000"/>
              </a:lnSpc>
            </a:pPr>
            <a:r>
              <a:rPr lang="en-US" sz="1200" dirty="0">
                <a:solidFill>
                  <a:srgbClr val="00B050"/>
                </a:solidFill>
              </a:rPr>
              <a:t>Initialization </a:t>
            </a:r>
            <a:r>
              <a:rPr lang="en-US" sz="1200" b="1" dirty="0">
                <a:solidFill>
                  <a:srgbClr val="00B050"/>
                </a:solidFill>
              </a:rPr>
              <a:t>(IAT</a:t>
            </a:r>
            <a:r>
              <a:rPr lang="en-US" sz="1200" dirty="0">
                <a:solidFill>
                  <a:srgbClr val="00B050"/>
                </a:solidFill>
              </a:rPr>
              <a:t>)</a:t>
            </a:r>
          </a:p>
        </p:txBody>
      </p:sp>
      <p:cxnSp>
        <p:nvCxnSpPr>
          <p:cNvPr id="14" name="Straight Connector 13"/>
          <p:cNvCxnSpPr>
            <a:stCxn id="1026" idx="2"/>
          </p:cNvCxnSpPr>
          <p:nvPr/>
        </p:nvCxnSpPr>
        <p:spPr bwMode="auto">
          <a:xfrm flipH="1">
            <a:off x="2509970" y="2484590"/>
            <a:ext cx="38158" cy="3743491"/>
          </a:xfrm>
          <a:prstGeom prst="line">
            <a:avLst/>
          </a:prstGeom>
          <a:solidFill>
            <a:schemeClr val="tx2"/>
          </a:solidFill>
          <a:ln w="190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p:cNvCxnSpPr/>
          <p:nvPr/>
        </p:nvCxnSpPr>
        <p:spPr bwMode="auto">
          <a:xfrm flipH="1" flipV="1">
            <a:off x="2542813" y="2969204"/>
            <a:ext cx="3269157" cy="5371"/>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 name="TextBox 18"/>
          <p:cNvSpPr txBox="1"/>
          <p:nvPr/>
        </p:nvSpPr>
        <p:spPr>
          <a:xfrm>
            <a:off x="3056128" y="3472275"/>
            <a:ext cx="2336800" cy="203133"/>
          </a:xfrm>
          <a:prstGeom prst="rect">
            <a:avLst/>
          </a:prstGeom>
          <a:noFill/>
        </p:spPr>
        <p:txBody>
          <a:bodyPr wrap="square" lIns="0" tIns="0" rIns="0" bIns="0" rtlCol="0">
            <a:spAutoFit/>
          </a:bodyPr>
          <a:lstStyle/>
          <a:p>
            <a:pPr>
              <a:lnSpc>
                <a:spcPct val="110000"/>
              </a:lnSpc>
            </a:pPr>
            <a:r>
              <a:rPr lang="en-US" sz="1200" dirty="0" err="1">
                <a:solidFill>
                  <a:srgbClr val="00B050"/>
                </a:solidFill>
              </a:rPr>
              <a:t>ErrorCode</a:t>
            </a:r>
            <a:r>
              <a:rPr lang="en-US" sz="1200" dirty="0">
                <a:solidFill>
                  <a:srgbClr val="00B050"/>
                </a:solidFill>
              </a:rPr>
              <a:t> (OK / FAIL)</a:t>
            </a:r>
          </a:p>
        </p:txBody>
      </p:sp>
      <p:cxnSp>
        <p:nvCxnSpPr>
          <p:cNvPr id="20" name="Straight Arrow Connector 19"/>
          <p:cNvCxnSpPr/>
          <p:nvPr/>
        </p:nvCxnSpPr>
        <p:spPr bwMode="auto">
          <a:xfrm>
            <a:off x="2558288" y="3322320"/>
            <a:ext cx="3253682" cy="0"/>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9" name="TextBox 28"/>
          <p:cNvSpPr txBox="1"/>
          <p:nvPr/>
        </p:nvSpPr>
        <p:spPr>
          <a:xfrm>
            <a:off x="3056128" y="3134897"/>
            <a:ext cx="1097280" cy="203133"/>
          </a:xfrm>
          <a:prstGeom prst="rect">
            <a:avLst/>
          </a:prstGeom>
          <a:noFill/>
        </p:spPr>
        <p:txBody>
          <a:bodyPr wrap="square" lIns="0" tIns="0" rIns="0" bIns="0" rtlCol="0">
            <a:spAutoFit/>
          </a:bodyPr>
          <a:lstStyle/>
          <a:p>
            <a:pPr>
              <a:lnSpc>
                <a:spcPct val="110000"/>
              </a:lnSpc>
            </a:pPr>
            <a:r>
              <a:rPr lang="en-US" sz="1200" dirty="0">
                <a:solidFill>
                  <a:srgbClr val="00B050"/>
                </a:solidFill>
              </a:rPr>
              <a:t>Onboard</a:t>
            </a:r>
          </a:p>
        </p:txBody>
      </p:sp>
      <p:cxnSp>
        <p:nvCxnSpPr>
          <p:cNvPr id="30" name="Straight Arrow Connector 29"/>
          <p:cNvCxnSpPr/>
          <p:nvPr/>
        </p:nvCxnSpPr>
        <p:spPr bwMode="auto">
          <a:xfrm flipH="1">
            <a:off x="2542814" y="3658322"/>
            <a:ext cx="3269156" cy="4129"/>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Straight Arrow Connector 30"/>
          <p:cNvCxnSpPr/>
          <p:nvPr/>
        </p:nvCxnSpPr>
        <p:spPr bwMode="auto">
          <a:xfrm>
            <a:off x="5811970" y="3322320"/>
            <a:ext cx="3096318" cy="0"/>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TextBox 32"/>
          <p:cNvSpPr txBox="1"/>
          <p:nvPr/>
        </p:nvSpPr>
        <p:spPr>
          <a:xfrm>
            <a:off x="6419088" y="3119188"/>
            <a:ext cx="1097280" cy="203133"/>
          </a:xfrm>
          <a:prstGeom prst="rect">
            <a:avLst/>
          </a:prstGeom>
          <a:noFill/>
        </p:spPr>
        <p:txBody>
          <a:bodyPr wrap="square" lIns="0" tIns="0" rIns="0" bIns="0" rtlCol="0">
            <a:spAutoFit/>
          </a:bodyPr>
          <a:lstStyle/>
          <a:p>
            <a:pPr>
              <a:lnSpc>
                <a:spcPct val="110000"/>
              </a:lnSpc>
            </a:pPr>
            <a:r>
              <a:rPr lang="en-US" sz="1200" dirty="0">
                <a:solidFill>
                  <a:srgbClr val="00B050"/>
                </a:solidFill>
              </a:rPr>
              <a:t>Register (</a:t>
            </a:r>
            <a:r>
              <a:rPr lang="en-US" sz="1200" b="1" dirty="0">
                <a:solidFill>
                  <a:srgbClr val="00B050"/>
                </a:solidFill>
              </a:rPr>
              <a:t>IAT</a:t>
            </a:r>
            <a:r>
              <a:rPr lang="en-US" sz="1200" dirty="0">
                <a:solidFill>
                  <a:srgbClr val="00B050"/>
                </a:solidFill>
              </a:rPr>
              <a:t>)</a:t>
            </a:r>
          </a:p>
        </p:txBody>
      </p:sp>
      <p:cxnSp>
        <p:nvCxnSpPr>
          <p:cNvPr id="34" name="Straight Arrow Connector 33"/>
          <p:cNvCxnSpPr/>
          <p:nvPr/>
        </p:nvCxnSpPr>
        <p:spPr bwMode="auto">
          <a:xfrm flipH="1" flipV="1">
            <a:off x="5811970" y="3658322"/>
            <a:ext cx="3086158" cy="1378"/>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6" name="TextBox 35"/>
          <p:cNvSpPr txBox="1"/>
          <p:nvPr/>
        </p:nvSpPr>
        <p:spPr>
          <a:xfrm>
            <a:off x="6131656" y="3456565"/>
            <a:ext cx="2441352" cy="203133"/>
          </a:xfrm>
          <a:prstGeom prst="rect">
            <a:avLst/>
          </a:prstGeom>
          <a:noFill/>
        </p:spPr>
        <p:txBody>
          <a:bodyPr wrap="square" lIns="0" tIns="0" rIns="0" bIns="0" rtlCol="0">
            <a:spAutoFit/>
          </a:bodyPr>
          <a:lstStyle/>
          <a:p>
            <a:pPr>
              <a:lnSpc>
                <a:spcPct val="110000"/>
              </a:lnSpc>
            </a:pPr>
            <a:r>
              <a:rPr lang="en-US" sz="1200" dirty="0">
                <a:solidFill>
                  <a:srgbClr val="00B050"/>
                </a:solidFill>
              </a:rPr>
              <a:t>Response with RAT + Client Secret</a:t>
            </a:r>
          </a:p>
        </p:txBody>
      </p:sp>
      <p:sp>
        <p:nvSpPr>
          <p:cNvPr id="37" name="TextBox 36"/>
          <p:cNvSpPr txBox="1"/>
          <p:nvPr/>
        </p:nvSpPr>
        <p:spPr>
          <a:xfrm>
            <a:off x="3056128" y="2763588"/>
            <a:ext cx="1534160" cy="203133"/>
          </a:xfrm>
          <a:prstGeom prst="rect">
            <a:avLst/>
          </a:prstGeom>
          <a:noFill/>
        </p:spPr>
        <p:txBody>
          <a:bodyPr wrap="square" lIns="0" tIns="0" rIns="0" bIns="0" rtlCol="0">
            <a:spAutoFit/>
          </a:bodyPr>
          <a:lstStyle/>
          <a:p>
            <a:pPr>
              <a:lnSpc>
                <a:spcPct val="110000"/>
              </a:lnSpc>
            </a:pPr>
            <a:r>
              <a:rPr lang="en-US" sz="1200" dirty="0" err="1">
                <a:solidFill>
                  <a:srgbClr val="00B050"/>
                </a:solidFill>
              </a:rPr>
              <a:t>ErrorCode</a:t>
            </a:r>
            <a:r>
              <a:rPr lang="en-US" sz="1200" dirty="0">
                <a:solidFill>
                  <a:srgbClr val="00B050"/>
                </a:solidFill>
              </a:rPr>
              <a:t> (OK / FAIL)</a:t>
            </a:r>
          </a:p>
        </p:txBody>
      </p:sp>
      <p:cxnSp>
        <p:nvCxnSpPr>
          <p:cNvPr id="38" name="Straight Arrow Connector 37"/>
          <p:cNvCxnSpPr/>
          <p:nvPr/>
        </p:nvCxnSpPr>
        <p:spPr bwMode="auto">
          <a:xfrm>
            <a:off x="2542813" y="3992707"/>
            <a:ext cx="3282921" cy="0"/>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9" name="TextBox 38"/>
          <p:cNvSpPr txBox="1"/>
          <p:nvPr/>
        </p:nvSpPr>
        <p:spPr>
          <a:xfrm>
            <a:off x="3069892" y="3805284"/>
            <a:ext cx="1341120" cy="203133"/>
          </a:xfrm>
          <a:prstGeom prst="rect">
            <a:avLst/>
          </a:prstGeom>
          <a:noFill/>
        </p:spPr>
        <p:txBody>
          <a:bodyPr wrap="square" lIns="0" tIns="0" rIns="0" bIns="0" rtlCol="0">
            <a:spAutoFit/>
          </a:bodyPr>
          <a:lstStyle/>
          <a:p>
            <a:pPr>
              <a:lnSpc>
                <a:spcPct val="110000"/>
              </a:lnSpc>
            </a:pPr>
            <a:r>
              <a:rPr lang="en-US" sz="1200" dirty="0">
                <a:solidFill>
                  <a:srgbClr val="C00000"/>
                </a:solidFill>
              </a:rPr>
              <a:t>Key Rotation</a:t>
            </a:r>
          </a:p>
        </p:txBody>
      </p:sp>
      <p:cxnSp>
        <p:nvCxnSpPr>
          <p:cNvPr id="40" name="Straight Arrow Connector 39"/>
          <p:cNvCxnSpPr/>
          <p:nvPr/>
        </p:nvCxnSpPr>
        <p:spPr bwMode="auto">
          <a:xfrm>
            <a:off x="5825734" y="3992707"/>
            <a:ext cx="3096318" cy="0"/>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2" name="TextBox 41"/>
          <p:cNvSpPr txBox="1"/>
          <p:nvPr/>
        </p:nvSpPr>
        <p:spPr>
          <a:xfrm>
            <a:off x="6432852" y="3805284"/>
            <a:ext cx="1097280" cy="203133"/>
          </a:xfrm>
          <a:prstGeom prst="rect">
            <a:avLst/>
          </a:prstGeom>
          <a:noFill/>
        </p:spPr>
        <p:txBody>
          <a:bodyPr wrap="square" lIns="0" tIns="0" rIns="0" bIns="0" rtlCol="0">
            <a:spAutoFit/>
          </a:bodyPr>
          <a:lstStyle/>
          <a:p>
            <a:pPr>
              <a:lnSpc>
                <a:spcPct val="110000"/>
              </a:lnSpc>
            </a:pPr>
            <a:r>
              <a:rPr lang="en-US" sz="1200" dirty="0">
                <a:solidFill>
                  <a:srgbClr val="C00000"/>
                </a:solidFill>
              </a:rPr>
              <a:t>Register (</a:t>
            </a:r>
            <a:r>
              <a:rPr lang="en-US" sz="1200" b="1" dirty="0">
                <a:solidFill>
                  <a:srgbClr val="C00000"/>
                </a:solidFill>
              </a:rPr>
              <a:t>RAT</a:t>
            </a:r>
            <a:r>
              <a:rPr lang="en-US" sz="1200" dirty="0">
                <a:solidFill>
                  <a:srgbClr val="C00000"/>
                </a:solidFill>
              </a:rPr>
              <a:t>)</a:t>
            </a:r>
          </a:p>
        </p:txBody>
      </p:sp>
      <p:cxnSp>
        <p:nvCxnSpPr>
          <p:cNvPr id="43" name="Straight Arrow Connector 42"/>
          <p:cNvCxnSpPr/>
          <p:nvPr/>
        </p:nvCxnSpPr>
        <p:spPr bwMode="auto">
          <a:xfrm flipH="1" flipV="1">
            <a:off x="5811970" y="4335879"/>
            <a:ext cx="3086158" cy="1357"/>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4" name="TextBox 43"/>
          <p:cNvSpPr txBox="1"/>
          <p:nvPr/>
        </p:nvSpPr>
        <p:spPr>
          <a:xfrm>
            <a:off x="6131656" y="4134102"/>
            <a:ext cx="2728314" cy="203133"/>
          </a:xfrm>
          <a:prstGeom prst="rect">
            <a:avLst/>
          </a:prstGeom>
          <a:noFill/>
        </p:spPr>
        <p:txBody>
          <a:bodyPr wrap="square" lIns="0" tIns="0" rIns="0" bIns="0" rtlCol="0">
            <a:spAutoFit/>
          </a:bodyPr>
          <a:lstStyle/>
          <a:p>
            <a:pPr>
              <a:lnSpc>
                <a:spcPct val="110000"/>
              </a:lnSpc>
            </a:pPr>
            <a:r>
              <a:rPr lang="en-US" sz="1200" dirty="0">
                <a:solidFill>
                  <a:srgbClr val="C00000"/>
                </a:solidFill>
              </a:rPr>
              <a:t>Response with new </a:t>
            </a:r>
            <a:r>
              <a:rPr lang="en-US" sz="1200" b="1" dirty="0">
                <a:solidFill>
                  <a:srgbClr val="C00000"/>
                </a:solidFill>
              </a:rPr>
              <a:t>RAT</a:t>
            </a:r>
            <a:r>
              <a:rPr lang="en-US" sz="1200" dirty="0">
                <a:solidFill>
                  <a:srgbClr val="C00000"/>
                </a:solidFill>
              </a:rPr>
              <a:t> +Client Secret</a:t>
            </a:r>
          </a:p>
        </p:txBody>
      </p:sp>
      <p:cxnSp>
        <p:nvCxnSpPr>
          <p:cNvPr id="45" name="Straight Arrow Connector 44"/>
          <p:cNvCxnSpPr/>
          <p:nvPr/>
        </p:nvCxnSpPr>
        <p:spPr bwMode="auto">
          <a:xfrm flipH="1">
            <a:off x="2509970" y="4335879"/>
            <a:ext cx="3302000" cy="1355"/>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6" name="TextBox 45"/>
          <p:cNvSpPr txBox="1"/>
          <p:nvPr/>
        </p:nvSpPr>
        <p:spPr>
          <a:xfrm>
            <a:off x="3056128" y="4134101"/>
            <a:ext cx="2336800" cy="203133"/>
          </a:xfrm>
          <a:prstGeom prst="rect">
            <a:avLst/>
          </a:prstGeom>
          <a:noFill/>
        </p:spPr>
        <p:txBody>
          <a:bodyPr wrap="square" lIns="0" tIns="0" rIns="0" bIns="0" rtlCol="0">
            <a:spAutoFit/>
          </a:bodyPr>
          <a:lstStyle/>
          <a:p>
            <a:pPr>
              <a:lnSpc>
                <a:spcPct val="110000"/>
              </a:lnSpc>
            </a:pPr>
            <a:r>
              <a:rPr lang="en-US" sz="1200" dirty="0" err="1">
                <a:solidFill>
                  <a:srgbClr val="C00000"/>
                </a:solidFill>
              </a:rPr>
              <a:t>ErrorCode</a:t>
            </a:r>
            <a:r>
              <a:rPr lang="en-US" sz="1200" dirty="0">
                <a:solidFill>
                  <a:srgbClr val="C00000"/>
                </a:solidFill>
              </a:rPr>
              <a:t> (OK / FAIL)</a:t>
            </a:r>
          </a:p>
        </p:txBody>
      </p:sp>
      <p:pic>
        <p:nvPicPr>
          <p:cNvPr id="1026" name="Picture 2"/>
          <p:cNvPicPr>
            <a:picLocks noChangeAspect="1" noChangeArrowheads="1"/>
          </p:cNvPicPr>
          <p:nvPr/>
        </p:nvPicPr>
        <p:blipFill>
          <a:blip r:embed="rId2"/>
          <a:srcRect/>
          <a:stretch>
            <a:fillRect/>
          </a:stretch>
        </p:blipFill>
        <p:spPr bwMode="auto">
          <a:xfrm>
            <a:off x="2229041" y="1598765"/>
            <a:ext cx="638175" cy="885825"/>
          </a:xfrm>
          <a:prstGeom prst="rect">
            <a:avLst/>
          </a:prstGeom>
          <a:noFill/>
          <a:ln w="9525">
            <a:noFill/>
            <a:miter lim="800000"/>
            <a:headEnd/>
            <a:tailEnd/>
          </a:ln>
        </p:spPr>
      </p:pic>
      <p:grpSp>
        <p:nvGrpSpPr>
          <p:cNvPr id="49" name="Gruppieren 23"/>
          <p:cNvGrpSpPr/>
          <p:nvPr/>
        </p:nvGrpSpPr>
        <p:grpSpPr>
          <a:xfrm>
            <a:off x="5492310" y="1577754"/>
            <a:ext cx="1234094" cy="798844"/>
            <a:chOff x="7623660" y="5467790"/>
            <a:chExt cx="1125210" cy="772398"/>
          </a:xfrm>
        </p:grpSpPr>
        <p:sp>
          <p:nvSpPr>
            <p:cNvPr id="50" name="Textfeld 20"/>
            <p:cNvSpPr txBox="1"/>
            <p:nvPr/>
          </p:nvSpPr>
          <p:spPr>
            <a:xfrm>
              <a:off x="7667716" y="6043780"/>
              <a:ext cx="1081154" cy="196408"/>
            </a:xfrm>
            <a:prstGeom prst="rect">
              <a:avLst/>
            </a:prstGeom>
            <a:noFill/>
          </p:spPr>
          <p:txBody>
            <a:bodyPr wrap="none" lIns="0" tIns="0" rIns="0" bIns="0" rtlCol="0">
              <a:spAutoFit/>
            </a:bodyPr>
            <a:lstStyle/>
            <a:p>
              <a:pPr>
                <a:lnSpc>
                  <a:spcPct val="110000"/>
                </a:lnSpc>
              </a:pPr>
              <a:r>
                <a:rPr lang="de-DE" sz="1200" dirty="0" err="1"/>
                <a:t>MindConnect</a:t>
              </a:r>
              <a:r>
                <a:rPr lang="de-DE" sz="1200" dirty="0"/>
                <a:t> API</a:t>
              </a:r>
            </a:p>
          </p:txBody>
        </p:sp>
        <p:pic>
          <p:nvPicPr>
            <p:cNvPr id="51" name="Picture 50" descr="D:\images\Misc\Software Li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3660" y="5467790"/>
              <a:ext cx="582963" cy="582963"/>
            </a:xfrm>
            <a:prstGeom prst="rect">
              <a:avLst/>
            </a:prstGeom>
            <a:noFill/>
            <a:extLst>
              <a:ext uri="{909E8E84-426E-40DD-AFC4-6F175D3DCCD1}">
                <a14:hiddenFill xmlns:a14="http://schemas.microsoft.com/office/drawing/2010/main">
                  <a:solidFill>
                    <a:srgbClr val="FFFFFF"/>
                  </a:solidFill>
                </a14:hiddenFill>
              </a:ext>
            </a:extLst>
          </p:spPr>
        </p:pic>
      </p:grpSp>
      <p:pic>
        <p:nvPicPr>
          <p:cNvPr id="1027" name="Picture 3"/>
          <p:cNvPicPr>
            <a:picLocks noChangeAspect="1" noChangeArrowheads="1"/>
          </p:cNvPicPr>
          <p:nvPr/>
        </p:nvPicPr>
        <p:blipFill>
          <a:blip r:embed="rId4"/>
          <a:srcRect/>
          <a:stretch>
            <a:fillRect/>
          </a:stretch>
        </p:blipFill>
        <p:spPr bwMode="auto">
          <a:xfrm>
            <a:off x="8207249" y="1577757"/>
            <a:ext cx="1381125" cy="781050"/>
          </a:xfrm>
          <a:prstGeom prst="rect">
            <a:avLst/>
          </a:prstGeom>
          <a:noFill/>
          <a:ln w="9525">
            <a:noFill/>
            <a:miter lim="800000"/>
            <a:headEnd/>
            <a:tailEnd/>
          </a:ln>
        </p:spPr>
      </p:pic>
      <p:sp>
        <p:nvSpPr>
          <p:cNvPr id="63" name="Rectangle 62"/>
          <p:cNvSpPr/>
          <p:nvPr/>
        </p:nvSpPr>
        <p:spPr bwMode="auto">
          <a:xfrm>
            <a:off x="8166608" y="1598764"/>
            <a:ext cx="406400" cy="120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a:p>
        </p:txBody>
      </p:sp>
      <p:cxnSp>
        <p:nvCxnSpPr>
          <p:cNvPr id="64" name="Straight Arrow Connector 63"/>
          <p:cNvCxnSpPr/>
          <p:nvPr/>
        </p:nvCxnSpPr>
        <p:spPr bwMode="auto">
          <a:xfrm>
            <a:off x="2509970" y="5612930"/>
            <a:ext cx="3302000" cy="0"/>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5" name="TextBox 64"/>
          <p:cNvSpPr txBox="1"/>
          <p:nvPr/>
        </p:nvSpPr>
        <p:spPr>
          <a:xfrm>
            <a:off x="3056128" y="5409798"/>
            <a:ext cx="1280160" cy="203133"/>
          </a:xfrm>
          <a:prstGeom prst="rect">
            <a:avLst/>
          </a:prstGeom>
          <a:noFill/>
        </p:spPr>
        <p:txBody>
          <a:bodyPr wrap="square" lIns="0" tIns="0" rIns="0" bIns="0" rtlCol="0">
            <a:spAutoFit/>
          </a:bodyPr>
          <a:lstStyle/>
          <a:p>
            <a:pPr>
              <a:lnSpc>
                <a:spcPct val="110000"/>
              </a:lnSpc>
            </a:pPr>
            <a:r>
              <a:rPr lang="en-US" sz="1200" dirty="0">
                <a:solidFill>
                  <a:srgbClr val="0070C0"/>
                </a:solidFill>
              </a:rPr>
              <a:t>Exchange (</a:t>
            </a:r>
            <a:r>
              <a:rPr lang="en-US" sz="1200" b="1" dirty="0">
                <a:solidFill>
                  <a:srgbClr val="0070C0"/>
                </a:solidFill>
              </a:rPr>
              <a:t>AAT</a:t>
            </a:r>
            <a:r>
              <a:rPr lang="en-US" sz="1200" dirty="0">
                <a:solidFill>
                  <a:srgbClr val="0070C0"/>
                </a:solidFill>
              </a:rPr>
              <a:t>)</a:t>
            </a:r>
          </a:p>
        </p:txBody>
      </p:sp>
      <p:cxnSp>
        <p:nvCxnSpPr>
          <p:cNvPr id="66" name="Straight Arrow Connector 65"/>
          <p:cNvCxnSpPr/>
          <p:nvPr/>
        </p:nvCxnSpPr>
        <p:spPr bwMode="auto">
          <a:xfrm>
            <a:off x="5811970" y="5612930"/>
            <a:ext cx="3086158" cy="0"/>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8" name="TextBox 67"/>
          <p:cNvSpPr txBox="1"/>
          <p:nvPr/>
        </p:nvSpPr>
        <p:spPr>
          <a:xfrm>
            <a:off x="6419088" y="5409798"/>
            <a:ext cx="1280160" cy="203133"/>
          </a:xfrm>
          <a:prstGeom prst="rect">
            <a:avLst/>
          </a:prstGeom>
          <a:noFill/>
        </p:spPr>
        <p:txBody>
          <a:bodyPr wrap="square" lIns="0" tIns="0" rIns="0" bIns="0" rtlCol="0">
            <a:spAutoFit/>
          </a:bodyPr>
          <a:lstStyle/>
          <a:p>
            <a:pPr>
              <a:lnSpc>
                <a:spcPct val="110000"/>
              </a:lnSpc>
            </a:pPr>
            <a:r>
              <a:rPr lang="en-US" sz="1200" dirty="0">
                <a:solidFill>
                  <a:srgbClr val="0070C0"/>
                </a:solidFill>
              </a:rPr>
              <a:t>Exchange (</a:t>
            </a:r>
            <a:r>
              <a:rPr lang="en-US" sz="1200" b="1" dirty="0">
                <a:solidFill>
                  <a:srgbClr val="0070C0"/>
                </a:solidFill>
              </a:rPr>
              <a:t>AAT</a:t>
            </a:r>
            <a:r>
              <a:rPr lang="en-US" sz="1200" dirty="0">
                <a:solidFill>
                  <a:srgbClr val="0070C0"/>
                </a:solidFill>
              </a:rPr>
              <a:t>)</a:t>
            </a:r>
          </a:p>
        </p:txBody>
      </p:sp>
      <p:cxnSp>
        <p:nvCxnSpPr>
          <p:cNvPr id="69" name="Straight Arrow Connector 68"/>
          <p:cNvCxnSpPr/>
          <p:nvPr/>
        </p:nvCxnSpPr>
        <p:spPr bwMode="auto">
          <a:xfrm flipH="1" flipV="1">
            <a:off x="5811970" y="6004174"/>
            <a:ext cx="3048000" cy="1"/>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0" name="TextBox 69"/>
          <p:cNvSpPr txBox="1"/>
          <p:nvPr/>
        </p:nvSpPr>
        <p:spPr>
          <a:xfrm>
            <a:off x="6419088" y="5801041"/>
            <a:ext cx="1412240" cy="203133"/>
          </a:xfrm>
          <a:prstGeom prst="rect">
            <a:avLst/>
          </a:prstGeom>
          <a:noFill/>
        </p:spPr>
        <p:txBody>
          <a:bodyPr wrap="square" lIns="0" tIns="0" rIns="0" bIns="0" rtlCol="0">
            <a:spAutoFit/>
          </a:bodyPr>
          <a:lstStyle/>
          <a:p>
            <a:pPr>
              <a:lnSpc>
                <a:spcPct val="110000"/>
              </a:lnSpc>
            </a:pPr>
            <a:r>
              <a:rPr lang="en-US" sz="1200" dirty="0">
                <a:solidFill>
                  <a:srgbClr val="0070C0"/>
                </a:solidFill>
              </a:rPr>
              <a:t>Response</a:t>
            </a:r>
          </a:p>
        </p:txBody>
      </p:sp>
      <p:cxnSp>
        <p:nvCxnSpPr>
          <p:cNvPr id="71" name="Straight Arrow Connector 70"/>
          <p:cNvCxnSpPr/>
          <p:nvPr/>
        </p:nvCxnSpPr>
        <p:spPr bwMode="auto">
          <a:xfrm flipH="1" flipV="1">
            <a:off x="2509970" y="6004175"/>
            <a:ext cx="3302000" cy="1"/>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6" name="TextBox 75"/>
          <p:cNvSpPr txBox="1"/>
          <p:nvPr/>
        </p:nvSpPr>
        <p:spPr>
          <a:xfrm>
            <a:off x="3056128" y="5801043"/>
            <a:ext cx="1534160" cy="203133"/>
          </a:xfrm>
          <a:prstGeom prst="rect">
            <a:avLst/>
          </a:prstGeom>
          <a:noFill/>
        </p:spPr>
        <p:txBody>
          <a:bodyPr wrap="square" lIns="0" tIns="0" rIns="0" bIns="0" rtlCol="0">
            <a:spAutoFit/>
          </a:bodyPr>
          <a:lstStyle/>
          <a:p>
            <a:pPr>
              <a:lnSpc>
                <a:spcPct val="110000"/>
              </a:lnSpc>
            </a:pPr>
            <a:r>
              <a:rPr lang="en-US" sz="1200" dirty="0" err="1">
                <a:solidFill>
                  <a:srgbClr val="0070C0"/>
                </a:solidFill>
              </a:rPr>
              <a:t>ErrorCode</a:t>
            </a:r>
            <a:r>
              <a:rPr lang="en-US" sz="1200" dirty="0">
                <a:solidFill>
                  <a:srgbClr val="0070C0"/>
                </a:solidFill>
              </a:rPr>
              <a:t> (OK / FAIL)</a:t>
            </a:r>
          </a:p>
        </p:txBody>
      </p:sp>
      <p:cxnSp>
        <p:nvCxnSpPr>
          <p:cNvPr id="53" name="Straight Arrow Connector 52"/>
          <p:cNvCxnSpPr/>
          <p:nvPr/>
        </p:nvCxnSpPr>
        <p:spPr bwMode="auto">
          <a:xfrm>
            <a:off x="2509970" y="4722468"/>
            <a:ext cx="3302000" cy="0"/>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4" name="TextBox 53"/>
          <p:cNvSpPr txBox="1"/>
          <p:nvPr/>
        </p:nvSpPr>
        <p:spPr>
          <a:xfrm>
            <a:off x="3056128" y="4519336"/>
            <a:ext cx="2042160" cy="203133"/>
          </a:xfrm>
          <a:prstGeom prst="rect">
            <a:avLst/>
          </a:prstGeom>
          <a:noFill/>
        </p:spPr>
        <p:txBody>
          <a:bodyPr wrap="square" lIns="0" tIns="0" rIns="0" bIns="0" rtlCol="0">
            <a:spAutoFit/>
          </a:bodyPr>
          <a:lstStyle/>
          <a:p>
            <a:pPr>
              <a:lnSpc>
                <a:spcPct val="110000"/>
              </a:lnSpc>
            </a:pPr>
            <a:r>
              <a:rPr lang="en-US" sz="1200" dirty="0">
                <a:solidFill>
                  <a:srgbClr val="0070C0"/>
                </a:solidFill>
              </a:rPr>
              <a:t>Acquire Access Token </a:t>
            </a:r>
          </a:p>
        </p:txBody>
      </p:sp>
      <p:cxnSp>
        <p:nvCxnSpPr>
          <p:cNvPr id="55" name="Straight Arrow Connector 54"/>
          <p:cNvCxnSpPr/>
          <p:nvPr/>
        </p:nvCxnSpPr>
        <p:spPr bwMode="auto">
          <a:xfrm>
            <a:off x="5811970" y="4722468"/>
            <a:ext cx="3086158" cy="0"/>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6" name="TextBox 55"/>
          <p:cNvSpPr txBox="1"/>
          <p:nvPr/>
        </p:nvSpPr>
        <p:spPr>
          <a:xfrm>
            <a:off x="6419088" y="4519336"/>
            <a:ext cx="1932882" cy="406265"/>
          </a:xfrm>
          <a:prstGeom prst="rect">
            <a:avLst/>
          </a:prstGeom>
          <a:noFill/>
        </p:spPr>
        <p:txBody>
          <a:bodyPr wrap="square" lIns="0" tIns="0" rIns="0" bIns="0" rtlCol="0">
            <a:spAutoFit/>
          </a:bodyPr>
          <a:lstStyle/>
          <a:p>
            <a:pPr>
              <a:lnSpc>
                <a:spcPct val="110000"/>
              </a:lnSpc>
            </a:pPr>
            <a:r>
              <a:rPr lang="en-US" sz="1200" dirty="0">
                <a:solidFill>
                  <a:srgbClr val="0070C0"/>
                </a:solidFill>
              </a:rPr>
              <a:t>Request Token</a:t>
            </a:r>
          </a:p>
          <a:p>
            <a:pPr>
              <a:lnSpc>
                <a:spcPct val="110000"/>
              </a:lnSpc>
            </a:pPr>
            <a:endParaRPr lang="en-US" sz="1200" dirty="0">
              <a:solidFill>
                <a:srgbClr val="0070C0"/>
              </a:solidFill>
            </a:endParaRPr>
          </a:p>
        </p:txBody>
      </p:sp>
      <p:cxnSp>
        <p:nvCxnSpPr>
          <p:cNvPr id="57" name="Straight Arrow Connector 56"/>
          <p:cNvCxnSpPr/>
          <p:nvPr/>
        </p:nvCxnSpPr>
        <p:spPr bwMode="auto">
          <a:xfrm flipH="1" flipV="1">
            <a:off x="5811970" y="5113712"/>
            <a:ext cx="3048000" cy="1"/>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8" name="TextBox 57"/>
          <p:cNvSpPr txBox="1"/>
          <p:nvPr/>
        </p:nvSpPr>
        <p:spPr>
          <a:xfrm>
            <a:off x="6419088" y="4910579"/>
            <a:ext cx="1412240" cy="187424"/>
          </a:xfrm>
          <a:prstGeom prst="rect">
            <a:avLst/>
          </a:prstGeom>
          <a:noFill/>
        </p:spPr>
        <p:txBody>
          <a:bodyPr wrap="square" lIns="0" tIns="0" rIns="0" bIns="0" rtlCol="0">
            <a:spAutoFit/>
          </a:bodyPr>
          <a:lstStyle/>
          <a:p>
            <a:pPr>
              <a:lnSpc>
                <a:spcPct val="110000"/>
              </a:lnSpc>
            </a:pPr>
            <a:r>
              <a:rPr lang="en-US" sz="1200" dirty="0">
                <a:solidFill>
                  <a:srgbClr val="0070C0"/>
                </a:solidFill>
              </a:rPr>
              <a:t>Response with </a:t>
            </a:r>
            <a:r>
              <a:rPr lang="en-US" sz="1200" b="1" dirty="0">
                <a:solidFill>
                  <a:srgbClr val="0070C0"/>
                </a:solidFill>
              </a:rPr>
              <a:t>AAT</a:t>
            </a:r>
          </a:p>
        </p:txBody>
      </p:sp>
      <p:cxnSp>
        <p:nvCxnSpPr>
          <p:cNvPr id="59" name="Straight Arrow Connector 58"/>
          <p:cNvCxnSpPr/>
          <p:nvPr/>
        </p:nvCxnSpPr>
        <p:spPr bwMode="auto">
          <a:xfrm flipH="1" flipV="1">
            <a:off x="2509970" y="5113713"/>
            <a:ext cx="3302000" cy="1"/>
          </a:xfrm>
          <a:prstGeom prst="straightConnector1">
            <a:avLst/>
          </a:prstGeom>
          <a:solidFill>
            <a:schemeClr val="tx2"/>
          </a:solidFill>
          <a:ln w="19050"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0" name="TextBox 59"/>
          <p:cNvSpPr txBox="1"/>
          <p:nvPr/>
        </p:nvSpPr>
        <p:spPr>
          <a:xfrm>
            <a:off x="3056128" y="4910581"/>
            <a:ext cx="1534160" cy="203133"/>
          </a:xfrm>
          <a:prstGeom prst="rect">
            <a:avLst/>
          </a:prstGeom>
          <a:noFill/>
        </p:spPr>
        <p:txBody>
          <a:bodyPr wrap="square" lIns="0" tIns="0" rIns="0" bIns="0" rtlCol="0">
            <a:spAutoFit/>
          </a:bodyPr>
          <a:lstStyle/>
          <a:p>
            <a:pPr>
              <a:lnSpc>
                <a:spcPct val="110000"/>
              </a:lnSpc>
            </a:pPr>
            <a:r>
              <a:rPr lang="en-US" sz="1200" dirty="0" err="1">
                <a:solidFill>
                  <a:srgbClr val="0070C0"/>
                </a:solidFill>
              </a:rPr>
              <a:t>ErrorCode</a:t>
            </a:r>
            <a:r>
              <a:rPr lang="en-US" sz="1200" dirty="0">
                <a:solidFill>
                  <a:srgbClr val="0070C0"/>
                </a:solidFill>
              </a:rPr>
              <a:t> (OK / FAIL)</a:t>
            </a:r>
          </a:p>
        </p:txBody>
      </p:sp>
    </p:spTree>
    <p:extLst>
      <p:ext uri="{BB962C8B-B14F-4D97-AF65-F5344CB8AC3E}">
        <p14:creationId xmlns:p14="http://schemas.microsoft.com/office/powerpoint/2010/main" val="4108391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a:t>JWT</a:t>
            </a:r>
          </a:p>
        </p:txBody>
      </p:sp>
      <p:pic>
        <p:nvPicPr>
          <p:cNvPr id="4098" name="Picture 2" descr="https://cdn-images-1.medium.com/max/1600/1*SSXUQJ1dWjiUrDoKaaiGL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1950" y="1473832"/>
            <a:ext cx="6552282" cy="4504694"/>
          </a:xfrm>
          <a:prstGeom prst="rect">
            <a:avLst/>
          </a:prstGeom>
          <a:noFill/>
          <a:extLst>
            <a:ext uri="{909E8E84-426E-40DD-AFC4-6F175D3DCCD1}">
              <a14:hiddenFill xmlns:a14="http://schemas.microsoft.com/office/drawing/2010/main">
                <a:solidFill>
                  <a:srgbClr val="FFFFFF"/>
                </a:solidFill>
              </a14:hiddenFill>
            </a:ext>
          </a:extLst>
        </p:spPr>
      </p:pic>
      <p:sp>
        <p:nvSpPr>
          <p:cNvPr id="5" name="Pentagon 4"/>
          <p:cNvSpPr/>
          <p:nvPr/>
        </p:nvSpPr>
        <p:spPr bwMode="auto">
          <a:xfrm>
            <a:off x="570386" y="1962060"/>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a:solidFill>
                  <a:schemeClr val="bg1"/>
                </a:solidFill>
                <a:ea typeface="Arial Unicode MS" panose="020B0604020202020204" pitchFamily="34" charset="-128"/>
                <a:cs typeface="Arial Unicode MS" panose="020B0604020202020204" pitchFamily="34" charset="-128"/>
              </a:rPr>
              <a:t>Boarding </a:t>
            </a:r>
            <a:r>
              <a:rPr lang="de-DE" sz="1600" b="1" dirty="0" err="1">
                <a:solidFill>
                  <a:schemeClr val="bg1"/>
                </a:solidFill>
                <a:ea typeface="Arial Unicode MS" panose="020B0604020202020204" pitchFamily="34" charset="-128"/>
                <a:cs typeface="Arial Unicode MS" panose="020B0604020202020204" pitchFamily="34" charset="-128"/>
              </a:rPr>
              <a:t>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70386" y="332805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70386" y="46964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70386" y="539060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70387" y="4002291"/>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70386" y="1295406"/>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1" name="Rectangle 10"/>
          <p:cNvSpPr/>
          <p:nvPr/>
        </p:nvSpPr>
        <p:spPr bwMode="auto">
          <a:xfrm>
            <a:off x="559872" y="2642418"/>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57062" y="1164134"/>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1637321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a:t>JWT</a:t>
            </a:r>
          </a:p>
        </p:txBody>
      </p:sp>
      <p:sp>
        <p:nvSpPr>
          <p:cNvPr id="5" name="Pentagon 4"/>
          <p:cNvSpPr/>
          <p:nvPr/>
        </p:nvSpPr>
        <p:spPr bwMode="auto">
          <a:xfrm>
            <a:off x="570386" y="1962060"/>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a:solidFill>
                  <a:schemeClr val="bg1"/>
                </a:solidFill>
                <a:ea typeface="Arial Unicode MS" panose="020B0604020202020204" pitchFamily="34" charset="-128"/>
                <a:cs typeface="Arial Unicode MS" panose="020B0604020202020204" pitchFamily="34" charset="-128"/>
              </a:rPr>
              <a:t>Boarding </a:t>
            </a:r>
            <a:r>
              <a:rPr lang="de-DE" sz="1600" b="1" dirty="0" err="1">
                <a:solidFill>
                  <a:schemeClr val="bg1"/>
                </a:solidFill>
                <a:ea typeface="Arial Unicode MS" panose="020B0604020202020204" pitchFamily="34" charset="-128"/>
                <a:cs typeface="Arial Unicode MS" panose="020B0604020202020204" pitchFamily="34" charset="-128"/>
              </a:rPr>
              <a:t>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70386" y="332805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70386" y="46964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70386" y="539060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70387" y="4002291"/>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70386" y="1295406"/>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1" name="Rectangle 10"/>
          <p:cNvSpPr/>
          <p:nvPr/>
        </p:nvSpPr>
        <p:spPr bwMode="auto">
          <a:xfrm>
            <a:off x="559872" y="2642418"/>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57062" y="1164134"/>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pic>
        <p:nvPicPr>
          <p:cNvPr id="8194" name="Picture 2" descr="Agent State Diagram">
            <a:extLst>
              <a:ext uri="{FF2B5EF4-FFF2-40B4-BE49-F238E27FC236}">
                <a16:creationId xmlns:a16="http://schemas.microsoft.com/office/drawing/2014/main" id="{FA6C44E3-274E-4C34-BDDF-7FA8464E6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255"/>
          <a:stretch/>
        </p:blipFill>
        <p:spPr bwMode="auto">
          <a:xfrm>
            <a:off x="3600000" y="2015445"/>
            <a:ext cx="7200000" cy="33163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3B4963-A52B-470C-B447-BC09246214B1}"/>
              </a:ext>
            </a:extLst>
          </p:cNvPr>
          <p:cNvSpPr txBox="1"/>
          <p:nvPr/>
        </p:nvSpPr>
        <p:spPr>
          <a:xfrm>
            <a:off x="2924175" y="1440000"/>
            <a:ext cx="6172200" cy="545348"/>
          </a:xfrm>
          <a:prstGeom prst="rect">
            <a:avLst/>
          </a:prstGeom>
          <a:noFill/>
        </p:spPr>
        <p:txBody>
          <a:bodyPr wrap="none" lIns="0" tIns="0" rIns="0" bIns="0" rtlCol="0">
            <a:noAutofit/>
          </a:bodyPr>
          <a:lstStyle/>
          <a:p>
            <a:pPr>
              <a:lnSpc>
                <a:spcPct val="110000"/>
              </a:lnSpc>
              <a:spcBef>
                <a:spcPts val="0"/>
              </a:spcBef>
            </a:pPr>
            <a:r>
              <a:rPr lang="de-DE" sz="2000" dirty="0">
                <a:solidFill>
                  <a:schemeClr val="tx1"/>
                </a:solidFill>
                <a:latin typeface="+mn-lt"/>
                <a:ea typeface="Arial Unicode MS" panose="020B0604020202020204" pitchFamily="34" charset="-128"/>
                <a:cs typeface="Arial Unicode MS" panose="020B0604020202020204" pitchFamily="34" charset="-128"/>
              </a:rPr>
              <a:t>From: </a:t>
            </a:r>
            <a:r>
              <a:rPr lang="de-DE" sz="2000" dirty="0">
                <a:hlinkClick r:id="rId4"/>
              </a:rPr>
              <a:t>https://developer.mindsphere.io/howto/howto-agent-onboard.html</a:t>
            </a:r>
            <a:endParaRPr lang="de-DE" sz="20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DF5F7F9D-F6BC-4ADA-9D54-10359931D230}"/>
              </a:ext>
            </a:extLst>
          </p:cNvPr>
          <p:cNvSpPr txBox="1"/>
          <p:nvPr/>
        </p:nvSpPr>
        <p:spPr>
          <a:xfrm>
            <a:off x="5361675" y="5418000"/>
            <a:ext cx="1838325" cy="283412"/>
          </a:xfrm>
          <a:prstGeom prst="rect">
            <a:avLst/>
          </a:prstGeom>
          <a:noFill/>
        </p:spPr>
        <p:txBody>
          <a:bodyPr wrap="none" lIns="0" tIns="0" rIns="0" bIns="0" rtlCol="0">
            <a:noAutofit/>
          </a:bodyPr>
          <a:lstStyle/>
          <a:p>
            <a:pPr>
              <a:lnSpc>
                <a:spcPct val="110000"/>
              </a:lnSpc>
              <a:spcBef>
                <a:spcPts val="0"/>
              </a:spcBef>
            </a:pPr>
            <a:r>
              <a:rPr lang="de-DE" sz="1200" dirty="0">
                <a:solidFill>
                  <a:schemeClr val="tx1"/>
                </a:solidFill>
                <a:latin typeface="+mn-lt"/>
                <a:ea typeface="Arial Unicode MS" panose="020B0604020202020204" pitchFamily="34" charset="-128"/>
                <a:cs typeface="Arial Unicode MS" panose="020B0604020202020204" pitchFamily="34" charset="-128"/>
              </a:rPr>
              <a:t>continued on next slide</a:t>
            </a:r>
          </a:p>
        </p:txBody>
      </p:sp>
    </p:spTree>
    <p:extLst>
      <p:ext uri="{BB962C8B-B14F-4D97-AF65-F5344CB8AC3E}">
        <p14:creationId xmlns:p14="http://schemas.microsoft.com/office/powerpoint/2010/main" val="2840722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a:t>JWT</a:t>
            </a:r>
          </a:p>
        </p:txBody>
      </p:sp>
      <p:sp>
        <p:nvSpPr>
          <p:cNvPr id="5" name="Pentagon 4"/>
          <p:cNvSpPr/>
          <p:nvPr/>
        </p:nvSpPr>
        <p:spPr bwMode="auto">
          <a:xfrm>
            <a:off x="570386" y="1962060"/>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a:solidFill>
                  <a:schemeClr val="bg1"/>
                </a:solidFill>
                <a:ea typeface="Arial Unicode MS" panose="020B0604020202020204" pitchFamily="34" charset="-128"/>
                <a:cs typeface="Arial Unicode MS" panose="020B0604020202020204" pitchFamily="34" charset="-128"/>
              </a:rPr>
              <a:t>Boarding </a:t>
            </a:r>
            <a:r>
              <a:rPr lang="de-DE" sz="1600" b="1" dirty="0" err="1">
                <a:solidFill>
                  <a:schemeClr val="bg1"/>
                </a:solidFill>
                <a:ea typeface="Arial Unicode MS" panose="020B0604020202020204" pitchFamily="34" charset="-128"/>
                <a:cs typeface="Arial Unicode MS" panose="020B0604020202020204" pitchFamily="34" charset="-128"/>
              </a:rPr>
              <a:t>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70386" y="332805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70386" y="46964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70386" y="539060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70387" y="4002291"/>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70386" y="1295406"/>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1" name="Rectangle 10"/>
          <p:cNvSpPr/>
          <p:nvPr/>
        </p:nvSpPr>
        <p:spPr bwMode="auto">
          <a:xfrm>
            <a:off x="559872" y="2642418"/>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2" name="Down Arrow 11"/>
          <p:cNvSpPr/>
          <p:nvPr/>
        </p:nvSpPr>
        <p:spPr bwMode="auto">
          <a:xfrm>
            <a:off x="257062" y="1164134"/>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pic>
        <p:nvPicPr>
          <p:cNvPr id="8194" name="Picture 2" descr="Agent State Diagram">
            <a:extLst>
              <a:ext uri="{FF2B5EF4-FFF2-40B4-BE49-F238E27FC236}">
                <a16:creationId xmlns:a16="http://schemas.microsoft.com/office/drawing/2014/main" id="{FA6C44E3-274E-4C34-BDDF-7FA8464E6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77"/>
          <a:stretch/>
        </p:blipFill>
        <p:spPr bwMode="auto">
          <a:xfrm>
            <a:off x="3600000" y="1295407"/>
            <a:ext cx="7200000" cy="4656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50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en-US" b="0" dirty="0"/>
              <a:t>Onboarding Agent</a:t>
            </a:r>
            <a:endParaRPr lang="de-DE" dirty="0"/>
          </a:p>
        </p:txBody>
      </p:sp>
      <p:sp>
        <p:nvSpPr>
          <p:cNvPr id="3" name="Pentagon 2"/>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Acquiring</a:t>
            </a:r>
            <a:r>
              <a:rPr lang="de-DE" sz="1600" dirty="0">
                <a:ea typeface="Arial Unicode MS" panose="020B0604020202020204" pitchFamily="34" charset="-128"/>
                <a:cs typeface="Arial Unicode MS" panose="020B0604020202020204" pitchFamily="34" charset="-128"/>
              </a:rPr>
              <a:t> an Access Token</a:t>
            </a: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731780" y="3938459"/>
            <a:ext cx="8794987" cy="1754326"/>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After acquiring the </a:t>
            </a:r>
            <a:r>
              <a:rPr lang="en-US" b="1" dirty="0"/>
              <a:t>IAT </a:t>
            </a:r>
            <a:r>
              <a:rPr lang="en-US" dirty="0"/>
              <a:t>( Initial access token ), Agent needs to register with MindSphere. This registration process takes place in accordance with the </a:t>
            </a:r>
            <a:r>
              <a:rPr lang="en-US" b="1" dirty="0"/>
              <a:t>OAuth 2.0 </a:t>
            </a:r>
            <a:r>
              <a:rPr lang="en-US" dirty="0"/>
              <a:t>Authorization protocol. </a:t>
            </a:r>
          </a:p>
          <a:p>
            <a:endParaRPr lang="en-US" dirty="0"/>
          </a:p>
          <a:p>
            <a:r>
              <a:rPr lang="en-US" dirty="0"/>
              <a:t>Agent sends an HTTP POST request to the MindSphere, The way request constructed varies slightly depending on the Agent Security Profile.</a:t>
            </a:r>
          </a:p>
        </p:txBody>
      </p:sp>
      <p:sp>
        <p:nvSpPr>
          <p:cNvPr id="12" name="Rechteck 2"/>
          <p:cNvSpPr/>
          <p:nvPr/>
        </p:nvSpPr>
        <p:spPr>
          <a:xfrm>
            <a:off x="2731781" y="1440000"/>
            <a:ext cx="8794986" cy="2031325"/>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a:buSzPct val="75000"/>
            </a:pPr>
            <a:r>
              <a:rPr lang="en-US" b="1" spc="-70" dirty="0">
                <a:solidFill>
                  <a:schemeClr val="dk1"/>
                </a:solidFill>
                <a:latin typeface="Arial" panose="020B0604020202020204" pitchFamily="34" charset="0"/>
                <a:ea typeface="Siemens Sans" charset="0"/>
                <a:cs typeface="Arial" panose="020B0604020202020204" pitchFamily="34" charset="0"/>
              </a:rPr>
              <a:t>Initial contact (Onboarding)</a:t>
            </a:r>
            <a:br>
              <a:rPr lang="en-US" spc="-70" dirty="0">
                <a:solidFill>
                  <a:schemeClr val="dk1"/>
                </a:solidFill>
                <a:latin typeface="Arial" panose="020B0604020202020204" pitchFamily="34" charset="0"/>
                <a:ea typeface="Siemens Sans" charset="0"/>
                <a:cs typeface="Arial" panose="020B0604020202020204" pitchFamily="34" charset="0"/>
              </a:rPr>
            </a:br>
            <a:r>
              <a:rPr lang="en-US" spc="-70" dirty="0">
                <a:solidFill>
                  <a:schemeClr val="dk1"/>
                </a:solidFill>
                <a:latin typeface="Arial" panose="020B0604020202020204" pitchFamily="34" charset="0"/>
                <a:ea typeface="Siemens Sans" charset="0"/>
                <a:cs typeface="Arial" panose="020B0604020202020204" pitchFamily="34" charset="0"/>
              </a:rPr>
              <a:t>We need to ensure that agents, that connect the first time to the MindSphere, become a valid communication partner having a known human owner.</a:t>
            </a:r>
          </a:p>
          <a:p>
            <a:pPr>
              <a:buSzPct val="75000"/>
            </a:pPr>
            <a:endParaRPr lang="en-US" spc="-70" dirty="0">
              <a:solidFill>
                <a:schemeClr val="dk1"/>
              </a:solidFill>
              <a:latin typeface="Arial" panose="020B0604020202020204" pitchFamily="34" charset="0"/>
              <a:ea typeface="Siemens Sans" charset="0"/>
              <a:cs typeface="Arial" panose="020B0604020202020204" pitchFamily="34" charset="0"/>
            </a:endParaRPr>
          </a:p>
          <a:p>
            <a:pPr>
              <a:buSzPct val="75000"/>
            </a:pPr>
            <a:r>
              <a:rPr lang="en-US" b="1" spc="-70" dirty="0">
                <a:solidFill>
                  <a:schemeClr val="dk1"/>
                </a:solidFill>
                <a:latin typeface="Arial" panose="020B0604020202020204" pitchFamily="34" charset="0"/>
                <a:ea typeface="Siemens Sans" charset="0"/>
                <a:cs typeface="Arial" panose="020B0604020202020204" pitchFamily="34" charset="0"/>
              </a:rPr>
              <a:t>Regular interaction</a:t>
            </a:r>
            <a:br>
              <a:rPr lang="en-US" spc="-70" dirty="0">
                <a:solidFill>
                  <a:schemeClr val="dk1"/>
                </a:solidFill>
                <a:latin typeface="Arial" panose="020B0604020202020204" pitchFamily="34" charset="0"/>
                <a:ea typeface="Siemens Sans" charset="0"/>
                <a:cs typeface="Arial" panose="020B0604020202020204" pitchFamily="34" charset="0"/>
              </a:rPr>
            </a:br>
            <a:r>
              <a:rPr lang="en-US" spc="-70" dirty="0">
                <a:solidFill>
                  <a:schemeClr val="dk1"/>
                </a:solidFill>
                <a:latin typeface="Arial" panose="020B0604020202020204" pitchFamily="34" charset="0"/>
                <a:ea typeface="Siemens Sans" charset="0"/>
                <a:cs typeface="Arial" panose="020B0604020202020204" pitchFamily="34" charset="0"/>
              </a:rPr>
              <a:t>Once an agent has become a known and authorized entity in MindSphere, we need to ensure that each time it reconnects, we are still talking to the same agent.</a:t>
            </a:r>
          </a:p>
        </p:txBody>
      </p:sp>
    </p:spTree>
    <p:extLst>
      <p:ext uri="{BB962C8B-B14F-4D97-AF65-F5344CB8AC3E}">
        <p14:creationId xmlns:p14="http://schemas.microsoft.com/office/powerpoint/2010/main" val="3124112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dirty="0"/>
              <a:t>Agent with SHARED_SECRET security profile Registration</a:t>
            </a:r>
          </a:p>
        </p:txBody>
      </p:sp>
      <p:sp>
        <p:nvSpPr>
          <p:cNvPr id="3" name="Rechteck 2"/>
          <p:cNvSpPr/>
          <p:nvPr/>
        </p:nvSpPr>
        <p:spPr>
          <a:xfrm>
            <a:off x="2600325" y="1251104"/>
            <a:ext cx="9505950" cy="1846659"/>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t>Agent sends an </a:t>
            </a:r>
            <a:r>
              <a:rPr lang="en-US" sz="1600" b="1" dirty="0"/>
              <a:t>HTTP POST </a:t>
            </a:r>
            <a:r>
              <a:rPr lang="en-US" sz="1600" dirty="0"/>
              <a:t>request with an </a:t>
            </a:r>
            <a:r>
              <a:rPr lang="en-US" sz="1600" b="1" dirty="0"/>
              <a:t>empty body</a:t>
            </a:r>
            <a:r>
              <a:rPr lang="en-US" sz="1600" dirty="0"/>
              <a:t>, MindSphere receives the request, validates it (IAT validation, mandatory headers validation </a:t>
            </a:r>
            <a:r>
              <a:rPr lang="en-US" sz="1600" dirty="0" err="1"/>
              <a:t>etc</a:t>
            </a:r>
            <a:r>
              <a:rPr lang="en-US" sz="1600" dirty="0"/>
              <a:t>) and if validation succeeds, creates an Agent </a:t>
            </a:r>
            <a:r>
              <a:rPr lang="en-US" sz="1600" b="1" dirty="0"/>
              <a:t>SHARED_SECRET </a:t>
            </a:r>
            <a:r>
              <a:rPr lang="en-US" sz="1600" dirty="0"/>
              <a:t>and stores it in its database with a predefined SHARED_SECRET expiration time (7 days by default). MindSphere creates another token called </a:t>
            </a:r>
            <a:r>
              <a:rPr lang="en-US" sz="1600" b="1" dirty="0"/>
              <a:t>Registration Access Token (RAT) </a:t>
            </a:r>
            <a:r>
              <a:rPr lang="en-US" sz="1600" dirty="0"/>
              <a:t>for the client. When the </a:t>
            </a:r>
            <a:r>
              <a:rPr lang="en-US" sz="1600" dirty="0" err="1"/>
              <a:t>client_secret</a:t>
            </a:r>
            <a:r>
              <a:rPr lang="en-US" sz="1600" dirty="0"/>
              <a:t> expiration occurs client is expected to sent another Registration Update Request (</a:t>
            </a:r>
            <a:r>
              <a:rPr lang="en-US" sz="1600" i="1" dirty="0"/>
              <a:t>Key Rotation</a:t>
            </a:r>
            <a:r>
              <a:rPr lang="en-US" sz="1600" dirty="0"/>
              <a:t>) RAT token instead of IAT so the registration can be renewed.</a:t>
            </a:r>
          </a:p>
          <a:p>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POST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register</a:t>
            </a:r>
            <a:endParaRPr lang="en-US" sz="1600" spc="-70" dirty="0">
              <a:solidFill>
                <a:schemeClr val="dk1"/>
              </a:solidFill>
              <a:latin typeface="Arial" panose="020B0604020202020204" pitchFamily="34" charset="0"/>
              <a:ea typeface="Siemens Sans" charset="0"/>
              <a:cs typeface="Arial" panose="020B0604020202020204" pitchFamily="34" charset="0"/>
            </a:endParaRPr>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3" name="Rectangle 12"/>
          <p:cNvSpPr/>
          <p:nvPr/>
        </p:nvSpPr>
        <p:spPr>
          <a:xfrm>
            <a:off x="2600325" y="3380250"/>
            <a:ext cx="9505950" cy="2646878"/>
          </a:xfrm>
          <a:prstGeom prst="rect">
            <a:avLst/>
          </a:prstGeom>
          <a:ln w="12700">
            <a:solidFill>
              <a:schemeClr val="tx1"/>
            </a:solidFill>
            <a:prstDash val="lgDash"/>
          </a:ln>
        </p:spPr>
        <p:txBody>
          <a:bodyPr wrap="square">
            <a:spAutoFit/>
          </a:bodyPr>
          <a:lstStyle/>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POST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register</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HTTP/</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Accept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Bearer</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	eyJhbGciOiJSUzI1NiIsInR5cCI6IkpXVCJ9.eyJpc3MiOiJTQ0kiLCJzdWIiOiJ0	ZXN0LWFnZW50IiwiYXVkIjpbIkFJQU0iXSwiaWF0Ijox…</a:t>
            </a:r>
            <a:endParaRPr lang="de-DE" dirty="0">
              <a:latin typeface="Calibri" panose="020F0502020204030204" pitchFamily="34" charset="0"/>
              <a:ea typeface="SimSun" panose="02010600030101010101" pitchFamily="2" charset="-122"/>
              <a:cs typeface="Times New Roman" panose="02020603050405020304" pitchFamily="18" charset="0"/>
            </a:endParaRPr>
          </a:p>
          <a:p>
            <a:r>
              <a:rPr lang="de-DE" sz="1600" dirty="0">
                <a:solidFill>
                  <a:srgbClr val="448C27"/>
                </a:solidFill>
                <a:latin typeface="Consolas" panose="020B0609020204030204" pitchFamily="49" charset="0"/>
                <a:ea typeface="SimSun" panose="02010600030101010101" pitchFamily="2" charset="-122"/>
                <a:cs typeface="Times New Roman" panose="02020603050405020304" pitchFamily="18" charset="0"/>
              </a:rPr>
              <a:t>	… </a:t>
            </a:r>
            <a:r>
              <a:rPr lang="de-DE" sz="16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//Initial Access Token (IAT) </a:t>
            </a:r>
            <a:r>
              <a:rPr lang="de-DE" sz="1600" i="1" dirty="0" err="1">
                <a:solidFill>
                  <a:srgbClr val="AAAAAA"/>
                </a:solidFill>
                <a:latin typeface="Consolas" panose="020B0609020204030204" pitchFamily="49" charset="0"/>
                <a:ea typeface="Times New Roman" panose="02020603050405020304" pitchFamily="18" charset="0"/>
                <a:cs typeface="Times New Roman" panose="02020603050405020304" pitchFamily="18" charset="0"/>
              </a:rPr>
              <a:t>acquired</a:t>
            </a:r>
            <a:endParaRPr lang="de-DE" sz="16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Host: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southgate</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.&lt;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region-env</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&gt;.mindsphere.io</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a:t>
            </a:r>
            <a:r>
              <a:rPr lang="de-DE" sz="1600" i="1" dirty="0" err="1">
                <a:solidFill>
                  <a:srgbClr val="AAAAAA"/>
                </a:solidFill>
                <a:latin typeface="Consolas" panose="020B0609020204030204" pitchFamily="49" charset="0"/>
                <a:ea typeface="Times New Roman" panose="02020603050405020304" pitchFamily="18" charset="0"/>
                <a:cs typeface="Times New Roman" panose="02020603050405020304" pitchFamily="18" charset="0"/>
              </a:rPr>
              <a:t>empty</a:t>
            </a:r>
            <a:r>
              <a:rPr lang="de-DE" sz="16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 JSON </a:t>
            </a:r>
            <a:r>
              <a:rPr lang="de-DE" sz="1600" i="1" dirty="0" err="1">
                <a:solidFill>
                  <a:srgbClr val="AAAAAA"/>
                </a:solidFill>
                <a:latin typeface="Consolas" panose="020B0609020204030204" pitchFamily="49" charset="0"/>
                <a:ea typeface="Times New Roman" panose="02020603050405020304" pitchFamily="18" charset="0"/>
                <a:cs typeface="Times New Roman" panose="02020603050405020304" pitchFamily="18" charset="0"/>
              </a:rPr>
              <a:t>Object</a:t>
            </a:r>
            <a:endParaRPr lang="de-DE"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7669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dirty="0"/>
              <a:t>Register Response With SHARED_SECRET security Profile</a:t>
            </a:r>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2" name="Rectangle 11"/>
          <p:cNvSpPr/>
          <p:nvPr/>
        </p:nvSpPr>
        <p:spPr>
          <a:xfrm>
            <a:off x="2731781" y="1243308"/>
            <a:ext cx="8632723" cy="4832092"/>
          </a:xfrm>
          <a:prstGeom prst="rect">
            <a:avLst/>
          </a:prstGeom>
          <a:ln>
            <a:solidFill>
              <a:schemeClr val="tx1"/>
            </a:solidFill>
            <a:prstDash val="dash"/>
          </a:ln>
        </p:spPr>
        <p:txBody>
          <a:bodyPr wrap="square">
            <a:spAutoFit/>
          </a:bodyPr>
          <a:lstStyle/>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HTTP/</a:t>
            </a:r>
            <a:r>
              <a:rPr lang="de-DE"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201</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Created</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Cache-Control: </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no</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-store</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Pragma</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no</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-cache</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client_id</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008ceaf9dff443ee94205f903aa545c4</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token_endpoint_auth_method</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client_secret_jwt</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grant_types</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client_credentials</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ly7zmXbz0Izla6B82xlAYRVBcKDcCFatwmnHQmR8Ycw</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client_secret_expires_at</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1514206768</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registration_access_token</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eyJraWQiOiJrZXktaWQtMSI</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registration_client_uri</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https://southgate.eu-central-rc.mindsphere.io/</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api</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/v3/</a:t>
            </a: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regi</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ster</a:t>
            </a:r>
            <a:r>
              <a:rPr lang="de-DE"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/008ceaf9dff443ee94205f903aa545c4</a:t>
            </a: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20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2000" dirty="0">
                <a:latin typeface="Calibri" panose="020F0502020204030204" pitchFamily="34" charset="0"/>
                <a:ea typeface="SimSun" panose="02010600030101010101" pitchFamily="2" charset="-122"/>
                <a:cs typeface="Times New Roman" panose="02020603050405020304" pitchFamily="18" charset="0"/>
              </a:rPr>
              <a:t> </a:t>
            </a:r>
            <a:endParaRPr lang="de-DE" sz="20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599386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dirty="0"/>
              <a:t>Register Response With SHARED_SECRET security Profile</a:t>
            </a:r>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graphicFrame>
        <p:nvGraphicFramePr>
          <p:cNvPr id="13" name="Tabelle 2"/>
          <p:cNvGraphicFramePr>
            <a:graphicFrameLocks noGrp="1"/>
          </p:cNvGraphicFramePr>
          <p:nvPr>
            <p:extLst/>
          </p:nvPr>
        </p:nvGraphicFramePr>
        <p:xfrm>
          <a:off x="2585424" y="1347597"/>
          <a:ext cx="9235603" cy="3217476"/>
        </p:xfrm>
        <a:graphic>
          <a:graphicData uri="http://schemas.openxmlformats.org/drawingml/2006/table">
            <a:tbl>
              <a:tblPr>
                <a:tableStyleId>{BC89EF96-8CEA-46FF-86C4-4CE0E7609802}</a:tableStyleId>
              </a:tblPr>
              <a:tblGrid>
                <a:gridCol w="2472351">
                  <a:extLst>
                    <a:ext uri="{9D8B030D-6E8A-4147-A177-3AD203B41FA5}">
                      <a16:colId xmlns:a16="http://schemas.microsoft.com/office/drawing/2014/main" val="20000"/>
                    </a:ext>
                  </a:extLst>
                </a:gridCol>
                <a:gridCol w="3034173">
                  <a:extLst>
                    <a:ext uri="{9D8B030D-6E8A-4147-A177-3AD203B41FA5}">
                      <a16:colId xmlns:a16="http://schemas.microsoft.com/office/drawing/2014/main" val="20001"/>
                    </a:ext>
                  </a:extLst>
                </a:gridCol>
                <a:gridCol w="3729079">
                  <a:extLst>
                    <a:ext uri="{9D8B030D-6E8A-4147-A177-3AD203B41FA5}">
                      <a16:colId xmlns:a16="http://schemas.microsoft.com/office/drawing/2014/main" val="20002"/>
                    </a:ext>
                  </a:extLst>
                </a:gridCol>
              </a:tblGrid>
              <a:tr h="457532">
                <a:tc>
                  <a:txBody>
                    <a:bodyPr/>
                    <a:lstStyle/>
                    <a:p>
                      <a:pPr algn="l" fontAlgn="b"/>
                      <a:r>
                        <a:rPr lang="en-US" sz="1200" b="1" u="none" strike="noStrike" dirty="0">
                          <a:solidFill>
                            <a:schemeClr val="bg1"/>
                          </a:solidFill>
                          <a:effectLst/>
                        </a:rPr>
                        <a:t>Parameter</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a:solidFill>
                            <a:schemeClr val="bg1"/>
                          </a:solidFill>
                          <a:effectLst/>
                        </a:rPr>
                        <a:t>Description</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a:solidFill>
                            <a:schemeClr val="bg1"/>
                          </a:solidFill>
                          <a:effectLst/>
                        </a:rPr>
                        <a:t>Remarks</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extLst>
                  <a:ext uri="{0D108BD9-81ED-4DB2-BD59-A6C34878D82A}">
                    <a16:rowId xmlns:a16="http://schemas.microsoft.com/office/drawing/2014/main" val="10000"/>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client_id</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b" latinLnBrk="0" hangingPunct="1"/>
                      <a:r>
                        <a:rPr lang="en-US" sz="1200" b="0" i="0" kern="1200" dirty="0">
                          <a:solidFill>
                            <a:schemeClr val="tx1"/>
                          </a:solidFill>
                          <a:latin typeface="+mn-lt"/>
                          <a:ea typeface="+mn-ea"/>
                          <a:cs typeface="Arial" panose="020B0604020202020204" pitchFamily="34" charset="0"/>
                        </a:rPr>
                        <a:t>Holds agent id</a:t>
                      </a: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l" defTabSz="914400" rtl="0" eaLnBrk="1" fontAlgn="b" latinLnBrk="0" hangingPunct="1"/>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18576">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token_endpoint_auth_method</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61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grant_types</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a:latin typeface="Arial" panose="020B0604020202020204" pitchFamily="34" charset="0"/>
                          <a:cs typeface="Arial" panose="020B0604020202020204" pitchFamily="34" charset="0"/>
                        </a:rPr>
                        <a:t>Agents security profile, set during</a:t>
                      </a:r>
                    </a:p>
                    <a:p>
                      <a:pPr algn="l"/>
                      <a:r>
                        <a:rPr lang="en-US" sz="1200" b="0" i="0">
                          <a:latin typeface="Arial" panose="020B0604020202020204" pitchFamily="34" charset="0"/>
                          <a:cs typeface="Arial" panose="020B0604020202020204" pitchFamily="34" charset="0"/>
                        </a:rPr>
                        <a:t>provisioning step.</a:t>
                      </a:r>
                      <a:endParaRPr lang="en-US" sz="1200" b="0" i="0" dirty="0">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18576">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Generated Client Secret, Client will use</a:t>
                      </a:r>
                    </a:p>
                    <a:p>
                      <a:pPr algn="l"/>
                      <a:r>
                        <a:rPr lang="en-US" sz="1200" b="0" i="0" dirty="0">
                          <a:latin typeface="Arial" panose="020B0604020202020204" pitchFamily="34" charset="0"/>
                          <a:cs typeface="Arial" panose="020B0604020202020204" pitchFamily="34" charset="0"/>
                        </a:rPr>
                        <a:t>when requesting access token</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18576">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client_secret_expires_at</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Time generated client secret will expire</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r>
                        <a:rPr lang="en-US" sz="1200" b="0" i="0" u="none" strike="noStrike" dirty="0">
                          <a:solidFill>
                            <a:schemeClr val="tx1"/>
                          </a:solidFill>
                          <a:effectLst/>
                          <a:latin typeface="Arial" panose="020B0604020202020204" pitchFamily="34" charset="0"/>
                          <a:cs typeface="Arial" panose="020B0604020202020204" pitchFamily="34" charset="0"/>
                        </a:rPr>
                        <a:t>Client needs to re-register with RAT if</a:t>
                      </a:r>
                    </a:p>
                    <a:p>
                      <a:pPr marL="0" marR="0" lvl="0" indent="0" algn="l" defTabSz="913943"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Arial" panose="020B0604020202020204" pitchFamily="34" charset="0"/>
                          <a:cs typeface="Arial" panose="020B0604020202020204" pitchFamily="34" charset="0"/>
                        </a:rPr>
                        <a:t>expiration occurs. Default value is 7 days</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1888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registration_access_token</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dirty="0">
                          <a:latin typeface="Arial" panose="020B0604020202020204" pitchFamily="34" charset="0"/>
                          <a:cs typeface="Arial" panose="020B0604020202020204" pitchFamily="34" charset="0"/>
                        </a:rPr>
                        <a:t>Registration Access Token, client needs this</a:t>
                      </a:r>
                    </a:p>
                    <a:p>
                      <a:pPr algn="l"/>
                      <a:r>
                        <a:rPr lang="en-US" sz="1200" b="0" i="0" dirty="0">
                          <a:latin typeface="Arial" panose="020B0604020202020204" pitchFamily="34" charset="0"/>
                          <a:cs typeface="Arial" panose="020B0604020202020204" pitchFamily="34" charset="0"/>
                        </a:rPr>
                        <a:t>token to renew its registration</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1888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registration_client_uri</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3943" rtl="0" eaLnBrk="1" latinLnBrk="0" hangingPunct="1"/>
                      <a:r>
                        <a:rPr lang="en-US" sz="1200" b="0" i="0" kern="1200" dirty="0">
                          <a:solidFill>
                            <a:schemeClr val="tx1"/>
                          </a:solidFill>
                          <a:latin typeface="Arial" panose="020B0604020202020204" pitchFamily="34" charset="0"/>
                          <a:ea typeface="+mn-ea"/>
                          <a:cs typeface="Arial" panose="020B0604020202020204" pitchFamily="34" charset="0"/>
                        </a:rPr>
                        <a:t>URI to use when client renews its</a:t>
                      </a:r>
                    </a:p>
                    <a:p>
                      <a:pPr marL="0" algn="l" defTabSz="913943" rtl="0" eaLnBrk="1" latinLnBrk="0" hangingPunct="1"/>
                      <a:r>
                        <a:rPr lang="de-DE" sz="1200" b="0" i="0" kern="1200" dirty="0" err="1">
                          <a:solidFill>
                            <a:schemeClr val="tx1"/>
                          </a:solidFill>
                          <a:latin typeface="Arial" panose="020B0604020202020204" pitchFamily="34" charset="0"/>
                          <a:ea typeface="+mn-ea"/>
                          <a:cs typeface="Arial" panose="020B0604020202020204" pitchFamily="34" charset="0"/>
                        </a:rPr>
                        <a:t>registration</a:t>
                      </a:r>
                      <a:endParaRPr lang="en-US" sz="1200" b="0" i="0" kern="1200" dirty="0">
                        <a:solidFill>
                          <a:schemeClr val="tx1"/>
                        </a:solidFill>
                        <a:latin typeface="Arial" panose="020B0604020202020204" pitchFamily="34" charset="0"/>
                        <a:ea typeface="+mn-ea"/>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2797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dirty="0"/>
              <a:t>Refreshing a Registration</a:t>
            </a:r>
          </a:p>
        </p:txBody>
      </p:sp>
      <p:sp>
        <p:nvSpPr>
          <p:cNvPr id="3" name="Rechteck 2"/>
          <p:cNvSpPr/>
          <p:nvPr/>
        </p:nvSpPr>
        <p:spPr>
          <a:xfrm>
            <a:off x="2600325" y="1216325"/>
            <a:ext cx="9505950" cy="2062103"/>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t>By default, each registered agent (either RSA 3072 or Shared Secret security profile) has its credentials valid for 7 days. After this period </a:t>
            </a:r>
            <a:r>
              <a:rPr lang="en-US" sz="1600" dirty="0" err="1"/>
              <a:t>MindSphere</a:t>
            </a:r>
            <a:r>
              <a:rPr lang="en-US" sz="1600" dirty="0"/>
              <a:t> will not grant access tokens to the agent and it will render the agent credentials invalid. The agent needs to </a:t>
            </a:r>
            <a:r>
              <a:rPr lang="en-US" sz="1600" b="1" dirty="0"/>
              <a:t>re-register (Key-Rotation)</a:t>
            </a:r>
            <a:r>
              <a:rPr lang="en-US" sz="1600" dirty="0"/>
              <a:t> to </a:t>
            </a:r>
            <a:r>
              <a:rPr lang="en-US" sz="1600" dirty="0" err="1"/>
              <a:t>MindSphere</a:t>
            </a:r>
            <a:r>
              <a:rPr lang="en-US" sz="1600" dirty="0"/>
              <a:t> providing its Registration Access Token (RAT). The agent needs to perform this request to the URL value of </a:t>
            </a:r>
            <a:r>
              <a:rPr lang="en-US" sz="1600" dirty="0" err="1"/>
              <a:t>registration_client_uri</a:t>
            </a:r>
            <a:r>
              <a:rPr lang="en-US" sz="1600" dirty="0"/>
              <a:t>. This URL is provided in the JSON body of the HTTP response 201 Created to a successful registration.</a:t>
            </a:r>
          </a:p>
          <a:p>
            <a:endParaRPr lang="en-US"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endParaRPr>
          </a:p>
          <a:p>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PUT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register</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agent_id</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endParaRPr lang="en-US" sz="1600" spc="-70" dirty="0">
              <a:solidFill>
                <a:schemeClr val="dk1"/>
              </a:solidFill>
              <a:latin typeface="Arial" panose="020B0604020202020204" pitchFamily="34" charset="0"/>
              <a:ea typeface="Siemens Sans" charset="0"/>
              <a:cs typeface="Arial" panose="020B0604020202020204" pitchFamily="34" charset="0"/>
            </a:endParaRPr>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3" name="Rectangle 12"/>
          <p:cNvSpPr/>
          <p:nvPr/>
        </p:nvSpPr>
        <p:spPr>
          <a:xfrm>
            <a:off x="2600325" y="3539648"/>
            <a:ext cx="9505950" cy="2800767"/>
          </a:xfrm>
          <a:prstGeom prst="rect">
            <a:avLst/>
          </a:prstGeom>
          <a:ln w="12700">
            <a:solidFill>
              <a:schemeClr val="tx1"/>
            </a:solidFill>
            <a:prstDash val="lgDash"/>
          </a:ln>
        </p:spPr>
        <p:txBody>
          <a:bodyPr wrap="square">
            <a:spAutoFit/>
          </a:bodyPr>
          <a:lstStyle/>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PUT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/v</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register</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agent_id</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HTTP/</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1.1</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Content-Type: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Accept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application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json</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Authorization</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err="1">
                <a:solidFill>
                  <a:srgbClr val="333333"/>
                </a:solidFill>
                <a:latin typeface="Consolas" panose="020B0609020204030204" pitchFamily="49" charset="0"/>
                <a:ea typeface="Times New Roman" panose="02020603050405020304" pitchFamily="18" charset="0"/>
                <a:cs typeface="Times New Roman" panose="02020603050405020304" pitchFamily="18" charset="0"/>
              </a:rPr>
              <a:t>Bearer</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	eyJhbGciOiJSUzI1NiIsInR5cCI6IkpXVCJ9.eyJpc3MiOiJTQ0kiLCJzdWIiOiJ0	ZXN0LWFnZW50IiwiYXVkIjpbIkFJQU0iXSwiaWF0Ijox…</a:t>
            </a:r>
            <a:endParaRPr lang="de-DE" dirty="0">
              <a:latin typeface="Calibri" panose="020F0502020204030204" pitchFamily="34" charset="0"/>
              <a:ea typeface="SimSun" panose="02010600030101010101" pitchFamily="2" charset="-122"/>
              <a:cs typeface="Times New Roman" panose="02020603050405020304" pitchFamily="18" charset="0"/>
            </a:endParaRPr>
          </a:p>
          <a:p>
            <a:r>
              <a:rPr lang="de-DE" sz="1600" dirty="0">
                <a:solidFill>
                  <a:srgbClr val="448C27"/>
                </a:solidFill>
                <a:latin typeface="Consolas" panose="020B0609020204030204" pitchFamily="49" charset="0"/>
                <a:ea typeface="SimSun" panose="02010600030101010101" pitchFamily="2" charset="-122"/>
                <a:cs typeface="Times New Roman" panose="02020603050405020304" pitchFamily="18" charset="0"/>
              </a:rPr>
              <a:t>	… </a:t>
            </a:r>
            <a:r>
              <a:rPr lang="de-DE" sz="1600" i="1" dirty="0">
                <a:solidFill>
                  <a:srgbClr val="AAAAAA"/>
                </a:solidFill>
                <a:latin typeface="Consolas" panose="020B0609020204030204" pitchFamily="49" charset="0"/>
                <a:ea typeface="Times New Roman" panose="02020603050405020304" pitchFamily="18" charset="0"/>
                <a:cs typeface="Times New Roman" panose="02020603050405020304" pitchFamily="18" charset="0"/>
              </a:rPr>
              <a:t>//Registration Access Token (RAT)</a:t>
            </a:r>
            <a:endParaRPr lang="de-DE"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Host: authorizationserver.mindsphere.com </a:t>
            </a: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agentid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709898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dirty="0"/>
              <a:t>Refreshing a Registration</a:t>
            </a:r>
          </a:p>
        </p:txBody>
      </p:sp>
      <p:sp>
        <p:nvSpPr>
          <p:cNvPr id="3" name="Rechteck 2"/>
          <p:cNvSpPr/>
          <p:nvPr/>
        </p:nvSpPr>
        <p:spPr>
          <a:xfrm>
            <a:off x="2600325" y="1336255"/>
            <a:ext cx="9505950" cy="1569660"/>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t>If the RAT is correct and the provided client Id matches, a new registration access token is returned to the client. The old registration access token must be discarded by the client, </a:t>
            </a:r>
            <a:r>
              <a:rPr lang="en-US" sz="1600" dirty="0" err="1"/>
              <a:t>MindSphere</a:t>
            </a:r>
            <a:r>
              <a:rPr lang="en-US" sz="1600" dirty="0"/>
              <a:t> discards the old RAT automatically.</a:t>
            </a:r>
          </a:p>
          <a:p>
            <a:endParaRPr lang="en-US" sz="1600" dirty="0"/>
          </a:p>
          <a:p>
            <a:r>
              <a:rPr lang="en-US" sz="1600" dirty="0" err="1"/>
              <a:t>MindSphere</a:t>
            </a:r>
            <a:r>
              <a:rPr lang="en-US" sz="1600" dirty="0"/>
              <a:t> returns an HTTP response 200 OK. The structure of the JSON body is the same as for the initial registration of the agent:</a:t>
            </a:r>
          </a:p>
        </p:txBody>
      </p:sp>
      <p:sp>
        <p:nvSpPr>
          <p:cNvPr id="4" name="Pentagon 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0" name="Rectangle 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1" name="Down Arrow 1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3" name="Rectangle 12"/>
          <p:cNvSpPr/>
          <p:nvPr/>
        </p:nvSpPr>
        <p:spPr>
          <a:xfrm>
            <a:off x="2600325" y="3005115"/>
            <a:ext cx="9505950" cy="3539430"/>
          </a:xfrm>
          <a:prstGeom prst="rect">
            <a:avLst/>
          </a:prstGeom>
          <a:ln w="12700">
            <a:solidFill>
              <a:schemeClr val="tx1"/>
            </a:solidFill>
            <a:prstDash val="lgDash"/>
          </a:ln>
        </p:spPr>
        <p:txBody>
          <a:bodyPr wrap="square">
            <a:spAutoFit/>
          </a:bodyPr>
          <a:lstStyle/>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client_id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f03714282d374383abff1cfd486d231c</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token_endpoint_auth_method</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client_secret_jwt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grant_types</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client_credentials</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OsROMak-0iGEt_P7hr-Dd_Vl6PzP4M6n9r8ssX2YF4M</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client_secret_expires_at</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1526996947</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registration_access_token</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eyJraWQiOiJrZXktaWQtMSIsInR5cCI6IkpXVCIsImFsZyI6IlJTMjU2I……</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registration_client_uri</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https://southgate.eu1.mindsphere.io/</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api</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agentmanagement</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/v3/</a:t>
            </a:r>
            <a:r>
              <a:rPr lang="de-DE" sz="16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register</a:t>
            </a:r>
            <a:r>
              <a:rPr lang="de-DE" sz="16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/f03714282d374383abff1cfd486d231c</a:t>
            </a: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6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p>
        </p:txBody>
      </p:sp>
    </p:spTree>
    <p:extLst>
      <p:ext uri="{BB962C8B-B14F-4D97-AF65-F5344CB8AC3E}">
        <p14:creationId xmlns:p14="http://schemas.microsoft.com/office/powerpoint/2010/main" val="366244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eck 22"/>
          <p:cNvSpPr/>
          <p:nvPr/>
        </p:nvSpPr>
        <p:spPr bwMode="auto">
          <a:xfrm>
            <a:off x="4953536" y="2059023"/>
            <a:ext cx="1838091" cy="947952"/>
          </a:xfrm>
          <a:prstGeom prst="rect">
            <a:avLst/>
          </a:prstGeom>
          <a:extLst/>
        </p:spPr>
        <p:txBody>
          <a:bodyPr wrap="square" lIns="0" tIns="0" rIns="0" bIns="0">
            <a:spAutoFit/>
          </a:bodyPr>
          <a:lstStyle/>
          <a:p>
            <a:pPr algn="ctr" fontAlgn="base">
              <a:lnSpc>
                <a:spcPct val="110000"/>
              </a:lnSpc>
              <a:spcBef>
                <a:spcPct val="50000"/>
              </a:spcBef>
              <a:spcAft>
                <a:spcPct val="0"/>
              </a:spcAft>
            </a:pPr>
            <a:r>
              <a:rPr lang="en-US" sz="1600" dirty="0">
                <a:solidFill>
                  <a:srgbClr val="00646E"/>
                </a:solidFill>
                <a:latin typeface="Arial" pitchFamily="34" charset="0"/>
                <a:ea typeface="ＭＳ Ｐゴシック" charset="-128"/>
              </a:rPr>
              <a:t>Software </a:t>
            </a:r>
            <a:br>
              <a:rPr lang="en-US" sz="1600" dirty="0">
                <a:solidFill>
                  <a:srgbClr val="00646E"/>
                </a:solidFill>
                <a:latin typeface="Arial" pitchFamily="34" charset="0"/>
                <a:ea typeface="ＭＳ Ｐゴシック" charset="-128"/>
              </a:rPr>
            </a:br>
            <a:r>
              <a:rPr lang="en-US" sz="1600" dirty="0">
                <a:solidFill>
                  <a:srgbClr val="00646E"/>
                </a:solidFill>
                <a:latin typeface="Arial" pitchFamily="34" charset="0"/>
                <a:ea typeface="ＭＳ Ｐゴシック" charset="-128"/>
              </a:rPr>
              <a:t>as a Service: </a:t>
            </a:r>
            <a:br>
              <a:rPr lang="en-US" sz="1600" dirty="0">
                <a:solidFill>
                  <a:srgbClr val="00646E"/>
                </a:solidFill>
                <a:latin typeface="Arial" pitchFamily="34" charset="0"/>
                <a:ea typeface="ＭＳ Ｐゴシック" charset="-128"/>
              </a:rPr>
            </a:br>
            <a:r>
              <a:rPr lang="en-US" sz="2400" b="1" dirty="0">
                <a:solidFill>
                  <a:srgbClr val="00646E"/>
                </a:solidFill>
                <a:latin typeface="Arial" pitchFamily="34" charset="0"/>
                <a:ea typeface="ＭＳ Ｐゴシック" charset="-128"/>
              </a:rPr>
              <a:t>SaaS</a:t>
            </a:r>
            <a:endParaRPr lang="en-US" sz="1600" b="1" dirty="0">
              <a:solidFill>
                <a:srgbClr val="00646E"/>
              </a:solidFill>
              <a:latin typeface="Arial" pitchFamily="34" charset="0"/>
              <a:ea typeface="ＭＳ Ｐゴシック" charset="-128"/>
            </a:endParaRPr>
          </a:p>
        </p:txBody>
      </p:sp>
      <p:sp>
        <p:nvSpPr>
          <p:cNvPr id="33" name="Rechteck 22"/>
          <p:cNvSpPr/>
          <p:nvPr/>
        </p:nvSpPr>
        <p:spPr bwMode="auto">
          <a:xfrm>
            <a:off x="3539766" y="2059023"/>
            <a:ext cx="1838091" cy="947952"/>
          </a:xfrm>
          <a:prstGeom prst="rect">
            <a:avLst/>
          </a:prstGeom>
          <a:extLst/>
        </p:spPr>
        <p:txBody>
          <a:bodyPr wrap="square" lIns="0" tIns="0" rIns="0" bIns="0">
            <a:spAutoFit/>
          </a:bodyPr>
          <a:lstStyle/>
          <a:p>
            <a:pPr algn="ctr" fontAlgn="base">
              <a:lnSpc>
                <a:spcPct val="110000"/>
              </a:lnSpc>
              <a:spcBef>
                <a:spcPct val="50000"/>
              </a:spcBef>
              <a:spcAft>
                <a:spcPct val="0"/>
              </a:spcAft>
            </a:pPr>
            <a:r>
              <a:rPr lang="en-US" sz="1600" dirty="0">
                <a:solidFill>
                  <a:srgbClr val="00646E"/>
                </a:solidFill>
                <a:latin typeface="Arial" pitchFamily="34" charset="0"/>
                <a:ea typeface="ＭＳ Ｐゴシック" charset="-128"/>
              </a:rPr>
              <a:t>Platform </a:t>
            </a:r>
            <a:br>
              <a:rPr lang="en-US" sz="1600" dirty="0">
                <a:solidFill>
                  <a:srgbClr val="00646E"/>
                </a:solidFill>
                <a:latin typeface="Arial" pitchFamily="34" charset="0"/>
                <a:ea typeface="ＭＳ Ｐゴシック" charset="-128"/>
              </a:rPr>
            </a:br>
            <a:r>
              <a:rPr lang="en-US" sz="1600" dirty="0">
                <a:solidFill>
                  <a:srgbClr val="00646E"/>
                </a:solidFill>
                <a:latin typeface="Arial" pitchFamily="34" charset="0"/>
                <a:ea typeface="ＭＳ Ｐゴシック" charset="-128"/>
              </a:rPr>
              <a:t>as a Service: </a:t>
            </a:r>
            <a:r>
              <a:rPr lang="en-US" sz="2400" b="1" dirty="0">
                <a:solidFill>
                  <a:srgbClr val="00646E"/>
                </a:solidFill>
                <a:latin typeface="Arial" pitchFamily="34" charset="0"/>
                <a:ea typeface="ＭＳ Ｐゴシック" charset="-128"/>
              </a:rPr>
              <a:t>PaaS</a:t>
            </a:r>
            <a:endParaRPr lang="en-US" sz="1600" b="1" dirty="0">
              <a:solidFill>
                <a:srgbClr val="00646E"/>
              </a:solidFill>
              <a:latin typeface="Arial" pitchFamily="34" charset="0"/>
              <a:ea typeface="ＭＳ Ｐゴシック" charset="-128"/>
            </a:endParaRPr>
          </a:p>
        </p:txBody>
      </p:sp>
      <p:sp>
        <p:nvSpPr>
          <p:cNvPr id="34" name="Rechteck 22"/>
          <p:cNvSpPr/>
          <p:nvPr/>
        </p:nvSpPr>
        <p:spPr bwMode="auto">
          <a:xfrm>
            <a:off x="2033326" y="2059023"/>
            <a:ext cx="1963881" cy="947952"/>
          </a:xfrm>
          <a:prstGeom prst="rect">
            <a:avLst/>
          </a:prstGeom>
          <a:extLst/>
        </p:spPr>
        <p:txBody>
          <a:bodyPr wrap="square" lIns="0" tIns="0" rIns="0" bIns="0">
            <a:spAutoFit/>
          </a:bodyPr>
          <a:lstStyle/>
          <a:p>
            <a:pPr algn="ctr" fontAlgn="base">
              <a:lnSpc>
                <a:spcPct val="110000"/>
              </a:lnSpc>
              <a:spcBef>
                <a:spcPct val="50000"/>
              </a:spcBef>
              <a:spcAft>
                <a:spcPct val="0"/>
              </a:spcAft>
            </a:pPr>
            <a:r>
              <a:rPr lang="en-US" sz="1600" dirty="0">
                <a:solidFill>
                  <a:srgbClr val="00646E"/>
                </a:solidFill>
                <a:latin typeface="Arial" pitchFamily="34" charset="0"/>
                <a:ea typeface="ＭＳ Ｐゴシック" charset="-128"/>
              </a:rPr>
              <a:t>Infrastructure as a Service: </a:t>
            </a:r>
            <a:br>
              <a:rPr lang="en-US" sz="1600" dirty="0">
                <a:solidFill>
                  <a:srgbClr val="00646E"/>
                </a:solidFill>
                <a:latin typeface="Arial" pitchFamily="34" charset="0"/>
                <a:ea typeface="ＭＳ Ｐゴシック" charset="-128"/>
              </a:rPr>
            </a:br>
            <a:r>
              <a:rPr lang="en-US" sz="2400" b="1" dirty="0" err="1">
                <a:solidFill>
                  <a:srgbClr val="00646E"/>
                </a:solidFill>
                <a:latin typeface="Arial" pitchFamily="34" charset="0"/>
                <a:ea typeface="ＭＳ Ｐゴシック" charset="-128"/>
              </a:rPr>
              <a:t>Iaas</a:t>
            </a:r>
            <a:endParaRPr lang="en-US" sz="1600" b="1" dirty="0">
              <a:solidFill>
                <a:srgbClr val="00646E"/>
              </a:solidFill>
              <a:latin typeface="Arial" pitchFamily="34" charset="0"/>
              <a:ea typeface="ＭＳ Ｐゴシック" charset="-128"/>
            </a:endParaRPr>
          </a:p>
        </p:txBody>
      </p:sp>
      <p:sp>
        <p:nvSpPr>
          <p:cNvPr id="67" name="Rectangle 66"/>
          <p:cNvSpPr>
            <a:spLocks/>
          </p:cNvSpPr>
          <p:nvPr/>
        </p:nvSpPr>
        <p:spPr bwMode="auto">
          <a:xfrm>
            <a:off x="5468325" y="3057439"/>
            <a:ext cx="900226" cy="2105992"/>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68" name="Rectangle 67"/>
          <p:cNvSpPr>
            <a:spLocks/>
          </p:cNvSpPr>
          <p:nvPr/>
        </p:nvSpPr>
        <p:spPr bwMode="auto">
          <a:xfrm>
            <a:off x="4010219" y="3401194"/>
            <a:ext cx="900225" cy="1762239"/>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69" name="Rectangle 68"/>
          <p:cNvSpPr>
            <a:spLocks/>
          </p:cNvSpPr>
          <p:nvPr/>
        </p:nvSpPr>
        <p:spPr bwMode="auto">
          <a:xfrm>
            <a:off x="2552111" y="4088701"/>
            <a:ext cx="900225" cy="1074733"/>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0" name="Rectangle 29"/>
          <p:cNvSpPr>
            <a:spLocks/>
          </p:cNvSpPr>
          <p:nvPr/>
        </p:nvSpPr>
        <p:spPr bwMode="auto">
          <a:xfrm>
            <a:off x="2552111" y="3057442"/>
            <a:ext cx="900225" cy="1031259"/>
          </a:xfrm>
          <a:prstGeom prst="rect">
            <a:avLst/>
          </a:prstGeom>
          <a:solidFill>
            <a:srgbClr val="4BB9B9"/>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1" name="Rectangle 28"/>
          <p:cNvSpPr>
            <a:spLocks/>
          </p:cNvSpPr>
          <p:nvPr/>
        </p:nvSpPr>
        <p:spPr bwMode="auto">
          <a:xfrm>
            <a:off x="4010219" y="3057440"/>
            <a:ext cx="900225" cy="343752"/>
          </a:xfrm>
          <a:prstGeom prst="rect">
            <a:avLst/>
          </a:prstGeom>
          <a:solidFill>
            <a:srgbClr val="4BB9B9"/>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2" name="Rectangle 27"/>
          <p:cNvSpPr>
            <a:spLocks/>
          </p:cNvSpPr>
          <p:nvPr/>
        </p:nvSpPr>
        <p:spPr bwMode="auto">
          <a:xfrm>
            <a:off x="7309673" y="3401194"/>
            <a:ext cx="900226" cy="1762239"/>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3" name="TextBox 18"/>
          <p:cNvSpPr txBox="1">
            <a:spLocks/>
          </p:cNvSpPr>
          <p:nvPr/>
        </p:nvSpPr>
        <p:spPr>
          <a:xfrm>
            <a:off x="6762327" y="2612323"/>
            <a:ext cx="2142367" cy="406265"/>
          </a:xfrm>
          <a:prstGeom prst="rect">
            <a:avLst/>
          </a:prstGeom>
        </p:spPr>
        <p:txBody>
          <a:bodyPr wrap="square" lIns="0" tIns="0" rIns="0" bIns="0">
            <a:spAutoFit/>
          </a:bodyPr>
          <a:lstStyle>
            <a:defPPr>
              <a:defRPr lang="en-US"/>
            </a:defPPr>
            <a:lvl1pPr algn="ctr" fontAlgn="base">
              <a:lnSpc>
                <a:spcPct val="110000"/>
              </a:lnSpc>
              <a:spcBef>
                <a:spcPct val="50000"/>
              </a:spcBef>
              <a:spcAft>
                <a:spcPct val="0"/>
              </a:spcAft>
              <a:defRPr sz="1600" b="1">
                <a:solidFill>
                  <a:srgbClr val="00646E"/>
                </a:solidFill>
                <a:latin typeface="Arial" pitchFamily="34" charset="0"/>
                <a:ea typeface="ＭＳ Ｐゴシック" charset="-128"/>
              </a:defRPr>
            </a:lvl1pPr>
          </a:lstStyle>
          <a:p>
            <a:r>
              <a:rPr lang="en-US" sz="2400" dirty="0"/>
              <a:t>MindSphere</a:t>
            </a:r>
            <a:endParaRPr lang="en-US" dirty="0"/>
          </a:p>
        </p:txBody>
      </p:sp>
      <p:sp>
        <p:nvSpPr>
          <p:cNvPr id="74" name="Rectangle 28"/>
          <p:cNvSpPr>
            <a:spLocks/>
          </p:cNvSpPr>
          <p:nvPr/>
        </p:nvSpPr>
        <p:spPr bwMode="auto">
          <a:xfrm>
            <a:off x="7532348" y="3057440"/>
            <a:ext cx="677551" cy="343752"/>
          </a:xfrm>
          <a:prstGeom prst="rect">
            <a:avLst/>
          </a:prstGeom>
          <a:solidFill>
            <a:srgbClr val="4BB9B9"/>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5" name="Rectangle 27"/>
          <p:cNvSpPr>
            <a:spLocks/>
          </p:cNvSpPr>
          <p:nvPr/>
        </p:nvSpPr>
        <p:spPr bwMode="auto">
          <a:xfrm>
            <a:off x="7309674" y="3057440"/>
            <a:ext cx="222675" cy="343752"/>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76" name="Inhaltsplatzhalter 6"/>
          <p:cNvSpPr txBox="1">
            <a:spLocks/>
          </p:cNvSpPr>
          <p:nvPr/>
        </p:nvSpPr>
        <p:spPr>
          <a:xfrm>
            <a:off x="1821908" y="1142628"/>
            <a:ext cx="6410230" cy="5024173"/>
          </a:xfrm>
          <a:prstGeom prst="rect">
            <a:avLst/>
          </a:prstGeom>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endParaRPr lang="en-US" sz="1200" b="1" kern="0" dirty="0"/>
          </a:p>
        </p:txBody>
      </p:sp>
      <p:cxnSp>
        <p:nvCxnSpPr>
          <p:cNvPr id="77" name="Straight Connector 76"/>
          <p:cNvCxnSpPr/>
          <p:nvPr/>
        </p:nvCxnSpPr>
        <p:spPr bwMode="auto">
          <a:xfrm>
            <a:off x="2400213" y="3401193"/>
            <a:ext cx="6010483" cy="0"/>
          </a:xfrm>
          <a:prstGeom prst="line">
            <a:avLst/>
          </a:prstGeom>
          <a:solidFill>
            <a:schemeClr val="tx2"/>
          </a:solidFill>
          <a:ln w="9525" cap="flat" cmpd="sng" algn="ctr">
            <a:solidFill>
              <a:srgbClr val="BECDD7"/>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8" name="TextBox 77"/>
          <p:cNvSpPr txBox="1">
            <a:spLocks/>
          </p:cNvSpPr>
          <p:nvPr/>
        </p:nvSpPr>
        <p:spPr>
          <a:xfrm>
            <a:off x="815948" y="4926384"/>
            <a:ext cx="984636"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HW</a:t>
            </a:r>
            <a:endParaRPr lang="en-US" sz="1093" kern="0" dirty="0">
              <a:solidFill>
                <a:srgbClr val="000000"/>
              </a:solidFill>
              <a:latin typeface="Arial"/>
            </a:endParaRPr>
          </a:p>
        </p:txBody>
      </p:sp>
      <p:sp>
        <p:nvSpPr>
          <p:cNvPr id="79" name="TextBox 78"/>
          <p:cNvSpPr txBox="1">
            <a:spLocks/>
          </p:cNvSpPr>
          <p:nvPr/>
        </p:nvSpPr>
        <p:spPr>
          <a:xfrm>
            <a:off x="815948" y="4615686"/>
            <a:ext cx="1398734"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Operating System</a:t>
            </a:r>
            <a:endParaRPr lang="en-US" sz="1093" kern="0" dirty="0">
              <a:solidFill>
                <a:srgbClr val="000000"/>
              </a:solidFill>
              <a:latin typeface="Arial"/>
            </a:endParaRPr>
          </a:p>
        </p:txBody>
      </p:sp>
      <p:sp>
        <p:nvSpPr>
          <p:cNvPr id="80" name="TextBox 79"/>
          <p:cNvSpPr txBox="1">
            <a:spLocks/>
          </p:cNvSpPr>
          <p:nvPr/>
        </p:nvSpPr>
        <p:spPr>
          <a:xfrm>
            <a:off x="815948" y="4232878"/>
            <a:ext cx="1398734"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Virtual machine</a:t>
            </a:r>
            <a:endParaRPr lang="en-US" sz="1093" kern="0" dirty="0">
              <a:solidFill>
                <a:srgbClr val="000000"/>
              </a:solidFill>
              <a:latin typeface="Arial"/>
            </a:endParaRPr>
          </a:p>
        </p:txBody>
      </p:sp>
      <p:sp>
        <p:nvSpPr>
          <p:cNvPr id="81" name="TextBox 80"/>
          <p:cNvSpPr txBox="1">
            <a:spLocks/>
          </p:cNvSpPr>
          <p:nvPr/>
        </p:nvSpPr>
        <p:spPr>
          <a:xfrm>
            <a:off x="815949" y="3677158"/>
            <a:ext cx="1065131"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Databases</a:t>
            </a:r>
            <a:endParaRPr lang="en-US" sz="1093" kern="0" dirty="0">
              <a:solidFill>
                <a:srgbClr val="000000"/>
              </a:solidFill>
              <a:latin typeface="Arial"/>
            </a:endParaRPr>
          </a:p>
        </p:txBody>
      </p:sp>
      <p:sp>
        <p:nvSpPr>
          <p:cNvPr id="82" name="TextBox 81"/>
          <p:cNvSpPr txBox="1">
            <a:spLocks/>
          </p:cNvSpPr>
          <p:nvPr/>
        </p:nvSpPr>
        <p:spPr>
          <a:xfrm>
            <a:off x="815948" y="3877795"/>
            <a:ext cx="984636"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Security</a:t>
            </a:r>
            <a:endParaRPr lang="en-US" sz="1093" kern="0" dirty="0">
              <a:solidFill>
                <a:srgbClr val="000000"/>
              </a:solidFill>
              <a:latin typeface="Arial"/>
            </a:endParaRPr>
          </a:p>
        </p:txBody>
      </p:sp>
      <p:sp>
        <p:nvSpPr>
          <p:cNvPr id="83" name="TextBox 82"/>
          <p:cNvSpPr txBox="1">
            <a:spLocks/>
          </p:cNvSpPr>
          <p:nvPr/>
        </p:nvSpPr>
        <p:spPr>
          <a:xfrm>
            <a:off x="815949" y="3180303"/>
            <a:ext cx="1467925"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Apps / Services</a:t>
            </a:r>
            <a:endParaRPr lang="en-US" sz="1093" kern="0" dirty="0">
              <a:solidFill>
                <a:srgbClr val="000000"/>
              </a:solidFill>
              <a:latin typeface="Arial"/>
            </a:endParaRPr>
          </a:p>
        </p:txBody>
      </p:sp>
      <p:cxnSp>
        <p:nvCxnSpPr>
          <p:cNvPr id="84" name="Straight Connector 83"/>
          <p:cNvCxnSpPr/>
          <p:nvPr/>
        </p:nvCxnSpPr>
        <p:spPr bwMode="auto">
          <a:xfrm>
            <a:off x="2400213" y="4088698"/>
            <a:ext cx="6010483" cy="0"/>
          </a:xfrm>
          <a:prstGeom prst="line">
            <a:avLst/>
          </a:prstGeom>
          <a:solidFill>
            <a:schemeClr val="tx2"/>
          </a:solidFill>
          <a:ln w="9525" cap="flat" cmpd="sng" algn="ctr">
            <a:solidFill>
              <a:srgbClr val="BECDD7"/>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Straight Connector 84"/>
          <p:cNvCxnSpPr/>
          <p:nvPr/>
        </p:nvCxnSpPr>
        <p:spPr bwMode="auto">
          <a:xfrm>
            <a:off x="2400213" y="5163430"/>
            <a:ext cx="6010483" cy="0"/>
          </a:xfrm>
          <a:prstGeom prst="line">
            <a:avLst/>
          </a:prstGeom>
          <a:solidFill>
            <a:schemeClr val="tx2"/>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6" name="TextBox 13"/>
          <p:cNvSpPr txBox="1">
            <a:spLocks/>
          </p:cNvSpPr>
          <p:nvPr/>
        </p:nvSpPr>
        <p:spPr>
          <a:xfrm>
            <a:off x="815948" y="3459219"/>
            <a:ext cx="984636" cy="168188"/>
          </a:xfrm>
          <a:prstGeom prst="rect">
            <a:avLst/>
          </a:prstGeom>
          <a:noFill/>
        </p:spPr>
        <p:txBody>
          <a:bodyPr vert="horz" wrap="square" lIns="0" tIns="0" rIns="0" bIns="0" rtlCol="0" anchor="ctr">
            <a:spAutoFit/>
          </a:bodyPr>
          <a:lstStyle/>
          <a:p>
            <a:pPr defTabSz="714146">
              <a:spcBef>
                <a:spcPts val="234"/>
              </a:spcBef>
              <a:buClr>
                <a:srgbClr val="879BAA"/>
              </a:buClr>
            </a:pPr>
            <a:r>
              <a:rPr lang="en-US" sz="1093" b="1" kern="0" dirty="0">
                <a:solidFill>
                  <a:srgbClr val="000000"/>
                </a:solidFill>
                <a:latin typeface="Arial"/>
              </a:rPr>
              <a:t>Analytics</a:t>
            </a:r>
            <a:endParaRPr lang="en-US" sz="1093" kern="0" dirty="0">
              <a:solidFill>
                <a:srgbClr val="000000"/>
              </a:solidFill>
              <a:latin typeface="Arial"/>
            </a:endParaRPr>
          </a:p>
        </p:txBody>
      </p:sp>
      <p:cxnSp>
        <p:nvCxnSpPr>
          <p:cNvPr id="91" name="Straight Connector 26"/>
          <p:cNvCxnSpPr/>
          <p:nvPr/>
        </p:nvCxnSpPr>
        <p:spPr bwMode="auto">
          <a:xfrm flipV="1">
            <a:off x="6888597" y="3006057"/>
            <a:ext cx="0" cy="3204588"/>
          </a:xfrm>
          <a:prstGeom prst="line">
            <a:avLst/>
          </a:prstGeom>
          <a:solidFill>
            <a:schemeClr val="tx2"/>
          </a:solidFill>
          <a:ln w="9525" cap="flat" cmpd="sng" algn="ctr">
            <a:solidFill>
              <a:srgbClr val="BECDD7"/>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2" name="TextBox 18"/>
          <p:cNvSpPr txBox="1">
            <a:spLocks/>
          </p:cNvSpPr>
          <p:nvPr/>
        </p:nvSpPr>
        <p:spPr>
          <a:xfrm>
            <a:off x="7279846" y="5705016"/>
            <a:ext cx="929508" cy="504562"/>
          </a:xfrm>
          <a:prstGeom prst="rect">
            <a:avLst/>
          </a:prstGeom>
          <a:noFill/>
        </p:spPr>
        <p:txBody>
          <a:bodyPr vert="horz" wrap="square" lIns="0" tIns="0" rIns="0" bIns="0" rtlCol="0">
            <a:spAutoFit/>
          </a:bodyPr>
          <a:lstStyle/>
          <a:p>
            <a:pPr algn="ctr" defTabSz="714146">
              <a:spcBef>
                <a:spcPts val="234"/>
              </a:spcBef>
              <a:buClr>
                <a:srgbClr val="879BAA"/>
              </a:buClr>
            </a:pPr>
            <a:r>
              <a:rPr lang="en-US" sz="1093" b="1" kern="0" dirty="0">
                <a:solidFill>
                  <a:srgbClr val="000000"/>
                </a:solidFill>
                <a:latin typeface="Arial"/>
              </a:rPr>
              <a:t>Agent based device connectivity</a:t>
            </a:r>
          </a:p>
        </p:txBody>
      </p:sp>
      <p:sp>
        <p:nvSpPr>
          <p:cNvPr id="93" name="Rectangle 28"/>
          <p:cNvSpPr>
            <a:spLocks/>
          </p:cNvSpPr>
          <p:nvPr/>
        </p:nvSpPr>
        <p:spPr bwMode="auto">
          <a:xfrm>
            <a:off x="7309673" y="5495720"/>
            <a:ext cx="899681" cy="143448"/>
          </a:xfrm>
          <a:prstGeom prst="rect">
            <a:avLst/>
          </a:prstGeom>
          <a:solidFill>
            <a:srgbClr val="00646E"/>
          </a:solidFill>
          <a:ln w="9525">
            <a:noFill/>
            <a:miter lim="800000"/>
            <a:headEnd/>
            <a:tailEnd/>
          </a:ln>
          <a:effectLst>
            <a:outerShdw blurRad="107950" dist="12700" dir="5400000" algn="ctr">
              <a:srgbClr val="000000"/>
            </a:outerShdw>
          </a:effectLst>
          <a:extLst/>
        </p:spPr>
        <p:txBody>
          <a:bodyPr wrap="square" lIns="108000" tIns="54000" rIns="108000" bIns="54000" numCol="1" spcCol="72000" rtlCol="0" anchor="ctr">
            <a:noAutofit/>
          </a:bodyPr>
          <a:lstStyle/>
          <a:p>
            <a:pPr algn="ctr">
              <a:spcBef>
                <a:spcPct val="0"/>
              </a:spcBef>
              <a:buFont typeface="Wingdings" charset="0"/>
              <a:buNone/>
            </a:pPr>
            <a:endParaRPr lang="en-US" sz="1200" dirty="0">
              <a:solidFill>
                <a:schemeClr val="bg1"/>
              </a:solidFill>
            </a:endParaRPr>
          </a:p>
        </p:txBody>
      </p:sp>
      <p:sp>
        <p:nvSpPr>
          <p:cNvPr id="94" name="TextBox 18"/>
          <p:cNvSpPr txBox="1">
            <a:spLocks/>
          </p:cNvSpPr>
          <p:nvPr/>
        </p:nvSpPr>
        <p:spPr>
          <a:xfrm>
            <a:off x="7390039" y="5286614"/>
            <a:ext cx="738946" cy="144207"/>
          </a:xfrm>
          <a:prstGeom prst="rect">
            <a:avLst/>
          </a:prstGeom>
          <a:noFill/>
        </p:spPr>
        <p:txBody>
          <a:bodyPr vert="horz" wrap="square" lIns="0" tIns="0" rIns="0" bIns="0" rtlCol="0">
            <a:spAutoFit/>
          </a:bodyPr>
          <a:lstStyle/>
          <a:p>
            <a:pPr algn="ctr" defTabSz="714146">
              <a:spcBef>
                <a:spcPts val="234"/>
              </a:spcBef>
              <a:buClr>
                <a:srgbClr val="879BAA"/>
              </a:buClr>
            </a:pPr>
            <a:r>
              <a:rPr lang="en-US" sz="937" b="1" kern="0" dirty="0">
                <a:solidFill>
                  <a:srgbClr val="000000"/>
                </a:solidFill>
                <a:latin typeface="Arial"/>
              </a:rPr>
              <a:t>+</a:t>
            </a:r>
            <a:endParaRPr lang="en-US" sz="937" kern="0" dirty="0">
              <a:solidFill>
                <a:srgbClr val="000000"/>
              </a:solidFill>
              <a:latin typeface="Arial"/>
            </a:endParaRPr>
          </a:p>
        </p:txBody>
      </p:sp>
      <p:sp>
        <p:nvSpPr>
          <p:cNvPr id="37" name="Textfeld 13"/>
          <p:cNvSpPr txBox="1"/>
          <p:nvPr/>
        </p:nvSpPr>
        <p:spPr>
          <a:xfrm>
            <a:off x="9835034" y="3419327"/>
            <a:ext cx="1548000" cy="360000"/>
          </a:xfrm>
          <a:prstGeom prst="rect">
            <a:avLst/>
          </a:prstGeom>
          <a:solidFill>
            <a:srgbClr val="4BB9B9"/>
          </a:solidFill>
          <a:ln w="9525">
            <a:noFill/>
            <a:miter lim="800000"/>
            <a:headEnd/>
            <a:tailEnd/>
          </a:ln>
          <a:effectLst>
            <a:outerShdw blurRad="107950" dist="12700" dir="5400000" algn="ctr">
              <a:srgbClr val="000000"/>
            </a:outerShdw>
          </a:effectLst>
        </p:spPr>
        <p:txBody>
          <a:bodyPr wrap="square" lIns="108000" tIns="54000" rIns="108000" bIns="54000" numCol="1" spcCol="72000" rtlCol="0" anchor="ctr">
            <a:noAutofit/>
          </a:bodyPr>
          <a:lstStyle>
            <a:defPPr>
              <a:defRPr lang="de-DE"/>
            </a:defPPr>
            <a:lvl1pPr algn="ctr">
              <a:spcBef>
                <a:spcPct val="0"/>
              </a:spcBef>
              <a:buFont typeface="Wingdings" charset="0"/>
              <a:buNone/>
              <a:defRPr sz="1200" b="1">
                <a:solidFill>
                  <a:schemeClr val="bg1"/>
                </a:solidFill>
              </a:defRPr>
            </a:lvl1pPr>
          </a:lstStyle>
          <a:p>
            <a:r>
              <a:rPr lang="en-US" b="0" dirty="0"/>
              <a:t>User managed</a:t>
            </a:r>
          </a:p>
        </p:txBody>
      </p:sp>
      <p:sp>
        <p:nvSpPr>
          <p:cNvPr id="38" name="Textfeld 83"/>
          <p:cNvSpPr txBox="1"/>
          <p:nvPr/>
        </p:nvSpPr>
        <p:spPr>
          <a:xfrm>
            <a:off x="9847641" y="3882662"/>
            <a:ext cx="1548000" cy="360000"/>
          </a:xfrm>
          <a:prstGeom prst="rect">
            <a:avLst/>
          </a:prstGeom>
          <a:solidFill>
            <a:srgbClr val="00646E"/>
          </a:solidFill>
          <a:ln w="9525">
            <a:noFill/>
            <a:miter lim="800000"/>
            <a:headEnd/>
            <a:tailEnd/>
          </a:ln>
          <a:effectLst>
            <a:outerShdw blurRad="107950" dist="12700" dir="5400000" algn="ctr">
              <a:srgbClr val="000000"/>
            </a:outerShdw>
          </a:effectLst>
        </p:spPr>
        <p:txBody>
          <a:bodyPr wrap="square" lIns="108000" tIns="54000" rIns="108000" bIns="54000" numCol="1" spcCol="72000" rtlCol="0" anchor="ctr">
            <a:noAutofit/>
          </a:bodyPr>
          <a:lstStyle>
            <a:defPPr>
              <a:defRPr lang="de-DE"/>
            </a:defPPr>
            <a:lvl1pPr algn="ctr">
              <a:spcBef>
                <a:spcPct val="0"/>
              </a:spcBef>
              <a:buFont typeface="Wingdings" charset="0"/>
              <a:buNone/>
              <a:defRPr sz="1600" b="1">
                <a:solidFill>
                  <a:schemeClr val="bg1"/>
                </a:solidFill>
              </a:defRPr>
            </a:lvl1pPr>
          </a:lstStyle>
          <a:p>
            <a:r>
              <a:rPr lang="en-US" sz="1200" b="0" dirty="0"/>
              <a:t>Provider managed</a:t>
            </a:r>
          </a:p>
        </p:txBody>
      </p:sp>
      <p:sp>
        <p:nvSpPr>
          <p:cNvPr id="3" name="Title 2">
            <a:extLst>
              <a:ext uri="{FF2B5EF4-FFF2-40B4-BE49-F238E27FC236}">
                <a16:creationId xmlns:a16="http://schemas.microsoft.com/office/drawing/2014/main" id="{1BD5D90D-9040-4004-A048-CED769324DA3}"/>
              </a:ext>
            </a:extLst>
          </p:cNvPr>
          <p:cNvSpPr>
            <a:spLocks noGrp="1"/>
          </p:cNvSpPr>
          <p:nvPr>
            <p:ph type="title"/>
          </p:nvPr>
        </p:nvSpPr>
        <p:spPr>
          <a:xfrm>
            <a:off x="0" y="0"/>
            <a:ext cx="12192000" cy="1272640"/>
          </a:xfrm>
        </p:spPr>
        <p:txBody>
          <a:bodyPr/>
          <a:lstStyle/>
          <a:p>
            <a:r>
              <a:rPr lang="en-US" kern="1200" dirty="0" err="1"/>
              <a:t>MindSphere</a:t>
            </a:r>
            <a:r>
              <a:rPr lang="en-US" kern="1200" dirty="0"/>
              <a:t> is an end to end IoT operating system</a:t>
            </a:r>
            <a:br>
              <a:rPr lang="en-US" kern="1200" dirty="0"/>
            </a:br>
            <a:r>
              <a:rPr lang="en-US" kern="1200" dirty="0"/>
              <a:t>that enables a partner ecosystem</a:t>
            </a:r>
            <a:br>
              <a:rPr lang="en-US" kern="1200" dirty="0"/>
            </a:br>
            <a:r>
              <a:rPr lang="en-US" sz="1799" dirty="0">
                <a:solidFill>
                  <a:srgbClr val="4BB9B9"/>
                </a:solidFill>
              </a:rPr>
              <a:t>Generic overview of different cloud models</a:t>
            </a:r>
            <a:br>
              <a:rPr lang="en-US" sz="1799" dirty="0">
                <a:solidFill>
                  <a:srgbClr val="4BB9B9"/>
                </a:solidFill>
              </a:rPr>
            </a:br>
            <a:br>
              <a:rPr lang="en-US" sz="1799" dirty="0">
                <a:solidFill>
                  <a:srgbClr val="4BB9B9"/>
                </a:solidFill>
              </a:rPr>
            </a:br>
            <a:br>
              <a:rPr lang="en-US" dirty="0">
                <a:solidFill>
                  <a:schemeClr val="tx1"/>
                </a:solidFill>
                <a:ea typeface="+mn-ea"/>
              </a:rPr>
            </a:br>
            <a:br>
              <a:rPr lang="en-US" dirty="0">
                <a:solidFill>
                  <a:schemeClr val="tx1"/>
                </a:solidFill>
                <a:ea typeface="+mn-ea"/>
              </a:rPr>
            </a:br>
            <a:br>
              <a:rPr lang="en-US" dirty="0">
                <a:solidFill>
                  <a:schemeClr val="tx1"/>
                </a:solidFill>
                <a:ea typeface="+mn-ea"/>
              </a:rPr>
            </a:br>
            <a:endParaRPr lang="de-DE" dirty="0">
              <a:solidFill>
                <a:schemeClr val="tx1"/>
              </a:solidFill>
              <a:ea typeface="+mn-ea"/>
            </a:endParaRPr>
          </a:p>
        </p:txBody>
      </p:sp>
    </p:spTree>
    <p:extLst>
      <p:ext uri="{BB962C8B-B14F-4D97-AF65-F5344CB8AC3E}">
        <p14:creationId xmlns:p14="http://schemas.microsoft.com/office/powerpoint/2010/main" val="329191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de-DE" b="0" dirty="0"/>
              <a:t>Demonstration</a:t>
            </a:r>
            <a:endParaRPr lang="en-US" b="0"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870" y="2934119"/>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281"/>
          <p:cNvSpPr>
            <a:spLocks/>
          </p:cNvSpPr>
          <p:nvPr/>
        </p:nvSpPr>
        <p:spPr bwMode="gray">
          <a:xfrm>
            <a:off x="2418456" y="1384800"/>
            <a:ext cx="8470429" cy="417874"/>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Onboarding the Agent</a:t>
            </a:r>
          </a:p>
        </p:txBody>
      </p:sp>
      <p:sp>
        <p:nvSpPr>
          <p:cNvPr id="5" name="Rechteck 281"/>
          <p:cNvSpPr>
            <a:spLocks/>
          </p:cNvSpPr>
          <p:nvPr/>
        </p:nvSpPr>
        <p:spPr bwMode="gray">
          <a:xfrm>
            <a:off x="2418456" y="1919999"/>
            <a:ext cx="8470428"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Key rotation</a:t>
            </a:r>
          </a:p>
        </p:txBody>
      </p:sp>
      <p:sp>
        <p:nvSpPr>
          <p:cNvPr id="14" name="Pentagon 13"/>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20" name="Rectangle 19"/>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21" name="Down Arrow 20"/>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704899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639682" y="3043277"/>
            <a:ext cx="5976664" cy="2232248"/>
            <a:chOff x="2353865" y="2508565"/>
            <a:chExt cx="5976664" cy="2232248"/>
          </a:xfrm>
          <a:solidFill>
            <a:srgbClr val="2387AA"/>
          </a:solidFill>
        </p:grpSpPr>
        <p:sp>
          <p:nvSpPr>
            <p:cNvPr id="40" name="Abgerundetes Rechteck 2"/>
            <p:cNvSpPr/>
            <p:nvPr/>
          </p:nvSpPr>
          <p:spPr bwMode="auto">
            <a:xfrm>
              <a:off x="2353865" y="2508565"/>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a:solidFill>
                    <a:schemeClr val="bg1"/>
                  </a:solidFill>
                </a:rPr>
                <a:t>Hands-on</a:t>
              </a: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6808338" y="2935627"/>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br>
              <a:rPr lang="de-DE" dirty="0"/>
            </a:br>
            <a:r>
              <a:rPr lang="en-US" b="0" i="1" u="sng" dirty="0"/>
              <a:t>Hands-On Exercise 4: Onboarding the Agent</a:t>
            </a:r>
          </a:p>
        </p:txBody>
      </p:sp>
      <p:sp>
        <p:nvSpPr>
          <p:cNvPr id="282" name="Rechteck 281"/>
          <p:cNvSpPr>
            <a:spLocks/>
          </p:cNvSpPr>
          <p:nvPr/>
        </p:nvSpPr>
        <p:spPr bwMode="gray">
          <a:xfrm>
            <a:off x="2639683" y="1384800"/>
            <a:ext cx="8249202"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Task 1: Onboarding the agent</a:t>
            </a: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4408" y="3003324"/>
            <a:ext cx="2645600" cy="2646978"/>
          </a:xfrm>
          <a:prstGeom prst="rect">
            <a:avLst/>
          </a:prstGeom>
        </p:spPr>
      </p:pic>
      <p:sp>
        <p:nvSpPr>
          <p:cNvPr id="9" name="Rechteck 281"/>
          <p:cNvSpPr>
            <a:spLocks/>
          </p:cNvSpPr>
          <p:nvPr/>
        </p:nvSpPr>
        <p:spPr bwMode="gray">
          <a:xfrm>
            <a:off x="2639682" y="1919999"/>
            <a:ext cx="8249202"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Task 2: Key rotation</a:t>
            </a:r>
          </a:p>
        </p:txBody>
      </p:sp>
      <p:sp>
        <p:nvSpPr>
          <p:cNvPr id="10" name="Pentagon 9"/>
          <p:cNvSpPr/>
          <p:nvPr/>
        </p:nvSpPr>
        <p:spPr bwMode="auto">
          <a:xfrm>
            <a:off x="551336" y="2724219"/>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Onboarding the Agent</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3380250"/>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Provisioning</a:t>
            </a:r>
            <a:r>
              <a:rPr lang="de-DE" sz="1600" dirty="0">
                <a:ea typeface="Arial Unicode MS" panose="020B0604020202020204" pitchFamily="34" charset="-128"/>
                <a:cs typeface="Arial Unicode MS" panose="020B0604020202020204" pitchFamily="34" charset="-128"/>
              </a:rPr>
              <a:t> an Agent</a:t>
            </a:r>
          </a:p>
        </p:txBody>
      </p:sp>
      <p:sp>
        <p:nvSpPr>
          <p:cNvPr id="16" name="Rectangle 15"/>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7" name="Down Arrow 16"/>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360435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en-US" b="0" dirty="0"/>
              <a:t>Acquiring an agent access token</a:t>
            </a:r>
          </a:p>
        </p:txBody>
      </p:sp>
      <p:sp>
        <p:nvSpPr>
          <p:cNvPr id="3" name="Pentagon 2"/>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Acquiring an Access Token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2" name="Rechteck 2"/>
          <p:cNvSpPr/>
          <p:nvPr/>
        </p:nvSpPr>
        <p:spPr>
          <a:xfrm>
            <a:off x="2506747" y="1372238"/>
            <a:ext cx="9505950" cy="923330"/>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Each </a:t>
            </a:r>
            <a:r>
              <a:rPr lang="en-US" dirty="0" err="1"/>
              <a:t>onboarded</a:t>
            </a:r>
            <a:r>
              <a:rPr lang="en-US" dirty="0"/>
              <a:t> agent is required to get an access token in order to use any services offered by </a:t>
            </a:r>
            <a:r>
              <a:rPr lang="en-US" dirty="0" err="1"/>
              <a:t>MindSphere</a:t>
            </a:r>
            <a:r>
              <a:rPr lang="en-US" dirty="0"/>
              <a:t>. </a:t>
            </a:r>
            <a:r>
              <a:rPr lang="en-US" dirty="0" err="1"/>
              <a:t>MindSphere</a:t>
            </a:r>
            <a:r>
              <a:rPr lang="en-US" dirty="0"/>
              <a:t> grants access tokens to clients for which token generation and grants comply with the rules of the OAuth 2.0 authorization framework.</a:t>
            </a:r>
            <a:endParaRPr lang="en-US" spc="-70" dirty="0">
              <a:solidFill>
                <a:schemeClr val="dk1"/>
              </a:solidFill>
              <a:latin typeface="Arial" panose="020B0604020202020204" pitchFamily="34" charset="0"/>
              <a:ea typeface="Siemens Sans" charset="0"/>
              <a:cs typeface="Arial" panose="020B0604020202020204" pitchFamily="34" charset="0"/>
            </a:endParaRPr>
          </a:p>
        </p:txBody>
      </p:sp>
      <p:sp>
        <p:nvSpPr>
          <p:cNvPr id="13" name="Rechteck 2"/>
          <p:cNvSpPr/>
          <p:nvPr/>
        </p:nvSpPr>
        <p:spPr>
          <a:xfrm>
            <a:off x="2517261" y="2587162"/>
            <a:ext cx="9505950" cy="1754326"/>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de-DE" altLang="de-DE" dirty="0" err="1">
                <a:latin typeface="Arial" panose="020B0604020202020204" pitchFamily="34" charset="0"/>
                <a:ea typeface="Siemens Sans regular"/>
              </a:rPr>
              <a:t>MindSphere</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receives</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token</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requests</a:t>
            </a:r>
            <a:r>
              <a:rPr lang="de-DE" altLang="de-DE" dirty="0">
                <a:latin typeface="Arial" panose="020B0604020202020204" pitchFamily="34" charset="0"/>
                <a:ea typeface="Siemens Sans regular"/>
              </a:rPr>
              <a:t> (</a:t>
            </a:r>
            <a:r>
              <a:rPr lang="de-DE" altLang="de-DE" sz="1600" dirty="0">
                <a:latin typeface="Courier New" panose="02070309020205020404" pitchFamily="49" charset="0"/>
                <a:ea typeface="Siemens Sans regular"/>
                <a:cs typeface="Courier New" panose="02070309020205020404" pitchFamily="49" charset="0"/>
              </a:rPr>
              <a:t>HTTP POST</a:t>
            </a:r>
            <a:r>
              <a:rPr lang="de-DE" altLang="de-DE" dirty="0">
                <a:ea typeface="Siemens Sans regular"/>
              </a:rPr>
              <a:t>) </a:t>
            </a:r>
            <a:r>
              <a:rPr lang="de-DE" altLang="de-DE" dirty="0" err="1">
                <a:ea typeface="Siemens Sans regular"/>
              </a:rPr>
              <a:t>from</a:t>
            </a:r>
            <a:r>
              <a:rPr lang="de-DE" altLang="de-DE" dirty="0">
                <a:ea typeface="Siemens Sans regular"/>
              </a:rPr>
              <a:t> </a:t>
            </a:r>
            <a:r>
              <a:rPr lang="de-DE" altLang="de-DE" dirty="0" err="1">
                <a:ea typeface="Siemens Sans regular"/>
              </a:rPr>
              <a:t>clients</a:t>
            </a:r>
            <a:r>
              <a:rPr lang="de-DE" altLang="de-DE" dirty="0">
                <a:ea typeface="Siemens Sans regular"/>
              </a:rPr>
              <a:t> </a:t>
            </a:r>
            <a:r>
              <a:rPr lang="de-DE" altLang="de-DE" dirty="0" err="1">
                <a:ea typeface="Siemens Sans regular"/>
              </a:rPr>
              <a:t>and</a:t>
            </a:r>
            <a:r>
              <a:rPr lang="de-DE" altLang="de-DE" dirty="0">
                <a:ea typeface="Siemens Sans regular"/>
              </a:rPr>
              <a:t> </a:t>
            </a:r>
            <a:r>
              <a:rPr lang="de-DE" altLang="de-DE" dirty="0" err="1">
                <a:ea typeface="Siemens Sans regular"/>
              </a:rPr>
              <a:t>grants</a:t>
            </a:r>
            <a:r>
              <a:rPr lang="de-DE" altLang="de-DE" dirty="0">
                <a:ea typeface="Siemens Sans regular"/>
              </a:rPr>
              <a:t> </a:t>
            </a:r>
            <a:r>
              <a:rPr lang="de-DE" altLang="de-DE" dirty="0" err="1">
                <a:ea typeface="Siemens Sans regular"/>
              </a:rPr>
              <a:t>access</a:t>
            </a:r>
            <a:r>
              <a:rPr lang="de-DE" altLang="de-DE" dirty="0">
                <a:ea typeface="Siemens Sans regular"/>
              </a:rPr>
              <a:t> </a:t>
            </a:r>
            <a:r>
              <a:rPr lang="de-DE" altLang="de-DE" dirty="0" err="1">
                <a:ea typeface="Siemens Sans regular"/>
              </a:rPr>
              <a:t>tokens</a:t>
            </a:r>
            <a:r>
              <a:rPr lang="de-DE" altLang="de-DE" dirty="0">
                <a:ea typeface="Siemens Sans regular"/>
              </a:rPr>
              <a:t> back </a:t>
            </a:r>
            <a:r>
              <a:rPr lang="de-DE" altLang="de-DE" dirty="0" err="1">
                <a:ea typeface="Siemens Sans regular"/>
              </a:rPr>
              <a:t>to</a:t>
            </a:r>
            <a:r>
              <a:rPr lang="de-DE" altLang="de-DE" dirty="0">
                <a:ea typeface="Siemens Sans regular"/>
              </a:rPr>
              <a:t> </a:t>
            </a:r>
            <a:r>
              <a:rPr lang="de-DE" altLang="de-DE" dirty="0" err="1">
                <a:ea typeface="Siemens Sans regular"/>
              </a:rPr>
              <a:t>them</a:t>
            </a:r>
            <a:r>
              <a:rPr lang="de-DE" altLang="de-DE" dirty="0">
                <a:ea typeface="Siemens Sans regular"/>
              </a:rPr>
              <a:t> (</a:t>
            </a:r>
            <a:r>
              <a:rPr lang="de-DE" altLang="de-DE" sz="1600" dirty="0">
                <a:latin typeface="Courier New" panose="02070309020205020404" pitchFamily="49" charset="0"/>
                <a:ea typeface="Siemens Sans regular"/>
                <a:cs typeface="Courier New" panose="02070309020205020404" pitchFamily="49" charset="0"/>
              </a:rPr>
              <a:t>HTTP 200 OK</a:t>
            </a:r>
            <a:r>
              <a:rPr lang="de-DE" altLang="de-DE" dirty="0">
                <a:ea typeface="Siemens Sans regular"/>
              </a:rPr>
              <a:t>). </a:t>
            </a:r>
            <a:r>
              <a:rPr lang="de-DE" altLang="de-DE" dirty="0" err="1">
                <a:ea typeface="Siemens Sans regular"/>
              </a:rPr>
              <a:t>Before</a:t>
            </a:r>
            <a:r>
              <a:rPr lang="de-DE" altLang="de-DE" dirty="0">
                <a:ea typeface="Siemens Sans regular"/>
              </a:rPr>
              <a:t> </a:t>
            </a:r>
            <a:r>
              <a:rPr lang="de-DE" altLang="de-DE" dirty="0" err="1">
                <a:ea typeface="Siemens Sans regular"/>
              </a:rPr>
              <a:t>granting</a:t>
            </a:r>
            <a:r>
              <a:rPr lang="de-DE" altLang="de-DE" dirty="0">
                <a:ea typeface="Siemens Sans regular"/>
              </a:rPr>
              <a:t> an </a:t>
            </a:r>
            <a:r>
              <a:rPr lang="de-DE" altLang="de-DE" dirty="0" err="1">
                <a:ea typeface="Siemens Sans regular"/>
              </a:rPr>
              <a:t>access</a:t>
            </a:r>
            <a:r>
              <a:rPr lang="de-DE" altLang="de-DE" dirty="0">
                <a:ea typeface="Siemens Sans regular"/>
              </a:rPr>
              <a:t> </a:t>
            </a:r>
            <a:r>
              <a:rPr lang="de-DE" altLang="de-DE" dirty="0" err="1">
                <a:ea typeface="Siemens Sans regular"/>
              </a:rPr>
              <a:t>token</a:t>
            </a:r>
            <a:r>
              <a:rPr lang="de-DE" altLang="de-DE" dirty="0">
                <a:ea typeface="Siemens Sans regular"/>
              </a:rPr>
              <a:t>, </a:t>
            </a:r>
            <a:r>
              <a:rPr lang="de-DE" altLang="de-DE" dirty="0" err="1">
                <a:ea typeface="Siemens Sans regular"/>
              </a:rPr>
              <a:t>the</a:t>
            </a:r>
            <a:r>
              <a:rPr lang="de-DE" altLang="de-DE" dirty="0">
                <a:ea typeface="Siemens Sans regular"/>
              </a:rPr>
              <a:t> Access Token </a:t>
            </a:r>
            <a:r>
              <a:rPr lang="de-DE" altLang="de-DE" dirty="0" err="1">
                <a:ea typeface="Siemens Sans regular"/>
              </a:rPr>
              <a:t>service</a:t>
            </a:r>
            <a:r>
              <a:rPr lang="de-DE" altLang="de-DE" dirty="0">
                <a:ea typeface="Siemens Sans regular"/>
              </a:rPr>
              <a:t> </a:t>
            </a:r>
            <a:r>
              <a:rPr lang="de-DE" altLang="de-DE" dirty="0" err="1">
                <a:ea typeface="Siemens Sans regular"/>
              </a:rPr>
              <a:t>performs</a:t>
            </a:r>
            <a:r>
              <a:rPr lang="de-DE" altLang="de-DE" dirty="0">
                <a:ea typeface="Siemens Sans regular"/>
              </a:rPr>
              <a:t> </a:t>
            </a:r>
            <a:r>
              <a:rPr lang="de-DE" altLang="de-DE" dirty="0" err="1">
                <a:ea typeface="Siemens Sans regular"/>
              </a:rPr>
              <a:t>the</a:t>
            </a:r>
            <a:r>
              <a:rPr lang="de-DE" altLang="de-DE" dirty="0">
                <a:ea typeface="Siemens Sans regular"/>
              </a:rPr>
              <a:t> </a:t>
            </a:r>
            <a:r>
              <a:rPr lang="de-DE" altLang="de-DE" dirty="0" err="1">
                <a:ea typeface="Siemens Sans regular"/>
              </a:rPr>
              <a:t>following</a:t>
            </a:r>
            <a:r>
              <a:rPr lang="de-DE" altLang="de-DE" dirty="0">
                <a:ea typeface="Siemens Sans regular"/>
              </a:rPr>
              <a:t> </a:t>
            </a:r>
            <a:r>
              <a:rPr lang="de-DE" altLang="de-DE" dirty="0" err="1">
                <a:ea typeface="Siemens Sans regular"/>
              </a:rPr>
              <a:t>checks</a:t>
            </a:r>
            <a:r>
              <a:rPr lang="de-DE" altLang="de-DE" dirty="0">
                <a:ea typeface="Siemens Sans regular"/>
              </a:rPr>
              <a:t>:</a:t>
            </a:r>
            <a:endParaRPr lang="de-DE" altLang="de-DE" sz="800" dirty="0">
              <a:latin typeface="Arial" panose="020B0604020202020204" pitchFamily="34" charset="0"/>
            </a:endParaRPr>
          </a:p>
          <a:p>
            <a:pPr lvl="0" eaLnBrk="0" fontAlgn="base" hangingPunct="0">
              <a:spcBef>
                <a:spcPct val="0"/>
              </a:spcBef>
              <a:spcAft>
                <a:spcPct val="0"/>
              </a:spcAft>
              <a:buFontTx/>
              <a:buAutoNum type="arabicPeriod"/>
            </a:pPr>
            <a:r>
              <a:rPr lang="de-DE" altLang="de-DE" dirty="0">
                <a:latin typeface="Arial" panose="020B0604020202020204" pitchFamily="34" charset="0"/>
                <a:ea typeface="Siemens Sans regular"/>
              </a:rPr>
              <a:t>The </a:t>
            </a:r>
            <a:r>
              <a:rPr lang="de-DE" altLang="de-DE" dirty="0" err="1">
                <a:latin typeface="Arial" panose="020B0604020202020204" pitchFamily="34" charset="0"/>
                <a:ea typeface="Siemens Sans regular"/>
              </a:rPr>
              <a:t>token</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request</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contains</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mandatory</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and</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expected</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headers</a:t>
            </a:r>
            <a:r>
              <a:rPr lang="de-DE" altLang="de-DE" dirty="0">
                <a:latin typeface="Arial" panose="020B0604020202020204" pitchFamily="34" charset="0"/>
                <a:ea typeface="Siemens Sans regular"/>
              </a:rPr>
              <a:t>.</a:t>
            </a:r>
          </a:p>
          <a:p>
            <a:pPr lvl="0" eaLnBrk="0" fontAlgn="base" hangingPunct="0">
              <a:spcBef>
                <a:spcPct val="0"/>
              </a:spcBef>
              <a:spcAft>
                <a:spcPct val="0"/>
              </a:spcAft>
              <a:buFontTx/>
              <a:buAutoNum type="arabicPeriod" startAt="2"/>
            </a:pPr>
            <a:r>
              <a:rPr lang="de-DE" altLang="de-DE" dirty="0">
                <a:latin typeface="Arial" panose="020B0604020202020204" pitchFamily="34" charset="0"/>
                <a:ea typeface="Siemens Sans regular"/>
              </a:rPr>
              <a:t>The </a:t>
            </a:r>
            <a:r>
              <a:rPr lang="de-DE" altLang="de-DE" dirty="0" err="1">
                <a:latin typeface="Arial" panose="020B0604020202020204" pitchFamily="34" charset="0"/>
                <a:ea typeface="Siemens Sans regular"/>
              </a:rPr>
              <a:t>client</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is</a:t>
            </a:r>
            <a:r>
              <a:rPr lang="de-DE" altLang="de-DE" dirty="0">
                <a:latin typeface="Arial" panose="020B0604020202020204" pitchFamily="34" charset="0"/>
                <a:ea typeface="Siemens Sans regular"/>
              </a:rPr>
              <a:t> a </a:t>
            </a:r>
            <a:r>
              <a:rPr lang="de-DE" altLang="de-DE" dirty="0" err="1">
                <a:latin typeface="Arial" panose="020B0604020202020204" pitchFamily="34" charset="0"/>
                <a:ea typeface="Siemens Sans regular"/>
              </a:rPr>
              <a:t>known</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client</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exists</a:t>
            </a:r>
            <a:r>
              <a:rPr lang="de-DE" altLang="de-DE" dirty="0">
                <a:latin typeface="Arial" panose="020B0604020202020204" pitchFamily="34" charset="0"/>
                <a:ea typeface="Siemens Sans regular"/>
              </a:rPr>
              <a:t> in </a:t>
            </a:r>
            <a:r>
              <a:rPr lang="de-DE" altLang="de-DE" dirty="0" err="1">
                <a:latin typeface="Arial" panose="020B0604020202020204" pitchFamily="34" charset="0"/>
                <a:ea typeface="Siemens Sans regular"/>
              </a:rPr>
              <a:t>the</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database</a:t>
            </a:r>
            <a:r>
              <a:rPr lang="de-DE" altLang="de-DE" dirty="0">
                <a:latin typeface="Arial" panose="020B0604020202020204" pitchFamily="34" charset="0"/>
                <a:ea typeface="Siemens Sans regular"/>
              </a:rPr>
              <a:t>).</a:t>
            </a:r>
          </a:p>
          <a:p>
            <a:pPr lvl="0" eaLnBrk="0" fontAlgn="base" hangingPunct="0">
              <a:spcBef>
                <a:spcPct val="0"/>
              </a:spcBef>
              <a:spcAft>
                <a:spcPct val="0"/>
              </a:spcAft>
              <a:buFontTx/>
              <a:buAutoNum type="arabicPeriod" startAt="3"/>
            </a:pPr>
            <a:r>
              <a:rPr lang="de-DE" altLang="de-DE" dirty="0">
                <a:latin typeface="Arial" panose="020B0604020202020204" pitchFamily="34" charset="0"/>
                <a:ea typeface="Siemens Sans regular"/>
              </a:rPr>
              <a:t>The </a:t>
            </a:r>
            <a:r>
              <a:rPr lang="de-DE" altLang="de-DE" dirty="0" err="1">
                <a:latin typeface="Arial" panose="020B0604020202020204" pitchFamily="34" charset="0"/>
                <a:ea typeface="Siemens Sans regular"/>
              </a:rPr>
              <a:t>client</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status</a:t>
            </a:r>
            <a:r>
              <a:rPr lang="de-DE" altLang="de-DE" dirty="0">
                <a:latin typeface="Arial" panose="020B0604020202020204" pitchFamily="34" charset="0"/>
                <a:ea typeface="Siemens Sans regular"/>
              </a:rPr>
              <a:t> </a:t>
            </a:r>
            <a:r>
              <a:rPr lang="de-DE" altLang="de-DE" dirty="0" err="1">
                <a:latin typeface="Arial" panose="020B0604020202020204" pitchFamily="34" charset="0"/>
                <a:ea typeface="Siemens Sans regular"/>
              </a:rPr>
              <a:t>is</a:t>
            </a:r>
            <a:r>
              <a:rPr lang="de-DE" altLang="de-DE" dirty="0">
                <a:latin typeface="Arial" panose="020B0604020202020204" pitchFamily="34" charset="0"/>
                <a:ea typeface="Siemens Sans regular"/>
              </a:rPr>
              <a:t> </a:t>
            </a:r>
            <a:r>
              <a:rPr lang="de-DE" altLang="de-DE" sz="1600" b="1" dirty="0">
                <a:latin typeface="Courier New" panose="02070309020205020404" pitchFamily="49" charset="0"/>
                <a:ea typeface="Siemens Sans regular"/>
                <a:cs typeface="Courier New" panose="02070309020205020404" pitchFamily="49" charset="0"/>
              </a:rPr>
              <a:t>ONBOARDED</a:t>
            </a:r>
            <a:r>
              <a:rPr lang="de-DE" altLang="de-DE" dirty="0">
                <a:ea typeface="Siemens Sans regular"/>
              </a:rPr>
              <a:t>.</a:t>
            </a:r>
            <a:endParaRPr lang="de-DE" altLang="de-DE" dirty="0">
              <a:latin typeface="Arial" panose="020B0604020202020204" pitchFamily="34" charset="0"/>
              <a:ea typeface="Siemens Sans regular"/>
            </a:endParaRPr>
          </a:p>
        </p:txBody>
      </p:sp>
    </p:spTree>
    <p:extLst>
      <p:ext uri="{BB962C8B-B14F-4D97-AF65-F5344CB8AC3E}">
        <p14:creationId xmlns:p14="http://schemas.microsoft.com/office/powerpoint/2010/main" val="18972631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dirty="0"/>
              <a:t>Acquiring an agent access token</a:t>
            </a:r>
            <a:br>
              <a:rPr lang="en-US" b="0" dirty="0"/>
            </a:br>
            <a:endParaRPr lang="en-US" b="0" dirty="0"/>
          </a:p>
        </p:txBody>
      </p:sp>
      <p:sp>
        <p:nvSpPr>
          <p:cNvPr id="3" name="Rechteck 2"/>
          <p:cNvSpPr/>
          <p:nvPr/>
        </p:nvSpPr>
        <p:spPr>
          <a:xfrm>
            <a:off x="2600325" y="1336255"/>
            <a:ext cx="9505950" cy="615553"/>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de-DE" altLang="de-DE" sz="1600" dirty="0" err="1">
                <a:solidFill>
                  <a:srgbClr val="555F69"/>
                </a:solidFill>
                <a:latin typeface="Arial" panose="020B0604020202020204" pitchFamily="34" charset="0"/>
                <a:ea typeface="Siemens Sans regular"/>
              </a:rPr>
              <a:t>Granting</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access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tokens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is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provided</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dirty="0" err="1">
                <a:solidFill>
                  <a:srgbClr val="37474F"/>
                </a:solidFill>
                <a:latin typeface="Courier New" panose="02070309020205020404" pitchFamily="49" charset="0"/>
                <a:cs typeface="Courier New" panose="02070309020205020404" pitchFamily="49" charset="0"/>
              </a:rPr>
              <a:t>token</a:t>
            </a:r>
            <a:r>
              <a:rPr lang="de-DE" altLang="de-DE" sz="1600" dirty="0">
                <a:solidFill>
                  <a:srgbClr val="555F69"/>
                </a:solidFill>
                <a:ea typeface="Siemens Sans regular"/>
              </a:rPr>
              <a:t> </a:t>
            </a:r>
            <a:r>
              <a:rPr lang="de-DE" altLang="de-DE" sz="1600" dirty="0" err="1">
                <a:solidFill>
                  <a:srgbClr val="555F69"/>
                </a:solidFill>
                <a:latin typeface="Arial" panose="020B0604020202020204" pitchFamily="34" charset="0"/>
                <a:ea typeface="Siemens Sans regular"/>
              </a:rPr>
              <a:t>endpoint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of</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a:solidFill>
                  <a:srgbClr val="009688"/>
                </a:solidFill>
                <a:latin typeface="Arial" panose="020B0604020202020204" pitchFamily="34" charset="0"/>
                <a:ea typeface="Siemens Sans regular"/>
                <a:hlinkClick r:id="rId3"/>
              </a:rPr>
              <a:t>Agent Management Service</a:t>
            </a:r>
            <a:r>
              <a:rPr lang="de-DE" altLang="de-DE" sz="1600" dirty="0">
                <a:solidFill>
                  <a:srgbClr val="555F69"/>
                </a:solidFill>
                <a:latin typeface="Arial" panose="020B0604020202020204" pitchFamily="34" charset="0"/>
                <a:ea typeface="Siemens Sans regular"/>
              </a:rPr>
              <a:t>. This </a:t>
            </a:r>
            <a:r>
              <a:rPr lang="de-DE" altLang="de-DE" sz="1600" dirty="0" err="1">
                <a:solidFill>
                  <a:srgbClr val="555F69"/>
                </a:solidFill>
                <a:latin typeface="Arial" panose="020B0604020202020204" pitchFamily="34" charset="0"/>
                <a:ea typeface="Siemens Sans regular"/>
              </a:rPr>
              <a:t>is</a:t>
            </a:r>
            <a:r>
              <a:rPr lang="de-DE" altLang="de-DE" sz="1600" dirty="0">
                <a:solidFill>
                  <a:srgbClr val="555F69"/>
                </a:solidFill>
                <a:latin typeface="Arial" panose="020B0604020202020204" pitchFamily="34" charset="0"/>
                <a:ea typeface="Siemens Sans regular"/>
              </a:rPr>
              <a:t> a sample </a:t>
            </a:r>
            <a:r>
              <a:rPr lang="de-DE" altLang="de-DE" sz="1600" dirty="0" err="1">
                <a:solidFill>
                  <a:srgbClr val="555F69"/>
                </a:solidFill>
                <a:latin typeface="Arial" panose="020B0604020202020204" pitchFamily="34" charset="0"/>
                <a:ea typeface="Siemens Sans regular"/>
              </a:rPr>
              <a:t>client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access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token</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request</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expected</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MindSphere</a:t>
            </a:r>
            <a:r>
              <a:rPr lang="de-DE" altLang="de-DE" sz="1600" dirty="0">
                <a:solidFill>
                  <a:srgbClr val="555F69"/>
                </a:solidFill>
                <a:latin typeface="Arial" panose="020B0604020202020204" pitchFamily="34" charset="0"/>
                <a:ea typeface="Siemens Sans regular"/>
              </a:rPr>
              <a:t>:</a:t>
            </a:r>
            <a:r>
              <a:rPr lang="de-DE" altLang="de-DE" sz="800" dirty="0">
                <a:latin typeface="Arial" panose="020B0604020202020204" pitchFamily="34" charset="0"/>
              </a:rPr>
              <a:t> </a:t>
            </a:r>
            <a:endParaRPr lang="de-DE" altLang="de-DE" sz="2400" dirty="0">
              <a:latin typeface="Arial" panose="020B0604020202020204" pitchFamily="34" charset="0"/>
            </a:endParaRPr>
          </a:p>
        </p:txBody>
      </p:sp>
      <p:sp>
        <p:nvSpPr>
          <p:cNvPr id="13" name="Rectangle 12"/>
          <p:cNvSpPr/>
          <p:nvPr/>
        </p:nvSpPr>
        <p:spPr>
          <a:xfrm>
            <a:off x="2600325" y="2088440"/>
            <a:ext cx="9505950" cy="1815882"/>
          </a:xfrm>
          <a:prstGeom prst="rect">
            <a:avLst/>
          </a:prstGeom>
          <a:ln w="12700">
            <a:solidFill>
              <a:schemeClr val="tx1"/>
            </a:solidFill>
            <a:prstDash val="lgDash"/>
          </a:ln>
        </p:spPr>
        <p:txBody>
          <a:bodyPr wrap="square">
            <a:spAutoFit/>
          </a:bodyPr>
          <a:lstStyle/>
          <a:p>
            <a:r>
              <a:rPr lang="de-DE" sz="1600" dirty="0">
                <a:solidFill>
                  <a:srgbClr val="4B83CD"/>
                </a:solidFill>
                <a:latin typeface="Consolas" panose="020B0609020204030204" pitchFamily="49" charset="0"/>
              </a:rPr>
              <a:t>POST</a:t>
            </a:r>
            <a:r>
              <a:rPr lang="de-DE" sz="1600" dirty="0">
                <a:solidFill>
                  <a:srgbClr val="333333"/>
                </a:solidFill>
                <a:latin typeface="Consolas" panose="020B0609020204030204" pitchFamily="49" charset="0"/>
              </a:rPr>
              <a:t> /</a:t>
            </a:r>
            <a:r>
              <a:rPr lang="de-DE" sz="1600" dirty="0" err="1">
                <a:solidFill>
                  <a:srgbClr val="333333"/>
                </a:solidFill>
                <a:latin typeface="Consolas" panose="020B0609020204030204" pitchFamily="49" charset="0"/>
              </a:rPr>
              <a:t>api</a:t>
            </a:r>
            <a:r>
              <a:rPr lang="de-DE" sz="1600" dirty="0">
                <a:solidFill>
                  <a:srgbClr val="333333"/>
                </a:solidFill>
                <a:latin typeface="Consolas" panose="020B0609020204030204" pitchFamily="49" charset="0"/>
              </a:rPr>
              <a:t>/</a:t>
            </a:r>
            <a:r>
              <a:rPr lang="de-DE" sz="1600" dirty="0" err="1">
                <a:solidFill>
                  <a:srgbClr val="333333"/>
                </a:solidFill>
                <a:latin typeface="Consolas" panose="020B0609020204030204" pitchFamily="49" charset="0"/>
              </a:rPr>
              <a:t>agentmanagement</a:t>
            </a:r>
            <a:r>
              <a:rPr lang="de-DE" sz="1600" dirty="0">
                <a:solidFill>
                  <a:srgbClr val="333333"/>
                </a:solidFill>
                <a:latin typeface="Consolas" panose="020B0609020204030204" pitchFamily="49" charset="0"/>
              </a:rPr>
              <a:t>/v3/</a:t>
            </a:r>
            <a:r>
              <a:rPr lang="de-DE" sz="1600" dirty="0" err="1">
                <a:solidFill>
                  <a:srgbClr val="333333"/>
                </a:solidFill>
                <a:latin typeface="Consolas" panose="020B0609020204030204" pitchFamily="49" charset="0"/>
              </a:rPr>
              <a:t>oauth</a:t>
            </a:r>
            <a:r>
              <a:rPr lang="de-DE" sz="1600" dirty="0">
                <a:solidFill>
                  <a:srgbClr val="333333"/>
                </a:solidFill>
                <a:latin typeface="Consolas" panose="020B0609020204030204" pitchFamily="49" charset="0"/>
              </a:rPr>
              <a:t>/</a:t>
            </a:r>
            <a:r>
              <a:rPr lang="de-DE" sz="1600" dirty="0" err="1">
                <a:solidFill>
                  <a:srgbClr val="333333"/>
                </a:solidFill>
                <a:latin typeface="Consolas" panose="020B0609020204030204" pitchFamily="49" charset="0"/>
              </a:rPr>
              <a:t>token</a:t>
            </a:r>
            <a:r>
              <a:rPr lang="de-DE" sz="1600" dirty="0">
                <a:solidFill>
                  <a:srgbClr val="333333"/>
                </a:solidFill>
                <a:latin typeface="Consolas" panose="020B0609020204030204" pitchFamily="49" charset="0"/>
              </a:rPr>
              <a:t> </a:t>
            </a:r>
            <a:r>
              <a:rPr lang="de-DE" sz="1600" dirty="0">
                <a:solidFill>
                  <a:srgbClr val="4B83CD"/>
                </a:solidFill>
                <a:latin typeface="Consolas" panose="020B0609020204030204" pitchFamily="49" charset="0"/>
              </a:rPr>
              <a:t>HTTP</a:t>
            </a:r>
            <a:r>
              <a:rPr lang="de-DE" sz="1600" dirty="0">
                <a:solidFill>
                  <a:srgbClr val="333333"/>
                </a:solidFill>
                <a:latin typeface="Consolas" panose="020B0609020204030204" pitchFamily="49" charset="0"/>
              </a:rPr>
              <a:t>/</a:t>
            </a:r>
            <a:r>
              <a:rPr lang="de-DE" sz="1600" dirty="0">
                <a:solidFill>
                  <a:srgbClr val="AB6526"/>
                </a:solidFill>
                <a:latin typeface="Consolas" panose="020B0609020204030204" pitchFamily="49" charset="0"/>
              </a:rPr>
              <a:t>1.1</a:t>
            </a:r>
            <a:endParaRPr lang="de-DE" sz="1600" dirty="0">
              <a:solidFill>
                <a:srgbClr val="333333"/>
              </a:solidFill>
              <a:latin typeface="Consolas" panose="020B0609020204030204" pitchFamily="49" charset="0"/>
            </a:endParaRPr>
          </a:p>
          <a:p>
            <a:r>
              <a:rPr lang="de-DE" sz="1600" dirty="0">
                <a:solidFill>
                  <a:srgbClr val="7A3E9D"/>
                </a:solidFill>
                <a:latin typeface="Consolas" panose="020B0609020204030204" pitchFamily="49" charset="0"/>
              </a:rPr>
              <a:t>Content-Type</a:t>
            </a:r>
            <a:r>
              <a:rPr lang="de-DE" sz="1600" dirty="0">
                <a:solidFill>
                  <a:srgbClr val="333333"/>
                </a:solidFill>
                <a:latin typeface="Consolas" panose="020B0609020204030204" pitchFamily="49" charset="0"/>
              </a:rPr>
              <a:t>: </a:t>
            </a:r>
            <a:r>
              <a:rPr lang="de-DE" sz="1600" dirty="0" err="1">
                <a:solidFill>
                  <a:srgbClr val="448C27"/>
                </a:solidFill>
                <a:latin typeface="Consolas" panose="020B0609020204030204" pitchFamily="49" charset="0"/>
              </a:rPr>
              <a:t>application</a:t>
            </a:r>
            <a:r>
              <a:rPr lang="de-DE" sz="1600" dirty="0">
                <a:solidFill>
                  <a:srgbClr val="448C27"/>
                </a:solidFill>
                <a:latin typeface="Consolas" panose="020B0609020204030204" pitchFamily="49" charset="0"/>
              </a:rPr>
              <a:t>/x-</a:t>
            </a:r>
            <a:r>
              <a:rPr lang="de-DE" sz="1600" dirty="0" err="1">
                <a:solidFill>
                  <a:srgbClr val="448C27"/>
                </a:solidFill>
                <a:latin typeface="Consolas" panose="020B0609020204030204" pitchFamily="49" charset="0"/>
              </a:rPr>
              <a:t>www</a:t>
            </a:r>
            <a:r>
              <a:rPr lang="de-DE" sz="1600" dirty="0">
                <a:solidFill>
                  <a:srgbClr val="448C27"/>
                </a:solidFill>
                <a:latin typeface="Consolas" panose="020B0609020204030204" pitchFamily="49" charset="0"/>
              </a:rPr>
              <a:t>-form-</a:t>
            </a:r>
            <a:r>
              <a:rPr lang="de-DE" sz="1600" dirty="0" err="1">
                <a:solidFill>
                  <a:srgbClr val="448C27"/>
                </a:solidFill>
                <a:latin typeface="Consolas" panose="020B0609020204030204" pitchFamily="49" charset="0"/>
              </a:rPr>
              <a:t>urlencoded</a:t>
            </a:r>
            <a:endParaRPr lang="de-DE" sz="1600" dirty="0">
              <a:solidFill>
                <a:srgbClr val="333333"/>
              </a:solidFill>
              <a:latin typeface="Consolas" panose="020B0609020204030204" pitchFamily="49" charset="0"/>
            </a:endParaRPr>
          </a:p>
          <a:p>
            <a:r>
              <a:rPr lang="de-DE" sz="1600" dirty="0">
                <a:solidFill>
                  <a:srgbClr val="7A3E9D"/>
                </a:solidFill>
                <a:latin typeface="Consolas" panose="020B0609020204030204" pitchFamily="49" charset="0"/>
              </a:rPr>
              <a:t>Host</a:t>
            </a:r>
            <a:r>
              <a:rPr lang="de-DE" sz="1600" dirty="0">
                <a:solidFill>
                  <a:srgbClr val="333333"/>
                </a:solidFill>
                <a:latin typeface="Consolas" panose="020B0609020204030204" pitchFamily="49" charset="0"/>
              </a:rPr>
              <a:t>: </a:t>
            </a:r>
            <a:r>
              <a:rPr lang="de-DE" sz="1600" dirty="0" err="1">
                <a:solidFill>
                  <a:srgbClr val="448C27"/>
                </a:solidFill>
                <a:latin typeface="Consolas" panose="020B0609020204030204" pitchFamily="49" charset="0"/>
              </a:rPr>
              <a:t>localhost</a:t>
            </a:r>
            <a:r>
              <a:rPr lang="de-DE" sz="1600" dirty="0">
                <a:solidFill>
                  <a:srgbClr val="448C27"/>
                </a:solidFill>
                <a:latin typeface="Consolas" panose="020B0609020204030204" pitchFamily="49" charset="0"/>
              </a:rPr>
              <a:t>: 8061</a:t>
            </a:r>
            <a:endParaRPr lang="de-DE" sz="1600" dirty="0">
              <a:solidFill>
                <a:srgbClr val="333333"/>
              </a:solidFill>
              <a:latin typeface="Consolas" panose="020B0609020204030204" pitchFamily="49" charset="0"/>
            </a:endParaRPr>
          </a:p>
          <a:p>
            <a:r>
              <a:rPr lang="de-DE" sz="1600" dirty="0" err="1">
                <a:solidFill>
                  <a:srgbClr val="7A3E9D"/>
                </a:solidFill>
                <a:latin typeface="Consolas" panose="020B0609020204030204" pitchFamily="49" charset="0"/>
              </a:rPr>
              <a:t>content-length</a:t>
            </a:r>
            <a:r>
              <a:rPr lang="de-DE" sz="1600" dirty="0">
                <a:solidFill>
                  <a:srgbClr val="333333"/>
                </a:solidFill>
                <a:latin typeface="Consolas" panose="020B0609020204030204" pitchFamily="49" charset="0"/>
              </a:rPr>
              <a:t>: </a:t>
            </a:r>
            <a:r>
              <a:rPr lang="de-DE" sz="1600" dirty="0">
                <a:solidFill>
                  <a:srgbClr val="448C27"/>
                </a:solidFill>
                <a:latin typeface="Consolas" panose="020B0609020204030204" pitchFamily="49" charset="0"/>
              </a:rPr>
              <a:t>510</a:t>
            </a:r>
            <a:endParaRPr lang="de-DE" sz="1600" dirty="0">
              <a:solidFill>
                <a:srgbClr val="333333"/>
              </a:solidFill>
              <a:latin typeface="Consolas" panose="020B0609020204030204" pitchFamily="49" charset="0"/>
            </a:endParaRPr>
          </a:p>
          <a:p>
            <a:r>
              <a:rPr lang="de-DE" sz="1600" dirty="0">
                <a:solidFill>
                  <a:srgbClr val="7A3E9D"/>
                </a:solidFill>
                <a:latin typeface="Consolas" panose="020B0609020204030204" pitchFamily="49" charset="0"/>
              </a:rPr>
              <a:t>Connection</a:t>
            </a:r>
            <a:r>
              <a:rPr lang="de-DE" sz="1600" dirty="0">
                <a:solidFill>
                  <a:srgbClr val="333333"/>
                </a:solidFill>
                <a:latin typeface="Consolas" panose="020B0609020204030204" pitchFamily="49" charset="0"/>
              </a:rPr>
              <a:t>: </a:t>
            </a:r>
            <a:r>
              <a:rPr lang="de-DE" sz="1600" dirty="0" err="1">
                <a:solidFill>
                  <a:srgbClr val="448C27"/>
                </a:solidFill>
                <a:latin typeface="Consolas" panose="020B0609020204030204" pitchFamily="49" charset="0"/>
              </a:rPr>
              <a:t>keep-alive</a:t>
            </a:r>
            <a:endParaRPr lang="de-DE" sz="1600" dirty="0">
              <a:solidFill>
                <a:srgbClr val="333333"/>
              </a:solidFill>
              <a:latin typeface="Consolas" panose="020B0609020204030204" pitchFamily="49" charset="0"/>
            </a:endParaRPr>
          </a:p>
          <a:p>
            <a:r>
              <a:rPr lang="de-DE" sz="1600" dirty="0" err="1">
                <a:solidFill>
                  <a:srgbClr val="333333"/>
                </a:solidFill>
                <a:latin typeface="Consolas" panose="020B0609020204030204" pitchFamily="49" charset="0"/>
              </a:rPr>
              <a:t>grant_type</a:t>
            </a:r>
            <a:r>
              <a:rPr lang="de-DE" sz="1600" dirty="0">
                <a:solidFill>
                  <a:srgbClr val="333333"/>
                </a:solidFill>
                <a:latin typeface="Consolas" panose="020B0609020204030204" pitchFamily="49" charset="0"/>
              </a:rPr>
              <a:t>=</a:t>
            </a:r>
            <a:r>
              <a:rPr lang="de-DE" sz="1600" dirty="0" err="1">
                <a:solidFill>
                  <a:srgbClr val="333333"/>
                </a:solidFill>
                <a:latin typeface="Consolas" panose="020B0609020204030204" pitchFamily="49" charset="0"/>
              </a:rPr>
              <a:t>client_credentials&amp;client_assertion_type</a:t>
            </a:r>
            <a:r>
              <a:rPr lang="de-DE" sz="1600" dirty="0">
                <a:solidFill>
                  <a:srgbClr val="333333"/>
                </a:solidFill>
                <a:latin typeface="Consolas" panose="020B0609020204030204" pitchFamily="49" charset="0"/>
              </a:rPr>
              <a:t>=urn:ietf:params:oauth:client-assertion-type:jwt-bearer&amp;client_assertion=eyJhbGciOiJSUzI1NiIsInR5cCI6IkpXVCJ9……</a:t>
            </a:r>
            <a:endParaRPr lang="de-DE" sz="1600" b="0" dirty="0">
              <a:solidFill>
                <a:srgbClr val="333333"/>
              </a:solidFill>
              <a:effectLst/>
              <a:latin typeface="Consolas" panose="020B0609020204030204" pitchFamily="49" charset="0"/>
            </a:endParaRPr>
          </a:p>
        </p:txBody>
      </p:sp>
      <p:sp>
        <p:nvSpPr>
          <p:cNvPr id="15" name="Pentagon 14"/>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Acquiring an Access Token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25855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dirty="0"/>
              <a:t>Acquiring an agent access token</a:t>
            </a:r>
            <a:br>
              <a:rPr lang="en-US" b="0" dirty="0"/>
            </a:br>
            <a:endParaRPr lang="en-US" b="0" dirty="0"/>
          </a:p>
        </p:txBody>
      </p:sp>
      <p:sp>
        <p:nvSpPr>
          <p:cNvPr id="13" name="Rectangle 12"/>
          <p:cNvSpPr/>
          <p:nvPr/>
        </p:nvSpPr>
        <p:spPr>
          <a:xfrm>
            <a:off x="2329978" y="1374085"/>
            <a:ext cx="9505950" cy="584775"/>
          </a:xfrm>
          <a:prstGeom prst="rect">
            <a:avLst/>
          </a:prstGeom>
          <a:ln w="12700">
            <a:solidFill>
              <a:schemeClr val="tx1"/>
            </a:solidFill>
            <a:prstDash val="lgDash"/>
          </a:ln>
        </p:spPr>
        <p:txBody>
          <a:bodyPr wrap="square">
            <a:spAutoFit/>
          </a:bodyPr>
          <a:lstStyle/>
          <a:p>
            <a:r>
              <a:rPr lang="de-DE" sz="1600" dirty="0" err="1">
                <a:solidFill>
                  <a:srgbClr val="333333"/>
                </a:solidFill>
                <a:latin typeface="Consolas" panose="020B0609020204030204" pitchFamily="49" charset="0"/>
              </a:rPr>
              <a:t>grant_type</a:t>
            </a:r>
            <a:r>
              <a:rPr lang="de-DE" sz="1600" dirty="0">
                <a:solidFill>
                  <a:srgbClr val="333333"/>
                </a:solidFill>
                <a:latin typeface="Consolas" panose="020B0609020204030204" pitchFamily="49" charset="0"/>
              </a:rPr>
              <a:t>=</a:t>
            </a:r>
            <a:r>
              <a:rPr lang="de-DE" sz="1600" dirty="0" err="1">
                <a:solidFill>
                  <a:srgbClr val="333333"/>
                </a:solidFill>
                <a:latin typeface="Consolas" panose="020B0609020204030204" pitchFamily="49" charset="0"/>
              </a:rPr>
              <a:t>client_credentials&amp;client_assertion_type</a:t>
            </a:r>
            <a:r>
              <a:rPr lang="de-DE" sz="1600" dirty="0">
                <a:solidFill>
                  <a:srgbClr val="333333"/>
                </a:solidFill>
                <a:latin typeface="Consolas" panose="020B0609020204030204" pitchFamily="49" charset="0"/>
              </a:rPr>
              <a:t>=urn:ietf:params:oauth:client-assertion-type:jwt-bearer&amp;client_assertion=eyJhbGciOiJSUzI1NiIsInR5cCI6IkpXVCJ9……</a:t>
            </a:r>
            <a:endParaRPr lang="de-DE" sz="1600" b="0" dirty="0">
              <a:solidFill>
                <a:srgbClr val="333333"/>
              </a:solidFill>
              <a:effectLst/>
              <a:latin typeface="Consolas" panose="020B0609020204030204" pitchFamily="49" charset="0"/>
            </a:endParaRPr>
          </a:p>
        </p:txBody>
      </p:sp>
      <p:sp>
        <p:nvSpPr>
          <p:cNvPr id="15" name="Pentagon 14"/>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Acquiring an Access Token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err="1">
                <a:ea typeface="Arial Unicode MS" panose="020B0604020202020204" pitchFamily="34" charset="-128"/>
                <a:cs typeface="Arial Unicode MS" panose="020B0604020202020204" pitchFamily="34" charset="-128"/>
              </a:rPr>
              <a:t>Onboarding</a:t>
            </a:r>
            <a:r>
              <a:rPr lang="de-DE" sz="1600" dirty="0">
                <a:ea typeface="Arial Unicode MS" panose="020B0604020202020204" pitchFamily="34" charset="-128"/>
                <a:cs typeface="Arial Unicode MS" panose="020B0604020202020204" pitchFamily="34" charset="-128"/>
              </a:rPr>
              <a:t> </a:t>
            </a:r>
            <a:r>
              <a:rPr lang="de-DE" sz="1600" dirty="0" err="1">
                <a:ea typeface="Arial Unicode MS" panose="020B0604020202020204" pitchFamily="34" charset="-128"/>
                <a:cs typeface="Arial Unicode MS" panose="020B0604020202020204" pitchFamily="34" charset="-128"/>
              </a:rPr>
              <a:t>the</a:t>
            </a:r>
            <a:r>
              <a:rPr lang="de-DE" sz="1600" dirty="0">
                <a:ea typeface="Arial Unicode MS" panose="020B0604020202020204" pitchFamily="34" charset="-128"/>
                <a:cs typeface="Arial Unicode MS" panose="020B0604020202020204" pitchFamily="34" charset="-128"/>
              </a:rPr>
              <a:t> Agent</a:t>
            </a: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graphicFrame>
        <p:nvGraphicFramePr>
          <p:cNvPr id="14" name="Tabelle 2"/>
          <p:cNvGraphicFramePr>
            <a:graphicFrameLocks noGrp="1"/>
          </p:cNvGraphicFramePr>
          <p:nvPr>
            <p:extLst>
              <p:ext uri="{D42A27DB-BD31-4B8C-83A1-F6EECF244321}">
                <p14:modId xmlns:p14="http://schemas.microsoft.com/office/powerpoint/2010/main" val="792125018"/>
              </p:ext>
            </p:extLst>
          </p:nvPr>
        </p:nvGraphicFramePr>
        <p:xfrm>
          <a:off x="2396570" y="2142419"/>
          <a:ext cx="9439358" cy="4077226"/>
        </p:xfrm>
        <a:graphic>
          <a:graphicData uri="http://schemas.openxmlformats.org/drawingml/2006/table">
            <a:tbl>
              <a:tblPr>
                <a:tableStyleId>{BC89EF96-8CEA-46FF-86C4-4CE0E7609802}</a:tableStyleId>
              </a:tblPr>
              <a:tblGrid>
                <a:gridCol w="2526896">
                  <a:extLst>
                    <a:ext uri="{9D8B030D-6E8A-4147-A177-3AD203B41FA5}">
                      <a16:colId xmlns:a16="http://schemas.microsoft.com/office/drawing/2014/main" val="20000"/>
                    </a:ext>
                  </a:extLst>
                </a:gridCol>
                <a:gridCol w="5171029">
                  <a:extLst>
                    <a:ext uri="{9D8B030D-6E8A-4147-A177-3AD203B41FA5}">
                      <a16:colId xmlns:a16="http://schemas.microsoft.com/office/drawing/2014/main" val="20001"/>
                    </a:ext>
                  </a:extLst>
                </a:gridCol>
                <a:gridCol w="1741433">
                  <a:extLst>
                    <a:ext uri="{9D8B030D-6E8A-4147-A177-3AD203B41FA5}">
                      <a16:colId xmlns:a16="http://schemas.microsoft.com/office/drawing/2014/main" val="20002"/>
                    </a:ext>
                  </a:extLst>
                </a:gridCol>
              </a:tblGrid>
              <a:tr h="826519">
                <a:tc>
                  <a:txBody>
                    <a:bodyPr/>
                    <a:lstStyle/>
                    <a:p>
                      <a:pPr algn="l" fontAlgn="b"/>
                      <a:r>
                        <a:rPr lang="en-US" sz="1200" b="1" u="none" strike="noStrike" dirty="0">
                          <a:solidFill>
                            <a:schemeClr val="bg1"/>
                          </a:solidFill>
                          <a:effectLst/>
                        </a:rPr>
                        <a:t>Parameter</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a:solidFill>
                            <a:schemeClr val="bg1"/>
                          </a:solidFill>
                          <a:effectLst/>
                        </a:rPr>
                        <a:t>Description</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tc>
                  <a:txBody>
                    <a:bodyPr/>
                    <a:lstStyle/>
                    <a:p>
                      <a:pPr algn="ctr" fontAlgn="ctr"/>
                      <a:r>
                        <a:rPr lang="en-US" sz="1200" b="1" u="none" strike="noStrike" dirty="0">
                          <a:solidFill>
                            <a:schemeClr val="bg1"/>
                          </a:solidFill>
                          <a:effectLst/>
                        </a:rPr>
                        <a:t>Remarks</a:t>
                      </a:r>
                      <a:endParaRPr lang="en-US" sz="1200" b="1" i="0" u="none" strike="noStrike" dirty="0">
                        <a:solidFill>
                          <a:schemeClr val="bg1"/>
                        </a:solidFill>
                        <a:effectLst/>
                        <a:latin typeface="Aria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87AA"/>
                    </a:solidFill>
                  </a:tcPr>
                </a:tc>
                <a:extLst>
                  <a:ext uri="{0D108BD9-81ED-4DB2-BD59-A6C34878D82A}">
                    <a16:rowId xmlns:a16="http://schemas.microsoft.com/office/drawing/2014/main" val="10000"/>
                  </a:ext>
                </a:extLst>
              </a:tr>
              <a:tr h="67794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grant_type</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b" latinLnBrk="0" hangingPunct="1"/>
                      <a:r>
                        <a:rPr lang="en-US" sz="1400" b="0" i="0" kern="1200" dirty="0">
                          <a:solidFill>
                            <a:schemeClr val="tx1"/>
                          </a:solidFill>
                          <a:latin typeface="+mn-lt"/>
                          <a:ea typeface="+mn-ea"/>
                          <a:cs typeface="Arial" panose="020B0604020202020204" pitchFamily="34" charset="0"/>
                        </a:rPr>
                        <a:t>Defines the OAuth 2.0 access token flow requested by the client.</a:t>
                      </a:r>
                    </a:p>
                    <a:p>
                      <a:pPr marL="0" algn="l" defTabSz="914400" rtl="0" eaLnBrk="1" fontAlgn="b" latinLnBrk="0" hangingPunct="1"/>
                      <a:r>
                        <a:rPr lang="en-US" sz="1400" b="0" i="0" kern="1200" dirty="0">
                          <a:solidFill>
                            <a:schemeClr val="tx1"/>
                          </a:solidFill>
                          <a:latin typeface="+mn-lt"/>
                          <a:ea typeface="+mn-ea"/>
                          <a:cs typeface="Arial" panose="020B0604020202020204" pitchFamily="34" charset="0"/>
                        </a:rPr>
                        <a:t>MindSphere supports only </a:t>
                      </a:r>
                      <a:r>
                        <a:rPr lang="en-US" sz="1400" b="0" i="0" kern="1200" dirty="0" err="1">
                          <a:solidFill>
                            <a:schemeClr val="tx1"/>
                          </a:solidFill>
                          <a:latin typeface="+mn-lt"/>
                          <a:ea typeface="+mn-ea"/>
                          <a:cs typeface="Arial" panose="020B0604020202020204" pitchFamily="34" charset="0"/>
                        </a:rPr>
                        <a:t>client_credentials</a:t>
                      </a:r>
                      <a:r>
                        <a:rPr lang="en-US" sz="1400" b="0" i="0" kern="1200" dirty="0">
                          <a:solidFill>
                            <a:schemeClr val="tx1"/>
                          </a:solidFill>
                          <a:latin typeface="+mn-lt"/>
                          <a:ea typeface="+mn-ea"/>
                          <a:cs typeface="Arial" panose="020B0604020202020204" pitchFamily="34" charset="0"/>
                        </a:rPr>
                        <a:t>.</a:t>
                      </a: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marL="0" algn="l" defTabSz="914400" rtl="0" eaLnBrk="1" fontAlgn="b" latinLnBrk="0" hangingPunct="1"/>
                      <a:endParaRPr lang="en-US" sz="1200" b="0" i="0" kern="1200" dirty="0">
                        <a:solidFill>
                          <a:schemeClr val="tx1"/>
                        </a:solidFill>
                        <a:latin typeface="+mn-lt"/>
                        <a:ea typeface="+mn-ea"/>
                        <a:cs typeface="Arial" panose="020B0604020202020204" pitchFamily="34" charset="0"/>
                      </a:endParaRPr>
                    </a:p>
                  </a:txBody>
                  <a:tcPr marL="36000" marR="36000" marT="9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45156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client_assertion_type</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b="0" i="0" dirty="0">
                          <a:latin typeface="Arial" panose="020B0604020202020204" pitchFamily="34" charset="0"/>
                          <a:cs typeface="Arial" panose="020B0604020202020204" pitchFamily="34" charset="0"/>
                        </a:rPr>
                        <a:t>Defines the assertion type (assertion is defined in RFC 7521).</a:t>
                      </a:r>
                    </a:p>
                    <a:p>
                      <a:pPr algn="l"/>
                      <a:r>
                        <a:rPr lang="en-US" sz="1400" b="0" i="0" dirty="0">
                          <a:latin typeface="Arial" panose="020B0604020202020204" pitchFamily="34" charset="0"/>
                          <a:cs typeface="Arial" panose="020B0604020202020204" pitchFamily="34" charset="0"/>
                        </a:rPr>
                        <a:t>MindSphere supports only the </a:t>
                      </a:r>
                      <a:r>
                        <a:rPr lang="en-US" sz="1400" b="0" i="0" dirty="0" err="1">
                          <a:latin typeface="Arial" panose="020B0604020202020204" pitchFamily="34" charset="0"/>
                          <a:cs typeface="Arial" panose="020B0604020202020204" pitchFamily="34" charset="0"/>
                        </a:rPr>
                        <a:t>jwt</a:t>
                      </a:r>
                      <a:r>
                        <a:rPr lang="en-US" sz="1400" b="0" i="0" dirty="0">
                          <a:latin typeface="Arial" panose="020B0604020202020204" pitchFamily="34" charset="0"/>
                          <a:cs typeface="Arial" panose="020B0604020202020204" pitchFamily="34" charset="0"/>
                        </a:rPr>
                        <a:t>-bearer type assertion </a:t>
                      </a:r>
                      <a:r>
                        <a:rPr lang="en-US" sz="1400" b="0" i="0" dirty="0" err="1">
                          <a:latin typeface="Arial" panose="020B0604020202020204" pitchFamily="34" charset="0"/>
                          <a:cs typeface="Arial" panose="020B0604020202020204" pitchFamily="34" charset="0"/>
                        </a:rPr>
                        <a:t>urn:ietf:params:oauth:client-assertion-type:jwt-bearer</a:t>
                      </a:r>
                      <a:r>
                        <a:rPr lang="en-US" sz="1400" b="0" i="0" dirty="0">
                          <a:latin typeface="Arial" panose="020B0604020202020204" pitchFamily="34" charset="0"/>
                          <a:cs typeface="Arial" panose="020B0604020202020204" pitchFamily="34" charset="0"/>
                        </a:rPr>
                        <a:t> (for details see RFC 7523, Section 2.2 "Using JWTs for Client Authentication").</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21197">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de-DE" sz="1200" b="1" kern="12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client_assertion</a:t>
                      </a:r>
                      <a:endParaRPr lang="en-US" sz="1200" b="1" kern="12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b="0" i="0" dirty="0">
                          <a:latin typeface="Arial" panose="020B0604020202020204" pitchFamily="34" charset="0"/>
                          <a:cs typeface="Arial" panose="020B0604020202020204" pitchFamily="34" charset="0"/>
                        </a:rPr>
                        <a:t>Contains the assertion (self-signed JWT) signed (by the client) with client secret or client public key depending on the client security profile.</a:t>
                      </a: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0"/>
                    </a:solidFill>
                  </a:tcPr>
                </a:tc>
                <a:tc>
                  <a:txBody>
                    <a:bodyPr/>
                    <a:lstStyle/>
                    <a:p>
                      <a:pPr algn="l" fontAlgn="b"/>
                      <a:endParaRPr lang="en-US" sz="1200" b="0" i="0" u="none" strike="noStrike" dirty="0">
                        <a:solidFill>
                          <a:schemeClr val="tx1"/>
                        </a:solidFill>
                        <a:effectLst/>
                        <a:latin typeface="Arial" panose="020B0604020202020204" pitchFamily="34" charset="0"/>
                        <a:cs typeface="Arial" panose="020B0604020202020204" pitchFamily="34" charset="0"/>
                      </a:endParaRPr>
                    </a:p>
                  </a:txBody>
                  <a:tcPr marL="36000" marR="36000" marT="36008" marB="360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983071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dirty="0"/>
              <a:t>Signed JWT</a:t>
            </a:r>
            <a:br>
              <a:rPr lang="en-US" b="0" dirty="0"/>
            </a:br>
            <a:endParaRPr lang="en-US" b="0" dirty="0"/>
          </a:p>
        </p:txBody>
      </p:sp>
      <p:sp>
        <p:nvSpPr>
          <p:cNvPr id="3" name="Rechteck 2"/>
          <p:cNvSpPr/>
          <p:nvPr/>
        </p:nvSpPr>
        <p:spPr>
          <a:xfrm>
            <a:off x="2600325" y="1336255"/>
            <a:ext cx="9505950" cy="584775"/>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de-DE" altLang="de-DE" sz="1600" dirty="0">
                <a:solidFill>
                  <a:srgbClr val="555F69"/>
                </a:solidFill>
                <a:latin typeface="Arial" panose="020B0604020202020204" pitchFamily="34" charset="0"/>
                <a:ea typeface="Siemens Sans regular"/>
              </a:rPr>
              <a:t>Client </a:t>
            </a:r>
            <a:r>
              <a:rPr lang="de-DE" altLang="de-DE" sz="1600" dirty="0" err="1">
                <a:solidFill>
                  <a:srgbClr val="555F69"/>
                </a:solidFill>
                <a:latin typeface="Arial" panose="020B0604020202020204" pitchFamily="34" charset="0"/>
                <a:ea typeface="Siemens Sans regular"/>
              </a:rPr>
              <a:t>requests</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contain</a:t>
            </a:r>
            <a:r>
              <a:rPr lang="de-DE" altLang="de-DE" sz="1600" dirty="0">
                <a:solidFill>
                  <a:srgbClr val="555F69"/>
                </a:solidFill>
                <a:latin typeface="Arial" panose="020B0604020202020204" pitchFamily="34" charset="0"/>
                <a:ea typeface="Siemens Sans regular"/>
              </a:rPr>
              <a:t> a </a:t>
            </a:r>
            <a:r>
              <a:rPr lang="de-DE" altLang="de-DE" sz="1600" dirty="0" err="1">
                <a:solidFill>
                  <a:srgbClr val="555F69"/>
                </a:solidFill>
                <a:latin typeface="Arial" panose="020B0604020202020204" pitchFamily="34" charset="0"/>
                <a:ea typeface="Siemens Sans regular"/>
              </a:rPr>
              <a:t>self-signed</a:t>
            </a:r>
            <a:r>
              <a:rPr lang="de-DE" altLang="de-DE" sz="1600" dirty="0">
                <a:solidFill>
                  <a:srgbClr val="555F69"/>
                </a:solidFill>
                <a:latin typeface="Arial" panose="020B0604020202020204" pitchFamily="34" charset="0"/>
                <a:ea typeface="Siemens Sans regular"/>
              </a:rPr>
              <a:t> JWT, </a:t>
            </a:r>
            <a:r>
              <a:rPr lang="de-DE" altLang="de-DE" sz="1600" dirty="0" err="1">
                <a:solidFill>
                  <a:srgbClr val="555F69"/>
                </a:solidFill>
                <a:latin typeface="Arial" panose="020B0604020202020204" pitchFamily="34" charset="0"/>
                <a:ea typeface="Siemens Sans regular"/>
              </a:rPr>
              <a:t>conveyed</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with</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the</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body</a:t>
            </a:r>
            <a:r>
              <a:rPr lang="de-DE" altLang="de-DE" sz="1600" dirty="0">
                <a:solidFill>
                  <a:srgbClr val="555F69"/>
                </a:solidFill>
                <a:latin typeface="Arial" panose="020B0604020202020204" pitchFamily="34" charset="0"/>
                <a:ea typeface="Siemens Sans regular"/>
              </a:rPr>
              <a:t> </a:t>
            </a:r>
            <a:r>
              <a:rPr lang="de-DE" altLang="de-DE" sz="1600" dirty="0" err="1">
                <a:solidFill>
                  <a:srgbClr val="555F69"/>
                </a:solidFill>
                <a:latin typeface="Arial" panose="020B0604020202020204" pitchFamily="34" charset="0"/>
                <a:ea typeface="Siemens Sans regular"/>
              </a:rPr>
              <a:t>parameter</a:t>
            </a:r>
            <a:r>
              <a:rPr lang="de-DE" altLang="de-DE" sz="1600" dirty="0">
                <a:solidFill>
                  <a:srgbClr val="555F69"/>
                </a:solidFill>
                <a:latin typeface="Arial" panose="020B0604020202020204" pitchFamily="34" charset="0"/>
                <a:ea typeface="Siemens Sans regular"/>
              </a:rPr>
              <a:t> </a:t>
            </a:r>
            <a:r>
              <a:rPr lang="de-DE" altLang="de-DE" sz="1400" b="1" dirty="0" err="1">
                <a:solidFill>
                  <a:srgbClr val="37474F"/>
                </a:solidFill>
                <a:latin typeface="Courier New" panose="02070309020205020404" pitchFamily="49" charset="0"/>
                <a:cs typeface="Courier New" panose="02070309020205020404" pitchFamily="49" charset="0"/>
              </a:rPr>
              <a:t>client_assertion</a:t>
            </a:r>
            <a:r>
              <a:rPr lang="de-DE" altLang="de-DE" sz="1600" dirty="0">
                <a:solidFill>
                  <a:srgbClr val="555F69"/>
                </a:solidFill>
                <a:ea typeface="Siemens Sans regular"/>
              </a:rPr>
              <a:t>. This </a:t>
            </a:r>
            <a:r>
              <a:rPr lang="de-DE" altLang="de-DE" sz="1600" dirty="0" err="1">
                <a:solidFill>
                  <a:srgbClr val="555F69"/>
                </a:solidFill>
                <a:ea typeface="Siemens Sans regular"/>
              </a:rPr>
              <a:t>client</a:t>
            </a:r>
            <a:r>
              <a:rPr lang="de-DE" altLang="de-DE" sz="1600" dirty="0">
                <a:solidFill>
                  <a:srgbClr val="555F69"/>
                </a:solidFill>
                <a:ea typeface="Siemens Sans regular"/>
              </a:rPr>
              <a:t> </a:t>
            </a:r>
            <a:r>
              <a:rPr lang="de-DE" altLang="de-DE" sz="1600" dirty="0" err="1">
                <a:solidFill>
                  <a:srgbClr val="555F69"/>
                </a:solidFill>
                <a:ea typeface="Siemens Sans regular"/>
              </a:rPr>
              <a:t>assertion</a:t>
            </a:r>
            <a:r>
              <a:rPr lang="de-DE" altLang="de-DE" sz="1600" dirty="0">
                <a:solidFill>
                  <a:srgbClr val="555F69"/>
                </a:solidFill>
                <a:ea typeface="Siemens Sans regular"/>
              </a:rPr>
              <a:t> </a:t>
            </a:r>
            <a:r>
              <a:rPr lang="de-DE" altLang="de-DE" sz="1600" dirty="0" err="1">
                <a:solidFill>
                  <a:srgbClr val="555F69"/>
                </a:solidFill>
                <a:ea typeface="Siemens Sans regular"/>
              </a:rPr>
              <a:t>is</a:t>
            </a:r>
            <a:r>
              <a:rPr lang="de-DE" altLang="de-DE" sz="1600" dirty="0">
                <a:solidFill>
                  <a:srgbClr val="555F69"/>
                </a:solidFill>
                <a:ea typeface="Siemens Sans regular"/>
              </a:rPr>
              <a:t> </a:t>
            </a:r>
            <a:r>
              <a:rPr lang="de-DE" altLang="de-DE" sz="1600" dirty="0" err="1">
                <a:solidFill>
                  <a:srgbClr val="555F69"/>
                </a:solidFill>
                <a:ea typeface="Siemens Sans regular"/>
              </a:rPr>
              <a:t>required</a:t>
            </a:r>
            <a:r>
              <a:rPr lang="de-DE" altLang="de-DE" sz="1600" dirty="0">
                <a:solidFill>
                  <a:srgbClr val="555F69"/>
                </a:solidFill>
                <a:ea typeface="Siemens Sans regular"/>
              </a:rPr>
              <a:t> </a:t>
            </a:r>
            <a:r>
              <a:rPr lang="de-DE" altLang="de-DE" sz="1600" dirty="0" err="1">
                <a:solidFill>
                  <a:srgbClr val="555F69"/>
                </a:solidFill>
                <a:ea typeface="Siemens Sans regular"/>
              </a:rPr>
              <a:t>to</a:t>
            </a:r>
            <a:r>
              <a:rPr lang="de-DE" altLang="de-DE" sz="1600" dirty="0">
                <a:solidFill>
                  <a:srgbClr val="555F69"/>
                </a:solidFill>
                <a:ea typeface="Siemens Sans regular"/>
              </a:rPr>
              <a:t> </a:t>
            </a:r>
            <a:r>
              <a:rPr lang="de-DE" altLang="de-DE" sz="1600" dirty="0" err="1">
                <a:solidFill>
                  <a:srgbClr val="555F69"/>
                </a:solidFill>
                <a:ea typeface="Siemens Sans regular"/>
              </a:rPr>
              <a:t>be</a:t>
            </a:r>
            <a:r>
              <a:rPr lang="de-DE" altLang="de-DE" sz="1600" dirty="0">
                <a:solidFill>
                  <a:srgbClr val="555F69"/>
                </a:solidFill>
                <a:ea typeface="Siemens Sans regular"/>
              </a:rPr>
              <a:t> </a:t>
            </a:r>
            <a:r>
              <a:rPr lang="de-DE" altLang="de-DE" sz="1600" dirty="0" err="1">
                <a:solidFill>
                  <a:srgbClr val="555F69"/>
                </a:solidFill>
                <a:ea typeface="Siemens Sans regular"/>
              </a:rPr>
              <a:t>signed</a:t>
            </a:r>
            <a:r>
              <a:rPr lang="de-DE" altLang="de-DE" sz="1600" dirty="0">
                <a:solidFill>
                  <a:srgbClr val="555F69"/>
                </a:solidFill>
                <a:ea typeface="Siemens Sans regular"/>
              </a:rPr>
              <a:t> </a:t>
            </a:r>
            <a:r>
              <a:rPr lang="de-DE" altLang="de-DE" sz="1600" dirty="0" err="1">
                <a:solidFill>
                  <a:srgbClr val="555F69"/>
                </a:solidFill>
                <a:ea typeface="Siemens Sans regular"/>
              </a:rPr>
              <a:t>with</a:t>
            </a:r>
            <a:r>
              <a:rPr lang="de-DE" altLang="de-DE" sz="1600" dirty="0">
                <a:solidFill>
                  <a:srgbClr val="555F69"/>
                </a:solidFill>
                <a:ea typeface="Siemens Sans regular"/>
              </a:rPr>
              <a:t> </a:t>
            </a:r>
            <a:r>
              <a:rPr lang="de-DE" altLang="de-DE" sz="1600" dirty="0" err="1">
                <a:solidFill>
                  <a:srgbClr val="555F69"/>
                </a:solidFill>
                <a:ea typeface="Siemens Sans regular"/>
              </a:rPr>
              <a:t>the</a:t>
            </a:r>
            <a:r>
              <a:rPr lang="de-DE" altLang="de-DE" sz="1600" dirty="0">
                <a:solidFill>
                  <a:srgbClr val="555F69"/>
                </a:solidFill>
                <a:ea typeface="Siemens Sans regular"/>
              </a:rPr>
              <a:t> </a:t>
            </a:r>
            <a:r>
              <a:rPr lang="de-DE" altLang="de-DE" sz="1600" b="1" dirty="0" err="1">
                <a:solidFill>
                  <a:srgbClr val="555F69"/>
                </a:solidFill>
                <a:ea typeface="Siemens Sans regular"/>
              </a:rPr>
              <a:t>credential</a:t>
            </a:r>
            <a:r>
              <a:rPr lang="de-DE" altLang="de-DE" sz="1600" b="1" dirty="0">
                <a:solidFill>
                  <a:srgbClr val="555F69"/>
                </a:solidFill>
                <a:ea typeface="Siemens Sans regular"/>
              </a:rPr>
              <a:t> </a:t>
            </a:r>
            <a:r>
              <a:rPr lang="de-DE" altLang="de-DE" sz="1600" b="1" dirty="0" err="1">
                <a:solidFill>
                  <a:srgbClr val="555F69"/>
                </a:solidFill>
                <a:ea typeface="Siemens Sans regular"/>
              </a:rPr>
              <a:t>data</a:t>
            </a:r>
            <a:r>
              <a:rPr lang="de-DE" altLang="de-DE" sz="1600" b="1" dirty="0">
                <a:solidFill>
                  <a:srgbClr val="555F69"/>
                </a:solidFill>
                <a:ea typeface="Siemens Sans regular"/>
              </a:rPr>
              <a:t> </a:t>
            </a:r>
            <a:r>
              <a:rPr lang="de-DE" altLang="de-DE" sz="1600" dirty="0" err="1">
                <a:solidFill>
                  <a:srgbClr val="555F69"/>
                </a:solidFill>
                <a:ea typeface="Siemens Sans regular"/>
              </a:rPr>
              <a:t>provided</a:t>
            </a:r>
            <a:r>
              <a:rPr lang="de-DE" altLang="de-DE" sz="1600" dirty="0">
                <a:solidFill>
                  <a:srgbClr val="555F69"/>
                </a:solidFill>
                <a:ea typeface="Siemens Sans regular"/>
              </a:rPr>
              <a:t> at </a:t>
            </a:r>
            <a:r>
              <a:rPr lang="de-DE" altLang="de-DE" sz="1600" dirty="0" err="1">
                <a:solidFill>
                  <a:srgbClr val="555F69"/>
                </a:solidFill>
                <a:ea typeface="Siemens Sans regular"/>
              </a:rPr>
              <a:t>the</a:t>
            </a:r>
            <a:r>
              <a:rPr lang="de-DE" altLang="de-DE" sz="1600" dirty="0">
                <a:solidFill>
                  <a:srgbClr val="555F69"/>
                </a:solidFill>
                <a:ea typeface="Siemens Sans regular"/>
              </a:rPr>
              <a:t> </a:t>
            </a:r>
            <a:r>
              <a:rPr lang="de-DE" altLang="de-DE" sz="1600" dirty="0" err="1">
                <a:solidFill>
                  <a:srgbClr val="555F69"/>
                </a:solidFill>
                <a:ea typeface="Siemens Sans regular"/>
              </a:rPr>
              <a:t>registration</a:t>
            </a:r>
            <a:r>
              <a:rPr lang="de-DE" altLang="de-DE" sz="1600" dirty="0">
                <a:solidFill>
                  <a:srgbClr val="555F69"/>
                </a:solidFill>
                <a:ea typeface="Siemens Sans regular"/>
              </a:rPr>
              <a:t>:</a:t>
            </a:r>
            <a:r>
              <a:rPr lang="de-DE" altLang="de-DE" sz="800" dirty="0">
                <a:latin typeface="Arial" panose="020B0604020202020204" pitchFamily="34" charset="0"/>
              </a:rPr>
              <a:t> </a:t>
            </a:r>
            <a:endParaRPr lang="de-DE" altLang="de-DE" sz="2400" dirty="0">
              <a:latin typeface="Arial" panose="020B0604020202020204" pitchFamily="34" charset="0"/>
            </a:endParaRPr>
          </a:p>
        </p:txBody>
      </p:sp>
      <p:sp>
        <p:nvSpPr>
          <p:cNvPr id="13" name="Rectangle 12"/>
          <p:cNvSpPr/>
          <p:nvPr/>
        </p:nvSpPr>
        <p:spPr>
          <a:xfrm>
            <a:off x="2600325" y="2137608"/>
            <a:ext cx="6796338" cy="4185761"/>
          </a:xfrm>
          <a:prstGeom prst="rect">
            <a:avLst/>
          </a:prstGeom>
          <a:ln w="12700">
            <a:solidFill>
              <a:schemeClr val="tx1"/>
            </a:solidFill>
            <a:prstDash val="lgDash"/>
          </a:ln>
        </p:spPr>
        <p:txBody>
          <a:bodyPr wrap="square">
            <a:spAutoFit/>
          </a:bodyPr>
          <a:lstStyle/>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alg</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HS256</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typ</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JWT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iss</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f03714282d374383abff1cfd486d231c</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client_id</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sub</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f03714282d374383abff1cfd486d231c</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client_id</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aud</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southgate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iat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1526393304</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date.getTime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nbf</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1526393304</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exp</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1526998104</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jti</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826d75fa-4f16-4aaa-ad85-807b8a61957b</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unique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err="1">
                <a:solidFill>
                  <a:srgbClr val="777777"/>
                </a:solidFill>
                <a:latin typeface="Consolas" panose="020B0609020204030204" pitchFamily="49" charset="0"/>
                <a:ea typeface="Times New Roman" panose="02020603050405020304" pitchFamily="18" charset="0"/>
                <a:cs typeface="Times New Roman" panose="02020603050405020304" pitchFamily="18" charset="0"/>
              </a:rPr>
              <a:t>id</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schemas</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urn:siemens:mindsphere:v1</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ten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academy2</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5" name="Pentagon 14"/>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Acquiring an Access Token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081258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en-US" b="0" dirty="0"/>
              <a:t>Acquiring an agent access token</a:t>
            </a:r>
            <a:br>
              <a:rPr lang="en-US" b="0" dirty="0"/>
            </a:br>
            <a:endParaRPr lang="en-US" b="0" dirty="0"/>
          </a:p>
        </p:txBody>
      </p:sp>
      <p:sp>
        <p:nvSpPr>
          <p:cNvPr id="3" name="Rechteck 2"/>
          <p:cNvSpPr/>
          <p:nvPr/>
        </p:nvSpPr>
        <p:spPr>
          <a:xfrm>
            <a:off x="2600325" y="1336255"/>
            <a:ext cx="8667115" cy="830997"/>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pPr lvl="0" eaLnBrk="0" fontAlgn="base" hangingPunct="0">
              <a:spcBef>
                <a:spcPct val="0"/>
              </a:spcBef>
              <a:spcAft>
                <a:spcPct val="0"/>
              </a:spcAft>
            </a:pPr>
            <a:r>
              <a:rPr lang="en-US" altLang="de-DE" sz="1600" dirty="0">
                <a:solidFill>
                  <a:srgbClr val="555F69"/>
                </a:solidFill>
                <a:latin typeface="Arial" panose="020B0604020202020204" pitchFamily="34" charset="0"/>
                <a:ea typeface="Siemens Sans regular"/>
              </a:rPr>
              <a:t>When all tests have been successfully passed, </a:t>
            </a:r>
            <a:r>
              <a:rPr lang="en-US" altLang="de-DE" sz="1600" dirty="0" err="1">
                <a:solidFill>
                  <a:srgbClr val="555F69"/>
                </a:solidFill>
                <a:latin typeface="Arial" panose="020B0604020202020204" pitchFamily="34" charset="0"/>
                <a:ea typeface="Siemens Sans regular"/>
              </a:rPr>
              <a:t>MindSphere</a:t>
            </a:r>
            <a:r>
              <a:rPr lang="en-US" altLang="de-DE" sz="1600" dirty="0">
                <a:solidFill>
                  <a:srgbClr val="555F69"/>
                </a:solidFill>
                <a:latin typeface="Arial" panose="020B0604020202020204" pitchFamily="34" charset="0"/>
                <a:ea typeface="Siemens Sans regular"/>
              </a:rPr>
              <a:t> returns an HTTP response </a:t>
            </a:r>
            <a:r>
              <a:rPr lang="en-US" altLang="de-DE" sz="1600" b="1" dirty="0">
                <a:solidFill>
                  <a:srgbClr val="555F69"/>
                </a:solidFill>
                <a:latin typeface="Arial" panose="020B0604020202020204" pitchFamily="34" charset="0"/>
                <a:ea typeface="Siemens Sans regular"/>
              </a:rPr>
              <a:t>200 OK</a:t>
            </a:r>
            <a:r>
              <a:rPr lang="en-US" altLang="de-DE" sz="1600" dirty="0">
                <a:solidFill>
                  <a:srgbClr val="555F69"/>
                </a:solidFill>
                <a:latin typeface="Arial" panose="020B0604020202020204" pitchFamily="34" charset="0"/>
                <a:ea typeface="Siemens Sans regular"/>
              </a:rPr>
              <a:t> that holds an access token. The returned access token is actually a signed JWT, which is valid for 1 hour by default</a:t>
            </a:r>
            <a:endParaRPr lang="de-DE" altLang="de-DE" sz="2400" dirty="0">
              <a:latin typeface="Arial" panose="020B0604020202020204" pitchFamily="34" charset="0"/>
            </a:endParaRPr>
          </a:p>
        </p:txBody>
      </p:sp>
      <p:sp>
        <p:nvSpPr>
          <p:cNvPr id="13" name="Rectangle 12"/>
          <p:cNvSpPr/>
          <p:nvPr/>
        </p:nvSpPr>
        <p:spPr>
          <a:xfrm>
            <a:off x="2600324" y="2529536"/>
            <a:ext cx="6076315" cy="1708160"/>
          </a:xfrm>
          <a:prstGeom prst="rect">
            <a:avLst/>
          </a:prstGeom>
          <a:ln w="12700">
            <a:solidFill>
              <a:schemeClr val="tx1"/>
            </a:solidFill>
            <a:prstDash val="lgDash"/>
          </a:ln>
        </p:spPr>
        <p:txBody>
          <a:bodyPr wrap="square">
            <a:spAutoFit/>
          </a:bodyPr>
          <a:lstStyle/>
          <a:p>
            <a:pPr>
              <a:lnSpc>
                <a:spcPts val="1425"/>
              </a:lnSpc>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access_token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eyJraWQiOiJrZXktaWQtMSIsImF</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zgw</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token_type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Bearer</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expires_in</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AB6526"/>
                </a:solidFill>
                <a:latin typeface="Consolas" panose="020B0609020204030204" pitchFamily="49" charset="0"/>
                <a:ea typeface="Times New Roman" panose="02020603050405020304" pitchFamily="18" charset="0"/>
                <a:cs typeface="Times New Roman" panose="02020603050405020304" pitchFamily="18" charset="0"/>
              </a:rPr>
              <a:t>3600</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scope</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448C27"/>
                </a:solidFill>
                <a:latin typeface="Consolas" panose="020B0609020204030204" pitchFamily="49" charset="0"/>
                <a:ea typeface="Times New Roman" panose="02020603050405020304" pitchFamily="18" charset="0"/>
                <a:cs typeface="Times New Roman" panose="02020603050405020304" pitchFamily="18" charset="0"/>
              </a:rPr>
              <a:t>mdsp:core:DefaultAgent</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err="1">
                <a:solidFill>
                  <a:srgbClr val="AB6526"/>
                </a:solidFill>
                <a:latin typeface="Consolas" panose="020B0609020204030204" pitchFamily="49" charset="0"/>
                <a:ea typeface="Times New Roman" panose="02020603050405020304" pitchFamily="18" charset="0"/>
                <a:cs typeface="Times New Roman" panose="02020603050405020304" pitchFamily="18" charset="0"/>
              </a:rPr>
              <a:t>jti</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333333"/>
                </a:solidFill>
                <a:latin typeface="Consolas" panose="020B0609020204030204" pitchFamily="49" charset="0"/>
                <a:ea typeface="Times New Roman" panose="02020603050405020304" pitchFamily="18" charset="0"/>
                <a:cs typeface="Times New Roman" panose="02020603050405020304" pitchFamily="18" charset="0"/>
              </a:rPr>
              <a:t> </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r>
              <a:rPr lang="de-DE" sz="1400" dirty="0">
                <a:solidFill>
                  <a:srgbClr val="448C27"/>
                </a:solidFill>
                <a:latin typeface="Consolas" panose="020B0609020204030204" pitchFamily="49" charset="0"/>
                <a:ea typeface="Times New Roman" panose="02020603050405020304" pitchFamily="18" charset="0"/>
                <a:cs typeface="Times New Roman" panose="02020603050405020304" pitchFamily="18" charset="0"/>
              </a:rPr>
              <a:t>0d0f345f-b036-4484-851a-deced2022144</a:t>
            </a: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600" dirty="0">
              <a:latin typeface="Calibri" panose="020F0502020204030204" pitchFamily="34" charset="0"/>
              <a:ea typeface="SimSun" panose="02010600030101010101" pitchFamily="2" charset="-122"/>
              <a:cs typeface="Times New Roman" panose="02020603050405020304" pitchFamily="18" charset="0"/>
            </a:endParaRPr>
          </a:p>
          <a:p>
            <a:pPr>
              <a:lnSpc>
                <a:spcPts val="1425"/>
              </a:lnSpc>
              <a:spcAft>
                <a:spcPts val="0"/>
              </a:spcAft>
            </a:pPr>
            <a:r>
              <a:rPr lang="de-DE" sz="1400" dirty="0">
                <a:solidFill>
                  <a:srgbClr val="777777"/>
                </a:solidFill>
                <a:latin typeface="Consolas" panose="020B0609020204030204" pitchFamily="49" charset="0"/>
                <a:ea typeface="Times New Roman" panose="02020603050405020304" pitchFamily="18" charset="0"/>
                <a:cs typeface="Times New Roman" panose="02020603050405020304" pitchFamily="18" charset="0"/>
              </a:rPr>
              <a:t>}</a:t>
            </a:r>
            <a:endParaRPr lang="de-DE" sz="1400" dirty="0"/>
          </a:p>
        </p:txBody>
      </p:sp>
      <p:sp>
        <p:nvSpPr>
          <p:cNvPr id="15" name="Pentagon 14"/>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Acquiring</a:t>
            </a:r>
            <a:r>
              <a:rPr lang="de-DE" sz="1600" b="1" dirty="0">
                <a:solidFill>
                  <a:schemeClr val="bg1"/>
                </a:solidFill>
                <a:ea typeface="Arial Unicode MS" panose="020B0604020202020204" pitchFamily="34" charset="-128"/>
                <a:cs typeface="Arial Unicode MS" panose="020B0604020202020204" pitchFamily="34" charset="-128"/>
              </a:rPr>
              <a:t> an Access Token</a:t>
            </a:r>
          </a:p>
        </p:txBody>
      </p:sp>
      <p:sp>
        <p:nvSpPr>
          <p:cNvPr id="16" name="Rectangle 15"/>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7" name="Rectangle 16"/>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8" name="Rectangle 17"/>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9" name="Rectangle 18"/>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20" name="Rectangle 19"/>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21" name="Rectangle 20"/>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22" name="Down Arrow 21"/>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9728882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MindConnect</a:t>
            </a:r>
            <a:r>
              <a:rPr lang="de-DE" dirty="0"/>
              <a:t> API</a:t>
            </a:r>
            <a:br>
              <a:rPr lang="de-DE" dirty="0"/>
            </a:br>
            <a:r>
              <a:rPr lang="de-DE" b="0" dirty="0"/>
              <a:t>Demonstration</a:t>
            </a:r>
            <a:endParaRPr lang="en-US" b="0" dirty="0"/>
          </a:p>
        </p:txBody>
      </p:sp>
      <p:pic>
        <p:nvPicPr>
          <p:cNvPr id="4098" name="Picture 2" descr="Image result for de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040" y="2934119"/>
            <a:ext cx="4561391" cy="228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281"/>
          <p:cNvSpPr>
            <a:spLocks/>
          </p:cNvSpPr>
          <p:nvPr/>
        </p:nvSpPr>
        <p:spPr bwMode="gray">
          <a:xfrm>
            <a:off x="2527774" y="1384800"/>
            <a:ext cx="8361111" cy="417874"/>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Create and sign the JWT</a:t>
            </a:r>
          </a:p>
        </p:txBody>
      </p:sp>
      <p:sp>
        <p:nvSpPr>
          <p:cNvPr id="5" name="Rechteck 281"/>
          <p:cNvSpPr>
            <a:spLocks/>
          </p:cNvSpPr>
          <p:nvPr/>
        </p:nvSpPr>
        <p:spPr bwMode="gray">
          <a:xfrm>
            <a:off x="2527774" y="1919999"/>
            <a:ext cx="8361110"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Acquire Access Token</a:t>
            </a:r>
          </a:p>
        </p:txBody>
      </p:sp>
      <p:sp>
        <p:nvSpPr>
          <p:cNvPr id="7" name="Rectangle 6"/>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0" name="Rectangle 9"/>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3" name="Down Arrow 12"/>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4" name="Pentagon 13"/>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Acquiring</a:t>
            </a:r>
            <a:r>
              <a:rPr lang="de-DE" sz="1600" b="1" dirty="0">
                <a:solidFill>
                  <a:schemeClr val="bg1"/>
                </a:solidFill>
                <a:ea typeface="Arial Unicode MS" panose="020B0604020202020204" pitchFamily="34" charset="-128"/>
                <a:cs typeface="Arial Unicode MS" panose="020B0604020202020204" pitchFamily="34" charset="-128"/>
              </a:rPr>
              <a:t> an Access Token</a:t>
            </a:r>
          </a:p>
        </p:txBody>
      </p:sp>
    </p:spTree>
    <p:extLst>
      <p:ext uri="{BB962C8B-B14F-4D97-AF65-F5344CB8AC3E}">
        <p14:creationId xmlns:p14="http://schemas.microsoft.com/office/powerpoint/2010/main" val="24581685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p:cNvGrpSpPr/>
          <p:nvPr/>
        </p:nvGrpSpPr>
        <p:grpSpPr>
          <a:xfrm>
            <a:off x="2807857" y="2958343"/>
            <a:ext cx="5976664" cy="2232248"/>
            <a:chOff x="3768597" y="2364826"/>
            <a:chExt cx="5976664" cy="2232248"/>
          </a:xfrm>
          <a:solidFill>
            <a:srgbClr val="2387AA"/>
          </a:solidFill>
        </p:grpSpPr>
        <p:sp>
          <p:nvSpPr>
            <p:cNvPr id="40" name="Abgerundetes Rechteck 2"/>
            <p:cNvSpPr/>
            <p:nvPr/>
          </p:nvSpPr>
          <p:spPr bwMode="auto">
            <a:xfrm>
              <a:off x="3768597" y="2364826"/>
              <a:ext cx="5976664" cy="2232248"/>
            </a:xfrm>
            <a:custGeom>
              <a:avLst/>
              <a:gdLst>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1325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25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13893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 name="connsiteX0" fmla="*/ 0 w 8298406"/>
                <a:gd name="connsiteY0" fmla="*/ 165823 h 994920"/>
                <a:gd name="connsiteX1" fmla="*/ 165823 w 8298406"/>
                <a:gd name="connsiteY1" fmla="*/ 0 h 994920"/>
                <a:gd name="connsiteX2" fmla="*/ 8297683 w 8298406"/>
                <a:gd name="connsiteY2" fmla="*/ 0 h 994920"/>
                <a:gd name="connsiteX3" fmla="*/ 8298406 w 8298406"/>
                <a:gd name="connsiteY3" fmla="*/ 165823 h 994920"/>
                <a:gd name="connsiteX4" fmla="*/ 8298406 w 8298406"/>
                <a:gd name="connsiteY4" fmla="*/ 829097 h 994920"/>
                <a:gd name="connsiteX5" fmla="*/ 8297683 w 8298406"/>
                <a:gd name="connsiteY5" fmla="*/ 994920 h 994920"/>
                <a:gd name="connsiteX6" fmla="*/ 165823 w 8298406"/>
                <a:gd name="connsiteY6" fmla="*/ 994920 h 994920"/>
                <a:gd name="connsiteX7" fmla="*/ 0 w 8298406"/>
                <a:gd name="connsiteY7" fmla="*/ 829097 h 994920"/>
                <a:gd name="connsiteX8" fmla="*/ 0 w 8298406"/>
                <a:gd name="connsiteY8" fmla="*/ 165823 h 99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8406" h="994920">
                  <a:moveTo>
                    <a:pt x="0" y="165823"/>
                  </a:moveTo>
                  <a:cubicBezTo>
                    <a:pt x="0" y="74241"/>
                    <a:pt x="74241" y="0"/>
                    <a:pt x="165823" y="0"/>
                  </a:cubicBezTo>
                  <a:lnTo>
                    <a:pt x="8297683" y="0"/>
                  </a:lnTo>
                  <a:lnTo>
                    <a:pt x="8298406" y="165823"/>
                  </a:lnTo>
                  <a:lnTo>
                    <a:pt x="8298406" y="829097"/>
                  </a:lnTo>
                  <a:lnTo>
                    <a:pt x="8297683" y="994920"/>
                  </a:lnTo>
                  <a:lnTo>
                    <a:pt x="165823" y="994920"/>
                  </a:lnTo>
                  <a:cubicBezTo>
                    <a:pt x="74241" y="994920"/>
                    <a:pt x="0" y="920679"/>
                    <a:pt x="0" y="829097"/>
                  </a:cubicBezTo>
                  <a:lnTo>
                    <a:pt x="0" y="165823"/>
                  </a:lnTo>
                  <a:close/>
                </a:path>
              </a:pathLst>
            </a:custGeom>
            <a:grpFill/>
            <a:ln w="0">
              <a:noFill/>
              <a:miter lim="800000"/>
              <a:headEnd/>
              <a:tailEnd/>
            </a:ln>
            <a:effectLst>
              <a:glow>
                <a:schemeClr val="accent1">
                  <a:alpha val="40000"/>
                </a:schemeClr>
              </a:glow>
              <a:reflection blurRad="6350" stA="50000" endA="300" endPos="38500" dist="50800" dir="5400000" sy="-100000" algn="bl" rotWithShape="0"/>
            </a:effectLst>
            <a:extLst/>
          </p:spPr>
          <p:txBody>
            <a:bodyPr lIns="180000" tIns="36000" rIns="36000" bIns="36000" anchor="ctr"/>
            <a:lstStyle/>
            <a:p>
              <a:r>
                <a:rPr lang="en-US" sz="7200" b="1" dirty="0">
                  <a:solidFill>
                    <a:schemeClr val="bg1"/>
                  </a:solidFill>
                </a:rPr>
                <a:t>Hands-on</a:t>
              </a:r>
            </a:p>
          </p:txBody>
        </p:sp>
        <p:pic>
          <p:nvPicPr>
            <p:cNvPr id="41" name="Picture 2" descr="http://globaloria.com/wp-content/uploads/bb-plugin/cache/globaloria_Training_Page_Icon_HandsOn-circle.png"/>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223070" y="2791888"/>
              <a:ext cx="1378124" cy="1378124"/>
            </a:xfrm>
            <a:prstGeom prst="rect">
              <a:avLst/>
            </a:prstGeom>
            <a:grpFill/>
            <a:extLst/>
          </p:spPr>
        </p:pic>
      </p:grpSp>
      <p:sp>
        <p:nvSpPr>
          <p:cNvPr id="2" name="Titel 1"/>
          <p:cNvSpPr>
            <a:spLocks noGrp="1"/>
          </p:cNvSpPr>
          <p:nvPr>
            <p:ph type="title"/>
          </p:nvPr>
        </p:nvSpPr>
        <p:spPr/>
        <p:txBody>
          <a:bodyPr/>
          <a:lstStyle/>
          <a:p>
            <a:r>
              <a:rPr lang="de-DE" dirty="0" err="1"/>
              <a:t>MindConnect</a:t>
            </a:r>
            <a:r>
              <a:rPr lang="de-DE" dirty="0"/>
              <a:t> API</a:t>
            </a:r>
            <a:br>
              <a:rPr lang="de-DE" dirty="0"/>
            </a:br>
            <a:r>
              <a:rPr lang="en-US" b="0" i="1" u="sng" dirty="0"/>
              <a:t>Hands-On Exercise 5: Acquire Access Token</a:t>
            </a:r>
          </a:p>
        </p:txBody>
      </p:sp>
      <p:sp>
        <p:nvSpPr>
          <p:cNvPr id="282" name="Rechteck 281"/>
          <p:cNvSpPr>
            <a:spLocks/>
          </p:cNvSpPr>
          <p:nvPr/>
        </p:nvSpPr>
        <p:spPr bwMode="gray">
          <a:xfrm>
            <a:off x="2396570" y="1384800"/>
            <a:ext cx="8492315"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pPr>
            <a:r>
              <a:rPr lang="en-US" sz="1399" b="1" dirty="0">
                <a:solidFill>
                  <a:schemeClr val="bg1"/>
                </a:solidFill>
              </a:rPr>
              <a:t>Task 1: Create and sign the JWT</a:t>
            </a:r>
          </a:p>
        </p:txBody>
      </p:sp>
      <p:pic>
        <p:nvPicPr>
          <p:cNvPr id="8"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4823" y="3007558"/>
            <a:ext cx="2298095" cy="2299292"/>
          </a:xfrm>
          <a:prstGeom prst="rect">
            <a:avLst/>
          </a:prstGeom>
        </p:spPr>
      </p:pic>
      <p:sp>
        <p:nvSpPr>
          <p:cNvPr id="9" name="Rechteck 281"/>
          <p:cNvSpPr>
            <a:spLocks/>
          </p:cNvSpPr>
          <p:nvPr/>
        </p:nvSpPr>
        <p:spPr bwMode="gray">
          <a:xfrm>
            <a:off x="2396569" y="1919999"/>
            <a:ext cx="8492315" cy="424800"/>
          </a:xfrm>
          <a:prstGeom prst="rect">
            <a:avLst/>
          </a:prstGeom>
          <a:gradFill flip="none" rotWithShape="1">
            <a:gsLst>
              <a:gs pos="0">
                <a:srgbClr val="50BEBE"/>
              </a:gs>
              <a:gs pos="83000">
                <a:srgbClr val="0099B0"/>
              </a:gs>
              <a:gs pos="50000">
                <a:srgbClr val="009999"/>
              </a:gs>
              <a:gs pos="100000">
                <a:srgbClr val="0099CB"/>
              </a:gs>
            </a:gsLst>
            <a:lin ang="0" scaled="1"/>
            <a:tileRect/>
          </a:gradFill>
          <a:ln>
            <a:noFill/>
            <a:headEnd/>
            <a:tailEnd/>
          </a:ln>
          <a:extLst/>
        </p:spPr>
        <p:style>
          <a:lnRef idx="2">
            <a:schemeClr val="accent5"/>
          </a:lnRef>
          <a:fillRef idx="1">
            <a:schemeClr val="lt1"/>
          </a:fillRef>
          <a:effectRef idx="0">
            <a:schemeClr val="accent5"/>
          </a:effectRef>
          <a:fontRef idx="minor">
            <a:schemeClr val="dk1"/>
          </a:fontRef>
        </p:style>
        <p:txBody>
          <a:bodyPr wrap="square" lIns="107944" tIns="71963" rIns="107944" bIns="71963" numCol="1" spcCol="72000" rtlCol="0" anchor="ctr">
            <a:noAutofit/>
          </a:bodyPr>
          <a:lstStyle/>
          <a:p>
            <a:pPr>
              <a:spcBef>
                <a:spcPct val="0"/>
              </a:spcBef>
              <a:buFont typeface="Wingdings" charset="0"/>
              <a:buNone/>
            </a:pPr>
            <a:r>
              <a:rPr lang="en-US" sz="1399" b="1" dirty="0">
                <a:solidFill>
                  <a:schemeClr val="bg1"/>
                </a:solidFill>
              </a:rPr>
              <a:t>Task 2: Acquire Access Token</a:t>
            </a:r>
          </a:p>
        </p:txBody>
      </p:sp>
      <p:sp>
        <p:nvSpPr>
          <p:cNvPr id="10" name="Rectangle 9"/>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11" name="Rectangle 10"/>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12" name="Rectangle 11"/>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13" name="Rectangle 12"/>
          <p:cNvSpPr/>
          <p:nvPr/>
        </p:nvSpPr>
        <p:spPr bwMode="auto">
          <a:xfrm>
            <a:off x="529449" y="4074467"/>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DataSource Configuration</a:t>
            </a:r>
            <a:endParaRPr lang="de-DE" sz="1600" dirty="0">
              <a:ea typeface="Arial Unicode MS" panose="020B0604020202020204" pitchFamily="34" charset="-128"/>
              <a:cs typeface="Arial Unicode MS" panose="020B0604020202020204" pitchFamily="34" charset="-128"/>
            </a:endParaRPr>
          </a:p>
        </p:txBody>
      </p:sp>
      <p:sp>
        <p:nvSpPr>
          <p:cNvPr id="14" name="Rectangle 13"/>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15" name="Rectangle 14"/>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6" name="Down Arrow 15"/>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7" name="Pentagon 16"/>
          <p:cNvSpPr/>
          <p:nvPr/>
        </p:nvSpPr>
        <p:spPr bwMode="auto">
          <a:xfrm>
            <a:off x="529449" y="3391695"/>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dirty="0" err="1">
                <a:solidFill>
                  <a:schemeClr val="bg1"/>
                </a:solidFill>
                <a:ea typeface="Arial Unicode MS" panose="020B0604020202020204" pitchFamily="34" charset="-128"/>
                <a:cs typeface="Arial Unicode MS" panose="020B0604020202020204" pitchFamily="34" charset="-128"/>
              </a:rPr>
              <a:t>Acquiring</a:t>
            </a:r>
            <a:r>
              <a:rPr lang="de-DE" sz="1600" b="1" dirty="0">
                <a:solidFill>
                  <a:schemeClr val="bg1"/>
                </a:solidFill>
                <a:ea typeface="Arial Unicode MS" panose="020B0604020202020204" pitchFamily="34" charset="-128"/>
                <a:cs typeface="Arial Unicode MS" panose="020B0604020202020204" pitchFamily="34" charset="-128"/>
              </a:rPr>
              <a:t> an Access Token</a:t>
            </a:r>
          </a:p>
        </p:txBody>
      </p:sp>
    </p:spTree>
    <p:extLst>
      <p:ext uri="{BB962C8B-B14F-4D97-AF65-F5344CB8AC3E}">
        <p14:creationId xmlns:p14="http://schemas.microsoft.com/office/powerpoint/2010/main" val="2537641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MindConnect</a:t>
            </a:r>
            <a:r>
              <a:rPr lang="de-DE" dirty="0"/>
              <a:t> API</a:t>
            </a:r>
            <a:br>
              <a:rPr lang="de-DE" dirty="0"/>
            </a:br>
            <a:r>
              <a:rPr lang="en-US" b="0" dirty="0"/>
              <a:t>Data Source and Data Points</a:t>
            </a:r>
            <a:endParaRPr lang="de-DE" dirty="0"/>
          </a:p>
        </p:txBody>
      </p:sp>
      <p:sp>
        <p:nvSpPr>
          <p:cNvPr id="3" name="Pentagon 2"/>
          <p:cNvSpPr/>
          <p:nvPr/>
        </p:nvSpPr>
        <p:spPr bwMode="auto">
          <a:xfrm>
            <a:off x="540822" y="4063782"/>
            <a:ext cx="1867121" cy="558210"/>
          </a:xfrm>
          <a:prstGeom prst="homePlate">
            <a:avLst>
              <a:gd name="adj" fmla="val 34697"/>
            </a:avLst>
          </a:prstGeom>
          <a:solidFill>
            <a:srgbClr val="32A0A0"/>
          </a:solidFill>
          <a:ln>
            <a:noFill/>
          </a:ln>
          <a:effectLst/>
          <a:extLst/>
        </p:spPr>
        <p:txBody>
          <a:bodyPr wrap="square" lIns="108000" tIns="54000" rIns="108000" bIns="54000" numCol="1" spcCol="72000" rtlCol="0" anchor="ctr">
            <a:noAutofit/>
          </a:bodyPr>
          <a:lstStyle/>
          <a:p>
            <a:pPr lvl="0" algn="ctr">
              <a:lnSpc>
                <a:spcPct val="110000"/>
              </a:lnSpc>
              <a:spcBef>
                <a:spcPct val="0"/>
              </a:spcBef>
            </a:pPr>
            <a:r>
              <a:rPr lang="de-DE" sz="1600" b="1">
                <a:solidFill>
                  <a:schemeClr val="bg1"/>
                </a:solidFill>
                <a:ea typeface="Arial Unicode MS" panose="020B0604020202020204" pitchFamily="34" charset="-128"/>
                <a:cs typeface="Arial Unicode MS" panose="020B0604020202020204" pitchFamily="34" charset="-128"/>
              </a:rPr>
              <a:t>DataSource Configuration</a:t>
            </a:r>
            <a:endParaRPr lang="de-DE" sz="1600" b="1" dirty="0">
              <a:solidFill>
                <a:schemeClr val="bg1"/>
              </a:solidFill>
              <a:ea typeface="Arial Unicode MS" panose="020B0604020202020204" pitchFamily="34" charset="-128"/>
              <a:cs typeface="Arial Unicode MS" panose="020B0604020202020204" pitchFamily="34" charset="-128"/>
            </a:endParaRPr>
          </a:p>
        </p:txBody>
      </p:sp>
      <p:sp>
        <p:nvSpPr>
          <p:cNvPr id="4" name="Rectangle 3"/>
          <p:cNvSpPr/>
          <p:nvPr/>
        </p:nvSpPr>
        <p:spPr bwMode="auto">
          <a:xfrm>
            <a:off x="551336" y="271381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Onboarding the Agent</a:t>
            </a:r>
            <a:endParaRPr lang="de-DE" sz="1600" dirty="0">
              <a:ea typeface="Arial Unicode MS" panose="020B0604020202020204" pitchFamily="34" charset="-128"/>
              <a:cs typeface="Arial Unicode MS" panose="020B0604020202020204" pitchFamily="34" charset="-128"/>
            </a:endParaRPr>
          </a:p>
        </p:txBody>
      </p:sp>
      <p:sp>
        <p:nvSpPr>
          <p:cNvPr id="5" name="Rectangle 4"/>
          <p:cNvSpPr/>
          <p:nvPr/>
        </p:nvSpPr>
        <p:spPr bwMode="auto">
          <a:xfrm>
            <a:off x="551336" y="4748641"/>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Create Data Point Mapping</a:t>
            </a:r>
            <a:endParaRPr lang="de-DE" sz="1600" dirty="0">
              <a:ea typeface="Arial Unicode MS" panose="020B0604020202020204" pitchFamily="34" charset="-128"/>
              <a:cs typeface="Arial Unicode MS" panose="020B0604020202020204" pitchFamily="34" charset="-128"/>
            </a:endParaRPr>
          </a:p>
        </p:txBody>
      </p:sp>
      <p:sp>
        <p:nvSpPr>
          <p:cNvPr id="6" name="Rectangle 5"/>
          <p:cNvSpPr/>
          <p:nvPr/>
        </p:nvSpPr>
        <p:spPr bwMode="auto">
          <a:xfrm>
            <a:off x="551336" y="5433499"/>
            <a:ext cx="1652601"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Exchange Data</a:t>
            </a:r>
            <a:endParaRPr lang="de-DE" sz="1600" dirty="0">
              <a:ea typeface="Arial Unicode MS" panose="020B0604020202020204" pitchFamily="34" charset="-128"/>
              <a:cs typeface="Arial Unicode MS" panose="020B0604020202020204" pitchFamily="34" charset="-128"/>
            </a:endParaRPr>
          </a:p>
        </p:txBody>
      </p:sp>
      <p:sp>
        <p:nvSpPr>
          <p:cNvPr id="7" name="Rectangle 6"/>
          <p:cNvSpPr/>
          <p:nvPr/>
        </p:nvSpPr>
        <p:spPr bwMode="auto">
          <a:xfrm>
            <a:off x="551337" y="3398669"/>
            <a:ext cx="1652600"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Acquiring an Access Token</a:t>
            </a:r>
            <a:endParaRPr lang="de-DE" sz="1600" dirty="0">
              <a:ea typeface="Arial Unicode MS" panose="020B0604020202020204" pitchFamily="34" charset="-128"/>
              <a:cs typeface="Arial Unicode MS" panose="020B0604020202020204" pitchFamily="34" charset="-128"/>
            </a:endParaRPr>
          </a:p>
        </p:txBody>
      </p:sp>
      <p:sp>
        <p:nvSpPr>
          <p:cNvPr id="8" name="Rectangle 7"/>
          <p:cNvSpPr/>
          <p:nvPr/>
        </p:nvSpPr>
        <p:spPr bwMode="auto">
          <a:xfrm>
            <a:off x="551336" y="1347597"/>
            <a:ext cx="1663115" cy="545348"/>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a:ea typeface="Arial Unicode MS" panose="020B0604020202020204" pitchFamily="34" charset="-128"/>
                <a:cs typeface="Arial Unicode MS" panose="020B0604020202020204" pitchFamily="34" charset="-128"/>
              </a:rPr>
              <a:t>Provisioning an Agent</a:t>
            </a:r>
            <a:endParaRPr lang="de-DE" sz="1600" dirty="0">
              <a:ea typeface="Arial Unicode MS" panose="020B0604020202020204" pitchFamily="34" charset="-128"/>
              <a:cs typeface="Arial Unicode MS" panose="020B0604020202020204" pitchFamily="34" charset="-128"/>
            </a:endParaRPr>
          </a:p>
        </p:txBody>
      </p:sp>
      <p:sp>
        <p:nvSpPr>
          <p:cNvPr id="9" name="Rectangle 8"/>
          <p:cNvSpPr/>
          <p:nvPr/>
        </p:nvSpPr>
        <p:spPr bwMode="auto">
          <a:xfrm>
            <a:off x="540822" y="2028953"/>
            <a:ext cx="1663115" cy="558209"/>
          </a:xfrm>
          <a:prstGeom prst="rect">
            <a:avLst/>
          </a:prstGeom>
          <a:solidFill>
            <a:srgbClr val="A5E1E1"/>
          </a:solidFill>
          <a:ln>
            <a:solidFill>
              <a:srgbClr val="3C464B"/>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600" dirty="0">
                <a:ea typeface="Arial Unicode MS" panose="020B0604020202020204" pitchFamily="34" charset="-128"/>
                <a:cs typeface="Arial Unicode MS" panose="020B0604020202020204" pitchFamily="34" charset="-128"/>
              </a:rPr>
              <a:t>Boarding </a:t>
            </a:r>
            <a:r>
              <a:rPr lang="de-DE" sz="1600" dirty="0" err="1">
                <a:ea typeface="Arial Unicode MS" panose="020B0604020202020204" pitchFamily="34" charset="-128"/>
                <a:cs typeface="Arial Unicode MS" panose="020B0604020202020204" pitchFamily="34" charset="-128"/>
              </a:rPr>
              <a:t>Configuration</a:t>
            </a:r>
            <a:endParaRPr lang="de-DE" sz="1600" dirty="0">
              <a:ea typeface="Arial Unicode MS" panose="020B0604020202020204" pitchFamily="34" charset="-128"/>
              <a:cs typeface="Arial Unicode MS" panose="020B0604020202020204" pitchFamily="34" charset="-128"/>
            </a:endParaRPr>
          </a:p>
        </p:txBody>
      </p:sp>
      <p:sp>
        <p:nvSpPr>
          <p:cNvPr id="10" name="Down Arrow 9"/>
          <p:cNvSpPr/>
          <p:nvPr/>
        </p:nvSpPr>
        <p:spPr bwMode="auto">
          <a:xfrm>
            <a:off x="238012" y="1216325"/>
            <a:ext cx="447120" cy="5124090"/>
          </a:xfrm>
          <a:prstGeom prst="downArrow">
            <a:avLst/>
          </a:prstGeom>
          <a:solidFill>
            <a:srgbClr val="32A0A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ea typeface="Arial Unicode MS" panose="020B0604020202020204" pitchFamily="34" charset="-128"/>
              <a:cs typeface="Arial Unicode MS" panose="020B0604020202020204" pitchFamily="34" charset="-128"/>
            </a:endParaRPr>
          </a:p>
        </p:txBody>
      </p:sp>
      <p:sp>
        <p:nvSpPr>
          <p:cNvPr id="11" name="Rechteck 2"/>
          <p:cNvSpPr/>
          <p:nvPr/>
        </p:nvSpPr>
        <p:spPr>
          <a:xfrm>
            <a:off x="2527775" y="1407168"/>
            <a:ext cx="9078333" cy="1754326"/>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If Agent needs to upload data to MindSphere, MindSphere needs additional configuration to know how to interpret agents data streams. This configuration requires 3 definitions within MindSphere.</a:t>
            </a:r>
          </a:p>
          <a:p>
            <a:pPr marL="742950" lvl="1" indent="-285750">
              <a:buFont typeface="Arial" panose="020B0604020202020204" pitchFamily="34" charset="0"/>
              <a:buChar char="•"/>
            </a:pPr>
            <a:r>
              <a:rPr lang="de-DE" dirty="0"/>
              <a:t>Data Source </a:t>
            </a:r>
            <a:r>
              <a:rPr lang="de-DE" dirty="0" err="1"/>
              <a:t>Provisioning</a:t>
            </a:r>
            <a:endParaRPr lang="de-DE" dirty="0"/>
          </a:p>
          <a:p>
            <a:pPr marL="742950" lvl="1" indent="-285750">
              <a:buFont typeface="Arial" panose="020B0604020202020204" pitchFamily="34" charset="0"/>
              <a:buChar char="•"/>
            </a:pPr>
            <a:r>
              <a:rPr lang="de-DE" dirty="0"/>
              <a:t>Property Set (Data Points) </a:t>
            </a:r>
            <a:r>
              <a:rPr lang="de-DE" dirty="0" err="1"/>
              <a:t>Provisioning</a:t>
            </a:r>
            <a:endParaRPr lang="de-DE" dirty="0"/>
          </a:p>
          <a:p>
            <a:pPr marL="742950" lvl="1" indent="-285750">
              <a:buFont typeface="Arial" panose="020B0604020202020204" pitchFamily="34" charset="0"/>
              <a:buChar char="•"/>
            </a:pPr>
            <a:r>
              <a:rPr lang="en-US" dirty="0"/>
              <a:t>Creating a Mapping for Property Set and Data Source</a:t>
            </a:r>
          </a:p>
        </p:txBody>
      </p:sp>
      <p:pic>
        <p:nvPicPr>
          <p:cNvPr id="12" name="Picture 11"/>
          <p:cNvPicPr>
            <a:picLocks noChangeAspect="1"/>
          </p:cNvPicPr>
          <p:nvPr/>
        </p:nvPicPr>
        <p:blipFill>
          <a:blip r:embed="rId2"/>
          <a:stretch>
            <a:fillRect/>
          </a:stretch>
        </p:blipFill>
        <p:spPr>
          <a:xfrm>
            <a:off x="8221567" y="3318962"/>
            <a:ext cx="3183851" cy="2606060"/>
          </a:xfrm>
          <a:prstGeom prst="rect">
            <a:avLst/>
          </a:prstGeom>
        </p:spPr>
      </p:pic>
      <p:sp>
        <p:nvSpPr>
          <p:cNvPr id="13" name="Rechteck 2"/>
          <p:cNvSpPr/>
          <p:nvPr/>
        </p:nvSpPr>
        <p:spPr>
          <a:xfrm>
            <a:off x="2527775" y="3458085"/>
            <a:ext cx="5693792" cy="2031325"/>
          </a:xfrm>
          <a:prstGeom prst="rect">
            <a:avLst/>
          </a:prstGeom>
          <a:solidFill>
            <a:schemeClr val="bg1">
              <a:lumMod val="95000"/>
            </a:schemeClr>
          </a:solidFill>
          <a:ln w="19050">
            <a:solidFill>
              <a:schemeClr val="accent1"/>
            </a:solidFill>
          </a:ln>
          <a:effectLst>
            <a:outerShdw blurRad="50800" dist="38100" dir="2700000" algn="tl" rotWithShape="0">
              <a:prstClr val="black">
                <a:alpha val="40000"/>
              </a:prstClr>
            </a:outerShdw>
          </a:effectLst>
        </p:spPr>
        <p:txBody>
          <a:bodyPr wrap="square">
            <a:spAutoFit/>
          </a:bodyPr>
          <a:lstStyle/>
          <a:p>
            <a:r>
              <a:rPr lang="en-US" dirty="0"/>
              <a:t>"</a:t>
            </a:r>
            <a:r>
              <a:rPr lang="en-US" b="1" dirty="0"/>
              <a:t>Data Source</a:t>
            </a:r>
            <a:r>
              <a:rPr lang="en-US" dirty="0"/>
              <a:t>" is a logical group that holds so called "</a:t>
            </a:r>
            <a:r>
              <a:rPr lang="en-US" b="1" dirty="0"/>
              <a:t>Data Points</a:t>
            </a:r>
            <a:r>
              <a:rPr lang="en-US" dirty="0"/>
              <a:t>". Data points hold meta data about a specific metric that the Agent generates or measures. An example is: "if an agent measures ambient temperature and pressure data. Each of this two measurement needs to be defined as </a:t>
            </a:r>
            <a:r>
              <a:rPr lang="de-DE" dirty="0"/>
              <a:t>separate    "Data Points".</a:t>
            </a:r>
            <a:endParaRPr lang="en-US" dirty="0"/>
          </a:p>
        </p:txBody>
      </p:sp>
    </p:spTree>
    <p:extLst>
      <p:ext uri="{BB962C8B-B14F-4D97-AF65-F5344CB8AC3E}">
        <p14:creationId xmlns:p14="http://schemas.microsoft.com/office/powerpoint/2010/main" val="19557494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00.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01.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02.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03.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04.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05.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06.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07.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08.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09.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10.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11.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12.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13.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14.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15.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16.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17.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18.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19.xml><?xml version="1.0" encoding="utf-8"?>
<p:tagLst xmlns:a="http://schemas.openxmlformats.org/drawingml/2006/main" xmlns:r="http://schemas.openxmlformats.org/officeDocument/2006/relationships" xmlns:p="http://schemas.openxmlformats.org/presentationml/2006/main">
  <p:tag name="MIO_EK" val="644432"/>
  <p:tag name="MIO_EKGUID" val="5b6890b1-a6a4-4217-887e-2cd2acf869a3"/>
  <p:tag name="MIO_GUID" val="7bcdabd1-8177-4977-8c1f-7c7c4a870614"/>
  <p:tag name="MIO_UPDATE" val="True"/>
  <p:tag name="MIO_VERSION" val="19.01.2017 06:55:04"/>
  <p:tag name="MIO_DBID" val="598A5C07-C27D-430B-A8FC-FA667BE665A4"/>
  <p:tag name="MIO_LASTDOWNLOADED" val="16.03.2017 08:35:21"/>
  <p:tag name="MIO_OBJECTNAME" val="general-information.png"/>
  <p:tag name="MIO_LASTEDITORNAME" val="kd5684 "/>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20.xml><?xml version="1.0" encoding="utf-8"?>
<p:tagLst xmlns:a="http://schemas.openxmlformats.org/drawingml/2006/main" xmlns:r="http://schemas.openxmlformats.org/officeDocument/2006/relationships" xmlns:p="http://schemas.openxmlformats.org/presentationml/2006/main">
  <p:tag name="MIO_EKGUID" val="a6f217a5-44ce-43d8-9318-532c5c3fc568"/>
  <p:tag name="MIO_GUID" val="77d7ae1c-07ba-4447-bbca-0ca2ba3968df"/>
  <p:tag name="MIO_UPDATE" val="True"/>
  <p:tag name="MIO_VERSION" val="19.01.2017 06:55:16"/>
  <p:tag name="MIO_DBID" val="598A5C07-C27D-430B-A8FC-FA667BE665A4"/>
  <p:tag name="MIO_LASTDOWNLOADED" val="02.08.2018 15:40:48"/>
  <p:tag name="MIO_OBJECTNAME" val="general_box-check.png"/>
  <p:tag name="MIO_LASTEDITORNAME" val="Dietmar Kluge"/>
</p:tagLst>
</file>

<file path=ppt/tags/tag121.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22.xml><?xml version="1.0" encoding="utf-8"?>
<p:tagLst xmlns:a="http://schemas.openxmlformats.org/drawingml/2006/main" xmlns:r="http://schemas.openxmlformats.org/officeDocument/2006/relationships" xmlns:p="http://schemas.openxmlformats.org/presentationml/2006/main">
  <p:tag name="MIO_EK" val="644446"/>
  <p:tag name="MIO_EKGUID" val="71d80037-278f-4cdc-9ed9-e40048010e9f"/>
  <p:tag name="MIO_GUID" val="f8c6708b-2b2d-4f46-b84c-1e531603d5b4"/>
  <p:tag name="MIO_UPDATE" val="True"/>
  <p:tag name="MIO_VERSION" val="19.01.2017 06:55:35"/>
  <p:tag name="MIO_DBID" val="598A5C07-C27D-430B-A8FC-FA667BE665A4"/>
  <p:tag name="MIO_LASTDOWNLOADED" val="16.03.2017 08:35:26"/>
  <p:tag name="MIO_OBJECTNAME" val="general_communication.png"/>
  <p:tag name="MIO_LASTEDITORNAME" val="kd5684 "/>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wI9.3NiIR7qFzeHACu_Mf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wI9.3NiIR7qFzeHACu_MfA"/>
</p:tagLst>
</file>

<file path=ppt/tags/tag127.xml><?xml version="1.0" encoding="utf-8"?>
<p:tagLst xmlns:a="http://schemas.openxmlformats.org/drawingml/2006/main" xmlns:r="http://schemas.openxmlformats.org/officeDocument/2006/relationships" xmlns:p="http://schemas.openxmlformats.org/presentationml/2006/main">
  <p:tag name="MIO_EK" val="645975"/>
  <p:tag name="MIO_EKGUID" val="e4bc876f-4b48-4e74-8c43-fe6c13262fb7"/>
  <p:tag name="MIO_GUID" val="6fb86cab-fd75-40ef-9beb-e2fb0dcfc03f"/>
  <p:tag name="MIO_UPDATE" val="True"/>
  <p:tag name="MIO_VERSION" val="19.01.2017 07:10:39"/>
  <p:tag name="MIO_DBID" val="598A5C07-C27D-430B-A8FC-FA667BE665A4"/>
  <p:tag name="MIO_LASTDOWNLOADED" val="04.08.2017 12:17:25"/>
  <p:tag name="MIO_OBJECTNAME" val="software_application.png"/>
  <p:tag name="MIO_LASTEDITORNAME" val="Dietmar Kluge"/>
</p:tagLst>
</file>

<file path=ppt/tags/tag128.xml><?xml version="1.0" encoding="utf-8"?>
<p:tagLst xmlns:a="http://schemas.openxmlformats.org/drawingml/2006/main" xmlns:r="http://schemas.openxmlformats.org/officeDocument/2006/relationships" xmlns:p="http://schemas.openxmlformats.org/presentationml/2006/main">
  <p:tag name="MIO_EKGUID" val="028af7e0-ecd5-45a0-bede-bdb0920c7c4d"/>
  <p:tag name="MIO_GUID" val="bc572ef4-baa0-47a1-a97c-5af62ef40250"/>
  <p:tag name="MIO_UPDATE" val="True"/>
  <p:tag name="MIO_VERSION" val="19.01.2017 07:05:07"/>
  <p:tag name="MIO_DBID" val="598A5C07-C27D-430B-A8FC-FA667BE665A4"/>
  <p:tag name="MIO_LASTDOWNLOADED" val="04.01.2018 22:38:04"/>
  <p:tag name="MIO_OBJECTNAME" val="data-centers-pos.png"/>
  <p:tag name="MIO_LASTEDITORNAME" val="Dietmar Kluge"/>
</p:tagLst>
</file>

<file path=ppt/tags/tag129.xml><?xml version="1.0" encoding="utf-8"?>
<p:tagLst xmlns:a="http://schemas.openxmlformats.org/drawingml/2006/main" xmlns:r="http://schemas.openxmlformats.org/officeDocument/2006/relationships" xmlns:p="http://schemas.openxmlformats.org/presentationml/2006/main">
  <p:tag name="MIO_EKGUID" val="eb9743af-431c-48b3-8819-7e8e46c31c6d"/>
  <p:tag name="MIO_GUID" val="e7d47787-269d-4131-ac4c-a3719261c617"/>
  <p:tag name="MIO_UPDATE" val="True"/>
  <p:tag name="MIO_VERSION" val="19.01.2017 07:11:11"/>
  <p:tag name="MIO_DBID" val="598A5C07-C27D-430B-A8FC-FA667BE665A4"/>
  <p:tag name="MIO_LASTDOWNLOADED" val="26.01.2018 14:10:10"/>
  <p:tag name="MIO_OBJECTNAME" val="technology-cloud.png"/>
  <p:tag name="MIO_LASTEDITORNAME" val="Dietmar Kluge"/>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30.xml><?xml version="1.0" encoding="utf-8"?>
<p:tagLst xmlns:a="http://schemas.openxmlformats.org/drawingml/2006/main" xmlns:r="http://schemas.openxmlformats.org/officeDocument/2006/relationships" xmlns:p="http://schemas.openxmlformats.org/presentationml/2006/main">
  <p:tag name="MIO_EKGUID" val="ee52982b-2bc5-491a-a473-e383a3cac2b4"/>
  <p:tag name="MIO_GUID" val="a7872907-969e-4c6a-9dfb-6c24896778d1"/>
  <p:tag name="MIO_UPDATE" val="True"/>
  <p:tag name="MIO_VERSION" val="19.01.2017 06:56:48"/>
  <p:tag name="MIO_DBID" val="598A5C07-C27D-430B-A8FC-FA667BE665A4"/>
  <p:tag name="MIO_LASTDOWNLOADED" val="12.01.2018 17:48:54"/>
  <p:tag name="MIO_OBJECTNAME" val="general_shopping-cart.png"/>
  <p:tag name="MIO_LASTEDITORNAME" val="Dietmar Kluge"/>
</p:tagLst>
</file>

<file path=ppt/tags/tag131.xml><?xml version="1.0" encoding="utf-8"?>
<p:tagLst xmlns:a="http://schemas.openxmlformats.org/drawingml/2006/main" xmlns:r="http://schemas.openxmlformats.org/officeDocument/2006/relationships" xmlns:p="http://schemas.openxmlformats.org/presentationml/2006/main">
  <p:tag name="MIO_EKGUID" val="0b687f91-6bf5-4d71-b6fd-6f057c7aa11a"/>
  <p:tag name="MIO_GUID" val="b8bec756-2d6f-44d8-a350-a69983ec8d43"/>
  <p:tag name="MIO_UPDATE" val="True"/>
  <p:tag name="MIO_VERSION" val="19.01.2017 06:56:36"/>
  <p:tag name="MIO_DBID" val="598A5C07-C27D-430B-A8FC-FA667BE665A4"/>
  <p:tag name="MIO_LASTDOWNLOADED" val="30.01.2018 16:33:46"/>
  <p:tag name="MIO_OBJECTNAME" val="general_references.png"/>
  <p:tag name="MIO_LASTEDITORNAME" val="Dietmar Kluge"/>
</p:tagLst>
</file>

<file path=ppt/tags/tag132.xml><?xml version="1.0" encoding="utf-8"?>
<p:tagLst xmlns:a="http://schemas.openxmlformats.org/drawingml/2006/main" xmlns:r="http://schemas.openxmlformats.org/officeDocument/2006/relationships" xmlns:p="http://schemas.openxmlformats.org/presentationml/2006/main">
  <p:tag name="MIO_EK" val="584996"/>
  <p:tag name="MIO_GUID" val="5113604c-372f-4fc4-acdc-99668c367e37"/>
  <p:tag name="MIO_UPDATE" val="True"/>
  <p:tag name="MIO_VERSION" val="23.02.2016 09:32:27"/>
  <p:tag name="MIO_DBID" val="598A5C07-C27D-430B-A8FC-FA667BE665A4"/>
  <p:tag name="MIO_LASTDOWNLOADED" val="10.06.2016 12:24:40"/>
  <p:tag name="MIO_OBJECTNAME" val="diagnose_rot"/>
  <p:tag name="MIO_LASTEDITORNAME" val="Maximilian Berger"/>
</p:tagLst>
</file>

<file path=ppt/tags/tag133.xml><?xml version="1.0" encoding="utf-8"?>
<p:tagLst xmlns:a="http://schemas.openxmlformats.org/drawingml/2006/main" xmlns:r="http://schemas.openxmlformats.org/officeDocument/2006/relationships" xmlns:p="http://schemas.openxmlformats.org/presentationml/2006/main">
  <p:tag name="MIO_EKGUID" val="31b63078-f30c-4fce-8a0d-56de2ea09bc4"/>
  <p:tag name="MIO_GUID" val="ed69adc4-94a1-4213-a417-4290dfa7f03a"/>
  <p:tag name="MIO_UPDATE" val="True"/>
  <p:tag name="MIO_VERSION" val="19.01.2017 06:55:55"/>
  <p:tag name="MIO_DBID" val="598A5C07-C27D-430B-A8FC-FA667BE665A4"/>
  <p:tag name="MIO_LASTDOWNLOADED" val="30.01.2018 08:34:30"/>
  <p:tag name="MIO_OBJECTNAME" val="general_factory.png"/>
  <p:tag name="MIO_LASTEDITORNAME" val="Dietmar Kluge"/>
</p:tagLst>
</file>

<file path=ppt/tags/tag134.xml><?xml version="1.0" encoding="utf-8"?>
<p:tagLst xmlns:a="http://schemas.openxmlformats.org/drawingml/2006/main" xmlns:r="http://schemas.openxmlformats.org/officeDocument/2006/relationships" xmlns:p="http://schemas.openxmlformats.org/presentationml/2006/main">
  <p:tag name="MIO_EK" val="199878"/>
  <p:tag name="MIO_GUID" val="4e154cd8-7234-4ed7-bda2-75e02ecb95b1"/>
  <p:tag name="MIO_UPDATE" val="True"/>
  <p:tag name="MIO_VERSION" val="29.01.2015 10:16:51"/>
  <p:tag name="MIO_DBID" val="598A5C07-C27D-430B-A8FC-FA667BE665A4"/>
  <p:tag name="MIO_LASTDOWNLOADED" val="11.06.2016 17:26:20"/>
  <p:tag name="MIO_OBJECTNAME" val="Product_SIMATIC-S7-1500"/>
  <p:tag name="MIO_LASTEDITORNAME" val="Thomas Rubach"/>
</p:tagLst>
</file>

<file path=ppt/tags/tag135.xml><?xml version="1.0" encoding="utf-8"?>
<p:tagLst xmlns:a="http://schemas.openxmlformats.org/drawingml/2006/main" xmlns:r="http://schemas.openxmlformats.org/officeDocument/2006/relationships" xmlns:p="http://schemas.openxmlformats.org/presentationml/2006/main">
  <p:tag name="MIO_EKGUID" val="d8dd257f-5615-49a8-a5bc-5fe7e05a08a8"/>
  <p:tag name="MIO_GUID" val="dcd6e46b-4c69-4167-9897-f229722e89c2"/>
  <p:tag name="MIO_UPDATE" val="True"/>
  <p:tag name="MIO_VERSION" val="19.01.2017 07:11:42"/>
  <p:tag name="MIO_DBID" val="598A5C07-C27D-430B-A8FC-FA667BE665A4"/>
  <p:tag name="MIO_LASTDOWNLOADED" val="30.01.2018 09:50:56"/>
  <p:tag name="MIO_OBJECTNAME" val="technology_robitic.png"/>
  <p:tag name="MIO_LASTEDITORNAME" val="Dietmar Kluge"/>
</p:tagLst>
</file>

<file path=ppt/tags/tag136.xml><?xml version="1.0" encoding="utf-8"?>
<p:tagLst xmlns:a="http://schemas.openxmlformats.org/drawingml/2006/main" xmlns:r="http://schemas.openxmlformats.org/officeDocument/2006/relationships" xmlns:p="http://schemas.openxmlformats.org/presentationml/2006/main">
  <p:tag name="MIO_EKGUID" val="eb9743af-431c-48b3-8819-7e8e46c31c6d"/>
  <p:tag name="MIO_GUID" val="e7d47787-269d-4131-ac4c-a3719261c617"/>
  <p:tag name="MIO_UPDATE" val="True"/>
  <p:tag name="MIO_VERSION" val="19.01.2017 07:11:11"/>
  <p:tag name="MIO_DBID" val="598A5C07-C27D-430B-A8FC-FA667BE665A4"/>
  <p:tag name="MIO_LASTDOWNLOADED" val="26.01.2018 14:10:10"/>
  <p:tag name="MIO_OBJECTNAME" val="technology-cloud.png"/>
  <p:tag name="MIO_LASTEDITORNAME" val="Dietmar Kluge"/>
</p:tagLst>
</file>

<file path=ppt/tags/tag137.xml><?xml version="1.0" encoding="utf-8"?>
<p:tagLst xmlns:a="http://schemas.openxmlformats.org/drawingml/2006/main" xmlns:r="http://schemas.openxmlformats.org/officeDocument/2006/relationships" xmlns:p="http://schemas.openxmlformats.org/presentationml/2006/main">
  <p:tag name="MIO_EK" val="584997"/>
  <p:tag name="MIO_GUID" val="4165293a-b1c2-49f5-8a5d-08e0beca8e2b"/>
  <p:tag name="MIO_UPDATE" val="True"/>
  <p:tag name="MIO_VERSION" val="23.02.2016 09:33:14"/>
  <p:tag name="MIO_DBID" val="598A5C07-C27D-430B-A8FC-FA667BE665A4"/>
  <p:tag name="MIO_LASTDOWNLOADED" val="10.06.2016 13:57:31"/>
  <p:tag name="MIO_OBJECTNAME" val="erfassung_prozessdaten"/>
  <p:tag name="MIO_LASTEDITORNAME" val="Maximilian Berger"/>
</p:tagLst>
</file>

<file path=ppt/tags/tag138.xml><?xml version="1.0" encoding="utf-8"?>
<p:tagLst xmlns:a="http://schemas.openxmlformats.org/drawingml/2006/main" xmlns:r="http://schemas.openxmlformats.org/officeDocument/2006/relationships" xmlns:p="http://schemas.openxmlformats.org/presentationml/2006/main">
  <p:tag name="MIO_EK" val="199824"/>
  <p:tag name="MIO_GUID" val="17268fa2-1ede-4a27-9a37-cef36c8761cd"/>
  <p:tag name="MIO_UPDATE" val="True"/>
  <p:tag name="MIO_VERSION" val="29.01.2015 10:47:04"/>
  <p:tag name="MIO_DBID" val="598A5C07-C27D-430B-A8FC-FA667BE665A4"/>
  <p:tag name="MIO_LASTDOWNLOADED" val="10.06.2016 12:18:57"/>
  <p:tag name="MIO_OBJECTNAME" val="Technology_Database"/>
  <p:tag name="MIO_LASTEDITORNAME" val="Thomas Rubach"/>
</p:tagLst>
</file>

<file path=ppt/tags/tag139.xml><?xml version="1.0" encoding="utf-8"?>
<p:tagLst xmlns:a="http://schemas.openxmlformats.org/drawingml/2006/main" xmlns:r="http://schemas.openxmlformats.org/officeDocument/2006/relationships" xmlns:p="http://schemas.openxmlformats.org/presentationml/2006/main">
  <p:tag name="MIO_EKGUID" val="eb9743af-431c-48b3-8819-7e8e46c31c6d"/>
  <p:tag name="MIO_GUID" val="e7d47787-269d-4131-ac4c-a3719261c617"/>
  <p:tag name="MIO_UPDATE" val="True"/>
  <p:tag name="MIO_VERSION" val="19.01.2017 07:11:11"/>
  <p:tag name="MIO_DBID" val="598A5C07-C27D-430B-A8FC-FA667BE665A4"/>
  <p:tag name="MIO_LASTDOWNLOADED" val="26.01.2018 14:10:10"/>
  <p:tag name="MIO_OBJECTNAME" val="technology-cloud.png"/>
  <p:tag name="MIO_LASTEDITORNAME" val="Dietmar Kluge"/>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40.xml><?xml version="1.0" encoding="utf-8"?>
<p:tagLst xmlns:a="http://schemas.openxmlformats.org/drawingml/2006/main" xmlns:r="http://schemas.openxmlformats.org/officeDocument/2006/relationships" xmlns:p="http://schemas.openxmlformats.org/presentationml/2006/main">
  <p:tag name="MIO_EKGUID" val="ee52982b-2bc5-491a-a473-e383a3cac2b4"/>
  <p:tag name="MIO_GUID" val="a7872907-969e-4c6a-9dfb-6c24896778d1"/>
  <p:tag name="MIO_UPDATE" val="True"/>
  <p:tag name="MIO_VERSION" val="19.01.2017 06:56:48"/>
  <p:tag name="MIO_DBID" val="598A5C07-C27D-430B-A8FC-FA667BE665A4"/>
  <p:tag name="MIO_LASTDOWNLOADED" val="12.01.2018 17:48:54"/>
  <p:tag name="MIO_OBJECTNAME" val="general_shopping-cart.png"/>
  <p:tag name="MIO_LASTEDITORNAME" val="Dietmar Kluge"/>
</p:tagLst>
</file>

<file path=ppt/tags/tag141.xml><?xml version="1.0" encoding="utf-8"?>
<p:tagLst xmlns:a="http://schemas.openxmlformats.org/drawingml/2006/main" xmlns:r="http://schemas.openxmlformats.org/officeDocument/2006/relationships" xmlns:p="http://schemas.openxmlformats.org/presentationml/2006/main">
  <p:tag name="MIO_EKGUID" val="0b687f91-6bf5-4d71-b6fd-6f057c7aa11a"/>
  <p:tag name="MIO_GUID" val="b8bec756-2d6f-44d8-a350-a69983ec8d43"/>
  <p:tag name="MIO_UPDATE" val="True"/>
  <p:tag name="MIO_VERSION" val="19.01.2017 06:56:36"/>
  <p:tag name="MIO_DBID" val="598A5C07-C27D-430B-A8FC-FA667BE665A4"/>
  <p:tag name="MIO_LASTDOWNLOADED" val="30.01.2018 16:33:46"/>
  <p:tag name="MIO_OBJECTNAME" val="general_references.png"/>
  <p:tag name="MIO_LASTEDITORNAME" val="Dietmar Kluge"/>
</p:tagLst>
</file>

<file path=ppt/tags/tag142.xml><?xml version="1.0" encoding="utf-8"?>
<p:tagLst xmlns:a="http://schemas.openxmlformats.org/drawingml/2006/main" xmlns:r="http://schemas.openxmlformats.org/officeDocument/2006/relationships" xmlns:p="http://schemas.openxmlformats.org/presentationml/2006/main">
  <p:tag name="MIO_EK" val="584996"/>
  <p:tag name="MIO_GUID" val="5113604c-372f-4fc4-acdc-99668c367e37"/>
  <p:tag name="MIO_UPDATE" val="True"/>
  <p:tag name="MIO_VERSION" val="23.02.2016 09:32:27"/>
  <p:tag name="MIO_DBID" val="598A5C07-C27D-430B-A8FC-FA667BE665A4"/>
  <p:tag name="MIO_LASTDOWNLOADED" val="10.06.2016 12:24:40"/>
  <p:tag name="MIO_OBJECTNAME" val="diagnose_rot"/>
  <p:tag name="MIO_LASTEDITORNAME" val="Maximilian Berger"/>
</p:tagLst>
</file>

<file path=ppt/tags/tag143.xml><?xml version="1.0" encoding="utf-8"?>
<p:tagLst xmlns:a="http://schemas.openxmlformats.org/drawingml/2006/main" xmlns:r="http://schemas.openxmlformats.org/officeDocument/2006/relationships" xmlns:p="http://schemas.openxmlformats.org/presentationml/2006/main">
  <p:tag name="MIO_EKGUID" val="31b63078-f30c-4fce-8a0d-56de2ea09bc4"/>
  <p:tag name="MIO_GUID" val="ed69adc4-94a1-4213-a417-4290dfa7f03a"/>
  <p:tag name="MIO_UPDATE" val="True"/>
  <p:tag name="MIO_VERSION" val="19.01.2017 06:55:55"/>
  <p:tag name="MIO_DBID" val="598A5C07-C27D-430B-A8FC-FA667BE665A4"/>
  <p:tag name="MIO_LASTDOWNLOADED" val="30.01.2018 08:34:30"/>
  <p:tag name="MIO_OBJECTNAME" val="general_factory.png"/>
  <p:tag name="MIO_LASTEDITORNAME" val="Dietmar Kluge"/>
</p:tagLst>
</file>

<file path=ppt/tags/tag144.xml><?xml version="1.0" encoding="utf-8"?>
<p:tagLst xmlns:a="http://schemas.openxmlformats.org/drawingml/2006/main" xmlns:r="http://schemas.openxmlformats.org/officeDocument/2006/relationships" xmlns:p="http://schemas.openxmlformats.org/presentationml/2006/main">
  <p:tag name="MIO_EK" val="199878"/>
  <p:tag name="MIO_GUID" val="4e154cd8-7234-4ed7-bda2-75e02ecb95b1"/>
  <p:tag name="MIO_UPDATE" val="True"/>
  <p:tag name="MIO_VERSION" val="29.01.2015 10:16:51"/>
  <p:tag name="MIO_DBID" val="598A5C07-C27D-430B-A8FC-FA667BE665A4"/>
  <p:tag name="MIO_LASTDOWNLOADED" val="11.06.2016 17:26:20"/>
  <p:tag name="MIO_OBJECTNAME" val="Product_SIMATIC-S7-1500"/>
  <p:tag name="MIO_LASTEDITORNAME" val="Thomas Rubach"/>
</p:tagLst>
</file>

<file path=ppt/tags/tag145.xml><?xml version="1.0" encoding="utf-8"?>
<p:tagLst xmlns:a="http://schemas.openxmlformats.org/drawingml/2006/main" xmlns:r="http://schemas.openxmlformats.org/officeDocument/2006/relationships" xmlns:p="http://schemas.openxmlformats.org/presentationml/2006/main">
  <p:tag name="MIO_EKGUID" val="d8dd257f-5615-49a8-a5bc-5fe7e05a08a8"/>
  <p:tag name="MIO_GUID" val="dcd6e46b-4c69-4167-9897-f229722e89c2"/>
  <p:tag name="MIO_UPDATE" val="True"/>
  <p:tag name="MIO_VERSION" val="19.01.2017 07:11:42"/>
  <p:tag name="MIO_DBID" val="598A5C07-C27D-430B-A8FC-FA667BE665A4"/>
  <p:tag name="MIO_LASTDOWNLOADED" val="30.01.2018 09:50:56"/>
  <p:tag name="MIO_OBJECTNAME" val="technology_robitic.png"/>
  <p:tag name="MIO_LASTEDITORNAME" val="Dietmar Kluge"/>
</p:tagLst>
</file>

<file path=ppt/tags/tag146.xml><?xml version="1.0" encoding="utf-8"?>
<p:tagLst xmlns:a="http://schemas.openxmlformats.org/drawingml/2006/main" xmlns:r="http://schemas.openxmlformats.org/officeDocument/2006/relationships" xmlns:p="http://schemas.openxmlformats.org/presentationml/2006/main">
  <p:tag name="MIO_EKGUID" val="eb9743af-431c-48b3-8819-7e8e46c31c6d"/>
  <p:tag name="MIO_GUID" val="e7d47787-269d-4131-ac4c-a3719261c617"/>
  <p:tag name="MIO_UPDATE" val="True"/>
  <p:tag name="MIO_VERSION" val="19.01.2017 07:11:11"/>
  <p:tag name="MIO_DBID" val="598A5C07-C27D-430B-A8FC-FA667BE665A4"/>
  <p:tag name="MIO_LASTDOWNLOADED" val="26.01.2018 14:10:10"/>
  <p:tag name="MIO_OBJECTNAME" val="technology-cloud.png"/>
  <p:tag name="MIO_LASTEDITORNAME" val="Dietmar Kluge"/>
</p:tagLst>
</file>

<file path=ppt/tags/tag147.xml><?xml version="1.0" encoding="utf-8"?>
<p:tagLst xmlns:a="http://schemas.openxmlformats.org/drawingml/2006/main" xmlns:r="http://schemas.openxmlformats.org/officeDocument/2006/relationships" xmlns:p="http://schemas.openxmlformats.org/presentationml/2006/main">
  <p:tag name="MIO_EK" val="584997"/>
  <p:tag name="MIO_GUID" val="4165293a-b1c2-49f5-8a5d-08e0beca8e2b"/>
  <p:tag name="MIO_UPDATE" val="True"/>
  <p:tag name="MIO_VERSION" val="23.02.2016 09:33:14"/>
  <p:tag name="MIO_DBID" val="598A5C07-C27D-430B-A8FC-FA667BE665A4"/>
  <p:tag name="MIO_LASTDOWNLOADED" val="10.06.2016 13:57:31"/>
  <p:tag name="MIO_OBJECTNAME" val="erfassung_prozessdaten"/>
  <p:tag name="MIO_LASTEDITORNAME" val="Maximilian Berger"/>
</p:tagLst>
</file>

<file path=ppt/tags/tag148.xml><?xml version="1.0" encoding="utf-8"?>
<p:tagLst xmlns:a="http://schemas.openxmlformats.org/drawingml/2006/main" xmlns:r="http://schemas.openxmlformats.org/officeDocument/2006/relationships" xmlns:p="http://schemas.openxmlformats.org/presentationml/2006/main">
  <p:tag name="MIO_EK" val="199824"/>
  <p:tag name="MIO_GUID" val="17268fa2-1ede-4a27-9a37-cef36c8761cd"/>
  <p:tag name="MIO_UPDATE" val="True"/>
  <p:tag name="MIO_VERSION" val="29.01.2015 10:47:04"/>
  <p:tag name="MIO_DBID" val="598A5C07-C27D-430B-A8FC-FA667BE665A4"/>
  <p:tag name="MIO_LASTDOWNLOADED" val="10.06.2016 12:18:57"/>
  <p:tag name="MIO_OBJECTNAME" val="Technology_Database"/>
  <p:tag name="MIO_LASTEDITORNAME" val="Thomas Rubach"/>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50.xml><?xml version="1.0" encoding="utf-8"?>
<p:tagLst xmlns:a="http://schemas.openxmlformats.org/drawingml/2006/main" xmlns:r="http://schemas.openxmlformats.org/officeDocument/2006/relationships" xmlns:p="http://schemas.openxmlformats.org/presentationml/2006/main">
  <p:tag name="MIO_EKGUID" val="9ecd322a-5a22-4f2f-a9cb-1bc2c4f567b5"/>
  <p:tag name="MIO_GUID" val="b064256c-2efb-4f57-8161-b8a2c7f1dcf1"/>
  <p:tag name="MIO_UPDATE" val="True"/>
  <p:tag name="MIO_VERSION" val="19.01.2017 07:13:12"/>
  <p:tag name="MIO_DBID" val="598A5C07-C27D-430B-A8FC-FA667BE665A4"/>
  <p:tag name="MIO_LASTDOWNLOADED" val="26.11.2017 20:18:37"/>
  <p:tag name="MIO_OBJECTNAME" val="topic_secure.png"/>
  <p:tag name="MIO_LASTEDITORNAME" val="Dietmar Kluge"/>
</p:tagLst>
</file>

<file path=ppt/tags/tag151.xml><?xml version="1.0" encoding="utf-8"?>
<p:tagLst xmlns:a="http://schemas.openxmlformats.org/drawingml/2006/main" xmlns:r="http://schemas.openxmlformats.org/officeDocument/2006/relationships" xmlns:p="http://schemas.openxmlformats.org/presentationml/2006/main">
  <p:tag name="MIO_EKGUID" val="790ded0a-1216-42b0-99f9-bfa0c0bc4e0d"/>
  <p:tag name="MIO_GUID" val="9117f987-d5b0-47f4-9096-ec2d7d611ee6"/>
  <p:tag name="MIO_UPDATE" val="True"/>
  <p:tag name="MIO_VERSION" val="03.03.2016 10:10:38"/>
  <p:tag name="MIO_DBID" val="598A5C07-C27D-430B-A8FC-FA667BE665A4"/>
  <p:tag name="MIO_LASTDOWNLOADED" val="26.11.2017 20:16:02"/>
  <p:tag name="MIO_OBJECTNAME" val="Monitor_Processing_Monitoring"/>
  <p:tag name="MIO_LASTEDITORNAME" val="Maximilian Berger"/>
</p:tagLst>
</file>

<file path=ppt/tags/tag152.xml><?xml version="1.0" encoding="utf-8"?>
<p:tagLst xmlns:a="http://schemas.openxmlformats.org/drawingml/2006/main" xmlns:r="http://schemas.openxmlformats.org/officeDocument/2006/relationships" xmlns:p="http://schemas.openxmlformats.org/presentationml/2006/main">
  <p:tag name="MIO_EKGUID" val="790ded0a-1216-42b0-99f9-bfa0c0bc4e0d"/>
  <p:tag name="MIO_GUID" val="9117f987-d5b0-47f4-9096-ec2d7d611ee6"/>
  <p:tag name="MIO_UPDATE" val="True"/>
  <p:tag name="MIO_VERSION" val="03.03.2016 10:10:38"/>
  <p:tag name="MIO_DBID" val="598A5C07-C27D-430B-A8FC-FA667BE665A4"/>
  <p:tag name="MIO_LASTDOWNLOADED" val="26.11.2017 20:16:02"/>
  <p:tag name="MIO_OBJECTNAME" val="Monitor_Processing_Monitoring"/>
  <p:tag name="MIO_LASTEDITORNAME" val="Maximilian Berger"/>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MIO_EKGUID" val="790ded0a-1216-42b0-99f9-bfa0c0bc4e0d"/>
  <p:tag name="MIO_GUID" val="9117f987-d5b0-47f4-9096-ec2d7d611ee6"/>
  <p:tag name="MIO_UPDATE" val="True"/>
  <p:tag name="MIO_VERSION" val="03.03.2016 10:10:38"/>
  <p:tag name="MIO_DBID" val="598A5C07-C27D-430B-A8FC-FA667BE665A4"/>
  <p:tag name="MIO_LASTDOWNLOADED" val="26.11.2017 20:16:02"/>
  <p:tag name="MIO_OBJECTNAME" val="Monitor_Processing_Monitoring"/>
  <p:tag name="MIO_LASTEDITORNAME" val="Maximilian Berger"/>
</p:tagLst>
</file>

<file path=ppt/tags/tag155.xml><?xml version="1.0" encoding="utf-8"?>
<p:tagLst xmlns:a="http://schemas.openxmlformats.org/drawingml/2006/main" xmlns:r="http://schemas.openxmlformats.org/officeDocument/2006/relationships" xmlns:p="http://schemas.openxmlformats.org/presentationml/2006/main">
  <p:tag name="MIO_EKGUID" val="790ded0a-1216-42b0-99f9-bfa0c0bc4e0d"/>
  <p:tag name="MIO_GUID" val="9117f987-d5b0-47f4-9096-ec2d7d611ee6"/>
  <p:tag name="MIO_UPDATE" val="True"/>
  <p:tag name="MIO_VERSION" val="03.03.2016 10:10:38"/>
  <p:tag name="MIO_DBID" val="598A5C07-C27D-430B-A8FC-FA667BE665A4"/>
  <p:tag name="MIO_LASTDOWNLOADED" val="26.11.2017 20:16:02"/>
  <p:tag name="MIO_OBJECTNAME" val="Monitor_Processing_Monitoring"/>
  <p:tag name="MIO_LASTEDITORNAME" val="Maximilian Berger"/>
</p:tagLst>
</file>

<file path=ppt/tags/tag156.xml><?xml version="1.0" encoding="utf-8"?>
<p:tagLst xmlns:a="http://schemas.openxmlformats.org/drawingml/2006/main" xmlns:r="http://schemas.openxmlformats.org/officeDocument/2006/relationships" xmlns:p="http://schemas.openxmlformats.org/presentationml/2006/main">
  <p:tag name="MIO_EKGUID" val="790ded0a-1216-42b0-99f9-bfa0c0bc4e0d"/>
  <p:tag name="MIO_GUID" val="9117f987-d5b0-47f4-9096-ec2d7d611ee6"/>
  <p:tag name="MIO_UPDATE" val="True"/>
  <p:tag name="MIO_VERSION" val="03.03.2016 10:10:38"/>
  <p:tag name="MIO_DBID" val="598A5C07-C27D-430B-A8FC-FA667BE665A4"/>
  <p:tag name="MIO_LASTDOWNLOADED" val="26.11.2017 20:16:02"/>
  <p:tag name="MIO_OBJECTNAME" val="Monitor_Processing_Monitoring"/>
  <p:tag name="MIO_LASTEDITORNAME" val="Maximilian Berger"/>
</p:tagLst>
</file>

<file path=ppt/tags/tag157.xml><?xml version="1.0" encoding="utf-8"?>
<p:tagLst xmlns:a="http://schemas.openxmlformats.org/drawingml/2006/main" xmlns:r="http://schemas.openxmlformats.org/officeDocument/2006/relationships" xmlns:p="http://schemas.openxmlformats.org/presentationml/2006/main">
  <p:tag name="MIO_EKGUID" val="790ded0a-1216-42b0-99f9-bfa0c0bc4e0d"/>
  <p:tag name="MIO_GUID" val="9117f987-d5b0-47f4-9096-ec2d7d611ee6"/>
  <p:tag name="MIO_UPDATE" val="True"/>
  <p:tag name="MIO_VERSION" val="03.03.2016 10:10:38"/>
  <p:tag name="MIO_DBID" val="598A5C07-C27D-430B-A8FC-FA667BE665A4"/>
  <p:tag name="MIO_LASTDOWNLOADED" val="26.11.2017 20:16:02"/>
  <p:tag name="MIO_OBJECTNAME" val="Monitor_Processing_Monitoring"/>
  <p:tag name="MIO_LASTEDITORNAME" val="Maximilian Berger"/>
</p:tagLst>
</file>

<file path=ppt/tags/tag158.xml><?xml version="1.0" encoding="utf-8"?>
<p:tagLst xmlns:a="http://schemas.openxmlformats.org/drawingml/2006/main" xmlns:r="http://schemas.openxmlformats.org/officeDocument/2006/relationships" xmlns:p="http://schemas.openxmlformats.org/presentationml/2006/main">
  <p:tag name="MIO_EKGUID" val="eb9743af-431c-48b3-8819-7e8e46c31c6d"/>
  <p:tag name="MIO_GUID" val="e7d47787-269d-4131-ac4c-a3719261c617"/>
  <p:tag name="MIO_UPDATE" val="True"/>
  <p:tag name="MIO_VERSION" val="19.01.2017 07:11:11"/>
  <p:tag name="MIO_DBID" val="598A5C07-C27D-430B-A8FC-FA667BE665A4"/>
  <p:tag name="MIO_LASTDOWNLOADED" val="26.01.2018 14:10:10"/>
  <p:tag name="MIO_OBJECTNAME" val="technology-cloud.png"/>
  <p:tag name="MIO_LASTEDITORNAME" val="Dietmar Kluge"/>
</p:tagLst>
</file>

<file path=ppt/tags/tag159.xml><?xml version="1.0" encoding="utf-8"?>
<p:tagLst xmlns:a="http://schemas.openxmlformats.org/drawingml/2006/main" xmlns:r="http://schemas.openxmlformats.org/officeDocument/2006/relationships" xmlns:p="http://schemas.openxmlformats.org/presentationml/2006/main">
  <p:tag name="MIO_EK" val="645975"/>
  <p:tag name="MIO_EKGUID" val="e4bc876f-4b48-4e74-8c43-fe6c13262fb7"/>
  <p:tag name="MIO_GUID" val="6fb86cab-fd75-40ef-9beb-e2fb0dcfc03f"/>
  <p:tag name="MIO_UPDATE" val="True"/>
  <p:tag name="MIO_VERSION" val="19.01.2017 07:10:39"/>
  <p:tag name="MIO_DBID" val="598A5C07-C27D-430B-A8FC-FA667BE665A4"/>
  <p:tag name="MIO_LASTDOWNLOADED" val="04.08.2017 12:17:25"/>
  <p:tag name="MIO_OBJECTNAME" val="software_application.png"/>
  <p:tag name="MIO_LASTEDITORNAME" val="Dietmar Klug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60.xml><?xml version="1.0" encoding="utf-8"?>
<p:tagLst xmlns:a="http://schemas.openxmlformats.org/drawingml/2006/main" xmlns:r="http://schemas.openxmlformats.org/officeDocument/2006/relationships" xmlns:p="http://schemas.openxmlformats.org/presentationml/2006/main">
  <p:tag name="MIO_EKGUID" val="eb9743af-431c-48b3-8819-7e8e46c31c6d"/>
  <p:tag name="MIO_GUID" val="e7d47787-269d-4131-ac4c-a3719261c617"/>
  <p:tag name="MIO_UPDATE" val="True"/>
  <p:tag name="MIO_VERSION" val="19.01.2017 07:11:11"/>
  <p:tag name="MIO_DBID" val="598A5C07-C27D-430B-A8FC-FA667BE665A4"/>
  <p:tag name="MIO_LASTDOWNLOADED" val="26.01.2018 14:10:10"/>
  <p:tag name="MIO_OBJECTNAME" val="technology-cloud.png"/>
  <p:tag name="MIO_LASTEDITORNAME" val="Dietmar Kluge"/>
</p:tagLst>
</file>

<file path=ppt/tags/tag161.xml><?xml version="1.0" encoding="utf-8"?>
<p:tagLst xmlns:a="http://schemas.openxmlformats.org/drawingml/2006/main" xmlns:r="http://schemas.openxmlformats.org/officeDocument/2006/relationships" xmlns:p="http://schemas.openxmlformats.org/presentationml/2006/main">
  <p:tag name="MIO_EK" val="645975"/>
  <p:tag name="MIO_EKGUID" val="e4bc876f-4b48-4e74-8c43-fe6c13262fb7"/>
  <p:tag name="MIO_GUID" val="6fb86cab-fd75-40ef-9beb-e2fb0dcfc03f"/>
  <p:tag name="MIO_UPDATE" val="True"/>
  <p:tag name="MIO_VERSION" val="19.01.2017 07:10:39"/>
  <p:tag name="MIO_DBID" val="598A5C07-C27D-430B-A8FC-FA667BE665A4"/>
  <p:tag name="MIO_LASTDOWNLOADED" val="04.08.2017 12:17:25"/>
  <p:tag name="MIO_OBJECTNAME" val="software_application.png"/>
  <p:tag name="MIO_LASTEDITORNAME" val="Dietmar Kluge"/>
</p:tagLst>
</file>

<file path=ppt/tags/tag162.xml><?xml version="1.0" encoding="utf-8"?>
<p:tagLst xmlns:a="http://schemas.openxmlformats.org/drawingml/2006/main" xmlns:r="http://schemas.openxmlformats.org/officeDocument/2006/relationships" xmlns:p="http://schemas.openxmlformats.org/presentationml/2006/main">
  <p:tag name="MIO_EKGUID" val="eb9743af-431c-48b3-8819-7e8e46c31c6d"/>
  <p:tag name="MIO_GUID" val="e7d47787-269d-4131-ac4c-a3719261c617"/>
  <p:tag name="MIO_UPDATE" val="True"/>
  <p:tag name="MIO_VERSION" val="19.01.2017 07:11:11"/>
  <p:tag name="MIO_DBID" val="598A5C07-C27D-430B-A8FC-FA667BE665A4"/>
  <p:tag name="MIO_LASTDOWNLOADED" val="26.01.2018 14:10:10"/>
  <p:tag name="MIO_OBJECTNAME" val="technology-cloud.png"/>
  <p:tag name="MIO_LASTEDITORNAME" val="Dietmar Kluge"/>
</p:tagLst>
</file>

<file path=ppt/tags/tag163.xml><?xml version="1.0" encoding="utf-8"?>
<p:tagLst xmlns:a="http://schemas.openxmlformats.org/drawingml/2006/main" xmlns:r="http://schemas.openxmlformats.org/officeDocument/2006/relationships" xmlns:p="http://schemas.openxmlformats.org/presentationml/2006/main">
  <p:tag name="MIO_EK" val="645975"/>
  <p:tag name="MIO_EKGUID" val="e4bc876f-4b48-4e74-8c43-fe6c13262fb7"/>
  <p:tag name="MIO_GUID" val="6fb86cab-fd75-40ef-9beb-e2fb0dcfc03f"/>
  <p:tag name="MIO_UPDATE" val="True"/>
  <p:tag name="MIO_VERSION" val="19.01.2017 07:10:39"/>
  <p:tag name="MIO_DBID" val="598A5C07-C27D-430B-A8FC-FA667BE665A4"/>
  <p:tag name="MIO_LASTDOWNLOADED" val="04.08.2017 12:17:25"/>
  <p:tag name="MIO_OBJECTNAME" val="software_application.png"/>
  <p:tag name="MIO_LASTEDITORNAME" val="Dietmar Kluge"/>
</p:tagLst>
</file>

<file path=ppt/tags/tag164.xml><?xml version="1.0" encoding="utf-8"?>
<p:tagLst xmlns:a="http://schemas.openxmlformats.org/drawingml/2006/main" xmlns:r="http://schemas.openxmlformats.org/officeDocument/2006/relationships" xmlns:p="http://schemas.openxmlformats.org/presentationml/2006/main">
  <p:tag name="MIO_EKGUID" val="eb9743af-431c-48b3-8819-7e8e46c31c6d"/>
  <p:tag name="MIO_GUID" val="e7d47787-269d-4131-ac4c-a3719261c617"/>
  <p:tag name="MIO_UPDATE" val="True"/>
  <p:tag name="MIO_VERSION" val="19.01.2017 07:11:11"/>
  <p:tag name="MIO_DBID" val="598A5C07-C27D-430B-A8FC-FA667BE665A4"/>
  <p:tag name="MIO_LASTDOWNLOADED" val="26.01.2018 14:10:10"/>
  <p:tag name="MIO_OBJECTNAME" val="technology-cloud.png"/>
  <p:tag name="MIO_LASTEDITORNAME" val="Dietmar Kluge"/>
</p:tagLst>
</file>

<file path=ppt/tags/tag165.xml><?xml version="1.0" encoding="utf-8"?>
<p:tagLst xmlns:a="http://schemas.openxmlformats.org/drawingml/2006/main" xmlns:r="http://schemas.openxmlformats.org/officeDocument/2006/relationships" xmlns:p="http://schemas.openxmlformats.org/presentationml/2006/main">
  <p:tag name="MIO_EKGUID" val="eb9743af-431c-48b3-8819-7e8e46c31c6d"/>
  <p:tag name="MIO_GUID" val="e7d47787-269d-4131-ac4c-a3719261c617"/>
  <p:tag name="MIO_UPDATE" val="True"/>
  <p:tag name="MIO_VERSION" val="19.01.2017 07:11:11"/>
  <p:tag name="MIO_DBID" val="598A5C07-C27D-430B-A8FC-FA667BE665A4"/>
  <p:tag name="MIO_LASTDOWNLOADED" val="26.01.2018 14:10:10"/>
  <p:tag name="MIO_OBJECTNAME" val="technology-cloud.png"/>
  <p:tag name="MIO_LASTEDITORNAME" val="Dietmar Kluge"/>
</p:tagLst>
</file>

<file path=ppt/tags/tag166.xml><?xml version="1.0" encoding="utf-8"?>
<p:tagLst xmlns:a="http://schemas.openxmlformats.org/drawingml/2006/main" xmlns:r="http://schemas.openxmlformats.org/officeDocument/2006/relationships" xmlns:p="http://schemas.openxmlformats.org/presentationml/2006/main">
  <p:tag name="MIO_EK" val="645975"/>
  <p:tag name="MIO_EKGUID" val="e4bc876f-4b48-4e74-8c43-fe6c13262fb7"/>
  <p:tag name="MIO_GUID" val="6fb86cab-fd75-40ef-9beb-e2fb0dcfc03f"/>
  <p:tag name="MIO_UPDATE" val="True"/>
  <p:tag name="MIO_VERSION" val="19.01.2017 07:10:39"/>
  <p:tag name="MIO_DBID" val="598A5C07-C27D-430B-A8FC-FA667BE665A4"/>
  <p:tag name="MIO_LASTDOWNLOADED" val="04.08.2017 12:17:25"/>
  <p:tag name="MIO_OBJECTNAME" val="software_application.png"/>
  <p:tag name="MIO_LASTEDITORNAME" val="Dietmar Kluge"/>
</p:tagLst>
</file>

<file path=ppt/tags/tag167.xml><?xml version="1.0" encoding="utf-8"?>
<p:tagLst xmlns:a="http://schemas.openxmlformats.org/drawingml/2006/main" xmlns:r="http://schemas.openxmlformats.org/officeDocument/2006/relationships" xmlns:p="http://schemas.openxmlformats.org/presentationml/2006/main">
  <p:tag name="MIO_EK" val="645975"/>
  <p:tag name="MIO_EKGUID" val="e4bc876f-4b48-4e74-8c43-fe6c13262fb7"/>
  <p:tag name="MIO_GUID" val="6fb86cab-fd75-40ef-9beb-e2fb0dcfc03f"/>
  <p:tag name="MIO_UPDATE" val="True"/>
  <p:tag name="MIO_VERSION" val="19.01.2017 07:10:39"/>
  <p:tag name="MIO_DBID" val="598A5C07-C27D-430B-A8FC-FA667BE665A4"/>
  <p:tag name="MIO_LASTDOWNLOADED" val="04.08.2017 12:17:25"/>
  <p:tag name="MIO_OBJECTNAME" val="software_application.png"/>
  <p:tag name="MIO_LASTEDITORNAME" val="Dietmar Kluge"/>
</p:tagLst>
</file>

<file path=ppt/tags/tag168.xml><?xml version="1.0" encoding="utf-8"?>
<p:tagLst xmlns:a="http://schemas.openxmlformats.org/drawingml/2006/main" xmlns:r="http://schemas.openxmlformats.org/officeDocument/2006/relationships" xmlns:p="http://schemas.openxmlformats.org/presentationml/2006/main">
  <p:tag name="MIO_EK" val="645975"/>
  <p:tag name="MIO_EKGUID" val="e4bc876f-4b48-4e74-8c43-fe6c13262fb7"/>
  <p:tag name="MIO_GUID" val="6fb86cab-fd75-40ef-9beb-e2fb0dcfc03f"/>
  <p:tag name="MIO_UPDATE" val="True"/>
  <p:tag name="MIO_VERSION" val="19.01.2017 07:10:39"/>
  <p:tag name="MIO_DBID" val="598A5C07-C27D-430B-A8FC-FA667BE665A4"/>
  <p:tag name="MIO_LASTDOWNLOADED" val="04.08.2017 12:17:25"/>
  <p:tag name="MIO_OBJECTNAME" val="software_application.png"/>
  <p:tag name="MIO_LASTEDITORNAME" val="Dietmar Kluge"/>
</p:tagLst>
</file>

<file path=ppt/tags/tag169.xml><?xml version="1.0" encoding="utf-8"?>
<p:tagLst xmlns:a="http://schemas.openxmlformats.org/drawingml/2006/main" xmlns:r="http://schemas.openxmlformats.org/officeDocument/2006/relationships" xmlns:p="http://schemas.openxmlformats.org/presentationml/2006/main">
  <p:tag name="MIO_EK" val="645975"/>
  <p:tag name="MIO_EKGUID" val="e4bc876f-4b48-4e74-8c43-fe6c13262fb7"/>
  <p:tag name="MIO_GUID" val="6fb86cab-fd75-40ef-9beb-e2fb0dcfc03f"/>
  <p:tag name="MIO_UPDATE" val="True"/>
  <p:tag name="MIO_VERSION" val="19.01.2017 07:10:39"/>
  <p:tag name="MIO_DBID" val="598A5C07-C27D-430B-A8FC-FA667BE665A4"/>
  <p:tag name="MIO_LASTDOWNLOADED" val="04.08.2017 12:17:25"/>
  <p:tag name="MIO_OBJECTNAME" val="software_application.png"/>
  <p:tag name="MIO_LASTEDITORNAME" val="Dietmar Klug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2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3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6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7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8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8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8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8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8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9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9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9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9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CDT_ORIGINAL_DESIGNS_NAME" val="Siemens 2013 – 4:3"/>
  <p:tag name="CDT_ORIGINAL_MASTERS_NAME" val="Four objects"/>
  <p:tag name="CDT_ORIGINAL_LAYOUT_TYPE" val="24"/>
  <p:tag name="CDT_OLDSLIDEHIDDEN" val="False"/>
  <p:tag name="CDT_OLDSLIDEINDEX" val="12"/>
  <p:tag name="CDT_DESIGNS_NAME" val="Siemens 2013 – 16:9"/>
  <p:tag name="CDT_MASTERS_NAME" val="Free Content"/>
  <p:tag name="CDT_LAYOUT_TYPE" val="11"/>
  <p:tag name="CDT_INTERSECT_SLIDE" val="False"/>
  <p:tag name="CDT_NAVBARONTHISSLIDE" val="True"/>
  <p:tag name="MIO_GUID" val="32b97b72-0b6a-4dbe-a9f3-931d6dcbd5eb"/>
  <p:tag name="MIO_EK_DESIGN" val="579031"/>
  <p:tag name="MIO_VERSION_DESIGN" val="16.01.2017 14:59:26"/>
  <p:tag name="MIO_DBID_DESIGN" val="598A5C07-C27D-430B-A8FC-FA667BE665A4"/>
  <p:tag name="MIO_SLIDE_HAS_HYPERLINK" val="False"/>
  <p:tag name="MIO_EK" val="209980"/>
  <p:tag name="MIO_EKGUID" val="1ac4d497-18ae-4092-be21-a3b3732ddb39"/>
  <p:tag name="MIO_UPDATE" val="True"/>
  <p:tag name="MIO_VERSION" val="19.01.2017 16:09:35"/>
  <p:tag name="MIO_DBID" val="598A5C07-C27D-430B-A8FC-FA667BE665A4"/>
  <p:tag name="MIO_LASTDOWNLOADED" val="16.03.2017 13:45:46"/>
  <p:tag name="MIO_OBJECTNAME" val="Image with properties"/>
  <p:tag name="MIO_LASTEDITORNAME" val="kd5684 "/>
</p:tagLst>
</file>

<file path=ppt/tags/tag99.xml><?xml version="1.0" encoding="utf-8"?>
<p:tagLst xmlns:a="http://schemas.openxmlformats.org/drawingml/2006/main" xmlns:r="http://schemas.openxmlformats.org/officeDocument/2006/relationships" xmlns:p="http://schemas.openxmlformats.org/presentationml/2006/main">
  <p:tag name="EMPOWERBULLET" val="EMPOWERBULLET"/>
</p:tagLst>
</file>

<file path=ppt/theme/theme1.xml><?xml version="1.0" encoding="utf-8"?>
<a:theme xmlns:a="http://schemas.openxmlformats.org/drawingml/2006/main" name="1_Siemens 2016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extLst>
    <a:ext uri="{05A4C25C-085E-4340-85A3-A5531E510DB2}">
      <thm15:themeFamily xmlns:thm15="http://schemas.microsoft.com/office/thememl/2012/main" name="Presentation1.potx" id="{43DAFAB4-F95D-4B32-A452-EDC79ADD6A81}" vid="{D3FDAF3E-AA92-4485-8E0F-6441FA4E3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Three columns + Navigation</Name>
  <PpLayout>32</PpLayout>
  <Index>20</Index>
</p4ppTags>
</file>

<file path=customXml/item10.xml><?xml version="1.0" encoding="utf-8"?>
<p4ppTags>
  <Name>Three columns + Navigation</Name>
  <PpLayout>32</PpLayout>
  <Index>20</Index>
</p4ppTags>
</file>

<file path=customXml/item11.xml><?xml version="1.0" encoding="utf-8"?>
<p4ppTags>
  <Name>One object (large)</Name>
  <PpLayout>16</PpLayout>
  <Index>10</Index>
</p4ppTags>
</file>

<file path=customXml/item12.xml><?xml version="1.0" encoding="utf-8"?>
<p4ppTags>
  <Name>Two columns + Navigation</Name>
  <PpLayout>32</PpLayout>
  <Index>19</Index>
</p4ppTags>
</file>

<file path=customXml/item13.xml><?xml version="1.0" encoding="utf-8"?>
<p4ppTags>
  <Name>Three columns</Name>
  <PpLayout>32</PpLayout>
  <Index>14</Index>
</p4ppTags>
</file>

<file path=customXml/item14.xml><?xml version="1.0" encoding="utf-8"?>
<p4ppTags>
  <Name>Two columns</Name>
  <PpLayout>29</PpLayout>
  <Index>12</Index>
</p4ppTags>
</file>

<file path=customXml/item15.xml><?xml version="1.0" encoding="utf-8"?>
<p4ppTags>
  <Name>One object (small)</Name>
  <PpLayout>16</PpLayout>
  <Index>11</Index>
</p4ppTags>
</file>

<file path=customXml/item16.xml><?xml version="1.0" encoding="utf-8"?>
<p4ppTags>
  <Name>Free Content</Name>
  <PpLayout>11</PpLayout>
  <Index>9</Index>
</p4ppTags>
</file>

<file path=customXml/item17.xml><?xml version="1.0" encoding="utf-8"?>
<p4ppTags>
  <Name>Four objects</Name>
  <PpLayout>24</PpLayout>
  <Index>15</Index>
</p4ppTags>
</file>

<file path=customXml/item18.xml><?xml version="1.0" encoding="utf-8"?>
<p4ppTags>
  <Name>Two rows + Navigation</Name>
  <PpLayout>32</PpLayout>
  <Index>21</Index>
</p4ppTags>
</file>

<file path=customXml/item19.xml><?xml version="1.0" encoding="utf-8"?>
<p4ppTags>
  <Name>Two rows + Navigation</Name>
  <PpLayout>32</PpLayout>
  <Index>21</Index>
</p4ppTags>
</file>

<file path=customXml/item2.xml><?xml version="1.0" encoding="utf-8"?>
<p4ppTags>
  <Name>One object (large) + Navigation</Name>
  <PpLayout>32</PpLayout>
  <Index>17</Index>
</p4ppTags>
</file>

<file path=customXml/item20.xml><?xml version="1.0" encoding="utf-8"?>
<p4ppTags>
  <Name>Free Content + Navigation</Name>
  <PpLayout>32</PpLayout>
  <Index>16</Index>
</p4ppTags>
</file>

<file path=customXml/item21.xml><?xml version="1.0" encoding="utf-8"?>
<p4ppTags>
  <Name>One object (small)</Name>
  <PpLayout>16</PpLayout>
  <Index>11</Index>
</p4ppTags>
</file>

<file path=customXml/item22.xml><?xml version="1.0" encoding="utf-8"?>
<p4ppTags>
  <Name>Four objects</Name>
  <PpLayout>24</PpLayout>
  <Index>15</Index>
</p4ppTags>
</file>

<file path=customXml/item23.xml><?xml version="1.0" encoding="utf-8"?>
<p4ppTags>
  <Name>Two rows</Name>
  <PpLayout>32</PpLayout>
  <Index>13</Index>
</p4ppTags>
</file>

<file path=customXml/item24.xml><?xml version="1.0" encoding="utf-8"?>
<p4ppTags>
  <Name>Four objects</Name>
  <PpLayout>24</PpLayout>
  <Index>15</Index>
</p4ppTags>
</file>

<file path=customXml/item25.xml><?xml version="1.0" encoding="utf-8"?>
<p4ppTags>
  <Name>Four objects</Name>
  <PpLayout>24</PpLayout>
  <Index>15</Index>
</p4ppTags>
</file>

<file path=customXml/item26.xml><?xml version="1.0" encoding="utf-8"?>
<p4ppTags>
  <Name>One object (large)</Name>
  <PpLayout>16</PpLayout>
  <Index>10</Index>
</p4ppTags>
</file>

<file path=customXml/item27.xml><?xml version="1.0" encoding="utf-8"?>
<p4ppTags>
  <Name>Two columns + Navigation</Name>
  <PpLayout>32</PpLayout>
  <Index>19</Index>
</p4ppTags>
</file>

<file path=customXml/item28.xml><?xml version="1.0" encoding="utf-8"?>
<p4ppTags>
  <Name>Two rows + Navigation</Name>
  <PpLayout>32</PpLayout>
  <Index>21</Index>
</p4ppTags>
</file>

<file path=customXml/item29.xml><?xml version="1.0" encoding="utf-8"?>
<p4ppTags>
  <Name>Two rows</Name>
  <PpLayout>32</PpLayout>
  <Index>13</Index>
</p4ppTags>
</file>

<file path=customXml/item3.xml><?xml version="1.0" encoding="utf-8"?>
<p4ppTags>
  <Name>One object (large) + Navigation</Name>
  <PpLayout>32</PpLayout>
  <Index>17</Index>
</p4ppTags>
</file>

<file path=customXml/item30.xml><?xml version="1.0" encoding="utf-8"?>
<p4ppTags>
  <Name>Text + Index</Name>
  <PpLayout>32</PpLayout>
  <Index>8</Index>
</p4ppTags>
</file>

<file path=customXml/item31.xml><?xml version="1.0" encoding="utf-8"?>
<p4ppTags>
  <Name>Text + Index</Name>
  <PpLayout>32</PpLayout>
  <Index>8</Index>
</p4ppTags>
</file>

<file path=customXml/item32.xml><?xml version="1.0" encoding="utf-8"?>
<p4ppTags>
  <Name>Three columns + Navigation</Name>
  <PpLayout>32</PpLayout>
  <Index>20</Index>
</p4ppTags>
</file>

<file path=customXml/item33.xml><?xml version="1.0" encoding="utf-8"?>
<p4ppTags>
  <Name>Four objects + Navigation</Name>
  <PpLayout>32</PpLayout>
  <Index>22</Index>
</p4ppTags>
</file>

<file path=customXml/item34.xml><?xml version="1.0" encoding="utf-8"?>
<p4ppTags>
  <Name>One object (large) + Navigation</Name>
  <PpLayout>32</PpLayout>
  <Index>17</Index>
</p4ppTags>
</file>

<file path=customXml/item35.xml><?xml version="1.0" encoding="utf-8"?>
<p4ppTags>
  <Name>Two columns</Name>
  <PpLayout>29</PpLayout>
  <Index>12</Index>
</p4ppTags>
</file>

<file path=customXml/item36.xml><?xml version="1.0" encoding="utf-8"?>
<p4ppTags>
  <Name>Free Content + Navigation</Name>
  <PpLayout>32</PpLayout>
  <Index>16</Index>
</p4ppTags>
</file>

<file path=customXml/item37.xml><?xml version="1.0" encoding="utf-8"?>
<p4ppTags>
  <Name>Three columns + Navigation</Name>
  <PpLayout>32</PpLayout>
  <Index>20</Index>
</p4ppTags>
</file>

<file path=customXml/item38.xml><?xml version="1.0" encoding="utf-8"?>
<p4ppTags>
  <Name>Two columns</Name>
  <PpLayout>29</PpLayout>
  <Index>12</Index>
</p4ppTags>
</file>

<file path=customXml/item39.xml><?xml version="1.0" encoding="utf-8"?>
<p4ppTags>
  <Name>Free Content + Navigation</Name>
  <PpLayout>32</PpLayout>
  <Index>16</Index>
</p4ppTags>
</file>

<file path=customXml/item4.xml><?xml version="1.0" encoding="utf-8"?>
<p4ppTags>
  <Name>One object (large) + Navigation</Name>
  <PpLayout>32</PpLayout>
  <Index>17</Index>
</p4ppTags>
</file>

<file path=customXml/item40.xml><?xml version="1.0" encoding="utf-8"?>
<p4ppTags>
  <Name>One object (small)</Name>
  <PpLayout>16</PpLayout>
  <Index>11</Index>
</p4ppTags>
</file>

<file path=customXml/item41.xml><?xml version="1.0" encoding="utf-8"?>
<p4ppTags>
  <Name>Two rows</Name>
  <PpLayout>32</PpLayout>
  <Index>13</Index>
</p4ppTags>
</file>

<file path=customXml/item42.xml><?xml version="1.0" encoding="utf-8"?>
<p4ppTags>
  <Name>One object (large)</Name>
  <PpLayout>16</PpLayout>
  <Index>10</Index>
</p4ppTags>
</file>

<file path=customXml/item43.xml><?xml version="1.0" encoding="utf-8"?>
<p4ppTags>
  <Name>One object (large)</Name>
  <PpLayout>16</PpLayout>
  <Index>10</Index>
</p4ppTags>
</file>

<file path=customXml/item44.xml><?xml version="1.0" encoding="utf-8"?>
<p4ppTags>
  <Name>Two columns + Navigation</Name>
  <PpLayout>32</PpLayout>
  <Index>19</Index>
</p4ppTags>
</file>

<file path=customXml/item45.xml><?xml version="1.0" encoding="utf-8"?>
<p4ppTags>
  <Name>Text + Index</Name>
  <PpLayout>32</PpLayout>
  <Index>8</Index>
</p4ppTags>
</file>

<file path=customXml/item46.xml><?xml version="1.0" encoding="utf-8"?>
<p4ppTags>
  <Name>Four objects + Navigation</Name>
  <PpLayout>32</PpLayout>
  <Index>22</Index>
</p4ppTags>
</file>

<file path=customXml/item47.xml><?xml version="1.0" encoding="utf-8"?>
<p4ppTags>
  <Name>Free Content</Name>
  <PpLayout>11</PpLayout>
  <Index>9</Index>
</p4ppTags>
</file>

<file path=customXml/item48.xml><?xml version="1.0" encoding="utf-8"?>
<p4ppTags>
  <Name>Two columns + Navigation</Name>
  <PpLayout>32</PpLayout>
  <Index>19</Index>
</p4ppTags>
</file>

<file path=customXml/item49.xml><?xml version="1.0" encoding="utf-8"?>
<p4ppTags>
  <Name>Text + Index</Name>
  <PpLayout>32</PpLayout>
  <Index>8</Index>
</p4ppTags>
</file>

<file path=customXml/item5.xml><?xml version="1.0" encoding="utf-8"?>
<p4ppTags>
  <Name>Two rows + Navigation</Name>
  <PpLayout>32</PpLayout>
  <Index>21</Index>
</p4ppTags>
</file>

<file path=customXml/item50.xml><?xml version="1.0" encoding="utf-8"?>
<p4ppTags>
  <Name>Free Content</Name>
  <PpLayout>11</PpLayout>
  <Index>9</Index>
</p4ppTags>
</file>

<file path=customXml/item51.xml><?xml version="1.0" encoding="utf-8"?>
<p4ppTags>
  <Name>One object (small)</Name>
  <PpLayout>16</PpLayout>
  <Index>11</Index>
</p4ppTags>
</file>

<file path=customXml/item52.xml><?xml version="1.0" encoding="utf-8"?>
<p4ppTags>
  <Name>Free Content + Navigation</Name>
  <PpLayout>32</PpLayout>
  <Index>16</Index>
</p4ppTags>
</file>

<file path=customXml/item53.xml><?xml version="1.0" encoding="utf-8"?>
<p4ppTags>
  <Name>One object (small) + Navigation</Name>
  <PpLayout>32</PpLayout>
  <Index>18</Index>
</p4ppTags>
</file>

<file path=customXml/item54.xml><?xml version="1.0" encoding="utf-8"?>
<p4ppTags>
  <Name>One object (small) + Navigation</Name>
  <PpLayout>32</PpLayout>
  <Index>18</Index>
</p4ppTags>
</file>

<file path=customXml/item55.xml><?xml version="1.0" encoding="utf-8"?>
<p4ppTags>
  <Name>Four objects + Navigation</Name>
  <PpLayout>32</PpLayout>
  <Index>22</Index>
</p4ppTags>
</file>

<file path=customXml/item56.xml><?xml version="1.0" encoding="utf-8"?>
<p4ppTags>
  <Name>Three columns</Name>
  <PpLayout>32</PpLayout>
  <Index>14</Index>
</p4ppTags>
</file>

<file path=customXml/item57.xml><?xml version="1.0" encoding="utf-8"?>
<p4ppTags>
  <Name>One object (small) + Navigation</Name>
  <PpLayout>32</PpLayout>
  <Index>18</Index>
</p4ppTags>
</file>

<file path=customXml/item58.xml><?xml version="1.0" encoding="utf-8"?>
<p4ppTags>
  <Name>Free Content</Name>
  <PpLayout>11</PpLayout>
  <Index>9</Index>
</p4ppTags>
</file>

<file path=customXml/item59.xml><?xml version="1.0" encoding="utf-8"?>
<p4ppTags>
  <Name>Two columns</Name>
  <PpLayout>29</PpLayout>
  <Index>12</Index>
</p4ppTags>
</file>

<file path=customXml/item6.xml><?xml version="1.0" encoding="utf-8"?>
<p4ppTags>
  <Name>Two rows</Name>
  <PpLayout>32</PpLayout>
  <Index>13</Index>
</p4ppTags>
</file>

<file path=customXml/item60.xml><?xml version="1.0" encoding="utf-8"?>
<p4ppTags>
  <Name>One object (small) + Navigation</Name>
  <PpLayout>32</PpLayout>
  <Index>18</Index>
</p4ppTags>
</file>

<file path=customXml/item7.xml><?xml version="1.0" encoding="utf-8"?>
<p4ppTags>
  <Name>Three columns</Name>
  <PpLayout>32</PpLayout>
  <Index>14</Index>
</p4ppTags>
</file>

<file path=customXml/item8.xml><?xml version="1.0" encoding="utf-8"?>
<p4ppTags>
  <Name>Four objects + Navigation</Name>
  <PpLayout>32</PpLayout>
  <Index>22</Index>
</p4ppTags>
</file>

<file path=customXml/item9.xml><?xml version="1.0" encoding="utf-8"?>
<p4ppTags>
  <Name>Three columns</Name>
  <PpLayout>32</PpLayout>
  <Index>14</Index>
</p4ppTags>
</file>

<file path=customXml/itemProps1.xml><?xml version="1.0" encoding="utf-8"?>
<ds:datastoreItem xmlns:ds="http://schemas.openxmlformats.org/officeDocument/2006/customXml" ds:itemID="{C42A1016-3B9F-4FD8-98CE-FE9BDD084B93}">
  <ds:schemaRefs/>
</ds:datastoreItem>
</file>

<file path=customXml/itemProps10.xml><?xml version="1.0" encoding="utf-8"?>
<ds:datastoreItem xmlns:ds="http://schemas.openxmlformats.org/officeDocument/2006/customXml" ds:itemID="{11DCF4DF-271D-47A1-BCCF-74EEE1E9AA64}">
  <ds:schemaRefs/>
</ds:datastoreItem>
</file>

<file path=customXml/itemProps11.xml><?xml version="1.0" encoding="utf-8"?>
<ds:datastoreItem xmlns:ds="http://schemas.openxmlformats.org/officeDocument/2006/customXml" ds:itemID="{ACEA355C-87B0-4301-8DC5-B017278D42F6}">
  <ds:schemaRefs/>
</ds:datastoreItem>
</file>

<file path=customXml/itemProps12.xml><?xml version="1.0" encoding="utf-8"?>
<ds:datastoreItem xmlns:ds="http://schemas.openxmlformats.org/officeDocument/2006/customXml" ds:itemID="{93FC99CF-6FEF-47E3-B64E-D30B9E474492}">
  <ds:schemaRefs/>
</ds:datastoreItem>
</file>

<file path=customXml/itemProps13.xml><?xml version="1.0" encoding="utf-8"?>
<ds:datastoreItem xmlns:ds="http://schemas.openxmlformats.org/officeDocument/2006/customXml" ds:itemID="{2440B15B-AEC5-4ED5-8ACF-3B7E0CB65524}">
  <ds:schemaRefs/>
</ds:datastoreItem>
</file>

<file path=customXml/itemProps14.xml><?xml version="1.0" encoding="utf-8"?>
<ds:datastoreItem xmlns:ds="http://schemas.openxmlformats.org/officeDocument/2006/customXml" ds:itemID="{14B4E2CF-55D3-49F9-9972-5F97524CBB21}">
  <ds:schemaRefs/>
</ds:datastoreItem>
</file>

<file path=customXml/itemProps15.xml><?xml version="1.0" encoding="utf-8"?>
<ds:datastoreItem xmlns:ds="http://schemas.openxmlformats.org/officeDocument/2006/customXml" ds:itemID="{5000CA26-732D-4C2D-8C20-965EE72C1ABA}">
  <ds:schemaRefs/>
</ds:datastoreItem>
</file>

<file path=customXml/itemProps16.xml><?xml version="1.0" encoding="utf-8"?>
<ds:datastoreItem xmlns:ds="http://schemas.openxmlformats.org/officeDocument/2006/customXml" ds:itemID="{6C507E71-EAB6-4680-B7BF-6BCF8CAC3C7F}">
  <ds:schemaRefs/>
</ds:datastoreItem>
</file>

<file path=customXml/itemProps17.xml><?xml version="1.0" encoding="utf-8"?>
<ds:datastoreItem xmlns:ds="http://schemas.openxmlformats.org/officeDocument/2006/customXml" ds:itemID="{0360AD4F-2AD1-4C89-9D4B-163E18421803}">
  <ds:schemaRefs/>
</ds:datastoreItem>
</file>

<file path=customXml/itemProps18.xml><?xml version="1.0" encoding="utf-8"?>
<ds:datastoreItem xmlns:ds="http://schemas.openxmlformats.org/officeDocument/2006/customXml" ds:itemID="{12E74737-56F8-4003-B4A6-FECC0FAE7A36}">
  <ds:schemaRefs/>
</ds:datastoreItem>
</file>

<file path=customXml/itemProps19.xml><?xml version="1.0" encoding="utf-8"?>
<ds:datastoreItem xmlns:ds="http://schemas.openxmlformats.org/officeDocument/2006/customXml" ds:itemID="{9D83B9C0-2632-4F2A-8978-002E570D91D2}">
  <ds:schemaRefs/>
</ds:datastoreItem>
</file>

<file path=customXml/itemProps2.xml><?xml version="1.0" encoding="utf-8"?>
<ds:datastoreItem xmlns:ds="http://schemas.openxmlformats.org/officeDocument/2006/customXml" ds:itemID="{47652ED5-7723-4003-9AF9-854B83002549}">
  <ds:schemaRefs/>
</ds:datastoreItem>
</file>

<file path=customXml/itemProps20.xml><?xml version="1.0" encoding="utf-8"?>
<ds:datastoreItem xmlns:ds="http://schemas.openxmlformats.org/officeDocument/2006/customXml" ds:itemID="{EC36CA97-D8F1-460D-A456-0F0D80585F83}">
  <ds:schemaRefs/>
</ds:datastoreItem>
</file>

<file path=customXml/itemProps21.xml><?xml version="1.0" encoding="utf-8"?>
<ds:datastoreItem xmlns:ds="http://schemas.openxmlformats.org/officeDocument/2006/customXml" ds:itemID="{2A7CC95A-3EEE-4873-A805-72BE482B1B23}">
  <ds:schemaRefs/>
</ds:datastoreItem>
</file>

<file path=customXml/itemProps22.xml><?xml version="1.0" encoding="utf-8"?>
<ds:datastoreItem xmlns:ds="http://schemas.openxmlformats.org/officeDocument/2006/customXml" ds:itemID="{2298CB8A-8D8C-481A-9FB2-6B9B6F75B651}">
  <ds:schemaRefs/>
</ds:datastoreItem>
</file>

<file path=customXml/itemProps23.xml><?xml version="1.0" encoding="utf-8"?>
<ds:datastoreItem xmlns:ds="http://schemas.openxmlformats.org/officeDocument/2006/customXml" ds:itemID="{F42B99E7-84A7-445E-B7BD-390A9D9CF0A2}">
  <ds:schemaRefs/>
</ds:datastoreItem>
</file>

<file path=customXml/itemProps24.xml><?xml version="1.0" encoding="utf-8"?>
<ds:datastoreItem xmlns:ds="http://schemas.openxmlformats.org/officeDocument/2006/customXml" ds:itemID="{64A2BE71-1CEB-4A6B-BC4F-34F4FF25C820}">
  <ds:schemaRefs/>
</ds:datastoreItem>
</file>

<file path=customXml/itemProps25.xml><?xml version="1.0" encoding="utf-8"?>
<ds:datastoreItem xmlns:ds="http://schemas.openxmlformats.org/officeDocument/2006/customXml" ds:itemID="{86E2B3FA-E627-4264-A92C-923E494D3AC9}">
  <ds:schemaRefs/>
</ds:datastoreItem>
</file>

<file path=customXml/itemProps26.xml><?xml version="1.0" encoding="utf-8"?>
<ds:datastoreItem xmlns:ds="http://schemas.openxmlformats.org/officeDocument/2006/customXml" ds:itemID="{C9CDDDA1-F4DD-4150-9704-B0C4904CCFAE}">
  <ds:schemaRefs/>
</ds:datastoreItem>
</file>

<file path=customXml/itemProps27.xml><?xml version="1.0" encoding="utf-8"?>
<ds:datastoreItem xmlns:ds="http://schemas.openxmlformats.org/officeDocument/2006/customXml" ds:itemID="{A4295BA2-2CC4-40C2-B89C-6E4AEE993A23}">
  <ds:schemaRefs/>
</ds:datastoreItem>
</file>

<file path=customXml/itemProps28.xml><?xml version="1.0" encoding="utf-8"?>
<ds:datastoreItem xmlns:ds="http://schemas.openxmlformats.org/officeDocument/2006/customXml" ds:itemID="{501D2D73-B62D-4FAD-AFB9-C63F0C8A271B}">
  <ds:schemaRefs/>
</ds:datastoreItem>
</file>

<file path=customXml/itemProps29.xml><?xml version="1.0" encoding="utf-8"?>
<ds:datastoreItem xmlns:ds="http://schemas.openxmlformats.org/officeDocument/2006/customXml" ds:itemID="{9AF1707F-79FC-4B5F-A69A-C28AD8A6991C}">
  <ds:schemaRefs/>
</ds:datastoreItem>
</file>

<file path=customXml/itemProps3.xml><?xml version="1.0" encoding="utf-8"?>
<ds:datastoreItem xmlns:ds="http://schemas.openxmlformats.org/officeDocument/2006/customXml" ds:itemID="{FAF82C30-D110-4380-854A-CC88BED38534}">
  <ds:schemaRefs/>
</ds:datastoreItem>
</file>

<file path=customXml/itemProps30.xml><?xml version="1.0" encoding="utf-8"?>
<ds:datastoreItem xmlns:ds="http://schemas.openxmlformats.org/officeDocument/2006/customXml" ds:itemID="{245D49E4-1997-4F6E-A98E-854E91E32DA7}">
  <ds:schemaRefs/>
</ds:datastoreItem>
</file>

<file path=customXml/itemProps31.xml><?xml version="1.0" encoding="utf-8"?>
<ds:datastoreItem xmlns:ds="http://schemas.openxmlformats.org/officeDocument/2006/customXml" ds:itemID="{04B9CA3C-507A-480D-A18E-6B70E4E84EAC}">
  <ds:schemaRefs/>
</ds:datastoreItem>
</file>

<file path=customXml/itemProps32.xml><?xml version="1.0" encoding="utf-8"?>
<ds:datastoreItem xmlns:ds="http://schemas.openxmlformats.org/officeDocument/2006/customXml" ds:itemID="{F2859E8C-C5F4-499A-8402-138C99C63DBA}">
  <ds:schemaRefs/>
</ds:datastoreItem>
</file>

<file path=customXml/itemProps33.xml><?xml version="1.0" encoding="utf-8"?>
<ds:datastoreItem xmlns:ds="http://schemas.openxmlformats.org/officeDocument/2006/customXml" ds:itemID="{FAB367E8-B4E2-48EB-9D27-DCE05EB9A566}">
  <ds:schemaRefs/>
</ds:datastoreItem>
</file>

<file path=customXml/itemProps34.xml><?xml version="1.0" encoding="utf-8"?>
<ds:datastoreItem xmlns:ds="http://schemas.openxmlformats.org/officeDocument/2006/customXml" ds:itemID="{6DA29A72-90F0-4F83-8F38-CCB338407014}">
  <ds:schemaRefs/>
</ds:datastoreItem>
</file>

<file path=customXml/itemProps35.xml><?xml version="1.0" encoding="utf-8"?>
<ds:datastoreItem xmlns:ds="http://schemas.openxmlformats.org/officeDocument/2006/customXml" ds:itemID="{9DDF53D4-FFAC-4C97-BFAA-CE8C1301901A}">
  <ds:schemaRefs/>
</ds:datastoreItem>
</file>

<file path=customXml/itemProps36.xml><?xml version="1.0" encoding="utf-8"?>
<ds:datastoreItem xmlns:ds="http://schemas.openxmlformats.org/officeDocument/2006/customXml" ds:itemID="{7CDBE0C3-3521-489E-B30A-560F3B411E05}">
  <ds:schemaRefs/>
</ds:datastoreItem>
</file>

<file path=customXml/itemProps37.xml><?xml version="1.0" encoding="utf-8"?>
<ds:datastoreItem xmlns:ds="http://schemas.openxmlformats.org/officeDocument/2006/customXml" ds:itemID="{DA087BEF-0AEE-4FC0-A23B-D59305EC5EA8}">
  <ds:schemaRefs/>
</ds:datastoreItem>
</file>

<file path=customXml/itemProps38.xml><?xml version="1.0" encoding="utf-8"?>
<ds:datastoreItem xmlns:ds="http://schemas.openxmlformats.org/officeDocument/2006/customXml" ds:itemID="{5F1BA2D2-7164-4AA3-9905-93AAD42EA801}">
  <ds:schemaRefs/>
</ds:datastoreItem>
</file>

<file path=customXml/itemProps39.xml><?xml version="1.0" encoding="utf-8"?>
<ds:datastoreItem xmlns:ds="http://schemas.openxmlformats.org/officeDocument/2006/customXml" ds:itemID="{4E24E822-E48B-484D-AA6A-4D7DFC8C39E8}">
  <ds:schemaRefs/>
</ds:datastoreItem>
</file>

<file path=customXml/itemProps4.xml><?xml version="1.0" encoding="utf-8"?>
<ds:datastoreItem xmlns:ds="http://schemas.openxmlformats.org/officeDocument/2006/customXml" ds:itemID="{E323A0BA-A65E-4CEE-A0D5-5E24A56887B8}">
  <ds:schemaRefs/>
</ds:datastoreItem>
</file>

<file path=customXml/itemProps40.xml><?xml version="1.0" encoding="utf-8"?>
<ds:datastoreItem xmlns:ds="http://schemas.openxmlformats.org/officeDocument/2006/customXml" ds:itemID="{F82636C0-DEC5-48F0-B9A1-E8F64E22A58C}">
  <ds:schemaRefs/>
</ds:datastoreItem>
</file>

<file path=customXml/itemProps41.xml><?xml version="1.0" encoding="utf-8"?>
<ds:datastoreItem xmlns:ds="http://schemas.openxmlformats.org/officeDocument/2006/customXml" ds:itemID="{900B738A-27DD-47D5-98A8-9F79999B2AB7}">
  <ds:schemaRefs/>
</ds:datastoreItem>
</file>

<file path=customXml/itemProps42.xml><?xml version="1.0" encoding="utf-8"?>
<ds:datastoreItem xmlns:ds="http://schemas.openxmlformats.org/officeDocument/2006/customXml" ds:itemID="{600B0397-17EE-4CF4-8A9F-395A8C75CA90}">
  <ds:schemaRefs/>
</ds:datastoreItem>
</file>

<file path=customXml/itemProps43.xml><?xml version="1.0" encoding="utf-8"?>
<ds:datastoreItem xmlns:ds="http://schemas.openxmlformats.org/officeDocument/2006/customXml" ds:itemID="{8F18F66D-B0BF-4A30-9DB3-FE47F0EF2378}">
  <ds:schemaRefs/>
</ds:datastoreItem>
</file>

<file path=customXml/itemProps44.xml><?xml version="1.0" encoding="utf-8"?>
<ds:datastoreItem xmlns:ds="http://schemas.openxmlformats.org/officeDocument/2006/customXml" ds:itemID="{D5EC25B5-CDB0-4553-BB2D-3025E1B718D0}">
  <ds:schemaRefs/>
</ds:datastoreItem>
</file>

<file path=customXml/itemProps45.xml><?xml version="1.0" encoding="utf-8"?>
<ds:datastoreItem xmlns:ds="http://schemas.openxmlformats.org/officeDocument/2006/customXml" ds:itemID="{0156A6AA-EE1C-4579-A55F-AF8A89BE8B77}">
  <ds:schemaRefs/>
</ds:datastoreItem>
</file>

<file path=customXml/itemProps46.xml><?xml version="1.0" encoding="utf-8"?>
<ds:datastoreItem xmlns:ds="http://schemas.openxmlformats.org/officeDocument/2006/customXml" ds:itemID="{BF558C2E-8102-4744-9DAC-327CED63F5AE}">
  <ds:schemaRefs/>
</ds:datastoreItem>
</file>

<file path=customXml/itemProps47.xml><?xml version="1.0" encoding="utf-8"?>
<ds:datastoreItem xmlns:ds="http://schemas.openxmlformats.org/officeDocument/2006/customXml" ds:itemID="{6EC1BD11-C1B8-4A42-9F37-92C26D497641}">
  <ds:schemaRefs/>
</ds:datastoreItem>
</file>

<file path=customXml/itemProps48.xml><?xml version="1.0" encoding="utf-8"?>
<ds:datastoreItem xmlns:ds="http://schemas.openxmlformats.org/officeDocument/2006/customXml" ds:itemID="{1DDEA310-B2FB-4AE0-A3E7-64C80C49A49C}">
  <ds:schemaRefs/>
</ds:datastoreItem>
</file>

<file path=customXml/itemProps49.xml><?xml version="1.0" encoding="utf-8"?>
<ds:datastoreItem xmlns:ds="http://schemas.openxmlformats.org/officeDocument/2006/customXml" ds:itemID="{4C625363-DC6D-46A1-AA84-8A3D80F0E5F5}">
  <ds:schemaRefs/>
</ds:datastoreItem>
</file>

<file path=customXml/itemProps5.xml><?xml version="1.0" encoding="utf-8"?>
<ds:datastoreItem xmlns:ds="http://schemas.openxmlformats.org/officeDocument/2006/customXml" ds:itemID="{E2DB5B21-87A0-410F-BF32-E412872D372E}">
  <ds:schemaRefs/>
</ds:datastoreItem>
</file>

<file path=customXml/itemProps50.xml><?xml version="1.0" encoding="utf-8"?>
<ds:datastoreItem xmlns:ds="http://schemas.openxmlformats.org/officeDocument/2006/customXml" ds:itemID="{3D98F86D-7AE5-4CB6-80CA-7423F5EE670C}">
  <ds:schemaRefs/>
</ds:datastoreItem>
</file>

<file path=customXml/itemProps51.xml><?xml version="1.0" encoding="utf-8"?>
<ds:datastoreItem xmlns:ds="http://schemas.openxmlformats.org/officeDocument/2006/customXml" ds:itemID="{0D68FA31-D0BB-4208-A1F4-F5548843248F}">
  <ds:schemaRefs/>
</ds:datastoreItem>
</file>

<file path=customXml/itemProps52.xml><?xml version="1.0" encoding="utf-8"?>
<ds:datastoreItem xmlns:ds="http://schemas.openxmlformats.org/officeDocument/2006/customXml" ds:itemID="{83318F47-7518-422B-8F42-F0509D6390C3}">
  <ds:schemaRefs/>
</ds:datastoreItem>
</file>

<file path=customXml/itemProps53.xml><?xml version="1.0" encoding="utf-8"?>
<ds:datastoreItem xmlns:ds="http://schemas.openxmlformats.org/officeDocument/2006/customXml" ds:itemID="{ED0AF2BD-F6D9-4F95-A228-AA555162785C}">
  <ds:schemaRefs/>
</ds:datastoreItem>
</file>

<file path=customXml/itemProps54.xml><?xml version="1.0" encoding="utf-8"?>
<ds:datastoreItem xmlns:ds="http://schemas.openxmlformats.org/officeDocument/2006/customXml" ds:itemID="{FD91C283-4DED-48FC-9958-6E87B46B9FF5}">
  <ds:schemaRefs/>
</ds:datastoreItem>
</file>

<file path=customXml/itemProps55.xml><?xml version="1.0" encoding="utf-8"?>
<ds:datastoreItem xmlns:ds="http://schemas.openxmlformats.org/officeDocument/2006/customXml" ds:itemID="{75A10FD1-5075-4B47-B901-FDEE6F3F8502}">
  <ds:schemaRefs/>
</ds:datastoreItem>
</file>

<file path=customXml/itemProps56.xml><?xml version="1.0" encoding="utf-8"?>
<ds:datastoreItem xmlns:ds="http://schemas.openxmlformats.org/officeDocument/2006/customXml" ds:itemID="{5ABB5CE5-8D6E-4C58-B002-86134AEEBCA4}">
  <ds:schemaRefs/>
</ds:datastoreItem>
</file>

<file path=customXml/itemProps57.xml><?xml version="1.0" encoding="utf-8"?>
<ds:datastoreItem xmlns:ds="http://schemas.openxmlformats.org/officeDocument/2006/customXml" ds:itemID="{3364B5FF-DA77-485A-84EB-0C597270CA54}">
  <ds:schemaRefs/>
</ds:datastoreItem>
</file>

<file path=customXml/itemProps58.xml><?xml version="1.0" encoding="utf-8"?>
<ds:datastoreItem xmlns:ds="http://schemas.openxmlformats.org/officeDocument/2006/customXml" ds:itemID="{BEDC34BF-4D3E-48A3-A4C7-17691CEE4E4C}">
  <ds:schemaRefs/>
</ds:datastoreItem>
</file>

<file path=customXml/itemProps59.xml><?xml version="1.0" encoding="utf-8"?>
<ds:datastoreItem xmlns:ds="http://schemas.openxmlformats.org/officeDocument/2006/customXml" ds:itemID="{30FF2898-9629-4102-97C9-B64CB270E227}">
  <ds:schemaRefs/>
</ds:datastoreItem>
</file>

<file path=customXml/itemProps6.xml><?xml version="1.0" encoding="utf-8"?>
<ds:datastoreItem xmlns:ds="http://schemas.openxmlformats.org/officeDocument/2006/customXml" ds:itemID="{141051AB-AD7A-4ED9-A910-43CFFF6C46AE}">
  <ds:schemaRefs/>
</ds:datastoreItem>
</file>

<file path=customXml/itemProps60.xml><?xml version="1.0" encoding="utf-8"?>
<ds:datastoreItem xmlns:ds="http://schemas.openxmlformats.org/officeDocument/2006/customXml" ds:itemID="{1435C469-2BD2-49B8-A6D4-82FA6728B6AB}">
  <ds:schemaRefs/>
</ds:datastoreItem>
</file>

<file path=customXml/itemProps7.xml><?xml version="1.0" encoding="utf-8"?>
<ds:datastoreItem xmlns:ds="http://schemas.openxmlformats.org/officeDocument/2006/customXml" ds:itemID="{B3C39D72-7795-4FB3-9947-6037666F063F}">
  <ds:schemaRefs/>
</ds:datastoreItem>
</file>

<file path=customXml/itemProps8.xml><?xml version="1.0" encoding="utf-8"?>
<ds:datastoreItem xmlns:ds="http://schemas.openxmlformats.org/officeDocument/2006/customXml" ds:itemID="{B93E90F3-4B43-42B9-A00D-9C889D81B2C0}">
  <ds:schemaRefs/>
</ds:datastoreItem>
</file>

<file path=customXml/itemProps9.xml><?xml version="1.0" encoding="utf-8"?>
<ds:datastoreItem xmlns:ds="http://schemas.openxmlformats.org/officeDocument/2006/customXml" ds:itemID="{C7C2D84D-344D-4B9C-AEAA-9DB429091EE5}">
  <ds:schemaRefs/>
</ds:datastoreItem>
</file>

<file path=docProps/app.xml><?xml version="1.0" encoding="utf-8"?>
<Properties xmlns="http://schemas.openxmlformats.org/officeDocument/2006/extended-properties" xmlns:vt="http://schemas.openxmlformats.org/officeDocument/2006/docPropsVTypes">
  <Template>Presentation1</Template>
  <TotalTime>0</TotalTime>
  <Words>16383</Words>
  <Application>Microsoft Office PowerPoint</Application>
  <PresentationFormat>Widescreen</PresentationFormat>
  <Paragraphs>3456</Paragraphs>
  <Slides>230</Slides>
  <Notes>123</Notes>
  <HiddenSlides>3</HiddenSlides>
  <MMClips>0</MMClips>
  <ScaleCrop>false</ScaleCrop>
  <HeadingPairs>
    <vt:vector size="8" baseType="variant">
      <vt:variant>
        <vt:lpstr>Fonts Used</vt:lpstr>
      </vt:variant>
      <vt:variant>
        <vt:i4>23</vt:i4>
      </vt:variant>
      <vt:variant>
        <vt:lpstr>Theme</vt:lpstr>
      </vt:variant>
      <vt:variant>
        <vt:i4>1</vt:i4>
      </vt:variant>
      <vt:variant>
        <vt:lpstr>Embedded OLE Servers</vt:lpstr>
      </vt:variant>
      <vt:variant>
        <vt:i4>2</vt:i4>
      </vt:variant>
      <vt:variant>
        <vt:lpstr>Slide Titles</vt:lpstr>
      </vt:variant>
      <vt:variant>
        <vt:i4>230</vt:i4>
      </vt:variant>
    </vt:vector>
  </HeadingPairs>
  <TitlesOfParts>
    <vt:vector size="256" baseType="lpstr">
      <vt:lpstr>Arial Unicode MS</vt:lpstr>
      <vt:lpstr>ＭＳ Ｐゴシック</vt:lpstr>
      <vt:lpstr>ＭＳ Ｐゴシック</vt:lpstr>
      <vt:lpstr>SimSun</vt:lpstr>
      <vt:lpstr>Amazon Ember</vt:lpstr>
      <vt:lpstr>Arial</vt:lpstr>
      <vt:lpstr>Arial (Überschriften)</vt:lpstr>
      <vt:lpstr>Arial Narrow</vt:lpstr>
      <vt:lpstr>Calibri</vt:lpstr>
      <vt:lpstr>Consolas</vt:lpstr>
      <vt:lpstr>Courier New</vt:lpstr>
      <vt:lpstr>Helvetica</vt:lpstr>
      <vt:lpstr>Segoe UI Light</vt:lpstr>
      <vt:lpstr>Siemens Sans</vt:lpstr>
      <vt:lpstr>Siemens Sans regular</vt:lpstr>
      <vt:lpstr>Siemens Sans Roman</vt:lpstr>
      <vt:lpstr>Siemens Serif</vt:lpstr>
      <vt:lpstr>Source Code Pro</vt:lpstr>
      <vt:lpstr>Symbol</vt:lpstr>
      <vt:lpstr>Times New Roman</vt:lpstr>
      <vt:lpstr>Wingdings</vt:lpstr>
      <vt:lpstr>Wingdings 2</vt:lpstr>
      <vt:lpstr>ヒラギノ角ゴ Pro W3</vt:lpstr>
      <vt:lpstr>1_Siemens 2016 – 16:9</vt:lpstr>
      <vt:lpstr>think-cell Slide</vt:lpstr>
      <vt:lpstr>think-cell Folie</vt:lpstr>
      <vt:lpstr>PowerPoint Presentation</vt:lpstr>
      <vt:lpstr>Agenda</vt:lpstr>
      <vt:lpstr>Day 1</vt:lpstr>
      <vt:lpstr>Day 2</vt:lpstr>
      <vt:lpstr>Day 3</vt:lpstr>
      <vt:lpstr>PowerPoint Presentation</vt:lpstr>
      <vt:lpstr>Architecture &amp; API Learning Goals</vt:lpstr>
      <vt:lpstr>Continuously improve product and production The complete digital twin</vt:lpstr>
      <vt:lpstr>MindSphere is an end to end IoT operating system that enables a partner ecosystem Generic overview of different cloud models     </vt:lpstr>
      <vt:lpstr>MindSphere  Siemens’ cloud-based, open IoT operating system</vt:lpstr>
      <vt:lpstr>Connecting Assets to MindSphere: MindConnect </vt:lpstr>
      <vt:lpstr>Connectivity @ MindSphere  MindConnect Nano</vt:lpstr>
      <vt:lpstr>Connectivity @ MindSphere  MindConnect IoT2040</vt:lpstr>
      <vt:lpstr>Connectivity @ MindSphere MindConnect API</vt:lpstr>
      <vt:lpstr>Connectivity @ MindSphere  MindConnect LIB</vt:lpstr>
      <vt:lpstr>Connectivity @ MindSphere  MindConnect IoT Extension1</vt:lpstr>
      <vt:lpstr>Connectivity @ MindSphere MindConnect Integration1</vt:lpstr>
      <vt:lpstr>Connectivity @ MindSphere  MindConnect Edge Analytics2</vt:lpstr>
      <vt:lpstr>System architecture Architecture overview (simplified)</vt:lpstr>
      <vt:lpstr>System architecture Architecture overview</vt:lpstr>
      <vt:lpstr>MindSphere Example Launchpad</vt:lpstr>
      <vt:lpstr>MindSphere API  Scalable Application Development </vt:lpstr>
      <vt:lpstr>MindSphere API</vt:lpstr>
      <vt:lpstr>MindSphere Data Centers</vt:lpstr>
      <vt:lpstr>Introducing Content and Context of MindSphere </vt:lpstr>
      <vt:lpstr>Introducing Content and Context of MindSphere </vt:lpstr>
      <vt:lpstr>Add value and bridge the gap between multiple roles</vt:lpstr>
      <vt:lpstr>MindSphere Offering Structure</vt:lpstr>
      <vt:lpstr>MindAccess IoT Value Plan Resources Overview</vt:lpstr>
      <vt:lpstr>MindAccess Developer Plan Resources Overview</vt:lpstr>
      <vt:lpstr>MindAccess Operator Plan Resources Overview</vt:lpstr>
      <vt:lpstr>MindSphere  General Details </vt:lpstr>
      <vt:lpstr>Application and tenant management Subtenant access</vt:lpstr>
      <vt:lpstr>Application Lifecycle How to get an App from the Developer to the User?</vt:lpstr>
      <vt:lpstr>How to Use MindSphere Platform? Develop and Operate Apps</vt:lpstr>
      <vt:lpstr>How to Use MindSphere Platform? Consume App</vt:lpstr>
      <vt:lpstr>MindSphere Consume Multitenancy App</vt:lpstr>
      <vt:lpstr>How to Use MindSphere Platform? OEM Use case</vt:lpstr>
      <vt:lpstr>Architecture &amp; API Summary</vt:lpstr>
      <vt:lpstr>PowerPoint Presentation</vt:lpstr>
      <vt:lpstr>Architecture &amp; API Learning Goals</vt:lpstr>
      <vt:lpstr>What do we want to do?</vt:lpstr>
      <vt:lpstr>How can we do this?</vt:lpstr>
      <vt:lpstr>Our Use Case – Brewery Architecture</vt:lpstr>
      <vt:lpstr>Our Use Case – Brewery Architecture</vt:lpstr>
      <vt:lpstr>Our Use Case – Brewery Measured Data Points</vt:lpstr>
      <vt:lpstr>Our Use Case – Brewery Measured Data Points</vt:lpstr>
      <vt:lpstr>MindSphere data types</vt:lpstr>
      <vt:lpstr>Asset structure</vt:lpstr>
      <vt:lpstr>Asset Manager Demo 1 Basic usage</vt:lpstr>
      <vt:lpstr>Exercise 1</vt:lpstr>
      <vt:lpstr>Aspect type reuse</vt:lpstr>
      <vt:lpstr>Static aspects</vt:lpstr>
      <vt:lpstr>Asset data &amp; Asset properties</vt:lpstr>
      <vt:lpstr>Asset Manager Demo 2 Aspect type reuse &amp; static aspects</vt:lpstr>
      <vt:lpstr>Exercise 2</vt:lpstr>
      <vt:lpstr>Asset hierarchy</vt:lpstr>
      <vt:lpstr>Asset type inheritance</vt:lpstr>
      <vt:lpstr>Asset Manager Demo 3 Asset hierarchy &amp; asset type inheritance </vt:lpstr>
      <vt:lpstr>Exercise 3</vt:lpstr>
      <vt:lpstr>Big picture</vt:lpstr>
      <vt:lpstr>Pump data access</vt:lpstr>
      <vt:lpstr>Data mapping</vt:lpstr>
      <vt:lpstr>Complex mapping</vt:lpstr>
      <vt:lpstr>Asset Manager Demo 4 MindConnect Nano configuration &amp; data mapping</vt:lpstr>
      <vt:lpstr>Exercise 4</vt:lpstr>
      <vt:lpstr>Data in Fleet Manager</vt:lpstr>
      <vt:lpstr>MindSphere Iot data model API structure</vt:lpstr>
      <vt:lpstr>Iot data model Summary</vt:lpstr>
      <vt:lpstr>PowerPoint Presentation</vt:lpstr>
      <vt:lpstr>MindConnect API Learning Goals</vt:lpstr>
      <vt:lpstr>MindConnect API Idea</vt:lpstr>
      <vt:lpstr>MindConnect API Access</vt:lpstr>
      <vt:lpstr>MindConnect API General Workflow </vt:lpstr>
      <vt:lpstr>MindConnect API Prepare the Type and Agent Asset </vt:lpstr>
      <vt:lpstr>MindConnect API Hands-On Exercise 2: Device Asset </vt:lpstr>
      <vt:lpstr>MindConnect API Hands-On Exercise 3: Agent Asset and Boarding Information  </vt:lpstr>
      <vt:lpstr>MindConnect API Boarding Configuration</vt:lpstr>
      <vt:lpstr>MindConnect API Boarding Configuration</vt:lpstr>
      <vt:lpstr> Onboarding and Communication  Use Case Flow</vt:lpstr>
      <vt:lpstr>JWT</vt:lpstr>
      <vt:lpstr>JWT</vt:lpstr>
      <vt:lpstr>JWT</vt:lpstr>
      <vt:lpstr>MindConnect API Onboarding Agent</vt:lpstr>
      <vt:lpstr>MindConnect API Agent with SHARED_SECRET security profile Registration</vt:lpstr>
      <vt:lpstr>MindConnect API Register Response With SHARED_SECRET security Profile</vt:lpstr>
      <vt:lpstr>MindConnect API Register Response With SHARED_SECRET security Profile</vt:lpstr>
      <vt:lpstr>MindConnect API Refreshing a Registration</vt:lpstr>
      <vt:lpstr>MindConnect API Refreshing a Registration</vt:lpstr>
      <vt:lpstr>MindConnect API Demonstration</vt:lpstr>
      <vt:lpstr>MindConnect API Hands-On Exercise 4: Onboarding the Agent</vt:lpstr>
      <vt:lpstr>MindConnect API Acquiring an agent access token</vt:lpstr>
      <vt:lpstr>MindConnect API Acquiring an agent access token </vt:lpstr>
      <vt:lpstr>MindConnect API Acquiring an agent access token </vt:lpstr>
      <vt:lpstr>MindConnect API Signed JWT </vt:lpstr>
      <vt:lpstr>MindConnect API Acquiring an agent access token </vt:lpstr>
      <vt:lpstr>MindConnect API Demonstration</vt:lpstr>
      <vt:lpstr>MindConnect API Hands-On Exercise 5: Acquire Access Token</vt:lpstr>
      <vt:lpstr>MindConnect API Data Source and Data Points</vt:lpstr>
      <vt:lpstr>MindConnect API Create Data Source Configuration</vt:lpstr>
      <vt:lpstr>MindConnect API Data Source Configuration Response</vt:lpstr>
      <vt:lpstr>MindConnect API Demonstration</vt:lpstr>
      <vt:lpstr>MindConnect API Hands-On Exercise: Configure and Upload Data Source</vt:lpstr>
      <vt:lpstr>MindConnect API</vt:lpstr>
      <vt:lpstr>MindConnect API</vt:lpstr>
      <vt:lpstr>MindConnect API</vt:lpstr>
      <vt:lpstr>MindConnect API Exchange Data</vt:lpstr>
      <vt:lpstr>MindConnect API Workflow details</vt:lpstr>
      <vt:lpstr>MindConnect API Workflow details</vt:lpstr>
      <vt:lpstr>MindConnect API Demonstration: Exchange Data</vt:lpstr>
      <vt:lpstr>MindConnect API Hands-On Exercise 7: Exchange Data</vt:lpstr>
      <vt:lpstr>PowerPoint Presentation</vt:lpstr>
      <vt:lpstr>Cloud Foundry Essentials Learning Goals</vt:lpstr>
      <vt:lpstr>Cloud Foundry General</vt:lpstr>
      <vt:lpstr>Cloud Foundry Cloud Foundry Foundation</vt:lpstr>
      <vt:lpstr>Cloud Foundry Overview</vt:lpstr>
      <vt:lpstr>Cloud Foundry Org-Space concept</vt:lpstr>
      <vt:lpstr>Cloud Foundry Security by MindSphere</vt:lpstr>
      <vt:lpstr>Cloud Foundry manifest.yml </vt:lpstr>
      <vt:lpstr>Cloud Foundry Demo </vt:lpstr>
      <vt:lpstr>Cloud Foundry </vt:lpstr>
      <vt:lpstr>Cloud Foundry Exercise: Step-by-step Login</vt:lpstr>
      <vt:lpstr>Cloud Foundry Essentials Summary</vt:lpstr>
      <vt:lpstr>PowerPoint Presentation</vt:lpstr>
      <vt:lpstr>Hello world app Learning Goals</vt:lpstr>
      <vt:lpstr>What do we want to do?</vt:lpstr>
      <vt:lpstr>What do we have to do?</vt:lpstr>
      <vt:lpstr>Demo: Push and register an application</vt:lpstr>
      <vt:lpstr>Hello World app</vt:lpstr>
      <vt:lpstr>Exercise: Create and register a hello world app</vt:lpstr>
      <vt:lpstr>Hello world app Summary</vt:lpstr>
      <vt:lpstr>PowerPoint Presentation</vt:lpstr>
      <vt:lpstr>MindSphere API - Asset Management Service Learning Goals</vt:lpstr>
      <vt:lpstr>MindSphere API Asset Management Service</vt:lpstr>
      <vt:lpstr>MindSphere API Asset Management Service</vt:lpstr>
      <vt:lpstr>MindSphere API Asset Management Service</vt:lpstr>
      <vt:lpstr>MindSphere API Asset Management Service</vt:lpstr>
      <vt:lpstr>MindSphere API Asset Management Service</vt:lpstr>
      <vt:lpstr>MindSphere API Asset Management Service</vt:lpstr>
      <vt:lpstr>MindSphere API Asset Management Service</vt:lpstr>
      <vt:lpstr>MindSphere API Asset Management Service</vt:lpstr>
      <vt:lpstr>MindSphere API Asset Management Service</vt:lpstr>
      <vt:lpstr>MindSphere API Asset Management Service</vt:lpstr>
      <vt:lpstr>MindSphere API  IoT Time Series Service</vt:lpstr>
      <vt:lpstr>MindSphere API - Asset Management Service Summary</vt:lpstr>
      <vt:lpstr>PowerPoint Presentation</vt:lpstr>
      <vt:lpstr>Architecture &amp; API Learning Goals</vt:lpstr>
      <vt:lpstr>What do we want to do?</vt:lpstr>
      <vt:lpstr>How do we do this?</vt:lpstr>
      <vt:lpstr>MindSphere</vt:lpstr>
      <vt:lpstr>What do we want to do?</vt:lpstr>
      <vt:lpstr>Direct MindSphere API calls from a frontend applicaton</vt:lpstr>
      <vt:lpstr>MindSphere API roles</vt:lpstr>
      <vt:lpstr>Angular basics</vt:lpstr>
      <vt:lpstr>Application structure</vt:lpstr>
      <vt:lpstr>Folder structure</vt:lpstr>
      <vt:lpstr>Angular commands</vt:lpstr>
      <vt:lpstr>My Pump Application</vt:lpstr>
      <vt:lpstr>Exercise: Install angular, build application &amp; push application</vt:lpstr>
      <vt:lpstr>Content Security Policy (CSP)</vt:lpstr>
      <vt:lpstr>Change CSP header in Developer cockpit</vt:lpstr>
      <vt:lpstr>My Pump Application</vt:lpstr>
      <vt:lpstr>Howto update data</vt:lpstr>
      <vt:lpstr>My Pump Application</vt:lpstr>
      <vt:lpstr>Architecture &amp; API Summary</vt:lpstr>
      <vt:lpstr>PowerPoint Presentation</vt:lpstr>
      <vt:lpstr>IoT Time Series API Learning Goals</vt:lpstr>
      <vt:lpstr>MindSphere API IoT Time Series API</vt:lpstr>
      <vt:lpstr>MindSphere API IoT Time Series Service</vt:lpstr>
      <vt:lpstr>MindSphere API IoT Time Series Service</vt:lpstr>
      <vt:lpstr>MindSphere API IoT Time Series Service</vt:lpstr>
      <vt:lpstr>MindSphere API IoT Time Series Service</vt:lpstr>
      <vt:lpstr>MindSphere API IoT Time Series Service</vt:lpstr>
      <vt:lpstr>MindSphere API IoT Time Series Service</vt:lpstr>
      <vt:lpstr>MindSphere API IoT Time Series Service</vt:lpstr>
      <vt:lpstr>MindSphere API IoT Time Series Service</vt:lpstr>
      <vt:lpstr>MindSphere API IoT Time Series Service</vt:lpstr>
      <vt:lpstr>MindSphere API  IoT Time Series Service</vt:lpstr>
      <vt:lpstr>IoT Time Series API Summary</vt:lpstr>
      <vt:lpstr>PowerPoint Presentation</vt:lpstr>
      <vt:lpstr>Aggregate Services Learning Goals</vt:lpstr>
      <vt:lpstr>MindSphere API Aggregate Service</vt:lpstr>
      <vt:lpstr>MindSphere API Aggregate Service</vt:lpstr>
      <vt:lpstr>MindSphere API Aggregate Service</vt:lpstr>
      <vt:lpstr>MindSphere API Aggregate Service</vt:lpstr>
      <vt:lpstr>MindSphere API Aggregate Service</vt:lpstr>
      <vt:lpstr>MindSphere API Aggregate Service</vt:lpstr>
      <vt:lpstr>MindSphere API Aggregate Service</vt:lpstr>
      <vt:lpstr>MindSphere API  Aggregate Service</vt:lpstr>
      <vt:lpstr>Exercise: Install angular, build application &amp; push application</vt:lpstr>
      <vt:lpstr>Aggregate Service Summary</vt:lpstr>
      <vt:lpstr>PowerPoint Presentation</vt:lpstr>
      <vt:lpstr>MindSphere API – Event Management Service Learning Goals</vt:lpstr>
      <vt:lpstr>MindSphere API – Event Management Service Overview</vt:lpstr>
      <vt:lpstr>MindSphere API Event Management Service</vt:lpstr>
      <vt:lpstr>MindSphere API Event Management Service</vt:lpstr>
      <vt:lpstr>MindSphere API Event Management Service</vt:lpstr>
      <vt:lpstr>MindSphere API Event Management Service</vt:lpstr>
      <vt:lpstr>MindSphere API Event Management Service</vt:lpstr>
      <vt:lpstr>MindSphere API Event Management Service</vt:lpstr>
      <vt:lpstr>MindSphere API Event Management Service</vt:lpstr>
      <vt:lpstr>MindSphere API Event Management Service</vt:lpstr>
      <vt:lpstr>MindSphere API Event Management Service </vt:lpstr>
      <vt:lpstr>MindSphere API Event Management Service </vt:lpstr>
      <vt:lpstr>MindSphere API Event Management Service </vt:lpstr>
      <vt:lpstr>MindSphere API Event Management Service</vt:lpstr>
      <vt:lpstr>MindSphere API Event Management Service </vt:lpstr>
      <vt:lpstr>MindSphere API Event Management Service </vt:lpstr>
      <vt:lpstr>MindSphere API Event Management Service</vt:lpstr>
      <vt:lpstr>MindSphere API Event Management Service </vt:lpstr>
      <vt:lpstr>MindSphere API Event Management Service </vt:lpstr>
      <vt:lpstr>MindSphere API Event Management Service</vt:lpstr>
      <vt:lpstr>MindSphere API Event Management Service</vt:lpstr>
      <vt:lpstr>MindSphere API Event Management Service </vt:lpstr>
      <vt:lpstr>MindSphere API Event Management Service </vt:lpstr>
      <vt:lpstr>MindSphere API  Event Management Service</vt:lpstr>
      <vt:lpstr>MindSphere API – Event Management Service Summary</vt:lpstr>
      <vt:lpstr>PowerPoint Presentation</vt:lpstr>
      <vt:lpstr>Frontend/Backend Learning Goals</vt:lpstr>
      <vt:lpstr>What do we want to do?</vt:lpstr>
      <vt:lpstr>What do we need to do?</vt:lpstr>
      <vt:lpstr>MindSphere - Authentication &amp; Authorization General</vt:lpstr>
      <vt:lpstr>MindSphere - Authentication &amp; Authorization JSON Web Token</vt:lpstr>
      <vt:lpstr>Source code example</vt:lpstr>
      <vt:lpstr>MindSphere Application components</vt:lpstr>
      <vt:lpstr>Exercise</vt:lpstr>
      <vt:lpstr>Exercise</vt:lpstr>
      <vt:lpstr>Frontend/Backend Summary</vt:lpstr>
      <vt:lpstr>MindSphere Documentation</vt:lpstr>
      <vt:lpstr>MindSphere Connect to Us</vt:lpstr>
    </vt:vector>
  </TitlesOfParts>
  <Company>Siemens Industry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Boehm, Thilo (DF PL CAS S EO 1)</dc:creator>
  <cp:keywords>C_Restricted</cp:keywords>
  <cp:lastModifiedBy>Tsibulskaya, Alina (DI SW CAS S EO)</cp:lastModifiedBy>
  <cp:revision>85</cp:revision>
  <dcterms:created xsi:type="dcterms:W3CDTF">2019-02-28T10:56:46Z</dcterms:created>
  <dcterms:modified xsi:type="dcterms:W3CDTF">2019-05-06T12:49:39Z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Restricted</vt:lpwstr>
  </property>
  <property fmtid="{D5CDD505-2E9C-101B-9397-08002B2CF9AE}" pid="3" name="_NewReviewCycle">
    <vt:lpwstr/>
  </property>
</Properties>
</file>